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95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4F2C4C4-CF31-4498-A9A0-312560051451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94C7EE4-E350-4933-A9EB-686846A33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97BA4E-E595-4192-BE46-80A96DCBEB2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B6C52-C127-4A5B-BE66-7C46AC05F39D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0FBA-418E-4A7D-938E-6A6182420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97AD-5D80-4C3A-9792-EACAA1811B28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25002-3494-4C66-99E1-3D65CE6C1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D4449-B568-4ED2-8323-7A8DD3C1937B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57D5A-00D7-4C47-A0E7-A97A3A62A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2F678-70B1-4B71-B8C6-23511E82A6FA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D8DB2-5975-4A8C-916D-764AB5AA1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73EB2-DCE1-4F16-9463-83ED573D9F41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CABE8-562E-4909-86BB-3E62A29B4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64B2F-43EE-4301-BB91-C565B10DC60D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7F1DB-856C-4120-A0A2-233CE9F95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C97A9-7A75-4238-B21E-9D4ED7EBE9CF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EB8E5-76ED-4FE5-BAA7-7B3254BB6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575E8-EB2F-44E7-B878-CDB743C0CE26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DC24-0494-469E-B422-C598060E1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B20E6-88D1-4F21-81A6-15BACC227242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D1D08-B7B6-4F2B-BD04-7C1A9FE55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6D626-2B64-4D71-8D05-24B486526442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64A63-7274-40AD-BCB1-F071FEDD5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E3599-E7BA-4C89-97A1-D97226DE9635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90D51-9EED-4B7A-9B3A-2E81D0053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61B47A-AB21-4592-843A-65B42E8811C0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EAC3FA-297F-4A7B-B169-27DB9A62A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Tiết</a:t>
            </a:r>
            <a:r>
              <a:rPr lang="en-US" dirty="0" smtClean="0"/>
              <a:t> 3: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I . Từ là gì?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II. Từ đơn và từ phức</a:t>
            </a:r>
          </a:p>
          <a:p>
            <a:pPr marL="0" indent="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 II. Luyện tập</a:t>
            </a:r>
          </a:p>
          <a:p>
            <a:pPr marL="0" indent="0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ĐÁP ÁN: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1: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, con </a:t>
            </a:r>
            <a:r>
              <a:rPr lang="en-US" dirty="0" err="1" smtClean="0"/>
              <a:t>cháu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thuộc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kiểu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cấu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tạo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ghép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: </a:t>
            </a:r>
            <a:r>
              <a:rPr lang="en-US" dirty="0" err="1" smtClean="0">
                <a:solidFill>
                  <a:srgbClr val="FF0000"/>
                </a:solidFill>
              </a:rPr>
              <a:t>cội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nguồn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gốc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gác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err="1" smtClean="0">
                <a:solidFill>
                  <a:srgbClr val="FF0000"/>
                </a:solidFill>
              </a:rPr>
              <a:t>gốc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rễ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ghép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 con </a:t>
            </a:r>
            <a:r>
              <a:rPr lang="en-US" dirty="0" err="1" smtClean="0"/>
              <a:t>cháu</a:t>
            </a:r>
            <a:r>
              <a:rPr lang="en-US" dirty="0" smtClean="0"/>
              <a:t>,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, </a:t>
            </a:r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: </a:t>
            </a:r>
            <a:r>
              <a:rPr lang="en-US" dirty="0" err="1" smtClean="0">
                <a:solidFill>
                  <a:srgbClr val="FF0000"/>
                </a:solidFill>
              </a:rPr>
              <a:t>bố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mẹ</a:t>
            </a:r>
            <a:r>
              <a:rPr lang="en-US" dirty="0" smtClean="0">
                <a:solidFill>
                  <a:srgbClr val="FF0000"/>
                </a:solidFill>
              </a:rPr>
              <a:t> , </a:t>
            </a:r>
            <a:r>
              <a:rPr lang="en-US" dirty="0" err="1" smtClean="0">
                <a:solidFill>
                  <a:srgbClr val="FF0000"/>
                </a:solidFill>
              </a:rPr>
              <a:t>cậu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mợ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dì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chú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cháu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anh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em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bác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chú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thím</a:t>
            </a:r>
            <a:r>
              <a:rPr lang="en-US" dirty="0" smtClean="0">
                <a:solidFill>
                  <a:srgbClr val="FF0000"/>
                </a:solidFill>
              </a:rPr>
              <a:t>,….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2 :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sắp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ghép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Quy tắc 1</a:t>
            </a:r>
            <a:r>
              <a:rPr lang="en-US" smtClean="0"/>
              <a:t>: ( tiếng chỉ nam đứng trước, tiếng chỉ nữ đứng sau): </a:t>
            </a:r>
            <a:r>
              <a:rPr lang="en-US" smtClean="0">
                <a:solidFill>
                  <a:srgbClr val="FF0000"/>
                </a:solidFill>
              </a:rPr>
              <a:t>ông bà; bố mẹ;cậu mợ;chú thím;anh chị….</a:t>
            </a:r>
          </a:p>
          <a:p>
            <a:r>
              <a:rPr lang="en-US" smtClean="0">
                <a:solidFill>
                  <a:schemeClr val="bg1"/>
                </a:solidFill>
              </a:rPr>
              <a:t>Quy tắc 2</a:t>
            </a:r>
            <a:r>
              <a:rPr lang="en-US" smtClean="0"/>
              <a:t> : ( tiếng chỉ người bậc trên đứng trước,tiếng chỉ người bậc dưới đứng sau): </a:t>
            </a:r>
            <a:r>
              <a:rPr lang="en-US" smtClean="0">
                <a:solidFill>
                  <a:srgbClr val="FF0000"/>
                </a:solidFill>
              </a:rPr>
              <a:t>ông cháu, cha anh, con cháu, cháu chắt…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1371600"/>
          <a:ext cx="71628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6342">
                <a:tc>
                  <a:txBody>
                    <a:bodyPr/>
                    <a:lstStyle/>
                    <a:p>
                      <a:r>
                        <a:rPr lang="en-US" sz="2400" baseline="0" dirty="0" err="1" smtClean="0"/>
                        <a:t>nêu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cách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chế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biến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bánh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( </a:t>
                      </a:r>
                      <a:r>
                        <a:rPr lang="en-US" sz="2400" dirty="0" err="1" smtClean="0"/>
                        <a:t>bánh</a:t>
                      </a:r>
                      <a:r>
                        <a:rPr lang="en-US" sz="2400" dirty="0" smtClean="0"/>
                        <a:t>)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rán,nướng,nhúng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tráng</a:t>
                      </a:r>
                      <a:r>
                        <a:rPr lang="en-US" sz="2400" baseline="0" dirty="0" smtClean="0"/>
                        <a:t> , </a:t>
                      </a:r>
                      <a:r>
                        <a:rPr lang="en-US" sz="2400" baseline="0" dirty="0" err="1" smtClean="0"/>
                        <a:t>cuốn</a:t>
                      </a:r>
                      <a:r>
                        <a:rPr lang="en-US" sz="2400" baseline="0" dirty="0" smtClean="0"/>
                        <a:t>,…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6342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Nêu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tên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chất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liệu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của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bánh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(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bánh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nếp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gạo,ngô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khoai,đậu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xanh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mì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tôm,gai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374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Nêu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tính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chất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của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bánh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(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bánh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dẻo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xốp,mặn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ngọt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….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6342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Nêu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hình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dáng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của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bánh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(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bánh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gối,tai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voi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cá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, tai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lợn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,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</a:rPr>
                        <a:t>gấu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…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152400"/>
            <a:ext cx="731520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 3: </a:t>
            </a:r>
            <a:r>
              <a:rPr lang="en-US" sz="3200" dirty="0" err="1">
                <a:latin typeface="+mn-lt"/>
                <a:ea typeface="+mj-ea"/>
                <a:cs typeface="+mj-cs"/>
              </a:rPr>
              <a:t>Điền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những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tiếng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thích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hợp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vào</a:t>
            </a:r>
            <a:r>
              <a:rPr lang="en-US" sz="3200" dirty="0">
                <a:latin typeface="+mn-lt"/>
                <a:ea typeface="+mj-ea"/>
                <a:cs typeface="+mj-cs"/>
              </a:rPr>
              <a:t> ô </a:t>
            </a:r>
            <a:r>
              <a:rPr lang="en-US" sz="3200" dirty="0" err="1">
                <a:latin typeface="+mn-lt"/>
                <a:ea typeface="+mj-ea"/>
                <a:cs typeface="+mj-cs"/>
              </a:rPr>
              <a:t>trống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trong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bảng</a:t>
            </a:r>
            <a:r>
              <a:rPr lang="en-US" sz="3200" dirty="0">
                <a:latin typeface="+mn-lt"/>
                <a:ea typeface="+mj-ea"/>
                <a:cs typeface="+mj-cs"/>
              </a:rPr>
              <a:t> </a:t>
            </a:r>
            <a:r>
              <a:rPr lang="en-US" sz="3200" dirty="0" err="1">
                <a:latin typeface="+mn-lt"/>
                <a:ea typeface="+mj-ea"/>
                <a:cs typeface="+mj-cs"/>
              </a:rPr>
              <a:t>sau</a:t>
            </a:r>
            <a:r>
              <a:rPr lang="en-US" sz="3200" dirty="0">
                <a:latin typeface="+mn-lt"/>
                <a:ea typeface="+mj-ea"/>
                <a:cs typeface="+mj-cs"/>
              </a:rPr>
              <a:t>?</a:t>
            </a:r>
            <a:endParaRPr lang="en-US" sz="32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4 :</a:t>
            </a:r>
            <a:r>
              <a:rPr lang="en-US" dirty="0" err="1" smtClean="0">
                <a:solidFill>
                  <a:schemeClr val="bg1"/>
                </a:solidFill>
              </a:rPr>
              <a:t>Từ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láy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được</a:t>
            </a:r>
            <a:r>
              <a:rPr lang="en-US" dirty="0" smtClean="0">
                <a:solidFill>
                  <a:schemeClr val="bg1"/>
                </a:solidFill>
              </a:rPr>
              <a:t> in </a:t>
            </a:r>
            <a:r>
              <a:rPr lang="en-US" dirty="0" err="1" smtClean="0">
                <a:solidFill>
                  <a:schemeClr val="bg1"/>
                </a:solidFill>
              </a:rPr>
              <a:t>đậm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trong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câu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miêu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tả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gì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/>
              <a:t>Nghĩ tủi thân , công chúa Út ngồi khóc </a:t>
            </a:r>
            <a:r>
              <a:rPr lang="en-US" b="1" smtClean="0"/>
              <a:t>thút thít</a:t>
            </a:r>
            <a:r>
              <a:rPr lang="en-US" smtClean="0"/>
              <a:t>.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				(Nàng Út làm bánh ót)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Hãy tìm những từ láy khác cùng tác dụng ấy.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Đáp án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mtClean="0"/>
              <a:t>từ láy thút thít </a:t>
            </a:r>
            <a:r>
              <a:rPr lang="en-US" smtClean="0">
                <a:solidFill>
                  <a:srgbClr val="FF0000"/>
                </a:solidFill>
              </a:rPr>
              <a:t>miêu tả tiếng khóc</a:t>
            </a:r>
            <a:r>
              <a:rPr lang="en-US" smtClean="0"/>
              <a:t>.</a:t>
            </a:r>
          </a:p>
          <a:p>
            <a:pPr>
              <a:buFontTx/>
              <a:buChar char="-"/>
            </a:pPr>
            <a:r>
              <a:rPr lang="en-US" smtClean="0"/>
              <a:t>Những từ  miêu tả tiếng khóc </a:t>
            </a:r>
            <a:r>
              <a:rPr lang="en-US" smtClean="0">
                <a:solidFill>
                  <a:srgbClr val="FF0000"/>
                </a:solidFill>
              </a:rPr>
              <a:t>: nức nở, nghẹn ngào, ti tỉ, rưng rức, nỉ non, não nừng, sùi sục..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5 : </a:t>
            </a:r>
            <a:r>
              <a:rPr lang="en-US" dirty="0" err="1" smtClean="0"/>
              <a:t>thi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nhanh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láy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514350" indent="-514350">
              <a:buFont typeface="Arial" charset="0"/>
              <a:buAutoNum type="alphaLcPeriod"/>
            </a:pPr>
            <a:r>
              <a:rPr lang="en-US" smtClean="0"/>
              <a:t>tả tiếng cười: </a:t>
            </a:r>
            <a:r>
              <a:rPr lang="en-US" smtClean="0">
                <a:solidFill>
                  <a:srgbClr val="FF0000"/>
                </a:solidFill>
              </a:rPr>
              <a:t>khanh khách , khúc khích, ha hả, hô hố, sặc sụa , sằng sặc…</a:t>
            </a:r>
          </a:p>
          <a:p>
            <a:pPr marL="514350" indent="-514350">
              <a:buFont typeface="Arial" charset="0"/>
              <a:buAutoNum type="alphaLcPeriod"/>
            </a:pPr>
            <a:r>
              <a:rPr lang="en-US" smtClean="0"/>
              <a:t>Tả tiếng </a:t>
            </a:r>
            <a:r>
              <a:rPr lang="en-US" smtClean="0">
                <a:solidFill>
                  <a:srgbClr val="FF0000"/>
                </a:solidFill>
              </a:rPr>
              <a:t>nói:ồm ồm, trầm trầm,khàn khàn, lè nhè, thỏ thẻ , léo khéo,…</a:t>
            </a:r>
          </a:p>
          <a:p>
            <a:pPr marL="514350" indent="-514350">
              <a:buFont typeface="Arial" charset="0"/>
              <a:buAutoNum type="alphaLcPeriod"/>
            </a:pPr>
            <a:r>
              <a:rPr lang="en-US" smtClean="0"/>
              <a:t>Tả dáng điệu</a:t>
            </a:r>
            <a:r>
              <a:rPr lang="en-US" smtClean="0">
                <a:solidFill>
                  <a:srgbClr val="FF0000"/>
                </a:solidFill>
              </a:rPr>
              <a:t>:lom khom, lả lướt, ngênh ngang, thướt tha, gầy gò, co ro,…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Box 3"/>
          <p:cNvSpPr txBox="1">
            <a:spLocks noChangeArrowheads="1"/>
          </p:cNvSpPr>
          <p:nvPr/>
        </p:nvSpPr>
        <p:spPr bwMode="auto">
          <a:xfrm>
            <a:off x="609600" y="457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CÂU HỎI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80975" y="1524000"/>
            <a:ext cx="8763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Câu 1 : Từ chỉ gồm một tiếng?</a:t>
            </a:r>
          </a:p>
          <a:p>
            <a:r>
              <a:rPr lang="en-US" sz="2800">
                <a:latin typeface="Calibri" pitchFamily="34" charset="0"/>
              </a:rPr>
              <a:t>Câu 2 : bánh hình vuông mà Lang Liêu dâng lên vua Hùng là bánh gì?</a:t>
            </a:r>
          </a:p>
          <a:p>
            <a:r>
              <a:rPr lang="en-US" sz="2800">
                <a:latin typeface="Calibri" pitchFamily="34" charset="0"/>
              </a:rPr>
              <a:t>Câu 3 : Một bước quan trọng trước khi làm bài tập làm văn?</a:t>
            </a:r>
          </a:p>
          <a:p>
            <a:r>
              <a:rPr lang="en-US" sz="2800">
                <a:latin typeface="Calibri" pitchFamily="34" charset="0"/>
              </a:rPr>
              <a:t>Câu 4 : …… dạy dân cách trồng trọt , chăn nuôi và cách ăn ở.Điền vào chỗ trống?</a:t>
            </a:r>
          </a:p>
          <a:p>
            <a:r>
              <a:rPr lang="en-US" sz="2800">
                <a:latin typeface="Calibri" pitchFamily="34" charset="0"/>
              </a:rPr>
              <a:t>Câu 5 : Chi tiết kì lạ nhất trong truyền thuyết con rồng cháu tiên ?</a:t>
            </a:r>
          </a:p>
          <a:p>
            <a:r>
              <a:rPr lang="en-US" sz="2800">
                <a:latin typeface="Calibri" pitchFamily="34" charset="0"/>
              </a:rPr>
              <a:t>Câu 6: Nhân vật nào trong truyền thuyết “ Con rồng cháu Tiên” sinh ra bọc trăm trứng?</a:t>
            </a:r>
          </a:p>
        </p:txBody>
      </p:sp>
      <p:sp>
        <p:nvSpPr>
          <p:cNvPr id="6" name="Oval 5"/>
          <p:cNvSpPr/>
          <p:nvPr/>
        </p:nvSpPr>
        <p:spPr>
          <a:xfrm>
            <a:off x="2438400" y="304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2971800" y="304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2</a:t>
            </a:r>
          </a:p>
        </p:txBody>
      </p:sp>
      <p:sp>
        <p:nvSpPr>
          <p:cNvPr id="8" name="Oval 7"/>
          <p:cNvSpPr/>
          <p:nvPr/>
        </p:nvSpPr>
        <p:spPr>
          <a:xfrm>
            <a:off x="3505200" y="304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3</a:t>
            </a:r>
          </a:p>
        </p:txBody>
      </p:sp>
      <p:sp>
        <p:nvSpPr>
          <p:cNvPr id="9" name="Oval 8"/>
          <p:cNvSpPr/>
          <p:nvPr/>
        </p:nvSpPr>
        <p:spPr>
          <a:xfrm>
            <a:off x="3962400" y="3048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</a:t>
            </a:r>
          </a:p>
        </p:txBody>
      </p:sp>
      <p:sp>
        <p:nvSpPr>
          <p:cNvPr id="10" name="Oval 9"/>
          <p:cNvSpPr/>
          <p:nvPr/>
        </p:nvSpPr>
        <p:spPr>
          <a:xfrm>
            <a:off x="4562475" y="307975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5</a:t>
            </a:r>
          </a:p>
        </p:txBody>
      </p:sp>
      <p:sp>
        <p:nvSpPr>
          <p:cNvPr id="11" name="Oval 10"/>
          <p:cNvSpPr/>
          <p:nvPr/>
        </p:nvSpPr>
        <p:spPr>
          <a:xfrm>
            <a:off x="5105400" y="307975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3"/>
          <p:cNvSpPr txBox="1">
            <a:spLocks noChangeArrowheads="1"/>
          </p:cNvSpPr>
          <p:nvPr/>
        </p:nvSpPr>
        <p:spPr bwMode="auto">
          <a:xfrm>
            <a:off x="1749425" y="138113"/>
            <a:ext cx="3886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TRÒ CHƠI Ô CHỮ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7525" y="2406650"/>
            <a:ext cx="185261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1747" name="Group 27"/>
          <p:cNvGrpSpPr>
            <a:grpSpLocks/>
          </p:cNvGrpSpPr>
          <p:nvPr/>
        </p:nvGrpSpPr>
        <p:grpSpPr bwMode="auto">
          <a:xfrm>
            <a:off x="4000500" y="3195638"/>
            <a:ext cx="1828800" cy="406400"/>
            <a:chOff x="1295400" y="1368669"/>
            <a:chExt cx="1828800" cy="386862"/>
          </a:xfrm>
        </p:grpSpPr>
        <p:sp>
          <p:nvSpPr>
            <p:cNvPr id="29" name="Rectangle 28"/>
            <p:cNvSpPr/>
            <p:nvPr/>
          </p:nvSpPr>
          <p:spPr>
            <a:xfrm>
              <a:off x="1295400" y="1368669"/>
              <a:ext cx="457200" cy="386862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752600" y="1371691"/>
              <a:ext cx="457200" cy="38081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209800" y="1374714"/>
              <a:ext cx="457200" cy="38081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67000" y="1371691"/>
              <a:ext cx="457200" cy="38081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1748" name="Group 69"/>
          <p:cNvGrpSpPr>
            <a:grpSpLocks/>
          </p:cNvGrpSpPr>
          <p:nvPr/>
        </p:nvGrpSpPr>
        <p:grpSpPr bwMode="auto">
          <a:xfrm>
            <a:off x="2025650" y="1604963"/>
            <a:ext cx="4206875" cy="417512"/>
            <a:chOff x="1009647" y="2127740"/>
            <a:chExt cx="4205655" cy="398584"/>
          </a:xfrm>
        </p:grpSpPr>
        <p:sp>
          <p:nvSpPr>
            <p:cNvPr id="14" name="Rectangle 13"/>
            <p:cNvSpPr/>
            <p:nvPr/>
          </p:nvSpPr>
          <p:spPr>
            <a:xfrm>
              <a:off x="1009647" y="2127740"/>
              <a:ext cx="457067" cy="38646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66714" y="2130771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923782" y="2133802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425286" y="2133802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929965" y="2133802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387032" y="2145926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844100" y="2127740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301167" y="2127740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758235" y="2127740"/>
              <a:ext cx="457067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1749" name="Group 72"/>
          <p:cNvGrpSpPr>
            <a:grpSpLocks/>
          </p:cNvGrpSpPr>
          <p:nvPr/>
        </p:nvGrpSpPr>
        <p:grpSpPr bwMode="auto">
          <a:xfrm>
            <a:off x="3881438" y="1995488"/>
            <a:ext cx="4205287" cy="417512"/>
            <a:chOff x="1009647" y="2127740"/>
            <a:chExt cx="4205655" cy="398584"/>
          </a:xfrm>
        </p:grpSpPr>
        <p:sp>
          <p:nvSpPr>
            <p:cNvPr id="74" name="Rectangle 73"/>
            <p:cNvSpPr/>
            <p:nvPr/>
          </p:nvSpPr>
          <p:spPr>
            <a:xfrm>
              <a:off x="1009647" y="2127740"/>
              <a:ext cx="457240" cy="38646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466887" y="2130771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924127" y="2133802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425821" y="2133802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929102" y="2133802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386342" y="2145926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843582" y="2127740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300822" y="2127740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4758062" y="2127740"/>
              <a:ext cx="457240" cy="38039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1750" name="Group 71"/>
          <p:cNvGrpSpPr>
            <a:grpSpLocks/>
          </p:cNvGrpSpPr>
          <p:nvPr/>
        </p:nvGrpSpPr>
        <p:grpSpPr bwMode="auto">
          <a:xfrm>
            <a:off x="668338" y="2825750"/>
            <a:ext cx="5580062" cy="419100"/>
            <a:chOff x="567101" y="5486400"/>
            <a:chExt cx="5578713" cy="398584"/>
          </a:xfrm>
        </p:grpSpPr>
        <p:sp>
          <p:nvSpPr>
            <p:cNvPr id="59" name="Rectangle 58"/>
            <p:cNvSpPr/>
            <p:nvPr/>
          </p:nvSpPr>
          <p:spPr>
            <a:xfrm>
              <a:off x="567101" y="5486400"/>
              <a:ext cx="457089" cy="386506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024190" y="5489420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481280" y="5492439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982809" y="5492439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87512" y="5492439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944601" y="5504517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401691" y="5486400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858780" y="5486400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315870" y="5504517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772959" y="5492439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230048" y="5492439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688725" y="5486400"/>
              <a:ext cx="457089" cy="38046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31751" name="Group 83"/>
          <p:cNvGrpSpPr>
            <a:grpSpLocks/>
          </p:cNvGrpSpPr>
          <p:nvPr/>
        </p:nvGrpSpPr>
        <p:grpSpPr bwMode="auto">
          <a:xfrm>
            <a:off x="4824413" y="1112838"/>
            <a:ext cx="2314575" cy="425450"/>
            <a:chOff x="4451283" y="742908"/>
            <a:chExt cx="2314385" cy="405954"/>
          </a:xfrm>
        </p:grpSpPr>
        <p:sp>
          <p:nvSpPr>
            <p:cNvPr id="5" name="Rectangle 4"/>
            <p:cNvSpPr/>
            <p:nvPr/>
          </p:nvSpPr>
          <p:spPr>
            <a:xfrm>
              <a:off x="4451283" y="742908"/>
              <a:ext cx="457162" cy="386262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916382" y="765629"/>
              <a:ext cx="457162" cy="380204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373544" y="767144"/>
              <a:ext cx="457162" cy="38171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308506" y="762599"/>
              <a:ext cx="457162" cy="380204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830707" y="767144"/>
              <a:ext cx="457162" cy="381718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4865688" y="1131888"/>
            <a:ext cx="23066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T  </a:t>
            </a:r>
            <a:r>
              <a:rPr lang="en-US">
                <a:latin typeface="Calibri" pitchFamily="34" charset="0"/>
              </a:rPr>
              <a:t>     Ừ      Đ      Ơ      N</a:t>
            </a:r>
          </a:p>
        </p:txBody>
      </p:sp>
      <p:sp>
        <p:nvSpPr>
          <p:cNvPr id="89" name="Flowchart: Connector 88"/>
          <p:cNvSpPr/>
          <p:nvPr/>
        </p:nvSpPr>
        <p:spPr>
          <a:xfrm>
            <a:off x="457200" y="768350"/>
            <a:ext cx="296863" cy="40005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1</a:t>
            </a:r>
          </a:p>
        </p:txBody>
      </p:sp>
      <p:sp>
        <p:nvSpPr>
          <p:cNvPr id="91" name="Flowchart: Connector 90"/>
          <p:cNvSpPr/>
          <p:nvPr/>
        </p:nvSpPr>
        <p:spPr>
          <a:xfrm>
            <a:off x="441325" y="1277938"/>
            <a:ext cx="298450" cy="40005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2</a:t>
            </a:r>
          </a:p>
        </p:txBody>
      </p:sp>
      <p:sp>
        <p:nvSpPr>
          <p:cNvPr id="92" name="Flowchart: Connector 91"/>
          <p:cNvSpPr/>
          <p:nvPr/>
        </p:nvSpPr>
        <p:spPr>
          <a:xfrm>
            <a:off x="457200" y="1695450"/>
            <a:ext cx="266700" cy="398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3</a:t>
            </a:r>
          </a:p>
        </p:txBody>
      </p:sp>
      <p:sp>
        <p:nvSpPr>
          <p:cNvPr id="93" name="Flowchart: Connector 92"/>
          <p:cNvSpPr/>
          <p:nvPr/>
        </p:nvSpPr>
        <p:spPr>
          <a:xfrm>
            <a:off x="457200" y="2139950"/>
            <a:ext cx="296863" cy="28575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4</a:t>
            </a:r>
          </a:p>
        </p:txBody>
      </p:sp>
      <p:sp>
        <p:nvSpPr>
          <p:cNvPr id="94" name="Flowchart: Connector 93"/>
          <p:cNvSpPr/>
          <p:nvPr/>
        </p:nvSpPr>
        <p:spPr>
          <a:xfrm>
            <a:off x="427038" y="2425700"/>
            <a:ext cx="296862" cy="40005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5</a:t>
            </a:r>
          </a:p>
        </p:txBody>
      </p:sp>
      <p:sp>
        <p:nvSpPr>
          <p:cNvPr id="95" name="Flowchart: Connector 94"/>
          <p:cNvSpPr/>
          <p:nvPr/>
        </p:nvSpPr>
        <p:spPr>
          <a:xfrm>
            <a:off x="381000" y="2971800"/>
            <a:ext cx="298450" cy="3460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6</a:t>
            </a:r>
          </a:p>
        </p:txBody>
      </p:sp>
      <p:sp>
        <p:nvSpPr>
          <p:cNvPr id="9" name="Flowchart: Connector 8"/>
          <p:cNvSpPr/>
          <p:nvPr/>
        </p:nvSpPr>
        <p:spPr>
          <a:xfrm>
            <a:off x="8458200" y="762000"/>
            <a:ext cx="381000" cy="406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</a:t>
            </a:r>
          </a:p>
        </p:txBody>
      </p:sp>
      <p:sp>
        <p:nvSpPr>
          <p:cNvPr id="86" name="Flowchart: Connector 85"/>
          <p:cNvSpPr/>
          <p:nvPr/>
        </p:nvSpPr>
        <p:spPr>
          <a:xfrm>
            <a:off x="8458200" y="1208088"/>
            <a:ext cx="381000" cy="406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</a:t>
            </a:r>
          </a:p>
        </p:txBody>
      </p:sp>
      <p:sp>
        <p:nvSpPr>
          <p:cNvPr id="90" name="Flowchart: Connector 89"/>
          <p:cNvSpPr/>
          <p:nvPr/>
        </p:nvSpPr>
        <p:spPr>
          <a:xfrm>
            <a:off x="8486775" y="1677988"/>
            <a:ext cx="381000" cy="40481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</a:t>
            </a:r>
          </a:p>
        </p:txBody>
      </p:sp>
      <p:sp>
        <p:nvSpPr>
          <p:cNvPr id="96" name="Flowchart: Connector 95"/>
          <p:cNvSpPr/>
          <p:nvPr/>
        </p:nvSpPr>
        <p:spPr>
          <a:xfrm>
            <a:off x="8464550" y="2093913"/>
            <a:ext cx="381000" cy="406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</a:t>
            </a:r>
          </a:p>
        </p:txBody>
      </p:sp>
      <p:sp>
        <p:nvSpPr>
          <p:cNvPr id="97" name="Flowchart: Connector 96"/>
          <p:cNvSpPr/>
          <p:nvPr/>
        </p:nvSpPr>
        <p:spPr>
          <a:xfrm>
            <a:off x="8413750" y="2489200"/>
            <a:ext cx="381000" cy="406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e</a:t>
            </a:r>
          </a:p>
        </p:txBody>
      </p:sp>
      <p:sp>
        <p:nvSpPr>
          <p:cNvPr id="101" name="Flowchart: Connector 100"/>
          <p:cNvSpPr/>
          <p:nvPr/>
        </p:nvSpPr>
        <p:spPr>
          <a:xfrm>
            <a:off x="8486775" y="2921000"/>
            <a:ext cx="381000" cy="406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f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49463" y="1620838"/>
            <a:ext cx="4208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      Á        N       H     C     H        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Ư</a:t>
            </a:r>
            <a:r>
              <a:rPr lang="en-US">
                <a:latin typeface="Calibri" pitchFamily="34" charset="0"/>
              </a:rPr>
              <a:t>       N    G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62400" y="1981200"/>
            <a:ext cx="4179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L       Ậ      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P</a:t>
            </a:r>
            <a:r>
              <a:rPr lang="en-US">
                <a:latin typeface="Calibri" pitchFamily="34" charset="0"/>
              </a:rPr>
              <a:t>       D      À       N      B       À      I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395788" y="2413000"/>
            <a:ext cx="17891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T      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H </a:t>
            </a:r>
            <a:r>
              <a:rPr lang="en-US">
                <a:latin typeface="Calibri" pitchFamily="34" charset="0"/>
              </a:rPr>
              <a:t>      Ầ    N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85800" y="2819400"/>
            <a:ext cx="5578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B      Ọ       C      T        R       Ă      M     T        R    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Ứ </a:t>
            </a:r>
            <a:r>
              <a:rPr lang="en-US">
                <a:latin typeface="Calibri" pitchFamily="34" charset="0"/>
              </a:rPr>
              <a:t>    N        G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043363" y="3195638"/>
            <a:ext cx="17859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Â     U       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C  </a:t>
            </a:r>
            <a:r>
              <a:rPr lang="en-US">
                <a:latin typeface="Calibri" pitchFamily="34" charset="0"/>
              </a:rPr>
              <a:t>    Ơ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54063" y="4800600"/>
            <a:ext cx="2520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 TỪ PHỨC</a:t>
            </a:r>
          </a:p>
        </p:txBody>
      </p:sp>
      <p:sp>
        <p:nvSpPr>
          <p:cNvPr id="12" name="Oval 11"/>
          <p:cNvSpPr/>
          <p:nvPr/>
        </p:nvSpPr>
        <p:spPr>
          <a:xfrm>
            <a:off x="2209800" y="4724400"/>
            <a:ext cx="2606675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TỪ KHÓA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8" grpId="0"/>
      <p:bldP spid="88" grpId="1"/>
      <p:bldP spid="11" grpId="0"/>
      <p:bldP spid="11" grpId="1"/>
      <p:bldP spid="13" grpId="0"/>
      <p:bldP spid="13" grpId="1"/>
      <p:bldP spid="20" grpId="0"/>
      <p:bldP spid="20" grpId="1"/>
      <p:bldP spid="21" grpId="0"/>
      <p:bldP spid="21" grpId="1"/>
      <p:bldP spid="22" grpId="0"/>
      <p:bldP spid="22" grpId="1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I. </a:t>
            </a:r>
            <a:r>
              <a:rPr lang="en-US" dirty="0" err="1" smtClean="0">
                <a:solidFill>
                  <a:srgbClr val="FF0000"/>
                </a:solidFill>
              </a:rPr>
              <a:t>Từ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gì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1 . Ví dụ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Thần/ dạy/ dân/ cách/ trồng trọt ,/ chăn nuôi/ và/ cách / ăn ở.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                                        ( Con rồng cháu tiên)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4530725" y="3886200"/>
            <a:ext cx="2895600" cy="7620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gồm</a:t>
            </a:r>
            <a:r>
              <a:rPr lang="en-US" dirty="0"/>
              <a:t> </a:t>
            </a:r>
            <a:r>
              <a:rPr lang="en-US" dirty="0" err="1"/>
              <a:t>mấy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mấy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?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304800" y="4191000"/>
            <a:ext cx="7291388" cy="1911350"/>
            <a:chOff x="480646" y="4185138"/>
            <a:chExt cx="7291754" cy="1910862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480646" y="4185138"/>
              <a:ext cx="3048153" cy="1904514"/>
            </a:xfrm>
            <a:prstGeom prst="wedgeRoundRect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/>
                <a:t>Lập</a:t>
              </a:r>
              <a:r>
                <a:rPr lang="en-US" dirty="0"/>
                <a:t> </a:t>
              </a:r>
              <a:r>
                <a:rPr lang="en-US" dirty="0" err="1"/>
                <a:t>danh</a:t>
              </a:r>
              <a:r>
                <a:rPr lang="en-US" dirty="0"/>
                <a:t> </a:t>
              </a:r>
              <a:r>
                <a:rPr lang="en-US" dirty="0" err="1"/>
                <a:t>sách</a:t>
              </a:r>
              <a:r>
                <a:rPr lang="en-US" dirty="0"/>
                <a:t> </a:t>
              </a:r>
              <a:r>
                <a:rPr lang="en-US" dirty="0" err="1"/>
                <a:t>các</a:t>
              </a:r>
              <a:r>
                <a:rPr lang="en-US" dirty="0"/>
                <a:t> </a:t>
              </a:r>
              <a:r>
                <a:rPr lang="en-US" dirty="0" err="1"/>
                <a:t>tiếng</a:t>
              </a:r>
              <a:r>
                <a:rPr lang="en-US" dirty="0"/>
                <a:t> </a:t>
              </a:r>
              <a:r>
                <a:rPr lang="en-US" dirty="0" err="1"/>
                <a:t>và</a:t>
              </a:r>
              <a:r>
                <a:rPr lang="en-US" dirty="0"/>
                <a:t> </a:t>
              </a:r>
              <a:r>
                <a:rPr lang="en-US" dirty="0" err="1"/>
                <a:t>danh</a:t>
              </a:r>
              <a:r>
                <a:rPr lang="en-US" dirty="0"/>
                <a:t> </a:t>
              </a:r>
              <a:r>
                <a:rPr lang="en-US" dirty="0" err="1"/>
                <a:t>sách</a:t>
              </a:r>
              <a:r>
                <a:rPr lang="en-US" dirty="0"/>
                <a:t> </a:t>
              </a:r>
              <a:r>
                <a:rPr lang="en-US" dirty="0" err="1"/>
                <a:t>các</a:t>
              </a:r>
              <a:r>
                <a:rPr lang="en-US" dirty="0"/>
                <a:t> </a:t>
              </a:r>
              <a:r>
                <a:rPr lang="en-US" dirty="0" err="1"/>
                <a:t>từ</a:t>
              </a:r>
              <a:r>
                <a:rPr lang="en-US" dirty="0"/>
                <a:t> </a:t>
              </a:r>
              <a:r>
                <a:rPr lang="en-US" dirty="0" err="1"/>
                <a:t>trong</a:t>
              </a:r>
              <a:r>
                <a:rPr lang="en-US" dirty="0"/>
                <a:t> </a:t>
              </a:r>
              <a:r>
                <a:rPr lang="en-US" dirty="0" err="1"/>
                <a:t>câu</a:t>
              </a:r>
              <a:r>
                <a:rPr lang="en-US" dirty="0"/>
                <a:t> </a:t>
              </a:r>
              <a:r>
                <a:rPr lang="en-US" dirty="0" err="1"/>
                <a:t>trên</a:t>
              </a:r>
              <a:r>
                <a:rPr lang="en-US" dirty="0"/>
                <a:t>?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724247" y="5029472"/>
              <a:ext cx="3048153" cy="10665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 err="1"/>
                <a:t>Dựa</a:t>
              </a:r>
              <a:r>
                <a:rPr lang="en-US" dirty="0"/>
                <a:t> </a:t>
              </a:r>
              <a:r>
                <a:rPr lang="en-US" dirty="0" err="1"/>
                <a:t>vào</a:t>
              </a:r>
              <a:r>
                <a:rPr lang="en-US" dirty="0"/>
                <a:t> </a:t>
              </a:r>
              <a:r>
                <a:rPr lang="en-US" dirty="0" err="1"/>
                <a:t>đâu</a:t>
              </a:r>
              <a:r>
                <a:rPr lang="en-US" dirty="0"/>
                <a:t> </a:t>
              </a:r>
              <a:r>
                <a:rPr lang="en-US" dirty="0" err="1"/>
                <a:t>mà</a:t>
              </a:r>
              <a:r>
                <a:rPr lang="en-US" dirty="0"/>
                <a:t> </a:t>
              </a:r>
              <a:r>
                <a:rPr lang="en-US" dirty="0" err="1"/>
                <a:t>biết</a:t>
              </a:r>
              <a:r>
                <a:rPr lang="en-US" dirty="0"/>
                <a:t> </a:t>
              </a:r>
              <a:r>
                <a:rPr lang="en-US" dirty="0" err="1"/>
                <a:t>được</a:t>
              </a:r>
              <a:r>
                <a:rPr lang="en-US" dirty="0"/>
                <a:t> </a:t>
              </a:r>
              <a:r>
                <a:rPr lang="en-US" dirty="0" err="1"/>
                <a:t>điều</a:t>
              </a:r>
              <a:r>
                <a:rPr lang="en-US" dirty="0"/>
                <a:t> </a:t>
              </a:r>
              <a:r>
                <a:rPr lang="en-US" dirty="0" err="1"/>
                <a:t>này</a:t>
              </a:r>
              <a:r>
                <a:rPr lang="en-US" dirty="0"/>
                <a:t>?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V="1">
              <a:off x="3504986" y="4496209"/>
              <a:ext cx="1066854" cy="53326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7" idx="2"/>
            </p:cNvCxnSpPr>
            <p:nvPr/>
          </p:nvCxnSpPr>
          <p:spPr>
            <a:xfrm>
              <a:off x="3504986" y="5029472"/>
              <a:ext cx="1219261" cy="533264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89088" y="2209800"/>
          <a:ext cx="6096000" cy="3895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Danh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sách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các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tiếng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Danh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sách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các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từ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56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Thần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dạy</a:t>
                      </a:r>
                      <a:r>
                        <a:rPr lang="en-US" sz="2800" dirty="0" smtClean="0"/>
                        <a:t>,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dân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cách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trồng</a:t>
                      </a:r>
                      <a:r>
                        <a:rPr lang="en-US" sz="2800" baseline="0" dirty="0" smtClean="0"/>
                        <a:t> , </a:t>
                      </a:r>
                      <a:r>
                        <a:rPr lang="en-US" sz="2800" baseline="0" dirty="0" err="1" smtClean="0"/>
                        <a:t>trọt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chăn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nuôi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và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cách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ăn</a:t>
                      </a:r>
                      <a:r>
                        <a:rPr lang="en-US" sz="2800" baseline="0" dirty="0" smtClean="0"/>
                        <a:t> , ở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Thần</a:t>
                      </a:r>
                      <a:r>
                        <a:rPr lang="en-US" sz="2800" dirty="0" smtClean="0"/>
                        <a:t>,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dân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cách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trồng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trọt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chăn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nuôi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và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cách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ăn</a:t>
                      </a:r>
                      <a:r>
                        <a:rPr lang="en-US" sz="2800" baseline="0" dirty="0" smtClean="0"/>
                        <a:t> ở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00200" y="381000"/>
            <a:ext cx="2057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34" charset="0"/>
              </a:rPr>
              <a:t>ĐÁP ÁN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81200" y="750888"/>
            <a:ext cx="3200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Calibri" pitchFamily="34" charset="0"/>
              </a:rPr>
              <a:t>Câu trên có 12 tiếng và 9 từ</a:t>
            </a:r>
          </a:p>
          <a:p>
            <a:r>
              <a:rPr lang="en-US" sz="2400">
                <a:latin typeface="Calibri" pitchFamily="34" charset="0"/>
              </a:rPr>
              <a:t>- Dựa vào các dấu gạch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bg1"/>
                </a:solidFill>
              </a:rPr>
              <a:t>2 . </a:t>
            </a:r>
            <a:r>
              <a:rPr lang="en-US" dirty="0" err="1" smtClean="0">
                <a:solidFill>
                  <a:schemeClr val="bg1"/>
                </a:solidFill>
              </a:rPr>
              <a:t>Ghi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nhớ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>: </a:t>
            </a:r>
            <a:r>
              <a:rPr lang="en-US" dirty="0" err="1" smtClean="0"/>
              <a:t>sgk</a:t>
            </a:r>
            <a:r>
              <a:rPr lang="en-US" dirty="0" smtClean="0"/>
              <a:t>/13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ngôn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 </a:t>
            </a:r>
            <a:r>
              <a:rPr lang="en-US" dirty="0" err="1" smtClean="0"/>
              <a:t>nhỏ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18434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0"/>
            <a:ext cx="9144000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II. Từ đơn và từ phức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>
                <a:solidFill>
                  <a:schemeClr val="bg1"/>
                </a:solidFill>
              </a:rPr>
              <a:t>1 . Ví dụ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Từ / đấy, / nước/ ta / chăm/ nghề/trồng trọt,/chăn nuôi/và /có/ tục/ngày / Tết/ làm/ bánh chưng,/ bánh giầy.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				( Bánh chưng ,  bánh giầy)</a:t>
            </a:r>
          </a:p>
          <a:p>
            <a:pPr marL="0" indent="0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Bảng phân loại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5059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800" dirty="0" err="1" smtClean="0"/>
                        <a:t>Kiểu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cấu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tạo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từ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Ví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dụ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đơn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đấy</a:t>
                      </a:r>
                      <a:r>
                        <a:rPr lang="en-US" sz="2800" dirty="0" smtClean="0"/>
                        <a:t>,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nước,ta,chăm</a:t>
                      </a:r>
                      <a:r>
                        <a:rPr lang="en-US" sz="2800" baseline="0" dirty="0" smtClean="0"/>
                        <a:t> ,</a:t>
                      </a:r>
                      <a:r>
                        <a:rPr lang="en-US" sz="2800" baseline="0" dirty="0" err="1" smtClean="0"/>
                        <a:t>nghề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và,có,tục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ngày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Tết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làm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phức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ghép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Chăn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nuôi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bánh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chưng</a:t>
                      </a:r>
                      <a:r>
                        <a:rPr lang="en-US" sz="2800" baseline="0" dirty="0" smtClean="0"/>
                        <a:t>, </a:t>
                      </a:r>
                      <a:r>
                        <a:rPr lang="en-US" sz="2800" baseline="0" dirty="0" err="1" smtClean="0"/>
                        <a:t>bánh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giầy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láy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Trồng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trọt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mtClean="0"/>
              <a:t> </a:t>
            </a:r>
            <a:r>
              <a:rPr lang="en-US" smtClean="0">
                <a:solidFill>
                  <a:schemeClr val="bg1"/>
                </a:solidFill>
              </a:rPr>
              <a:t>2.Ghi nhớ </a:t>
            </a:r>
            <a:r>
              <a:rPr lang="en-US" smtClean="0"/>
              <a:t>: SGK / 14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-Từ đơn có một tiếng</a:t>
            </a:r>
          </a:p>
          <a:p>
            <a:pPr marL="0" indent="0">
              <a:buFont typeface="Arial" charset="0"/>
              <a:buNone/>
            </a:pPr>
            <a:r>
              <a:rPr lang="en-US" smtClean="0"/>
              <a:t>-Từ phức gồm 2 hoặc nhiều tiếng .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5943600" y="2971800"/>
            <a:ext cx="2362200" cy="28194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/>
              <a:t>Từ</a:t>
            </a:r>
            <a:r>
              <a:rPr lang="en-US" sz="3200" dirty="0"/>
              <a:t> </a:t>
            </a:r>
            <a:r>
              <a:rPr lang="en-US" sz="3200" dirty="0" err="1"/>
              <a:t>đơn</a:t>
            </a:r>
            <a:r>
              <a:rPr lang="en-US" sz="3200" dirty="0"/>
              <a:t> </a:t>
            </a:r>
            <a:r>
              <a:rPr lang="en-US" sz="3200" dirty="0" err="1"/>
              <a:t>khác</a:t>
            </a:r>
            <a:r>
              <a:rPr lang="en-US" sz="3200" dirty="0"/>
              <a:t> </a:t>
            </a:r>
            <a:r>
              <a:rPr lang="en-US" sz="3200" dirty="0" err="1"/>
              <a:t>từ</a:t>
            </a:r>
            <a:r>
              <a:rPr lang="en-US" sz="3200" dirty="0"/>
              <a:t> </a:t>
            </a:r>
            <a:r>
              <a:rPr lang="en-US" sz="3200" dirty="0" err="1"/>
              <a:t>phức</a:t>
            </a:r>
            <a:r>
              <a:rPr lang="en-US" sz="3200" dirty="0"/>
              <a:t> </a:t>
            </a:r>
            <a:r>
              <a:rPr lang="en-US" sz="3200" dirty="0" err="1"/>
              <a:t>như</a:t>
            </a:r>
            <a:r>
              <a:rPr lang="en-US" sz="3200" dirty="0"/>
              <a:t> </a:t>
            </a:r>
            <a:r>
              <a:rPr lang="en-US" sz="3200" dirty="0" err="1"/>
              <a:t>thế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?</a:t>
            </a:r>
          </a:p>
        </p:txBody>
      </p:sp>
      <p:pic>
        <p:nvPicPr>
          <p:cNvPr id="21507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81400"/>
            <a:ext cx="4572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228600" y="228600"/>
            <a:ext cx="3352800" cy="2514600"/>
          </a:xfrm>
          <a:prstGeom prst="flowChartPunchedTap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ghép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láy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 ?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00200" y="2719388"/>
          <a:ext cx="6096000" cy="383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8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ghép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Từ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láy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877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Giống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nhau</a:t>
                      </a:r>
                      <a:endParaRPr lang="en-US" sz="2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 err="1" smtClean="0"/>
                        <a:t>Đều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gồm</a:t>
                      </a:r>
                      <a:r>
                        <a:rPr lang="en-US" sz="2800" baseline="0" dirty="0" smtClean="0"/>
                        <a:t> 2 </a:t>
                      </a:r>
                      <a:r>
                        <a:rPr lang="en-US" sz="2800" baseline="0" dirty="0" err="1" smtClean="0"/>
                        <a:t>tiếng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trở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lên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7692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Khác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nhau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Từ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ghép</a:t>
                      </a:r>
                      <a:r>
                        <a:rPr lang="en-US" sz="2400" baseline="0" dirty="0" smtClean="0"/>
                        <a:t>  </a:t>
                      </a:r>
                      <a:r>
                        <a:rPr lang="en-US" sz="2400" baseline="0" dirty="0" err="1" smtClean="0"/>
                        <a:t>được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tạo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bằng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cách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ghép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các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tiếng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có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quan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hệ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với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nhau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về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nghĩa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Từ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láy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tạo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ra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bằng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cách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ghép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tiếng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hệ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láy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âm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giữa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tiếng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III. Luyện tập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>
                <a:solidFill>
                  <a:schemeClr val="bg1"/>
                </a:solidFill>
              </a:rPr>
              <a:t>Bài</a:t>
            </a:r>
            <a:r>
              <a:rPr lang="en-US" dirty="0" smtClean="0">
                <a:solidFill>
                  <a:schemeClr val="bg1"/>
                </a:solidFill>
              </a:rPr>
              <a:t> 1 </a:t>
            </a:r>
            <a:r>
              <a:rPr lang="en-US" dirty="0" smtClean="0"/>
              <a:t>: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[…]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 ta – </a:t>
            </a:r>
            <a:r>
              <a:rPr lang="en-US" u="sng" dirty="0" smtClean="0"/>
              <a:t>con </a:t>
            </a:r>
            <a:r>
              <a:rPr lang="en-US" u="sng" dirty="0" err="1" smtClean="0"/>
              <a:t>cháu</a:t>
            </a:r>
            <a:r>
              <a:rPr lang="en-US" u="sng" dirty="0" smtClean="0"/>
              <a:t> </a:t>
            </a:r>
            <a:r>
              <a:rPr lang="en-US" dirty="0" err="1" smtClean="0"/>
              <a:t>vua</a:t>
            </a:r>
            <a:r>
              <a:rPr lang="en-US" dirty="0" smtClean="0"/>
              <a:t> </a:t>
            </a:r>
            <a:r>
              <a:rPr lang="en-US" dirty="0" err="1" smtClean="0"/>
              <a:t>Hùng</a:t>
            </a:r>
            <a:r>
              <a:rPr lang="en-US" dirty="0" smtClean="0"/>
              <a:t> –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u="sng" dirty="0" err="1" smtClean="0"/>
              <a:t>nguồn</a:t>
            </a:r>
            <a:r>
              <a:rPr lang="en-US" u="sng" dirty="0" smtClean="0"/>
              <a:t> </a:t>
            </a:r>
            <a:r>
              <a:rPr lang="en-US" u="sng" dirty="0" err="1" smtClean="0"/>
              <a:t>gốc</a:t>
            </a:r>
            <a:r>
              <a:rPr lang="en-US" u="sng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, </a:t>
            </a:r>
            <a:r>
              <a:rPr lang="en-US" dirty="0" err="1" smtClean="0"/>
              <a:t>thường</a:t>
            </a:r>
            <a:r>
              <a:rPr lang="en-US" dirty="0" smtClean="0"/>
              <a:t> </a:t>
            </a:r>
            <a:r>
              <a:rPr lang="en-US" dirty="0" err="1" smtClean="0"/>
              <a:t>xưng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con </a:t>
            </a:r>
            <a:r>
              <a:rPr lang="en-US" dirty="0" err="1" smtClean="0"/>
              <a:t>rồng</a:t>
            </a:r>
            <a:r>
              <a:rPr lang="en-US" dirty="0" smtClean="0"/>
              <a:t> </a:t>
            </a:r>
            <a:r>
              <a:rPr lang="en-US" dirty="0" err="1" smtClean="0"/>
              <a:t>cháu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		( con </a:t>
            </a:r>
            <a:r>
              <a:rPr lang="en-US" dirty="0" err="1" smtClean="0"/>
              <a:t>rồng</a:t>
            </a:r>
            <a:r>
              <a:rPr lang="en-US" dirty="0" smtClean="0"/>
              <a:t> </a:t>
            </a:r>
            <a:r>
              <a:rPr lang="en-US" dirty="0" err="1" smtClean="0"/>
              <a:t>cháu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)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, con </a:t>
            </a:r>
            <a:r>
              <a:rPr lang="en-US" dirty="0" err="1" smtClean="0"/>
              <a:t>cháu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nào</a:t>
            </a:r>
            <a:r>
              <a:rPr lang="en-US" dirty="0" smtClean="0"/>
              <a:t>?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nguồn</a:t>
            </a:r>
            <a:r>
              <a:rPr lang="en-US" dirty="0" smtClean="0"/>
              <a:t> </a:t>
            </a:r>
            <a:r>
              <a:rPr lang="en-US" dirty="0" err="1" smtClean="0"/>
              <a:t>gốc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lphaLcPeriod"/>
              <a:defRPr/>
            </a:pP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ghép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hệ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thuộc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kiểu</a:t>
            </a:r>
            <a:r>
              <a:rPr lang="en-US" dirty="0" smtClean="0"/>
              <a:t>: con </a:t>
            </a:r>
            <a:r>
              <a:rPr lang="en-US" dirty="0" err="1" smtClean="0"/>
              <a:t>cháu</a:t>
            </a:r>
            <a:r>
              <a:rPr lang="en-US" dirty="0" smtClean="0"/>
              <a:t>,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chị</a:t>
            </a:r>
            <a:r>
              <a:rPr lang="en-US" dirty="0" smtClean="0"/>
              <a:t>, </a:t>
            </a:r>
            <a:r>
              <a:rPr lang="en-US" dirty="0" err="1" smtClean="0"/>
              <a:t>ông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953</Words>
  <Application>Microsoft Office PowerPoint</Application>
  <PresentationFormat>On-screen Show (4:3)</PresentationFormat>
  <Paragraphs>117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Tiết 3: Từ và cấu tạo của từ tiếng việt</vt:lpstr>
      <vt:lpstr>I. Từ là gì? </vt:lpstr>
      <vt:lpstr>PowerPoint Presentation</vt:lpstr>
      <vt:lpstr>PowerPoint Presentation</vt:lpstr>
      <vt:lpstr>II. Từ đơn và từ phức</vt:lpstr>
      <vt:lpstr>Bảng phân loại</vt:lpstr>
      <vt:lpstr>PowerPoint Presentation</vt:lpstr>
      <vt:lpstr>PowerPoint Presentation</vt:lpstr>
      <vt:lpstr>III. Luyện tập</vt:lpstr>
      <vt:lpstr>PowerPoint Presentation</vt:lpstr>
      <vt:lpstr>Bài 2 : hãy nêu quy tắc sắp xếp các tiếng trong từ ghép chỉ quan hệ thân thuộc ?</vt:lpstr>
      <vt:lpstr>PowerPoint Presentation</vt:lpstr>
      <vt:lpstr>Bài 4 :Từ láy được in đậm trong câu sau miêu tả cái gì? </vt:lpstr>
      <vt:lpstr>Đáp án</vt:lpstr>
      <vt:lpstr>Bài 5 : thi tìm nhanh các từ láy: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AFTERNOON</dc:title>
  <dc:creator>THUY</dc:creator>
  <cp:lastModifiedBy>admin</cp:lastModifiedBy>
  <cp:revision>49</cp:revision>
  <dcterms:created xsi:type="dcterms:W3CDTF">2016-07-17T01:23:37Z</dcterms:created>
  <dcterms:modified xsi:type="dcterms:W3CDTF">2019-11-18T17:00:24Z</dcterms:modified>
</cp:coreProperties>
</file>