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59" r:id="rId3"/>
    <p:sldId id="258" r:id="rId4"/>
    <p:sldId id="260" r:id="rId5"/>
    <p:sldId id="261" r:id="rId6"/>
    <p:sldId id="262" r:id="rId7"/>
    <p:sldId id="263" r:id="rId8"/>
    <p:sldId id="264" r:id="rId9"/>
    <p:sldId id="265" r:id="rId10"/>
    <p:sldId id="266" r:id="rId11"/>
    <p:sldId id="267" r:id="rId12"/>
    <p:sldId id="268" r:id="rId13"/>
    <p:sldId id="272" r:id="rId14"/>
    <p:sldId id="271"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4" autoAdjust="0"/>
  </p:normalViewPr>
  <p:slideViewPr>
    <p:cSldViewPr>
      <p:cViewPr varScale="1">
        <p:scale>
          <a:sx n="87" d="100"/>
          <a:sy n="87" d="100"/>
        </p:scale>
        <p:origin x="72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ink/ink1.xml><?xml version="1.0" encoding="utf-8"?>
<inkml:ink xmlns:inkml="http://www.w3.org/2003/InkML">
  <inkml:definitions>
    <inkml:context xml:id="ctx0">
      <inkml:inkSource xml:id="inkSrc0">
        <inkml:traceFormat>
          <inkml:channel name="X" type="integer" max="1360"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12-09-05T06:46:42.968"/>
    </inkml:context>
    <inkml:brush xml:id="br0">
      <inkml:brushProperty name="width" value="0.21167" units="cm"/>
      <inkml:brushProperty name="height" value="0.05292" units="cm"/>
      <inkml:brushProperty name="color" value="#FF0000"/>
      <inkml:brushProperty name="fitToCurve" value="1"/>
      <inkml:brushProperty name="ignorePressure" value="1"/>
    </inkml:brush>
  </inkml:definitions>
  <inkml:trace contextRef="#ctx0" brushRef="#br0">0 984,'0'0,"0"25,25-25,-25-25,25 25,-25 0,49 0,-49 0,25 0,-25 0,25 0,0-24,-1 24,-24 0,25-25,-25 25,25 0,-25-24,25 24,0 0,-1-25,-24 1,25 24,0 0,0-25,-25 25,25-24,-1 24,1 0,-25 0,25 0,0 0,0-24,-25-1,24 25,1 0,-25 0,25 25,0-25,-25 24,24-24,-24 24,25-24,0 25,-25-1,0-24,25 25,-25-25,25 24,-25 1,0-25,0 24,0-24,24 25,-24-25,0 24,0 0,0-24,25 25,-25-25,0 24,25-24,-25-24,25-1,-25 25,0-24,0 24,0-24,0 24,25-25,-25 1,0-1,0 25,0-24,24-1,-24 25,0-24,0 24,25-25,-25 1,0 0,0 24,0-25,0 1,0-1,0 25,0-24,0-1,0 1,25 0,-25 24,0 24,0 0,25 25,-1 0,1 0,0-49,-25 49,0-49,0 24,25 1,-25-25,0 24,0 1,0-1,25-24,-25 25,0-1,0-24,0 24,24-24,-24 25,0-25,0 24,0 1,25-1,-25-24,0 25,25-1,-25-24,0 24,0 1,25-25,-25 0,25 0,-25 0,49-25,-49 1,25 24,-25 0,49-24,-49 24,25-49,0 49,0-25,-25 25,25 0,-25 0,49 0,-49 0,25 0,-25 0,25 0,0 0,-1 0,1 0,0 0,0 0,-1 0,1 0,0-24,-25-1,25 25,0 0,-1 0,-24 0,25-24,25 24,-50 0,25-24,-1 24,1 0,0 0,49 0,1 0,-51 0,26 0,-25 0,0-25,-1 25,-24 0,25 0,-25-24,25-1,0 25,-25 0,25-24,-1 24,1 0,49 0,-24 0,0 0,-1 0,-24 0,0 0,-25 0,25-25,-25 1,0 24,24-25,-24 25,25-48,0 23,24 1,-24-25,0 24,0 25,0-24,-1 0,-24 24,25 0,0 0,-25-25,74 1,-74 24,50 0,-50 0,25 0,-25-25,49 25,-49 0,25 0,25 0,-50 0,24 0,-24 0,50 0,-50 0,25-24,-25-1,25 25,-1 0,1 0,-25 0,25-24,0 24,-1-25,1 25,25 0,-1 0,-49 0,25 0,0 0,-25-24,25 24,0-24,-1-1,1 25,-25-24,25-1,-25 25,49 0,26 0,-26 0,-49 0,25 0,0 0,0 0,-25 0,25 0,-1-24,-24 24,25 0,0 0,0 0,-25 0,25 0,-1 0,1 0,-25 0,25 0,49 0,-24 0,24 0,-24 0,-50 0,25-25,-25 1,24 24,1-25,-25 25,50-24,24 24,-49 0,49 0,-49-24,-25 24,50 0,-50 0,24 0,-24 0,25 24,0-24,-25 24,25-24,24 25,-24-1,0-24,-25 25,25-25,-25 0,24 0,26 0,-50 0,25 0,0 0,-1 0,-24 0,50 0,24 24,-74 1,50-25,-50 0,25 24,-25-24,0 25,24-25,-24 0,25 0,-25 0,75 0,-51 0,26 0,-50 0,25 0,-1 0,1 0,-25 0,25 0,0 0,-25 0,25 0,24 0,-24 0,0 0,0-49,-1 49,-24-25,25 25,25 0,24 0,-24-24,-1 24,1 0,-1 0,-24 0,25-25,-50 1,0 24,0-25,25 25,-25 25,24-25,-24 24,25-24,-25 25,0-1,0-24,0 25,25-25,-25 24,0 1,25-1,-25-24,49 49,-49-49,25 24,-25-24,50 49,-50-49,24 25,-24-25,25 0,0 0,0 0,-25-25,25 1,-1 24,1-25,0 25,0 0,-1-24,-24 24,25 0,0 0,0 0,-25 0,25 0,24-25,-49 1,25 24,25 0,-50 0,49 0,-24 0,0 0,-1 0,26 0,-50 24,0 1,0-1,0 1,25-25,0 49,-1-49,-24-25,25 25,0-24,0-1,-25 25,25-49,-25 49,24 0,-24-24,0 0,0 24,25-25,-25 25,25-24,0-1,-1 25,1-24,-25-1,50 25,-50 0,25-24,-25 24,49 0,-49-25,25 25,-25 0,50 0,-26 0,26 0,0 0,24 0,0 0,-24 49,-50-49,0 25,0 24,25-49,-25 0,24 24,1-73,0 49,-25-24,0 24,0-25,0 1,0 24,0-25,25-23,-25 48,25-25,-25 1,0-1,0 25,0-24,0 24,24-25,-24 1,25 24,-25-24,25 24,-25 0,25 0,-1 0,1 0,-25 0,25 0,0 0,24 24,26 0,-75-24,25 0,-25 0,24 25,-24-25,25 0,0 24,-25 1,25-25,-25 24,0 1,24-1,-24-24,0 24,0 1,25-1,0 1,-25-1,0-24,0 25,0-1,0 1,25-25,-25 0,25 0,-1 0,1 0,0 0,-25 0,25 0,-25 0,25 0,-1 0,-24 0,25-25,0 25,0 0,-25 0,24-24,26 24,-25 0,0-25,24 25,-49 0,25 0,0 0,-25 0,49 0,1 0,-50 0,25 0,24 0,-49 25,25-25,-25 24,25-24,0 0,-25 0,24 25,-24-25,25 24,-25 0,25 1,0-1,-25-24,25 25,-25-1,24 1,-24-25,0 24,0 1,25-1,-25-24,25 0,-25 24,25-24,0 25,-25-25,24 24,26 1,-50-25,25 24,-25-24,24 0,1 0,-25 25,25-25,-25 24,50-24,-26 0,-24 0,25 0,0 0,-25 24,25-24,0 0,-25 0,24 0,1 25,-25-25,25 0,0 0,-25 0,49 0,-24 0,0 24,0-24,-1 0,1 0,25 25,-50-25,25 24,-25-24,24 25,1-1,0-24,24 49,-49-49,50 24,-25 1,0-25,-25 0,24 0,26 0,-50 0,50 0,-50 0,24 0,26 0,-25 0,-1 0,1 0,-25 0,25 0,0-25,0 25,-25-24,24 24,1-24,0 24,-25 0,25-25,-25 25,49 0,-24-49,0 49,0 0,-25 0,24 0,1-24,0 24,0 0,49 0,-49 0,-25 0,25 0,0 0,-25 0,49 0,-24 0,0 0,-25 0,0 24,0-24,25 25,-25-25,24 24,-24-24,25 25,-25-1,25-24,0 24,-25-24,24 25,-24-25,25 0,-25 24,50 1,-25-25,-1 0,-24 0,50 0,-25 0,-25 0,25 0,-1 0,1 24,-25-24,25 0,-25 25,49-25,-49 24,50-24,-25 0,24 24,1 1,0-25,-50 0,24 0,1 0,0 0,-25 0,25 0,24 0,-49 0,25 0,0 0,0 0,-1 0,1 0,0 0,-25 0,25 0,24 0,-24 0,25 0,-26 0,-24 0,50 0,-50 0,25 0,-25 0,49 0,-49 0,25 0,-25 0,25 0,0 0,0 0,-25 0,24 0,1 0,0 0,-25 0,25 0,-1 0,1-49,25 49,-50 0,25-24,-25 24,24 0,26-25,0 25,-1-49,-24 49,0 0,0 0,-1-24,-24-1,25 25,-25-24,0 24,0-24,0-1,0 1,0 24,0-25,0 25,0-24,25 48,-25-24,0 25,0-25,0 49,0-49,0 24,25 0,-25-24,24 0,1 0,0 25,0-25</inkml:trace>
</inkml:ink>
</file>

<file path=ppt/ink/ink2.xml><?xml version="1.0" encoding="utf-8"?>
<inkml:ink xmlns:inkml="http://www.w3.org/2003/InkML">
  <inkml:definitions>
    <inkml:context xml:id="ctx0">
      <inkml:inkSource xml:id="inkSrc0">
        <inkml:traceFormat>
          <inkml:channel name="X" type="integer" max="1360"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12-09-05T06:47:46.015"/>
    </inkml:context>
    <inkml:brush xml:id="br0">
      <inkml:brushProperty name="width" value="0.21167" units="cm"/>
      <inkml:brushProperty name="height" value="0.05292" units="cm"/>
      <inkml:brushProperty name="color" value="#FF0000"/>
      <inkml:brushProperty name="fitToCurve" value="1"/>
      <inkml:brushProperty name="ignorePressure" value="1"/>
    </inkml:brush>
  </inkml:definitions>
  <inkml:trace contextRef="#ctx0" brushRef="#br0">0 906,'0'0,"26"-25,-26 25,25 0,1-25,-1 25,-25 0,26 0,-1 0,-25-25,26 25,-1-50,1 50,-26 0,26 0,-1 0,26-26,-51 26,26 0,-1 0,1 0,-26 0,25-25,-25 25,26 0,-26 0,26 0,-1 0,1 0,-26 0,25 0,26-25,-51 25,26 0,-1 0,1 0,0 0,-1-25,-25 0,26 25,-26 0,25 0,1 0,-1 0,-25 0,26-26,-1 26,1 0,-26 0,25 0,1 0,-26 0,26 0,-1 0,1 0,-26 0,25 0,1 0,-1 0,1 0,-1 0,1 0,-26 0,26 0,-26 0,51 0,-51 0,25 0,-25 0,51 0,-51 0,26 0,-26 0,51 0,-51 0,26 0,-26 0,25 0,1 0,-1 0,-25 0,51 0,-25 0,-26 0,25 0,1 0,0 0,-26 0,25 0,1 0,-26 0,25 0,52 0,-26 0,-25 0,25 0,-26 0,-25-25,26 0,-1 25,1 0,-1 0,1 0,0 0,50 0,-76 0,26 0,-26 0,51 0,-51 0,25 0,27 0,-52 0,25 0,1 0,-1 25,-25-25,26 0,-1 0,1 0,-1 0,-25 0,26 0,0 25,25-25,0 0,-51 0,25 0,1 0,-1 0,-25 0,26 26,-26-26,26 0,-26 0,51 0,-51 25,25-25,-25 0,26 25,-1 0,-25-25,26 51,-26-51,25 25,1-25,-26 50,25-50,-25 25,26-25,-26 51,26-51,-1 25,1-25,-26 25,25 0,1-25,-26 0,25 0,-25 25,51-25,-51 0,26 25,-26-25,26 26,-26-26,25 0,-25 25,0-25,0 25,26-25,-26 25,25-25,-25 25,26 1,-1-1,-25-25,0 25,26 0,-26-25,25 0,27 0,-52 25,0-25,25 25,-25-25,26 26,-26-26,25 0,-25 25,26-25,-1 25,-25 0,26 0,-26-25,0 26,0-26,0 25,25 0,-25 0,0 0,0-25,0 25,0 1,0-1,0-25,26 25,-26 0,0-25,0 25,0-25,0 26,0-26,0 50,0-50,0 25,0-25,0 50,0-50,0 26,26-26,-26 25,0 0,0 0,0-25,0 25,0-25,0 25,0-25,0 26,25 24,-25-25,26-25,-26 25,0 26,25-51,-25 25,0 0,26 0,-26 0,25-25,1 0,-1 0,1 0,0 0,-1 0,-25 0,26 0,-1 0,1 0,-26 0,25 0,1 0,-1 0,-25 0,26 0,-26 0,26 0,-26 0,25 0,26 0,-25 0,-1 0,1 0,-1 0,-25 0,26 0,0 0,-26 0,25 0,1 0,-1 0,-25 0,51-25,-25 25,-1-25,1 0,-26 25,26 0,-1-50,26 24,-51 1,26 25,-1 0,1 0,-1 0,-25 0,26 0,0 0,-1 0,-25 0,26-25,-1 25,1 0,-26 0,25-25,1 25,-1 0,-25 0,51 0,-25 0,-26 0,26 0,-1 0,1 0,-26 0,25-51,1 51,-1 0,-25-25,26 25,-1 0,1-25,-26 25,26-25,-1 25,-25-25,26 0,-1 25,-25 0,26 0,-1-26,1 1,-1 25,1-25,0 25,25 0,-51-25,25 25,1-25,-1 0,1 25,-1 0,1-26,-26 1,26 25,-1 0,1-50,-1 50,1-25,-1 25,-25-26,26 26,25-25,-51 0,26 25,-26-25,25 25,1 0,-1-25,-25 0,26 25,-1 0,-25 0,26-26,-1 1,1 25,-26-25,26 25,-1 0,1 0,-1 0,1 0,-1 0,-25-25,26 25,-1 0,1-25,0 25,25-51,-51 51,25 0,1 0,-1-25,-25 25,26-25,-1 25,1 0,-26-25,26 0,-1 25,1-26,25 1,-51 25,25 0,1 0,25-25,-26 25,-25 0,52 0,-52 0,25 0,-25 0,26 0,25 0,-51 0,51 0,-26 0,-25 0,52 0,-52 0,25 0,-25 0,51 0,-51 0,26 0,-26 0,25 0,1 0,-1 0,-25-25,26 0,-26 25,26 0,-26 0,25-26,1 1,-26 25,0-25,0 25,0-25,0 0,0 0,0 25,0-26,25-49,1 50,-26 0,0 25,0-26,0 26,0-50,0 25,0 25,0-51,0 51,0-25,0 25,0-25,25 25,-25-25,0 0,0 25,0-25,0 25,0-26,0 1,0 0,0-25,26 50,-26-26,0-24,25 50,-25-50,0 50,0-25,0 25,26-51,-26 51,0-25,0 25,0-50,26 50,-1-25,1-1,-26 1,0 25,25-25,-25 25,26 0,-26 0,25 0,26 0,-51 25,0-25,0 25,0-25,0 26,0-1,0-25,0 25,26-25,-26 25,0-25,0 50,26-50,-26 26,0-1,25 0,-25-25,0 25,0-25,0 25,26-25,-26 51,0-26,25-25,-25 0,26 25,-26-25,0 25,0-25,0 25,0-25,0 26,25-1,-25 0,26 25,-26-50,0 25,25 1,1-1,-26-25,0 25,26 0,-26-25,25 25,-25 1,26-1,25 0,-51-25,25 0,1 0,-26 0,25 0,-25 25,26-25,-26 25,26-25,-1 0,-25 0,26 0,-1 0,1 0,-1 25,26-25,-51 0,26 0,0 0,-1 0,1 0,-1 0,1 0,-26 0,25 0,1 26,-26-26,25 0,27 25,-52-25,25 0,-25 0,51 25,-51-25,26 0,-26 0,25 0,26 0,-51 0,51 0,-25 0,-26 0,26 0,-1 0,1 0,-26 0,51 0,0 0,-26 0,-25 0,26 0,51 0,-77 0,25 0,-25 0,51 0,-51 0,26 0,-26 0,25 0,1 0,0 0,-26 0,25 0,1 0,-1 0,-25 0,26 0,-1 0,-25 0,51 0,-51 0,26 0,-26 0,26 0,25 0,-51 0,25 0,1 0,-1 0,-25 0,26 0,-1 0,27 25,-52-25,25 0,1 0,-26 0,25 0,1 0,-1 0,-25 0,26 0,-1 0,1 0,-26 0,26 0,-1 0,1 0,-26 0,25 0,1 0,-1 0,-25 0,26 0,-1 0,-25 0,26 0,25 0,-25 0,-26 0,25 0,1 0,-1 0,52 0,0 0,-26 0,25 0,-50 0,0 0,-1 0,-25 0,51 25,-25-25,-26 0,25 0,1 0,-1 25,-25-25,26 26,-26-26,51 25,-51 0,26-25,-26 25,25-25,1 0,-26 0,25 0,-25 25,26-25,-26 0,25 26,1-26,-26 25,25-25,1 50,0-50,-26 25,25-25,-25 0,26 25,-26-25,51 26,-51-26,25 25,-25 0,26 0,-1-25,-25 0,26 25,-26-25,26 26,-26-26,25 25,1-25,-26 25,0 0,0-25,25 25,1 26,-1-51,1 0,-26 0,51-26,51 26,-51 0,26-25,-77 25,26-25,-1 0,1 25,-26 0,25 0,1 0,25 25,-26-25,1 25,-26-25,26 0,-26 0,25 0,-25 25,0 1,26-26,-1 0,1 25,-26 0,25 0,1 0,-26-25,0 26,0-1,25-25,-25 0,26 0,-26 0,26 0,-1 0,1 0,-26 0,25 0,1 0,-1 0,-25 0,103 0,-52 0,-26 0,26 0,-25-25,-26-1,-26 26,1 0,25 0,-26 0,26 0,-25 0,25-25,-26 0,26 25,0-25,0 0,0-1,0 26,0-25,0 0,0 25,0-25,0 0,0 0,0 25,0-26,0 1,0 0,0 25,0-25,0 0,0-1,0 26,0-25,0 0,0 0,0 25,0-25,26 0,-26-1,0 26,25-25,-25 0,0 25,26 0,-26 0,25-25,-25 0,0 25,0-26,0 1,26 0,-26 25,25 0,-25 0,52 0,-52 0,25 0,-25 0,26 25,-26-25,25 0,1 0,-26 0,25 0,-25 0,26 0,-26 0,25 0,1 0,-26 0,25 0,-25 0,52 0,-52 25,25-25,1 0,-1 0,1 0,-26 0,25 0,26 0,26 0,0 0,-1 0,1 0,-77 0,51 0,-51 0,26 0,-26 0,25 0,1 0,-1 0,-25 0,26 0,25 0,0 51,0-51,-25 0,-1 0,1 25,0-25,-1 0,26 25</inkml:trace>
</inkml:ink>
</file>

<file path=ppt/ink/ink3.xml><?xml version="1.0" encoding="utf-8"?>
<inkml:ink xmlns:inkml="http://www.w3.org/2003/InkML">
  <inkml:definitions>
    <inkml:context xml:id="ctx0">
      <inkml:inkSource xml:id="inkSrc0">
        <inkml:traceFormat>
          <inkml:channel name="X" type="integer" max="1360"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12-09-05T06:46:42.968"/>
    </inkml:context>
    <inkml:brush xml:id="br0">
      <inkml:brushProperty name="width" value="0.21167" units="cm"/>
      <inkml:brushProperty name="height" value="0.05292" units="cm"/>
      <inkml:brushProperty name="color" value="#FF0000"/>
      <inkml:brushProperty name="fitToCurve" value="1"/>
      <inkml:brushProperty name="ignorePressure" value="1"/>
    </inkml:brush>
  </inkml:definitions>
  <inkml:trace contextRef="#ctx0" brushRef="#br0">0 984,'0'0,"0"25,25-25,-25-25,25 25,-25 0,49 0,-49 0,25 0,-25 0,25 0,0-24,-1 24,-24 0,25-25,-25 25,25 0,-25-24,25 24,0 0,-1-25,-24 1,25 24,0 0,0-25,-25 25,25-24,-1 24,1 0,-25 0,25 0,0 0,0-24,-25-1,24 25,1 0,-25 0,25 25,0-25,-25 24,24-24,-24 24,25-24,0 25,-25-1,0-24,25 25,-25-25,25 24,-25 1,0-25,0 24,0-24,24 25,-24-25,0 24,0 0,0-24,25 25,-25-25,0 24,25-24,-25-24,25-1,-25 25,0-24,0 24,0-24,0 24,25-25,-25 1,0-1,0 25,0-24,24-1,-24 25,0-24,0 24,25-25,-25 1,0 0,0 24,0-25,0 1,0-1,0 25,0-24,0-1,0 1,25 0,-25 24,0 24,0 0,25 25,-1 0,1 0,0-49,-25 49,0-49,0 24,25 1,-25-25,0 24,0 1,0-1,25-24,-25 25,0-1,0-24,0 24,24-24,-24 25,0-25,0 24,0 1,25-1,-25-24,0 25,25-1,-25-24,0 24,0 1,25-25,-25 0,25 0,-25 0,49-25,-49 1,25 24,-25 0,49-24,-49 24,25-49,0 49,0-25,-25 25,25 0,-25 0,49 0,-49 0,25 0,-25 0,25 0,0 0,-1 0,1 0,0 0,0 0,-1 0,1 0,0-24,-25-1,25 25,0 0,-1 0,-24 0,25-24,25 24,-50 0,25-24,-1 24,1 0,0 0,49 0,1 0,-51 0,26 0,-25 0,0-25,-1 25,-24 0,25 0,-25-24,25-1,0 25,-25 0,25-24,-1 24,1 0,49 0,-24 0,0 0,-1 0,-24 0,0 0,-25 0,25-25,-25 1,0 24,24-25,-24 25,25-48,0 23,24 1,-24-25,0 24,0 25,0-24,-1 0,-24 24,25 0,0 0,-25-25,74 1,-74 24,50 0,-50 0,25 0,-25-25,49 25,-49 0,25 0,25 0,-50 0,24 0,-24 0,50 0,-50 0,25-24,-25-1,25 25,-1 0,1 0,-25 0,25-24,0 24,-1-25,1 25,25 0,-1 0,-49 0,25 0,0 0,-25-24,25 24,0-24,-1-1,1 25,-25-24,25-1,-25 25,49 0,26 0,-26 0,-49 0,25 0,0 0,0 0,-25 0,25 0,-1-24,-24 24,25 0,0 0,0 0,-25 0,25 0,-1 0,1 0,-25 0,25 0,49 0,-24 0,24 0,-24 0,-50 0,25-25,-25 1,24 24,1-25,-25 25,50-24,24 24,-49 0,49 0,-49-24,-25 24,50 0,-50 0,24 0,-24 0,25 24,0-24,-25 24,25-24,24 25,-24-1,0-24,-25 25,25-25,-25 0,24 0,26 0,-50 0,25 0,0 0,-1 0,-24 0,50 0,24 24,-74 1,50-25,-50 0,25 24,-25-24,0 25,24-25,-24 0,25 0,-25 0,75 0,-51 0,26 0,-50 0,25 0,-1 0,1 0,-25 0,25 0,0 0,-25 0,25 0,24 0,-24 0,0 0,0-49,-1 49,-24-25,25 25,25 0,24 0,-24-24,-1 24,1 0,-1 0,-24 0,25-25,-50 1,0 24,0-25,25 25,-25 25,24-25,-24 24,25-24,-25 25,0-1,0-24,0 25,25-25,-25 24,0 1,25-1,-25-24,49 49,-49-49,25 24,-25-24,50 49,-50-49,24 25,-24-25,25 0,0 0,0 0,-25-25,25 1,-1 24,1-25,0 25,0 0,-1-24,-24 24,25 0,0 0,0 0,-25 0,25 0,24-25,-49 1,25 24,25 0,-50 0,49 0,-24 0,0 0,-1 0,26 0,-50 24,0 1,0-1,0 1,25-25,0 49,-1-49,-24-25,25 25,0-24,0-1,-25 25,25-49,-25 49,24 0,-24-24,0 0,0 24,25-25,-25 25,25-24,0-1,-1 25,1-24,-25-1,50 25,-50 0,25-24,-25 24,49 0,-49-25,25 25,-25 0,50 0,-26 0,26 0,0 0,24 0,0 0,-24 49,-50-49,0 25,0 24,25-49,-25 0,24 24,1-73,0 49,-25-24,0 24,0-25,0 1,0 24,0-25,25-23,-25 48,25-25,-25 1,0-1,0 25,0-24,0 24,24-25,-24 1,25 24,-25-24,25 24,-25 0,25 0,-1 0,1 0,-25 0,25 0,0 0,24 24,26 0,-75-24,25 0,-25 0,24 25,-24-25,25 0,0 24,-25 1,25-25,-25 24,0 1,24-1,-24-24,0 24,0 1,25-1,0 1,-25-1,0-24,0 25,0-1,0 1,25-25,-25 0,25 0,-1 0,1 0,0 0,-25 0,25 0,-25 0,25 0,-1 0,-24 0,25-25,0 25,0 0,-25 0,24-24,26 24,-25 0,0-25,24 25,-49 0,25 0,0 0,-25 0,49 0,1 0,-50 0,25 0,24 0,-49 25,25-25,-25 24,25-24,0 0,-25 0,24 25,-24-25,25 24,-25 0,25 1,0-1,-25-24,25 25,-25-1,24 1,-24-25,0 24,0 1,25-1,-25-24,25 0,-25 24,25-24,0 25,-25-25,24 24,26 1,-50-25,25 24,-25-24,24 0,1 0,-25 25,25-25,-25 24,50-24,-26 0,-24 0,25 0,0 0,-25 24,25-24,0 0,-25 0,24 0,1 25,-25-25,25 0,0 0,-25 0,49 0,-24 0,0 24,0-24,-1 0,1 0,25 25,-50-25,25 24,-25-24,24 25,1-1,0-24,24 49,-49-49,50 24,-25 1,0-25,-25 0,24 0,26 0,-50 0,50 0,-50 0,24 0,26 0,-25 0,-1 0,1 0,-25 0,25 0,0-25,0 25,-25-24,24 24,1-24,0 24,-25 0,25-25,-25 25,49 0,-24-49,0 49,0 0,-25 0,24 0,1-24,0 24,0 0,49 0,-49 0,-25 0,25 0,0 0,-25 0,49 0,-24 0,0 0,-25 0,0 24,0-24,25 25,-25-25,24 24,-24-24,25 25,-25-1,25-24,0 24,-25-24,24 25,-24-25,25 0,-25 24,50 1,-25-25,-1 0,-24 0,50 0,-25 0,-25 0,25 0,-1 0,1 24,-25-24,25 0,-25 25,49-25,-49 24,50-24,-25 0,24 24,1 1,0-25,-50 0,24 0,1 0,0 0,-25 0,25 0,24 0,-49 0,25 0,0 0,0 0,-1 0,1 0,0 0,-25 0,25 0,24 0,-24 0,25 0,-26 0,-24 0,50 0,-50 0,25 0,-25 0,49 0,-49 0,25 0,-25 0,25 0,0 0,0 0,-25 0,24 0,1 0,0 0,-25 0,25 0,-1 0,1-49,25 49,-50 0,25-24,-25 24,24 0,26-25,0 25,-1-49,-24 49,0 0,0 0,-1-24,-24-1,25 25,-25-24,0 24,0-24,0-1,0 1,0 24,0-25,0 25,0-24,25 48,-25-24,0 25,0-25,0 49,0-49,0 24,25 0,-25-24,24 0,1 0,0 25,0-25</inkml:trace>
</inkml:ink>
</file>

<file path=ppt/ink/ink4.xml><?xml version="1.0" encoding="utf-8"?>
<inkml:ink xmlns:inkml="http://www.w3.org/2003/InkML">
  <inkml:definitions>
    <inkml:context xml:id="ctx0">
      <inkml:inkSource xml:id="inkSrc0">
        <inkml:traceFormat>
          <inkml:channel name="X" type="integer" max="1360"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12-09-05T06:47:46.015"/>
    </inkml:context>
    <inkml:brush xml:id="br0">
      <inkml:brushProperty name="width" value="0.21167" units="cm"/>
      <inkml:brushProperty name="height" value="0.05292" units="cm"/>
      <inkml:brushProperty name="color" value="#FF0000"/>
      <inkml:brushProperty name="fitToCurve" value="1"/>
      <inkml:brushProperty name="ignorePressure" value="1"/>
    </inkml:brush>
  </inkml:definitions>
  <inkml:trace contextRef="#ctx0" brushRef="#br0">0 906,'0'0,"26"-25,-26 25,25 0,1-25,-1 25,-25 0,26 0,-1 0,-25-25,26 25,-1-50,1 50,-26 0,26 0,-1 0,26-26,-51 26,26 0,-1 0,1 0,-26 0,25-25,-25 25,26 0,-26 0,26 0,-1 0,1 0,-26 0,25 0,26-25,-51 25,26 0,-1 0,1 0,0 0,-1-25,-25 0,26 25,-26 0,25 0,1 0,-1 0,-25 0,26-26,-1 26,1 0,-26 0,25 0,1 0,-26 0,26 0,-1 0,1 0,-26 0,25 0,1 0,-1 0,1 0,-1 0,1 0,-26 0,26 0,-26 0,51 0,-51 0,25 0,-25 0,51 0,-51 0,26 0,-26 0,51 0,-51 0,26 0,-26 0,25 0,1 0,-1 0,-25 0,51 0,-25 0,-26 0,25 0,1 0,0 0,-26 0,25 0,1 0,-26 0,25 0,52 0,-26 0,-25 0,25 0,-26 0,-25-25,26 0,-1 25,1 0,-1 0,1 0,0 0,50 0,-76 0,26 0,-26 0,51 0,-51 0,25 0,27 0,-52 0,25 0,1 0,-1 25,-25-25,26 0,-1 0,1 0,-1 0,-25 0,26 0,0 25,25-25,0 0,-51 0,25 0,1 0,-1 0,-25 0,26 26,-26-26,26 0,-26 0,51 0,-51 25,25-25,-25 0,26 25,-1 0,-25-25,26 51,-26-51,25 25,1-25,-26 50,25-50,-25 25,26-25,-26 51,26-51,-1 25,1-25,-26 25,25 0,1-25,-26 0,25 0,-25 25,51-25,-51 0,26 25,-26-25,26 26,-26-26,25 0,-25 25,0-25,0 25,26-25,-26 25,25-25,-25 25,26 1,-1-1,-25-25,0 25,26 0,-26-25,25 0,27 0,-52 25,0-25,25 25,-25-25,26 26,-26-26,25 0,-25 25,26-25,-1 25,-25 0,26 0,-26-25,0 26,0-26,0 25,25 0,-25 0,0 0,0-25,0 25,0 1,0-1,0-25,26 25,-26 0,0-25,0 25,0-25,0 26,0-26,0 50,0-50,0 25,0-25,0 50,0-50,0 26,26-26,-26 25,0 0,0 0,0-25,0 25,0-25,0 25,0-25,0 26,25 24,-25-25,26-25,-26 25,0 26,25-51,-25 25,0 0,26 0,-26 0,25-25,1 0,-1 0,1 0,0 0,-1 0,-25 0,26 0,-1 0,1 0,-26 0,25 0,1 0,-1 0,-25 0,26 0,-26 0,26 0,-26 0,25 0,26 0,-25 0,-1 0,1 0,-1 0,-25 0,26 0,0 0,-26 0,25 0,1 0,-1 0,-25 0,51-25,-25 25,-1-25,1 0,-26 25,26 0,-1-50,26 24,-51 1,26 25,-1 0,1 0,-1 0,-25 0,26 0,0 0,-1 0,-25 0,26-25,-1 25,1 0,-26 0,25-25,1 25,-1 0,-25 0,51 0,-25 0,-26 0,26 0,-1 0,1 0,-26 0,25-51,1 51,-1 0,-25-25,26 25,-1 0,1-25,-26 25,26-25,-1 25,-25-25,26 0,-1 25,-25 0,26 0,-1-26,1 1,-1 25,1-25,0 25,25 0,-51-25,25 25,1-25,-1 0,1 25,-1 0,1-26,-26 1,26 25,-1 0,1-50,-1 50,1-25,-1 25,-25-26,26 26,25-25,-51 0,26 25,-26-25,25 25,1 0,-1-25,-25 0,26 25,-1 0,-25 0,26-26,-1 1,1 25,-26-25,26 25,-1 0,1 0,-1 0,1 0,-1 0,-25-25,26 25,-1 0,1-25,0 25,25-51,-51 51,25 0,1 0,-1-25,-25 25,26-25,-1 25,1 0,-26-25,26 0,-1 25,1-26,25 1,-51 25,25 0,1 0,25-25,-26 25,-25 0,52 0,-52 0,25 0,-25 0,26 0,25 0,-51 0,51 0,-26 0,-25 0,52 0,-52 0,25 0,-25 0,51 0,-51 0,26 0,-26 0,25 0,1 0,-1 0,-25-25,26 0,-26 25,26 0,-26 0,25-26,1 1,-26 25,0-25,0 25,0-25,0 0,0 0,0 25,0-26,25-49,1 50,-26 0,0 25,0-26,0 26,0-50,0 25,0 25,0-51,0 51,0-25,0 25,0-25,25 25,-25-25,0 0,0 25,0-25,0 25,0-26,0 1,0 0,0-25,26 50,-26-26,0-24,25 50,-25-50,0 50,0-25,0 25,26-51,-26 51,0-25,0 25,0-50,26 50,-1-25,1-1,-26 1,0 25,25-25,-25 25,26 0,-26 0,25 0,26 0,-51 25,0-25,0 25,0-25,0 26,0-1,0-25,0 25,26-25,-26 25,0-25,0 50,26-50,-26 26,0-1,25 0,-25-25,0 25,0-25,0 25,26-25,-26 51,0-26,25-25,-25 0,26 25,-26-25,0 25,0-25,0 25,0-25,0 26,25-1,-25 0,26 25,-26-50,0 25,25 1,1-1,-26-25,0 25,26 0,-26-25,25 25,-25 1,26-1,25 0,-51-25,25 0,1 0,-26 0,25 0,-25 25,26-25,-26 25,26-25,-1 0,-25 0,26 0,-1 0,1 0,-1 25,26-25,-51 0,26 0,0 0,-1 0,1 0,-1 0,1 0,-26 0,25 0,1 26,-26-26,25 0,27 25,-52-25,25 0,-25 0,51 25,-51-25,26 0,-26 0,25 0,26 0,-51 0,51 0,-25 0,-26 0,26 0,-1 0,1 0,-26 0,51 0,0 0,-26 0,-25 0,26 0,51 0,-77 0,25 0,-25 0,51 0,-51 0,26 0,-26 0,25 0,1 0,0 0,-26 0,25 0,1 0,-1 0,-25 0,26 0,-1 0,-25 0,51 0,-51 0,26 0,-26 0,26 0,25 0,-51 0,25 0,1 0,-1 0,-25 0,26 0,-1 0,27 25,-52-25,25 0,1 0,-26 0,25 0,1 0,-1 0,-25 0,26 0,-1 0,1 0,-26 0,26 0,-1 0,1 0,-26 0,25 0,1 0,-1 0,-25 0,26 0,-1 0,-25 0,26 0,25 0,-25 0,-26 0,25 0,1 0,-1 0,52 0,0 0,-26 0,25 0,-50 0,0 0,-1 0,-25 0,51 25,-25-25,-26 0,25 0,1 0,-1 25,-25-25,26 26,-26-26,51 25,-51 0,26-25,-26 25,25-25,1 0,-26 0,25 0,-25 25,26-25,-26 0,25 26,1-26,-26 25,25-25,1 50,0-50,-26 25,25-25,-25 0,26 25,-26-25,51 26,-51-26,25 25,-25 0,26 0,-1-25,-25 0,26 25,-26-25,26 26,-26-26,25 25,1-25,-26 25,0 0,0-25,25 25,1 26,-1-51,1 0,-26 0,51-26,51 26,-51 0,26-25,-77 25,26-25,-1 0,1 25,-26 0,25 0,1 0,25 25,-26-25,1 25,-26-25,26 0,-26 0,25 0,-25 25,0 1,26-26,-1 0,1 25,-26 0,25 0,1 0,-26-25,0 26,0-1,25-25,-25 0,26 0,-26 0,26 0,-1 0,1 0,-26 0,25 0,1 0,-1 0,-25 0,103 0,-52 0,-26 0,26 0,-25-25,-26-1,-26 26,1 0,25 0,-26 0,26 0,-25 0,25-25,-26 0,26 25,0-25,0 0,0-1,0 26,0-25,0 0,0 25,0-25,0 0,0 0,0 25,0-26,0 1,0 0,0 25,0-25,0 0,0-1,0 26,0-25,0 0,0 0,0 25,0-25,26 0,-26-1,0 26,25-25,-25 0,0 25,26 0,-26 0,25-25,-25 0,0 25,0-26,0 1,26 0,-26 25,25 0,-25 0,52 0,-52 0,25 0,-25 0,26 25,-26-25,25 0,1 0,-26 0,25 0,-25 0,26 0,-26 0,25 0,1 0,-26 0,25 0,-25 0,52 0,-52 25,25-25,1 0,-1 0,1 0,-26 0,25 0,26 0,26 0,0 0,-1 0,1 0,-77 0,51 0,-51 0,26 0,-26 0,25 0,1 0,-1 0,-25 0,26 0,25 0,0 51,0-51,-25 0,-1 0,1 25,0-25,-1 0,26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7136F-8CE4-4FF0-AF3F-58BB17819E43}" type="datetimeFigureOut">
              <a:rPr lang="en-US" smtClean="0"/>
              <a:pPr/>
              <a:t>21/10/2020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FD270-1D68-46F6-80C6-5DF9F41FDD65}" type="slidenum">
              <a:rPr lang="en-US" smtClean="0"/>
              <a:pPr/>
              <a:t>‹#›</a:t>
            </a:fld>
            <a:endParaRPr lang="en-US"/>
          </a:p>
        </p:txBody>
      </p:sp>
    </p:spTree>
    <p:extLst>
      <p:ext uri="{BB962C8B-B14F-4D97-AF65-F5344CB8AC3E}">
        <p14:creationId xmlns:p14="http://schemas.microsoft.com/office/powerpoint/2010/main" val="194333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BD101-0E3E-432C-B7F1-6BD902C652D0}" type="slidenum">
              <a:rPr lang="en-US"/>
              <a:pPr/>
              <a:t>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801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16ED6-5D8B-4F41-81EB-65A3FA9A9CA6}"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937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5CB22-3976-45C8-9483-ECBD378D91E6}" type="slidenum">
              <a:rPr lang="en-US"/>
              <a:pPr/>
              <a:t>11</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987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B9954-21B1-4950-8D2A-EF4106B3888E}" type="slidenum">
              <a:rPr lang="en-US"/>
              <a:pPr/>
              <a:t>12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719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F51098D-CCEA-4B79-BD8B-B8BB41D4901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5C5BA-1354-4B75-B7EE-D25B5FAD210A}" type="datetimeFigureOut">
              <a:rPr lang="en-US" smtClean="0"/>
              <a:pPr/>
              <a:t>21/10/2020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BBE3C-4C7F-453E-AD36-24F3A77FEB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5C5BA-1354-4B75-B7EE-D25B5FAD210A}" type="datetimeFigureOut">
              <a:rPr lang="en-US" smtClean="0"/>
              <a:pPr/>
              <a:t>21/10/2020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BBE3C-4C7F-453E-AD36-24F3A77FEB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2.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http://image.tin247.com/vnexpress/081202100448-145-954.jpg" TargetMode="External"/><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customXml" Target="../ink/ink1.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jpeg"/><Relationship Id="rId7" Type="http://schemas.openxmlformats.org/officeDocument/2006/relationships/customXml" Target="../ink/ink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customXml" Target="../ink/ink3.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5" descr="20"/>
          <p:cNvPicPr>
            <a:picLocks noChangeAspect="1" noChangeArrowheads="1"/>
          </p:cNvPicPr>
          <p:nvPr/>
        </p:nvPicPr>
        <p:blipFill>
          <a:blip r:embed="rId2">
            <a:lum bright="-18000" contrast="24000"/>
          </a:blip>
          <a:srcRect/>
          <a:stretch>
            <a:fillRect/>
          </a:stretch>
        </p:blipFill>
        <p:spPr bwMode="auto">
          <a:xfrm>
            <a:off x="251520" y="914400"/>
            <a:ext cx="8892480" cy="5943600"/>
          </a:xfrm>
          <a:prstGeom prst="rect">
            <a:avLst/>
          </a:prstGeom>
          <a:noFill/>
          <a:ln w="28575">
            <a:solidFill>
              <a:srgbClr val="0000FF"/>
            </a:solidFill>
            <a:miter lim="800000"/>
            <a:headEnd/>
            <a:tailEnd/>
          </a:ln>
        </p:spPr>
      </p:pic>
      <p:sp>
        <p:nvSpPr>
          <p:cNvPr id="5" name="TextBox 4"/>
          <p:cNvSpPr txBox="1"/>
          <p:nvPr/>
        </p:nvSpPr>
        <p:spPr>
          <a:xfrm>
            <a:off x="2794000" y="-101263"/>
            <a:ext cx="4315420" cy="1631216"/>
          </a:xfrm>
          <a:prstGeom prst="rect">
            <a:avLst/>
          </a:prstGeom>
          <a:noFill/>
        </p:spPr>
        <p:txBody>
          <a:bodyPr wrap="square" rtlCol="0">
            <a:spAutoFit/>
          </a:bodyPr>
          <a:lstStyle/>
          <a:p>
            <a:r>
              <a:rPr lang="en-US" sz="6000" b="1" dirty="0" smtClean="0">
                <a:solidFill>
                  <a:srgbClr val="FF0000"/>
                </a:solidFill>
                <a:latin typeface="Times New Roman" pitchFamily="18" charset="0"/>
                <a:cs typeface="Times New Roman" pitchFamily="18" charset="0"/>
              </a:rPr>
              <a:t>ĐỊA LÍ </a:t>
            </a:r>
            <a:r>
              <a:rPr lang="en-US" sz="6000" b="1" dirty="0" smtClean="0">
                <a:solidFill>
                  <a:srgbClr val="FF0000"/>
                </a:solidFill>
                <a:latin typeface="Times New Roman" pitchFamily="18" charset="0"/>
                <a:cs typeface="Times New Roman" pitchFamily="18" charset="0"/>
              </a:rPr>
              <a:t>7</a:t>
            </a:r>
          </a:p>
          <a:p>
            <a:endParaRPr lang="en-US" sz="4000" b="1" dirty="0">
              <a:solidFill>
                <a:srgbClr val="FF0000"/>
              </a:solidFill>
              <a:latin typeface="Times New Roman" pitchFamily="18" charset="0"/>
              <a:cs typeface="Times New Roman" pitchFamily="18" charset="0"/>
            </a:endParaRPr>
          </a:p>
        </p:txBody>
      </p:sp>
      <p:cxnSp>
        <p:nvCxnSpPr>
          <p:cNvPr id="6" name="Straight Arrow Connector 5"/>
          <p:cNvCxnSpPr/>
          <p:nvPr/>
        </p:nvCxnSpPr>
        <p:spPr>
          <a:xfrm>
            <a:off x="3671887" y="2383631"/>
            <a:ext cx="182880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232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Picture16.png">
            <a:hlinkHover r:id="" action="ppaction://noaction" highlightClick="1"/>
          </p:cNvPr>
          <p:cNvPicPr>
            <a:picLocks noChangeAspect="1"/>
          </p:cNvPicPr>
          <p:nvPr/>
        </p:nvPicPr>
        <p:blipFill>
          <a:blip r:embed="rId3">
            <a:clrChange>
              <a:clrFrom>
                <a:srgbClr val="B3B854"/>
              </a:clrFrom>
              <a:clrTo>
                <a:srgbClr val="B3B854">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16387" name="Line 3"/>
          <p:cNvSpPr>
            <a:spLocks noChangeShapeType="1"/>
          </p:cNvSpPr>
          <p:nvPr/>
        </p:nvSpPr>
        <p:spPr bwMode="auto">
          <a:xfrm>
            <a:off x="4038600" y="838200"/>
            <a:ext cx="0" cy="5811838"/>
          </a:xfrm>
          <a:prstGeom prst="line">
            <a:avLst/>
          </a:prstGeom>
          <a:noFill/>
          <a:ln w="38100">
            <a:solidFill>
              <a:srgbClr val="FF0000"/>
            </a:solidFill>
            <a:round/>
            <a:headEnd/>
            <a:tailEnd/>
          </a:ln>
          <a:effectLst/>
        </p:spPr>
        <p:txBody>
          <a:bodyPr/>
          <a:lstStyle/>
          <a:p>
            <a:endParaRPr lang="en-US"/>
          </a:p>
        </p:txBody>
      </p:sp>
      <p:sp>
        <p:nvSpPr>
          <p:cNvPr id="16388" name="WordArt 4"/>
          <p:cNvSpPr>
            <a:spLocks noChangeArrowheads="1" noChangeShapeType="1" noTextEdit="1"/>
          </p:cNvSpPr>
          <p:nvPr/>
        </p:nvSpPr>
        <p:spPr bwMode="auto">
          <a:xfrm>
            <a:off x="228600" y="0"/>
            <a:ext cx="8569325" cy="792163"/>
          </a:xfrm>
          <a:prstGeom prst="rect">
            <a:avLst/>
          </a:prstGeom>
        </p:spPr>
        <p:txBody>
          <a:bodyPr wrap="none" fromWordArt="1">
            <a:prstTxWarp prst="textSlantUp">
              <a:avLst>
                <a:gd name="adj" fmla="val 0"/>
              </a:avLst>
            </a:prstTxWarp>
          </a:bodyPr>
          <a:lstStyle/>
          <a:p>
            <a:pPr algn="ctr"/>
            <a:r>
              <a:rPr lang="vi-VN" sz="3200" b="1" kern="10" dirty="0">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 </a:t>
            </a:r>
            <a:r>
              <a:rPr lang="vi-VN"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BÀI 5 ĐỚI NÓNG. MÔI TRƯỜNG XÍCH ĐẠO ẨM</a:t>
            </a:r>
            <a:endParaRPr lang="en-US"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endParaRPr>
          </a:p>
        </p:txBody>
      </p:sp>
      <p:sp>
        <p:nvSpPr>
          <p:cNvPr id="16389" name="Rectangle 5"/>
          <p:cNvSpPr>
            <a:spLocks noChangeArrowheads="1"/>
          </p:cNvSpPr>
          <p:nvPr/>
        </p:nvSpPr>
        <p:spPr bwMode="auto">
          <a:xfrm>
            <a:off x="0" y="782638"/>
            <a:ext cx="3292475" cy="412750"/>
          </a:xfrm>
          <a:prstGeom prst="rect">
            <a:avLst/>
          </a:prstGeom>
          <a:noFill/>
          <a:ln w="9525">
            <a:noFill/>
            <a:miter lim="800000"/>
            <a:headEnd/>
            <a:tailEnd/>
          </a:ln>
          <a:effectLst/>
        </p:spPr>
        <p:txBody>
          <a:bodyPr wrap="none" anchor="ctr">
            <a:spAutoFit/>
          </a:bodyPr>
          <a:lstStyle/>
          <a:p>
            <a:pPr algn="justLow"/>
            <a:r>
              <a:rPr lang="it-IT" sz="2100" b="1" u="sng" dirty="0">
                <a:solidFill>
                  <a:srgbClr val="FF0000"/>
                </a:solidFill>
                <a:latin typeface="Times New Roman" pitchFamily="18" charset="0"/>
                <a:cs typeface="Times New Roman" pitchFamily="18" charset="0"/>
              </a:rPr>
              <a:t>II. Môi trường xích đạo ẩm</a:t>
            </a:r>
          </a:p>
        </p:txBody>
      </p:sp>
      <p:sp>
        <p:nvSpPr>
          <p:cNvPr id="16390" name="Rectangle 6"/>
          <p:cNvSpPr>
            <a:spLocks noChangeArrowheads="1"/>
          </p:cNvSpPr>
          <p:nvPr/>
        </p:nvSpPr>
        <p:spPr bwMode="auto">
          <a:xfrm>
            <a:off x="0" y="1165225"/>
            <a:ext cx="1443038" cy="412750"/>
          </a:xfrm>
          <a:prstGeom prst="rect">
            <a:avLst/>
          </a:prstGeom>
          <a:noFill/>
          <a:ln w="9525">
            <a:noFill/>
            <a:miter lim="800000"/>
            <a:headEnd/>
            <a:tailEnd/>
          </a:ln>
          <a:effectLst/>
        </p:spPr>
        <p:txBody>
          <a:bodyPr wrap="none" anchor="ctr">
            <a:spAutoFit/>
          </a:bodyPr>
          <a:lstStyle/>
          <a:p>
            <a:pPr algn="justLow"/>
            <a:r>
              <a:rPr lang="vi-VN" sz="2100" b="1" u="sng" dirty="0">
                <a:solidFill>
                  <a:srgbClr val="FF0000"/>
                </a:solidFill>
                <a:latin typeface="Times New Roman" pitchFamily="18" charset="0"/>
                <a:cs typeface="Times New Roman" pitchFamily="18" charset="0"/>
              </a:rPr>
              <a:t>1</a:t>
            </a:r>
            <a:r>
              <a:rPr lang="it-IT" sz="2100" b="1" u="sng" dirty="0">
                <a:solidFill>
                  <a:srgbClr val="FF0000"/>
                </a:solidFill>
                <a:latin typeface="Times New Roman" pitchFamily="18" charset="0"/>
                <a:cs typeface="Times New Roman" pitchFamily="18" charset="0"/>
              </a:rPr>
              <a:t>.</a:t>
            </a:r>
            <a:r>
              <a:rPr lang="vi-VN" sz="2100" b="1" u="sng" dirty="0">
                <a:solidFill>
                  <a:srgbClr val="FF0000"/>
                </a:solidFill>
                <a:latin typeface="Times New Roman" pitchFamily="18" charset="0"/>
                <a:cs typeface="Times New Roman" pitchFamily="18" charset="0"/>
              </a:rPr>
              <a:t> Khí hậu</a:t>
            </a:r>
            <a:r>
              <a:rPr lang="it-IT" sz="2100" b="1" u="sng" dirty="0">
                <a:solidFill>
                  <a:srgbClr val="FF0000"/>
                </a:solidFill>
                <a:latin typeface="Times New Roman" pitchFamily="18" charset="0"/>
                <a:cs typeface="Times New Roman" pitchFamily="18" charset="0"/>
              </a:rPr>
              <a:t>.</a:t>
            </a:r>
          </a:p>
        </p:txBody>
      </p:sp>
      <p:sp>
        <p:nvSpPr>
          <p:cNvPr id="16392" name="Rectangle 8"/>
          <p:cNvSpPr>
            <a:spLocks noChangeArrowheads="1"/>
          </p:cNvSpPr>
          <p:nvPr/>
        </p:nvSpPr>
        <p:spPr bwMode="auto">
          <a:xfrm>
            <a:off x="0" y="1538288"/>
            <a:ext cx="4284663" cy="2409825"/>
          </a:xfrm>
          <a:prstGeom prst="rect">
            <a:avLst/>
          </a:prstGeom>
          <a:noFill/>
          <a:ln w="9525">
            <a:noFill/>
            <a:miter lim="800000"/>
            <a:headEnd/>
            <a:tailEnd/>
          </a:ln>
          <a:effectLst/>
        </p:spPr>
        <p:txBody>
          <a:bodyPr anchor="ctr">
            <a:spAutoFit/>
          </a:bodyPr>
          <a:lstStyle/>
          <a:p>
            <a:r>
              <a:rPr lang="en-US" sz="2400" dirty="0">
                <a:latin typeface="Times New Roman" pitchFamily="18" charset="0"/>
                <a:cs typeface="Arial" charset="0"/>
                <a:sym typeface="Wingdings" pitchFamily="2" charset="2"/>
              </a:rPr>
              <a:t> </a:t>
            </a:r>
            <a:r>
              <a:rPr lang="en-US" sz="2100" b="1" dirty="0">
                <a:latin typeface="Times New Roman" pitchFamily="18" charset="0"/>
                <a:sym typeface="Wingdings 2" pitchFamily="18" charset="2"/>
              </a:rPr>
              <a:t></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Nhiệt</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độ</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cao</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quanh</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năm</a:t>
            </a:r>
            <a:r>
              <a:rPr lang="en-US" sz="2100" b="1" dirty="0">
                <a:solidFill>
                  <a:srgbClr val="FF0000"/>
                </a:solidFill>
                <a:latin typeface="Times New Roman" pitchFamily="18" charset="0"/>
                <a:sym typeface="Wingdings 2" pitchFamily="18" charset="2"/>
              </a:rPr>
              <a:t>(</a:t>
            </a:r>
            <a:r>
              <a:rPr lang="en-US" sz="2100" b="1" dirty="0" err="1">
                <a:solidFill>
                  <a:srgbClr val="FF0000"/>
                </a:solidFill>
                <a:latin typeface="Times New Roman" pitchFamily="18" charset="0"/>
                <a:sym typeface="Wingdings 2" pitchFamily="18" charset="2"/>
              </a:rPr>
              <a:t>trung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bình</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trên</a:t>
            </a:r>
            <a:r>
              <a:rPr lang="en-US" sz="2100" b="1" dirty="0">
                <a:solidFill>
                  <a:srgbClr val="FF0000"/>
                </a:solidFill>
                <a:latin typeface="Times New Roman" pitchFamily="18" charset="0"/>
                <a:sym typeface="Wingdings 2" pitchFamily="18" charset="2"/>
              </a:rPr>
              <a:t> 25</a:t>
            </a:r>
            <a:r>
              <a:rPr lang="en-US" sz="2100" b="1" baseline="30000" dirty="0">
                <a:solidFill>
                  <a:srgbClr val="FF0000"/>
                </a:solidFill>
                <a:latin typeface="Times New Roman" pitchFamily="18" charset="0"/>
                <a:sym typeface="Wingdings 2" pitchFamily="18" charset="2"/>
              </a:rPr>
              <a:t>0</a:t>
            </a:r>
            <a:r>
              <a:rPr lang="en-US" sz="2100" b="1" dirty="0">
                <a:solidFill>
                  <a:srgbClr val="FF0000"/>
                </a:solidFill>
                <a:latin typeface="Times New Roman" pitchFamily="18" charset="0"/>
                <a:sym typeface="Wingdings 2" pitchFamily="18" charset="2"/>
              </a:rPr>
              <a:t>C)</a:t>
            </a:r>
          </a:p>
          <a:p>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Lượng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mưa</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nhiều</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quanh</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năm</a:t>
            </a:r>
            <a:r>
              <a:rPr lang="en-US" sz="2100" b="1" dirty="0">
                <a:solidFill>
                  <a:srgbClr val="FF0000"/>
                </a:solidFill>
                <a:latin typeface="Times New Roman" pitchFamily="18" charset="0"/>
                <a:sym typeface="Wingdings 2" pitchFamily="18" charset="2"/>
              </a:rPr>
              <a:t>(</a:t>
            </a:r>
            <a:r>
              <a:rPr lang="en-US" sz="2100" b="1" dirty="0" err="1">
                <a:solidFill>
                  <a:srgbClr val="FF0000"/>
                </a:solidFill>
                <a:latin typeface="Times New Roman" pitchFamily="18" charset="0"/>
                <a:sym typeface="Wingdings 2" pitchFamily="18" charset="2"/>
              </a:rPr>
              <a:t>từ</a:t>
            </a:r>
            <a:r>
              <a:rPr lang="en-US" sz="2100" b="1" dirty="0">
                <a:solidFill>
                  <a:srgbClr val="FF0000"/>
                </a:solidFill>
                <a:latin typeface="Times New Roman" pitchFamily="18" charset="0"/>
                <a:sym typeface="Wingdings 2" pitchFamily="18" charset="2"/>
              </a:rPr>
              <a:t> 1500-&gt; 2000mm).</a:t>
            </a:r>
          </a:p>
          <a:p>
            <a:pPr>
              <a:buFontTx/>
              <a:buChar char="-"/>
            </a:pP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Độ</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ẩm</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cao</a:t>
            </a:r>
            <a:r>
              <a:rPr lang="en-US" sz="2100" b="1" dirty="0">
                <a:solidFill>
                  <a:srgbClr val="FF0000"/>
                </a:solidFill>
                <a:latin typeface="Times New Roman" pitchFamily="18" charset="0"/>
                <a:sym typeface="Wingdings 2" pitchFamily="18" charset="2"/>
              </a:rPr>
              <a:t> &gt; 80%</a:t>
            </a:r>
          </a:p>
          <a:p>
            <a:r>
              <a:rPr lang="en-US" sz="2100" b="1" dirty="0">
                <a:solidFill>
                  <a:srgbClr val="FF0000"/>
                </a:solidFill>
                <a:latin typeface="Times New Roman" pitchFamily="18" charset="0"/>
                <a:sym typeface="Wingdings 2" pitchFamily="18" charset="2"/>
              </a:rPr>
              <a:t>=&gt; </a:t>
            </a:r>
            <a:r>
              <a:rPr lang="en-US" sz="2100" b="1" dirty="0" err="1">
                <a:solidFill>
                  <a:srgbClr val="FF0000"/>
                </a:solidFill>
                <a:latin typeface="Times New Roman" pitchFamily="18" charset="0"/>
                <a:sym typeface="Wingdings 2" pitchFamily="18" charset="2"/>
              </a:rPr>
              <a:t>Nắng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nóng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mưa</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nhiều</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quanh</a:t>
            </a:r>
            <a:r>
              <a:rPr lang="en-US" sz="2200" b="1" dirty="0">
                <a:solidFill>
                  <a:srgbClr val="FF0000"/>
                </a:solidFill>
                <a:latin typeface="Times New Roman" pitchFamily="18" charset="0"/>
                <a:sym typeface="Wingdings 2" pitchFamily="18" charset="2"/>
              </a:rPr>
              <a:t> </a:t>
            </a:r>
            <a:r>
              <a:rPr lang="en-US" sz="2200" b="1" dirty="0" err="1">
                <a:solidFill>
                  <a:srgbClr val="FF0000"/>
                </a:solidFill>
                <a:latin typeface="Times New Roman" pitchFamily="18" charset="0"/>
                <a:sym typeface="Wingdings 2" pitchFamily="18" charset="2"/>
              </a:rPr>
              <a:t>năm</a:t>
            </a:r>
            <a:endParaRPr lang="vi-VN" sz="2200" b="1" dirty="0">
              <a:solidFill>
                <a:srgbClr val="FF0000"/>
              </a:solidFill>
              <a:latin typeface="Times New Roman" pitchFamily="18" charset="0"/>
              <a:sym typeface="Wingdings 2" pitchFamily="18" charset="2"/>
            </a:endParaRPr>
          </a:p>
        </p:txBody>
      </p:sp>
      <p:pic>
        <p:nvPicPr>
          <p:cNvPr id="14341" name="Picture 5" descr="RUNG RAM"/>
          <p:cNvPicPr>
            <a:picLocks noChangeAspect="1" noChangeArrowheads="1"/>
          </p:cNvPicPr>
          <p:nvPr/>
        </p:nvPicPr>
        <p:blipFill>
          <a:blip r:embed="rId4">
            <a:lum bright="-12000" contrast="24000"/>
          </a:blip>
          <a:srcRect/>
          <a:stretch>
            <a:fillRect/>
          </a:stretch>
        </p:blipFill>
        <p:spPr bwMode="auto">
          <a:xfrm>
            <a:off x="4114800" y="838200"/>
            <a:ext cx="5029200" cy="4800600"/>
          </a:xfrm>
          <a:prstGeom prst="rect">
            <a:avLst/>
          </a:prstGeom>
          <a:noFill/>
          <a:ln w="38100">
            <a:solidFill>
              <a:schemeClr val="accent4"/>
            </a:solidFill>
          </a:ln>
        </p:spPr>
      </p:pic>
      <p:sp>
        <p:nvSpPr>
          <p:cNvPr id="16394" name="Rectangle 10"/>
          <p:cNvSpPr>
            <a:spLocks noChangeArrowheads="1"/>
          </p:cNvSpPr>
          <p:nvPr/>
        </p:nvSpPr>
        <p:spPr bwMode="auto">
          <a:xfrm>
            <a:off x="0" y="3778250"/>
            <a:ext cx="3962400" cy="733425"/>
          </a:xfrm>
          <a:prstGeom prst="rect">
            <a:avLst/>
          </a:prstGeom>
          <a:noFill/>
          <a:ln w="9525">
            <a:noFill/>
            <a:miter lim="800000"/>
            <a:headEnd/>
            <a:tailEnd/>
          </a:ln>
          <a:effectLst/>
        </p:spPr>
        <p:txBody>
          <a:bodyPr anchor="ctr">
            <a:spAutoFit/>
          </a:bodyPr>
          <a:lstStyle/>
          <a:p>
            <a:pPr algn="justLow"/>
            <a:r>
              <a:rPr lang="it-IT" sz="2100" b="1" u="sng" dirty="0">
                <a:solidFill>
                  <a:srgbClr val="FF0000"/>
                </a:solidFill>
                <a:latin typeface="Times New Roman" pitchFamily="18" charset="0"/>
                <a:cs typeface="Times New Roman" pitchFamily="18" charset="0"/>
              </a:rPr>
              <a:t>2.</a:t>
            </a:r>
            <a:r>
              <a:rPr lang="en-US" sz="2100" b="1" u="sng" dirty="0" err="1">
                <a:solidFill>
                  <a:srgbClr val="FF0000"/>
                </a:solidFill>
                <a:latin typeface="Times New Roman" pitchFamily="18" charset="0"/>
                <a:cs typeface="Times New Roman" pitchFamily="18" charset="0"/>
              </a:rPr>
              <a:t>Rừng</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rậm</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thường</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xanh</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quanh</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năm</a:t>
            </a:r>
            <a:endParaRPr lang="it-IT" sz="2100" b="1" u="sng" dirty="0">
              <a:solidFill>
                <a:srgbClr val="FF0000"/>
              </a:solidFill>
              <a:latin typeface="Times New Roman" pitchFamily="18" charset="0"/>
              <a:cs typeface="Times New Roman" pitchFamily="18" charset="0"/>
            </a:endParaRPr>
          </a:p>
        </p:txBody>
      </p:sp>
      <p:sp>
        <p:nvSpPr>
          <p:cNvPr id="16395" name="Rectangle 11"/>
          <p:cNvSpPr>
            <a:spLocks noChangeArrowheads="1"/>
          </p:cNvSpPr>
          <p:nvPr/>
        </p:nvSpPr>
        <p:spPr bwMode="auto">
          <a:xfrm>
            <a:off x="0" y="4191000"/>
            <a:ext cx="3962400" cy="1752600"/>
          </a:xfrm>
          <a:prstGeom prst="rect">
            <a:avLst/>
          </a:prstGeom>
          <a:noFill/>
          <a:ln w="9525">
            <a:noFill/>
            <a:miter lim="800000"/>
            <a:headEnd/>
            <a:tailEnd/>
          </a:ln>
          <a:effectLst/>
        </p:spPr>
        <p:txBody>
          <a:bodyPr anchor="ctr"/>
          <a:lstStyle/>
          <a:p>
            <a:r>
              <a:rPr lang="en-US" sz="3600" b="1" dirty="0">
                <a:solidFill>
                  <a:srgbClr val="0000FF"/>
                </a:solidFill>
                <a:latin typeface="Times New Roman" pitchFamily="18" charset="0"/>
              </a:rPr>
              <a:t> </a:t>
            </a:r>
            <a:r>
              <a:rPr lang="en-US" sz="2100" b="1" dirty="0">
                <a:latin typeface="Times New Roman" pitchFamily="18" charset="0"/>
                <a:sym typeface="Wingdings 2" pitchFamily="18" charset="2"/>
              </a:rPr>
              <a:t></a:t>
            </a:r>
            <a:r>
              <a:rPr lang="en-US" sz="2100" b="1" dirty="0">
                <a:solidFill>
                  <a:srgbClr val="FF0000"/>
                </a:solidFill>
                <a:latin typeface="Times New Roman" pitchFamily="18" charset="0"/>
                <a:sym typeface="Wingdings 2" pitchFamily="18" charset="2"/>
              </a:rPr>
              <a:t>- </a:t>
            </a:r>
            <a:r>
              <a:rPr lang="en-US" sz="2100" b="1" dirty="0">
                <a:solidFill>
                  <a:srgbClr val="C00000"/>
                </a:solidFill>
                <a:latin typeface="Times New Roman" pitchFamily="18" charset="0"/>
                <a:sym typeface="Wingdings 2" pitchFamily="18" charset="2"/>
              </a:rPr>
              <a:t> </a:t>
            </a:r>
            <a:r>
              <a:rPr lang="en-US" sz="2100" b="1" dirty="0" err="1" smtClean="0">
                <a:solidFill>
                  <a:srgbClr val="C00000"/>
                </a:solidFill>
                <a:latin typeface="Times New Roman" pitchFamily="18" charset="0"/>
                <a:sym typeface="Wingdings 2" pitchFamily="18" charset="2"/>
              </a:rPr>
              <a:t>R</a:t>
            </a:r>
            <a:r>
              <a:rPr lang="en-US" sz="2100" b="1" dirty="0" err="1" smtClean="0">
                <a:solidFill>
                  <a:srgbClr val="C00000"/>
                </a:solidFill>
                <a:latin typeface="Times New Roman" pitchFamily="18" charset="0"/>
              </a:rPr>
              <a:t>ừng</a:t>
            </a:r>
            <a:r>
              <a:rPr lang="en-US" sz="2100" b="1" dirty="0" smtClean="0">
                <a:solidFill>
                  <a:srgbClr val="C00000"/>
                </a:solidFill>
                <a:latin typeface="Times New Roman" pitchFamily="18" charset="0"/>
              </a:rPr>
              <a:t> </a:t>
            </a:r>
            <a:r>
              <a:rPr lang="en-US" sz="2100" b="1" dirty="0" err="1">
                <a:solidFill>
                  <a:srgbClr val="C00000"/>
                </a:solidFill>
                <a:latin typeface="Times New Roman" pitchFamily="18" charset="0"/>
              </a:rPr>
              <a:t>phát</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triển</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rậm</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rạp</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với</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nhiều</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loại</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cây</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mọc</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nhiều</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tầng</a:t>
            </a:r>
            <a:r>
              <a:rPr lang="en-US" sz="2100" b="1" dirty="0">
                <a:solidFill>
                  <a:srgbClr val="C00000"/>
                </a:solidFill>
                <a:latin typeface="Times New Roman" pitchFamily="18" charset="0"/>
              </a:rPr>
              <a:t>, </a:t>
            </a:r>
            <a:r>
              <a:rPr lang="en-US" sz="2100" b="1" dirty="0" err="1">
                <a:solidFill>
                  <a:srgbClr val="C00000"/>
                </a:solidFill>
                <a:latin typeface="Times New Roman" pitchFamily="18" charset="0"/>
              </a:rPr>
              <a:t>tán</a:t>
            </a:r>
            <a:r>
              <a:rPr lang="en-US" sz="2100" b="1" dirty="0">
                <a:solidFill>
                  <a:srgbClr val="C00000"/>
                </a:solidFill>
                <a:latin typeface="Times New Roman" pitchFamily="18" charset="0"/>
              </a:rPr>
              <a:t>.</a:t>
            </a:r>
          </a:p>
        </p:txBody>
      </p:sp>
      <p:sp>
        <p:nvSpPr>
          <p:cNvPr id="16396" name="AutoShape 12"/>
          <p:cNvSpPr>
            <a:spLocks noChangeArrowheads="1"/>
          </p:cNvSpPr>
          <p:nvPr/>
        </p:nvSpPr>
        <p:spPr bwMode="auto">
          <a:xfrm>
            <a:off x="4191000" y="5867400"/>
            <a:ext cx="4953000" cy="990600"/>
          </a:xfrm>
          <a:prstGeom prst="wedgeRoundRectCallout">
            <a:avLst>
              <a:gd name="adj1" fmla="val -34005"/>
              <a:gd name="adj2" fmla="val -78528"/>
              <a:gd name="adj3" fmla="val 16667"/>
            </a:avLst>
          </a:prstGeom>
          <a:solidFill>
            <a:srgbClr val="FFFF66"/>
          </a:solidFill>
          <a:ln w="9525">
            <a:solidFill>
              <a:schemeClr val="tx1"/>
            </a:solidFill>
            <a:miter lim="800000"/>
            <a:headEnd/>
            <a:tailEnd/>
          </a:ln>
          <a:effectLst/>
        </p:spPr>
        <p:txBody>
          <a:bodyPr/>
          <a:lstStyle/>
          <a:p>
            <a:pPr algn="ctr"/>
            <a:r>
              <a:rPr lang="en-US" sz="1900" b="1">
                <a:solidFill>
                  <a:srgbClr val="FF0000"/>
                </a:solidFill>
                <a:latin typeface="Times New Roman" pitchFamily="18" charset="0"/>
              </a:rPr>
              <a:t>Quan sát ảnh, nhận xét gì về thành phần loài, mật độ và trạng thái cây trong môi trường xích đạo ẩm?</a:t>
            </a:r>
          </a:p>
        </p:txBody>
      </p:sp>
      <p:sp>
        <p:nvSpPr>
          <p:cNvPr id="16397" name="AutoShape 13"/>
          <p:cNvSpPr>
            <a:spLocks noChangeArrowheads="1"/>
          </p:cNvSpPr>
          <p:nvPr/>
        </p:nvSpPr>
        <p:spPr bwMode="auto">
          <a:xfrm>
            <a:off x="4114800" y="5867400"/>
            <a:ext cx="5029200" cy="685800"/>
          </a:xfrm>
          <a:prstGeom prst="wedgeRoundRectCallout">
            <a:avLst>
              <a:gd name="adj1" fmla="val 7671"/>
              <a:gd name="adj2" fmla="val -133796"/>
              <a:gd name="adj3" fmla="val 16667"/>
            </a:avLst>
          </a:prstGeom>
          <a:solidFill>
            <a:srgbClr val="FFFF66"/>
          </a:solidFill>
          <a:ln w="9525">
            <a:solidFill>
              <a:schemeClr val="tx1"/>
            </a:solidFill>
            <a:miter lim="800000"/>
            <a:headEnd/>
            <a:tailEnd/>
          </a:ln>
          <a:effectLst/>
        </p:spPr>
        <p:txBody>
          <a:bodyPr/>
          <a:lstStyle/>
          <a:p>
            <a:pPr algn="ctr"/>
            <a:r>
              <a:rPr lang="en-US" sz="1900" b="1">
                <a:solidFill>
                  <a:srgbClr val="FF0000"/>
                </a:solidFill>
                <a:latin typeface="Times New Roman" pitchFamily="18" charset="0"/>
              </a:rPr>
              <a:t>Rừng có mấy tầng? Kể tên các tầng rừng đó?</a:t>
            </a:r>
          </a:p>
        </p:txBody>
      </p:sp>
      <p:sp>
        <p:nvSpPr>
          <p:cNvPr id="16398" name="AutoShape 14"/>
          <p:cNvSpPr>
            <a:spLocks noChangeArrowheads="1"/>
          </p:cNvSpPr>
          <p:nvPr/>
        </p:nvSpPr>
        <p:spPr bwMode="auto">
          <a:xfrm>
            <a:off x="4267200" y="6019800"/>
            <a:ext cx="4876800" cy="623910"/>
          </a:xfrm>
          <a:prstGeom prst="wedgeRoundRectCallout">
            <a:avLst>
              <a:gd name="adj1" fmla="val 7671"/>
              <a:gd name="adj2" fmla="val -133796"/>
              <a:gd name="adj3" fmla="val 16667"/>
            </a:avLst>
          </a:prstGeom>
          <a:solidFill>
            <a:srgbClr val="FFFF66"/>
          </a:solidFill>
          <a:ln w="9525">
            <a:solidFill>
              <a:schemeClr val="tx1"/>
            </a:solidFill>
            <a:miter lim="800000"/>
            <a:headEnd/>
            <a:tailEnd/>
          </a:ln>
          <a:effectLst/>
        </p:spPr>
        <p:txBody>
          <a:bodyPr/>
          <a:lstStyle/>
          <a:p>
            <a:pPr algn="ctr"/>
            <a:r>
              <a:rPr lang="en-US" sz="1900" b="1">
                <a:solidFill>
                  <a:srgbClr val="FF0000"/>
                </a:solidFill>
                <a:latin typeface="Times New Roman" pitchFamily="18" charset="0"/>
              </a:rPr>
              <a:t>Tại sao rừng  ở đây lại có nhiều tầng như vậy ?</a:t>
            </a:r>
          </a:p>
        </p:txBody>
      </p:sp>
      <p:pic>
        <p:nvPicPr>
          <p:cNvPr id="16399" name="Picture 15" descr="cangio_02"/>
          <p:cNvPicPr>
            <a:picLocks noChangeAspect="1" noChangeArrowheads="1"/>
          </p:cNvPicPr>
          <p:nvPr/>
        </p:nvPicPr>
        <p:blipFill>
          <a:blip r:embed="rId5"/>
          <a:srcRect/>
          <a:stretch>
            <a:fillRect/>
          </a:stretch>
        </p:blipFill>
        <p:spPr bwMode="auto">
          <a:xfrm>
            <a:off x="4114800" y="838200"/>
            <a:ext cx="4876800" cy="2590800"/>
          </a:xfrm>
          <a:prstGeom prst="rect">
            <a:avLst/>
          </a:prstGeom>
          <a:noFill/>
        </p:spPr>
      </p:pic>
      <p:grpSp>
        <p:nvGrpSpPr>
          <p:cNvPr id="2" name="Group 16"/>
          <p:cNvGrpSpPr>
            <a:grpSpLocks/>
          </p:cNvGrpSpPr>
          <p:nvPr/>
        </p:nvGrpSpPr>
        <p:grpSpPr bwMode="auto">
          <a:xfrm>
            <a:off x="4114800" y="838200"/>
            <a:ext cx="5029200" cy="6019800"/>
            <a:chOff x="2835" y="709"/>
            <a:chExt cx="2904" cy="3370"/>
          </a:xfrm>
        </p:grpSpPr>
        <p:pic>
          <p:nvPicPr>
            <p:cNvPr id="16401" name="Picture 17" descr="Rung%20ngap%20man"/>
            <p:cNvPicPr>
              <a:picLocks noChangeAspect="1" noChangeArrowheads="1"/>
            </p:cNvPicPr>
            <p:nvPr/>
          </p:nvPicPr>
          <p:blipFill>
            <a:blip r:embed="rId6"/>
            <a:srcRect/>
            <a:stretch>
              <a:fillRect/>
            </a:stretch>
          </p:blipFill>
          <p:spPr bwMode="auto">
            <a:xfrm>
              <a:off x="2835" y="709"/>
              <a:ext cx="2789" cy="1650"/>
            </a:xfrm>
            <a:prstGeom prst="rect">
              <a:avLst/>
            </a:prstGeom>
            <a:noFill/>
          </p:spPr>
        </p:pic>
        <p:pic>
          <p:nvPicPr>
            <p:cNvPr id="16402" name="Picture 18" descr="duoc"/>
            <p:cNvPicPr>
              <a:picLocks noChangeAspect="1" noChangeArrowheads="1"/>
            </p:cNvPicPr>
            <p:nvPr/>
          </p:nvPicPr>
          <p:blipFill>
            <a:blip r:embed="rId7"/>
            <a:srcRect/>
            <a:stretch>
              <a:fillRect/>
            </a:stretch>
          </p:blipFill>
          <p:spPr bwMode="auto">
            <a:xfrm>
              <a:off x="2835" y="2387"/>
              <a:ext cx="1497" cy="1692"/>
            </a:xfrm>
            <a:prstGeom prst="rect">
              <a:avLst/>
            </a:prstGeom>
            <a:noFill/>
          </p:spPr>
        </p:pic>
        <p:pic>
          <p:nvPicPr>
            <p:cNvPr id="16403" name="Picture 19" descr="ngap%20man"/>
            <p:cNvPicPr>
              <a:picLocks noChangeAspect="1" noChangeArrowheads="1"/>
            </p:cNvPicPr>
            <p:nvPr/>
          </p:nvPicPr>
          <p:blipFill>
            <a:blip r:embed="rId8"/>
            <a:srcRect/>
            <a:stretch>
              <a:fillRect/>
            </a:stretch>
          </p:blipFill>
          <p:spPr bwMode="auto">
            <a:xfrm>
              <a:off x="4356" y="2387"/>
              <a:ext cx="1383" cy="1660"/>
            </a:xfrm>
            <a:prstGeom prst="rect">
              <a:avLst/>
            </a:prstGeom>
            <a:noFill/>
          </p:spPr>
        </p:pic>
      </p:grpSp>
      <p:sp>
        <p:nvSpPr>
          <p:cNvPr id="16404" name="Rectangle 20"/>
          <p:cNvSpPr>
            <a:spLocks noChangeArrowheads="1"/>
          </p:cNvSpPr>
          <p:nvPr/>
        </p:nvSpPr>
        <p:spPr bwMode="auto">
          <a:xfrm>
            <a:off x="0" y="5911850"/>
            <a:ext cx="4038600" cy="733425"/>
          </a:xfrm>
          <a:prstGeom prst="rect">
            <a:avLst/>
          </a:prstGeom>
          <a:noFill/>
          <a:ln w="9525">
            <a:noFill/>
            <a:miter lim="800000"/>
            <a:headEnd/>
            <a:tailEnd/>
          </a:ln>
          <a:effectLst/>
        </p:spPr>
        <p:txBody>
          <a:bodyPr anchor="ctr">
            <a:spAutoFit/>
          </a:bodyPr>
          <a:lstStyle/>
          <a:p>
            <a:pPr algn="just"/>
            <a:r>
              <a:rPr lang="en-US" sz="2100" b="1" dirty="0">
                <a:latin typeface="Times New Roman" pitchFamily="18" charset="0"/>
                <a:sym typeface="Wingdings 2" pitchFamily="18" charset="2"/>
              </a:rPr>
              <a:t></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Vùng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cửa</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biển</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có</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rừng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ngập</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mặn</a:t>
            </a:r>
            <a:endParaRPr lang="vi-VN" sz="2100" dirty="0">
              <a:solidFill>
                <a:srgbClr val="FF0000"/>
              </a:solidFill>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92"/>
                                        </p:tgtEl>
                                        <p:attrNameLst>
                                          <p:attrName>style.visibility</p:attrName>
                                        </p:attrNameLst>
                                      </p:cBhvr>
                                      <p:to>
                                        <p:strVal val="visible"/>
                                      </p:to>
                                    </p:set>
                                    <p:anim calcmode="discrete" valueType="clr">
                                      <p:cBhvr override="childStyle">
                                        <p:cTn id="7" dur="80"/>
                                        <p:tgtEl>
                                          <p:spTgt spid="163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2"/>
                                        </p:tgtEl>
                                        <p:attrNameLst>
                                          <p:attrName>fillcolor</p:attrName>
                                        </p:attrNameLst>
                                      </p:cBhvr>
                                      <p:tavLst>
                                        <p:tav tm="0">
                                          <p:val>
                                            <p:clrVal>
                                              <a:schemeClr val="accent2"/>
                                            </p:clrVal>
                                          </p:val>
                                        </p:tav>
                                        <p:tav tm="50000">
                                          <p:val>
                                            <p:clrVal>
                                              <a:schemeClr val="hlink"/>
                                            </p:clrVal>
                                          </p:val>
                                        </p:tav>
                                      </p:tavLst>
                                    </p:anim>
                                    <p:set>
                                      <p:cBhvr>
                                        <p:cTn id="9" dur="80"/>
                                        <p:tgtEl>
                                          <p:spTgt spid="1639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6394"/>
                                        </p:tgtEl>
                                        <p:attrNameLst>
                                          <p:attrName>style.visibility</p:attrName>
                                        </p:attrNameLst>
                                      </p:cBhvr>
                                      <p:to>
                                        <p:strVal val="visible"/>
                                      </p:to>
                                    </p:set>
                                    <p:animEffect transition="in" filter="blinds(horizontal)">
                                      <p:cBhvr>
                                        <p:cTn id="14" dur="500"/>
                                        <p:tgtEl>
                                          <p:spTgt spid="1639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plus(in)">
                                      <p:cBhvr>
                                        <p:cTn id="19" dur="2000"/>
                                        <p:tgtEl>
                                          <p:spTgt spid="1434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396"/>
                                        </p:tgtEl>
                                        <p:attrNameLst>
                                          <p:attrName>style.visibility</p:attrName>
                                        </p:attrNameLst>
                                      </p:cBhvr>
                                      <p:to>
                                        <p:strVal val="visible"/>
                                      </p:to>
                                    </p:set>
                                    <p:animEffect transition="in" filter="blinds(horizontal)">
                                      <p:cBhvr>
                                        <p:cTn id="24" dur="500"/>
                                        <p:tgtEl>
                                          <p:spTgt spid="1639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16396"/>
                                        </p:tgtEl>
                                      </p:cBhvr>
                                    </p:animEffect>
                                    <p:set>
                                      <p:cBhvr>
                                        <p:cTn id="29" dur="1" fill="hold">
                                          <p:stCondLst>
                                            <p:cond delay="499"/>
                                          </p:stCondLst>
                                        </p:cTn>
                                        <p:tgtEl>
                                          <p:spTgt spid="16396"/>
                                        </p:tgtEl>
                                        <p:attrNameLst>
                                          <p:attrName>style.visibility</p:attrName>
                                        </p:attrNameLst>
                                      </p:cBhvr>
                                      <p:to>
                                        <p:strVal val="hidden"/>
                                      </p:to>
                                    </p:set>
                                  </p:childTnLst>
                                </p:cTn>
                              </p:par>
                              <p:par>
                                <p:cTn id="30" presetID="3" presetClass="entr" presetSubtype="10" fill="hold" grpId="0" nodeType="withEffect">
                                  <p:stCondLst>
                                    <p:cond delay="0"/>
                                  </p:stCondLst>
                                  <p:childTnLst>
                                    <p:set>
                                      <p:cBhvr>
                                        <p:cTn id="31" dur="1" fill="hold">
                                          <p:stCondLst>
                                            <p:cond delay="0"/>
                                          </p:stCondLst>
                                        </p:cTn>
                                        <p:tgtEl>
                                          <p:spTgt spid="16397"/>
                                        </p:tgtEl>
                                        <p:attrNameLst>
                                          <p:attrName>style.visibility</p:attrName>
                                        </p:attrNameLst>
                                      </p:cBhvr>
                                      <p:to>
                                        <p:strVal val="visible"/>
                                      </p:to>
                                    </p:set>
                                    <p:animEffect transition="in" filter="blinds(horizontal)">
                                      <p:cBhvr>
                                        <p:cTn id="32" dur="500"/>
                                        <p:tgtEl>
                                          <p:spTgt spid="1639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6397"/>
                                        </p:tgtEl>
                                      </p:cBhvr>
                                    </p:animEffect>
                                    <p:set>
                                      <p:cBhvr>
                                        <p:cTn id="37" dur="1" fill="hold">
                                          <p:stCondLst>
                                            <p:cond delay="499"/>
                                          </p:stCondLst>
                                        </p:cTn>
                                        <p:tgtEl>
                                          <p:spTgt spid="16397"/>
                                        </p:tgtEl>
                                        <p:attrNameLst>
                                          <p:attrName>style.visibility</p:attrName>
                                        </p:attrNameLst>
                                      </p:cBhvr>
                                      <p:to>
                                        <p:strVal val="hidden"/>
                                      </p:to>
                                    </p:set>
                                  </p:childTnLst>
                                </p:cTn>
                              </p:par>
                              <p:par>
                                <p:cTn id="38" presetID="3" presetClass="entr" presetSubtype="10" fill="hold" grpId="0" nodeType="withEffect">
                                  <p:stCondLst>
                                    <p:cond delay="0"/>
                                  </p:stCondLst>
                                  <p:childTnLst>
                                    <p:set>
                                      <p:cBhvr>
                                        <p:cTn id="39" dur="1" fill="hold">
                                          <p:stCondLst>
                                            <p:cond delay="0"/>
                                          </p:stCondLst>
                                        </p:cTn>
                                        <p:tgtEl>
                                          <p:spTgt spid="16398"/>
                                        </p:tgtEl>
                                        <p:attrNameLst>
                                          <p:attrName>style.visibility</p:attrName>
                                        </p:attrNameLst>
                                      </p:cBhvr>
                                      <p:to>
                                        <p:strVal val="visible"/>
                                      </p:to>
                                    </p:set>
                                    <p:animEffect transition="in" filter="blinds(horizontal)">
                                      <p:cBhvr>
                                        <p:cTn id="40" dur="500"/>
                                        <p:tgtEl>
                                          <p:spTgt spid="16398"/>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6395"/>
                                        </p:tgtEl>
                                        <p:attrNameLst>
                                          <p:attrName>style.visibility</p:attrName>
                                        </p:attrNameLst>
                                      </p:cBhvr>
                                      <p:to>
                                        <p:strVal val="visible"/>
                                      </p:to>
                                    </p:set>
                                    <p:anim calcmode="discrete" valueType="clr">
                                      <p:cBhvr override="childStyle">
                                        <p:cTn id="45" dur="80"/>
                                        <p:tgtEl>
                                          <p:spTgt spid="16395"/>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6395"/>
                                        </p:tgtEl>
                                        <p:attrNameLst>
                                          <p:attrName>fillcolor</p:attrName>
                                        </p:attrNameLst>
                                      </p:cBhvr>
                                      <p:tavLst>
                                        <p:tav tm="0">
                                          <p:val>
                                            <p:clrVal>
                                              <a:schemeClr val="accent2"/>
                                            </p:clrVal>
                                          </p:val>
                                        </p:tav>
                                        <p:tav tm="50000">
                                          <p:val>
                                            <p:clrVal>
                                              <a:schemeClr val="hlink"/>
                                            </p:clrVal>
                                          </p:val>
                                        </p:tav>
                                      </p:tavLst>
                                    </p:anim>
                                    <p:set>
                                      <p:cBhvr>
                                        <p:cTn id="47" dur="80"/>
                                        <p:tgtEl>
                                          <p:spTgt spid="16395"/>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6399"/>
                                        </p:tgtEl>
                                        <p:attrNameLst>
                                          <p:attrName>style.visibility</p:attrName>
                                        </p:attrNameLst>
                                      </p:cBhvr>
                                      <p:to>
                                        <p:strVal val="visible"/>
                                      </p:to>
                                    </p:set>
                                    <p:animEffect transition="in" filter="strips(downLeft)">
                                      <p:cBhvr>
                                        <p:cTn id="52" dur="500"/>
                                        <p:tgtEl>
                                          <p:spTgt spid="16399"/>
                                        </p:tgtEl>
                                      </p:cBhvr>
                                    </p:animEffect>
                                  </p:childTnLst>
                                </p:cTn>
                              </p:par>
                              <p:par>
                                <p:cTn id="53" presetID="8" presetClass="entr" presetSubtype="16"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diamond(in)">
                                      <p:cBhvr>
                                        <p:cTn id="55" dur="20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6404"/>
                                        </p:tgtEl>
                                        <p:attrNameLst>
                                          <p:attrName>style.visibility</p:attrName>
                                        </p:attrNameLst>
                                      </p:cBhvr>
                                      <p:to>
                                        <p:strVal val="visible"/>
                                      </p:to>
                                    </p:set>
                                    <p:animEffect transition="in" filter="blinds(horizontal)">
                                      <p:cBhvr>
                                        <p:cTn id="60" dur="5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4" grpId="0"/>
      <p:bldP spid="16395" grpId="0"/>
      <p:bldP spid="16396" grpId="0" animBg="1"/>
      <p:bldP spid="16396" grpId="1" animBg="1"/>
      <p:bldP spid="16397" grpId="0" animBg="1"/>
      <p:bldP spid="16397" grpId="1" animBg="1"/>
      <p:bldP spid="16398" grpId="0" animBg="1"/>
      <p:bldP spid="164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Picture16.png">
            <a:hlinkHover r:id="" action="ppaction://noaction" highlightClick="1"/>
          </p:cNvPr>
          <p:cNvPicPr>
            <a:picLocks noChangeAspect="1"/>
          </p:cNvPicPr>
          <p:nvPr/>
        </p:nvPicPr>
        <p:blipFill>
          <a:blip r:embed="rId3">
            <a:clrChange>
              <a:clrFrom>
                <a:srgbClr val="B3B854"/>
              </a:clrFrom>
              <a:clrTo>
                <a:srgbClr val="B3B854">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18436" name="WordArt 4"/>
          <p:cNvSpPr>
            <a:spLocks noChangeArrowheads="1" noChangeShapeType="1" noTextEdit="1"/>
          </p:cNvSpPr>
          <p:nvPr/>
        </p:nvSpPr>
        <p:spPr bwMode="auto">
          <a:xfrm>
            <a:off x="228600" y="0"/>
            <a:ext cx="8569325" cy="792163"/>
          </a:xfrm>
          <a:prstGeom prst="rect">
            <a:avLst/>
          </a:prstGeom>
        </p:spPr>
        <p:txBody>
          <a:bodyPr wrap="none" fromWordArt="1">
            <a:prstTxWarp prst="textSlantUp">
              <a:avLst>
                <a:gd name="adj" fmla="val 0"/>
              </a:avLst>
            </a:prstTxWarp>
          </a:bodyPr>
          <a:lstStyle/>
          <a:p>
            <a:pPr algn="ctr"/>
            <a:r>
              <a:rPr lang="vi-VN" sz="3200" b="1" kern="10">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 BÀI 5 ĐỚI NÓNG. MÔI TRƯỜNG XÍCH ĐẠO ẨM</a:t>
            </a:r>
            <a:endParaRPr lang="en-US" sz="3200" b="1" kern="10">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endParaRPr>
          </a:p>
        </p:txBody>
      </p:sp>
      <p:sp>
        <p:nvSpPr>
          <p:cNvPr id="18437" name="Rectangle 5"/>
          <p:cNvSpPr>
            <a:spLocks noChangeArrowheads="1"/>
          </p:cNvSpPr>
          <p:nvPr/>
        </p:nvSpPr>
        <p:spPr bwMode="auto">
          <a:xfrm>
            <a:off x="0" y="762000"/>
            <a:ext cx="3735388" cy="457200"/>
          </a:xfrm>
          <a:prstGeom prst="rect">
            <a:avLst/>
          </a:prstGeom>
          <a:noFill/>
          <a:ln w="9525">
            <a:noFill/>
            <a:miter lim="800000"/>
            <a:headEnd/>
            <a:tailEnd/>
          </a:ln>
          <a:effectLst/>
        </p:spPr>
        <p:txBody>
          <a:bodyPr wrap="none" anchor="ctr">
            <a:spAutoFit/>
          </a:bodyPr>
          <a:lstStyle/>
          <a:p>
            <a:pPr algn="justLow"/>
            <a:r>
              <a:rPr lang="it-IT" sz="2400" b="1" u="sng">
                <a:latin typeface="Times New Roman" pitchFamily="18" charset="0"/>
                <a:cs typeface="Times New Roman" pitchFamily="18" charset="0"/>
              </a:rPr>
              <a:t>II. Môi trường xích đạo ẩm</a:t>
            </a:r>
          </a:p>
        </p:txBody>
      </p:sp>
      <p:sp>
        <p:nvSpPr>
          <p:cNvPr id="18439" name="AutoShape 7"/>
          <p:cNvSpPr>
            <a:spLocks noChangeArrowheads="1"/>
          </p:cNvSpPr>
          <p:nvPr/>
        </p:nvSpPr>
        <p:spPr bwMode="auto">
          <a:xfrm>
            <a:off x="5029200" y="1905000"/>
            <a:ext cx="3352800" cy="3276600"/>
          </a:xfrm>
          <a:prstGeom prst="cloudCallout">
            <a:avLst>
              <a:gd name="adj1" fmla="val -77176"/>
              <a:gd name="adj2" fmla="val 22333"/>
            </a:avLst>
          </a:prstGeom>
          <a:solidFill>
            <a:srgbClr val="99FF66"/>
          </a:solidFill>
          <a:ln w="9525">
            <a:solidFill>
              <a:schemeClr val="tx1"/>
            </a:solidFill>
            <a:round/>
            <a:headEnd/>
            <a:tailEnd/>
          </a:ln>
          <a:effectLst/>
        </p:spPr>
        <p:txBody>
          <a:bodyPr/>
          <a:lstStyle/>
          <a:p>
            <a:pPr algn="ctr"/>
            <a:r>
              <a:rPr lang="en-US" sz="2400" b="1">
                <a:solidFill>
                  <a:srgbClr val="FF0000"/>
                </a:solidFill>
                <a:latin typeface="Times New Roman" pitchFamily="18" charset="0"/>
              </a:rPr>
              <a:t>  Đặc điểm của thực vật rừng như vậy ảnh hưởng thế nào đến giới động vật</a:t>
            </a:r>
          </a:p>
        </p:txBody>
      </p:sp>
      <p:sp>
        <p:nvSpPr>
          <p:cNvPr id="18440" name="Rectangle 8"/>
          <p:cNvSpPr>
            <a:spLocks noChangeArrowheads="1"/>
          </p:cNvSpPr>
          <p:nvPr/>
        </p:nvSpPr>
        <p:spPr bwMode="auto">
          <a:xfrm>
            <a:off x="0" y="1143000"/>
            <a:ext cx="5105400" cy="412750"/>
          </a:xfrm>
          <a:prstGeom prst="rect">
            <a:avLst/>
          </a:prstGeom>
          <a:noFill/>
          <a:ln w="9525">
            <a:noFill/>
            <a:miter lim="800000"/>
            <a:headEnd/>
            <a:tailEnd/>
          </a:ln>
          <a:effectLst/>
        </p:spPr>
        <p:txBody>
          <a:bodyPr anchor="ctr">
            <a:spAutoFit/>
          </a:bodyPr>
          <a:lstStyle/>
          <a:p>
            <a:pPr algn="justLow"/>
            <a:r>
              <a:rPr lang="it-IT" sz="2100" b="1" u="sng">
                <a:solidFill>
                  <a:srgbClr val="0000FF"/>
                </a:solidFill>
                <a:latin typeface="Times New Roman" pitchFamily="18" charset="0"/>
                <a:cs typeface="Times New Roman" pitchFamily="18" charset="0"/>
              </a:rPr>
              <a:t>2.</a:t>
            </a:r>
            <a:r>
              <a:rPr lang="en-US" sz="2100" b="1" u="sng">
                <a:solidFill>
                  <a:srgbClr val="0000FF"/>
                </a:solidFill>
                <a:latin typeface="Times New Roman" pitchFamily="18" charset="0"/>
                <a:cs typeface="Times New Roman" pitchFamily="18" charset="0"/>
              </a:rPr>
              <a:t>Rừng rậm thường xanh quanh năm</a:t>
            </a:r>
            <a:endParaRPr lang="it-IT" sz="2100" b="1" u="sng">
              <a:solidFill>
                <a:srgbClr val="0000FF"/>
              </a:solidFill>
              <a:latin typeface="Times New Roman" pitchFamily="18" charset="0"/>
              <a:cs typeface="Times New Roman" pitchFamily="18" charset="0"/>
            </a:endParaRPr>
          </a:p>
        </p:txBody>
      </p:sp>
      <p:pic>
        <p:nvPicPr>
          <p:cNvPr id="16391" name="Picture 7" descr="PA070046"/>
          <p:cNvPicPr>
            <a:picLocks noChangeAspect="1" noChangeArrowheads="1"/>
          </p:cNvPicPr>
          <p:nvPr/>
        </p:nvPicPr>
        <p:blipFill>
          <a:blip r:embed="rId4">
            <a:lum bright="-6000" contrast="18000"/>
          </a:blip>
          <a:srcRect/>
          <a:stretch>
            <a:fillRect/>
          </a:stretch>
        </p:blipFill>
        <p:spPr bwMode="auto">
          <a:xfrm>
            <a:off x="0" y="1752600"/>
            <a:ext cx="9144000" cy="5105400"/>
          </a:xfrm>
          <a:prstGeom prst="rect">
            <a:avLst/>
          </a:prstGeom>
          <a:noFill/>
          <a:ln w="57150">
            <a:solidFill>
              <a:schemeClr val="accent4"/>
            </a:solidFill>
          </a:ln>
        </p:spPr>
      </p:pic>
      <p:pic>
        <p:nvPicPr>
          <p:cNvPr id="18442" name="Picture 2" descr="http://image.tin247.com/vnexpress/081202100448-145-954.jpg"/>
          <p:cNvPicPr>
            <a:picLocks noChangeAspect="1" noChangeArrowheads="1"/>
          </p:cNvPicPr>
          <p:nvPr/>
        </p:nvPicPr>
        <p:blipFill>
          <a:blip r:embed="rId5" r:link="rId6"/>
          <a:srcRect/>
          <a:stretch>
            <a:fillRect/>
          </a:stretch>
        </p:blipFill>
        <p:spPr bwMode="auto">
          <a:xfrm>
            <a:off x="0" y="1752600"/>
            <a:ext cx="9144000" cy="5105400"/>
          </a:xfrm>
          <a:prstGeom prst="rect">
            <a:avLst/>
          </a:prstGeom>
          <a:noFill/>
          <a:ln w="38100">
            <a:solidFill>
              <a:srgbClr val="4E6128"/>
            </a:solidFill>
            <a:miter lim="800000"/>
            <a:headEnd/>
            <a:tailEnd/>
          </a:ln>
        </p:spPr>
      </p:pic>
      <p:pic>
        <p:nvPicPr>
          <p:cNvPr id="18443" name="Picture 11" descr="images206338_6"/>
          <p:cNvPicPr>
            <a:picLocks noChangeAspect="1" noChangeArrowheads="1"/>
          </p:cNvPicPr>
          <p:nvPr/>
        </p:nvPicPr>
        <p:blipFill>
          <a:blip r:embed="rId7"/>
          <a:srcRect/>
          <a:stretch>
            <a:fillRect/>
          </a:stretch>
        </p:blipFill>
        <p:spPr bwMode="auto">
          <a:xfrm>
            <a:off x="0" y="1752600"/>
            <a:ext cx="9144000" cy="5105400"/>
          </a:xfrm>
          <a:prstGeom prst="rect">
            <a:avLst/>
          </a:prstGeom>
          <a:noFill/>
        </p:spPr>
      </p:pic>
      <p:pic>
        <p:nvPicPr>
          <p:cNvPr id="18444" name="Picture 12" descr="t353105"/>
          <p:cNvPicPr>
            <a:picLocks noChangeAspect="1" noChangeArrowheads="1"/>
          </p:cNvPicPr>
          <p:nvPr/>
        </p:nvPicPr>
        <p:blipFill>
          <a:blip r:embed="rId8"/>
          <a:srcRect/>
          <a:stretch>
            <a:fillRect/>
          </a:stretch>
        </p:blipFill>
        <p:spPr bwMode="auto">
          <a:xfrm>
            <a:off x="0" y="1752600"/>
            <a:ext cx="9144000" cy="5105400"/>
          </a:xfrm>
          <a:prstGeom prst="rect">
            <a:avLst/>
          </a:prstGeom>
          <a:noFill/>
          <a:ln w="9525">
            <a:noFill/>
            <a:miter lim="800000"/>
            <a:headEnd/>
            <a:tailEnd/>
          </a:ln>
        </p:spPr>
      </p:pic>
      <p:pic>
        <p:nvPicPr>
          <p:cNvPr id="18445" name="Picture 13" descr="imagesCAKZDU6V"/>
          <p:cNvPicPr>
            <a:picLocks noChangeAspect="1" noChangeArrowheads="1"/>
          </p:cNvPicPr>
          <p:nvPr/>
        </p:nvPicPr>
        <p:blipFill>
          <a:blip r:embed="rId9"/>
          <a:srcRect/>
          <a:stretch>
            <a:fillRect/>
          </a:stretch>
        </p:blipFill>
        <p:spPr bwMode="auto">
          <a:xfrm>
            <a:off x="0" y="1752600"/>
            <a:ext cx="9144000" cy="5105400"/>
          </a:xfrm>
          <a:prstGeom prst="rect">
            <a:avLst/>
          </a:prstGeom>
          <a:noFill/>
          <a:ln w="9525">
            <a:noFill/>
            <a:miter lim="800000"/>
            <a:headEnd/>
            <a:tailEnd/>
          </a:ln>
        </p:spPr>
      </p:pic>
      <p:pic>
        <p:nvPicPr>
          <p:cNvPr id="18446" name="Picture 14" descr="1"/>
          <p:cNvPicPr>
            <a:picLocks noChangeAspect="1" noChangeArrowheads="1"/>
          </p:cNvPicPr>
          <p:nvPr/>
        </p:nvPicPr>
        <p:blipFill>
          <a:blip r:embed="rId10"/>
          <a:srcRect/>
          <a:stretch>
            <a:fillRect/>
          </a:stretch>
        </p:blipFill>
        <p:spPr bwMode="auto">
          <a:xfrm>
            <a:off x="0" y="1752600"/>
            <a:ext cx="9144000" cy="5105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linds(horizontal)">
                                      <p:cBhvr>
                                        <p:cTn id="7" dur="500"/>
                                        <p:tgtEl>
                                          <p:spTgt spid="184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8439"/>
                                        </p:tgtEl>
                                      </p:cBhvr>
                                    </p:animEffect>
                                    <p:set>
                                      <p:cBhvr>
                                        <p:cTn id="12" dur="1" fill="hold">
                                          <p:stCondLst>
                                            <p:cond delay="499"/>
                                          </p:stCondLst>
                                        </p:cTn>
                                        <p:tgtEl>
                                          <p:spTgt spid="18439"/>
                                        </p:tgtEl>
                                        <p:attrNameLst>
                                          <p:attrName>style.visibility</p:attrName>
                                        </p:attrNameLst>
                                      </p:cBhvr>
                                      <p:to>
                                        <p:strVal val="hidden"/>
                                      </p:to>
                                    </p:set>
                                  </p:childTnLst>
                                </p:cTn>
                              </p:par>
                              <p:par>
                                <p:cTn id="13" presetID="18" presetClass="entr" presetSubtype="12" fill="hold" nodeType="withEffect">
                                  <p:stCondLst>
                                    <p:cond delay="0"/>
                                  </p:stCondLst>
                                  <p:childTnLst>
                                    <p:set>
                                      <p:cBhvr>
                                        <p:cTn id="14" dur="1" fill="hold">
                                          <p:stCondLst>
                                            <p:cond delay="0"/>
                                          </p:stCondLst>
                                        </p:cTn>
                                        <p:tgtEl>
                                          <p:spTgt spid="16391"/>
                                        </p:tgtEl>
                                        <p:attrNameLst>
                                          <p:attrName>style.visibility</p:attrName>
                                        </p:attrNameLst>
                                      </p:cBhvr>
                                      <p:to>
                                        <p:strVal val="visible"/>
                                      </p:to>
                                    </p:set>
                                    <p:animEffect transition="in" filter="strips(downLeft)">
                                      <p:cBhvr>
                                        <p:cTn id="15" dur="500"/>
                                        <p:tgtEl>
                                          <p:spTgt spid="1639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6391"/>
                                        </p:tgtEl>
                                      </p:cBhvr>
                                    </p:animEffect>
                                    <p:set>
                                      <p:cBhvr>
                                        <p:cTn id="20" dur="1" fill="hold">
                                          <p:stCondLst>
                                            <p:cond delay="499"/>
                                          </p:stCondLst>
                                        </p:cTn>
                                        <p:tgtEl>
                                          <p:spTgt spid="16391"/>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18442"/>
                                        </p:tgtEl>
                                        <p:attrNameLst>
                                          <p:attrName>style.visibility</p:attrName>
                                        </p:attrNameLst>
                                      </p:cBhvr>
                                      <p:to>
                                        <p:strVal val="visible"/>
                                      </p:to>
                                    </p:set>
                                    <p:animEffect transition="in" filter="blinds(horizontal)">
                                      <p:cBhvr>
                                        <p:cTn id="23" dur="500"/>
                                        <p:tgtEl>
                                          <p:spTgt spid="1844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18442"/>
                                        </p:tgtEl>
                                      </p:cBhvr>
                                    </p:animEffect>
                                    <p:set>
                                      <p:cBhvr>
                                        <p:cTn id="28" dur="1" fill="hold">
                                          <p:stCondLst>
                                            <p:cond delay="499"/>
                                          </p:stCondLst>
                                        </p:cTn>
                                        <p:tgtEl>
                                          <p:spTgt spid="18442"/>
                                        </p:tgtEl>
                                        <p:attrNameLst>
                                          <p:attrName>style.visibility</p:attrName>
                                        </p:attrNameLst>
                                      </p:cBhvr>
                                      <p:to>
                                        <p:strVal val="hidden"/>
                                      </p:to>
                                    </p:set>
                                  </p:childTnLst>
                                </p:cTn>
                              </p:par>
                              <p:par>
                                <p:cTn id="29" presetID="20" presetClass="entr" presetSubtype="0" fill="hold" nodeType="withEffect">
                                  <p:stCondLst>
                                    <p:cond delay="0"/>
                                  </p:stCondLst>
                                  <p:childTnLst>
                                    <p:set>
                                      <p:cBhvr>
                                        <p:cTn id="30" dur="1" fill="hold">
                                          <p:stCondLst>
                                            <p:cond delay="0"/>
                                          </p:stCondLst>
                                        </p:cTn>
                                        <p:tgtEl>
                                          <p:spTgt spid="18443"/>
                                        </p:tgtEl>
                                        <p:attrNameLst>
                                          <p:attrName>style.visibility</p:attrName>
                                        </p:attrNameLst>
                                      </p:cBhvr>
                                      <p:to>
                                        <p:strVal val="visible"/>
                                      </p:to>
                                    </p:set>
                                    <p:animEffect transition="in" filter="wedge">
                                      <p:cBhvr>
                                        <p:cTn id="31" dur="2000"/>
                                        <p:tgtEl>
                                          <p:spTgt spid="1844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443"/>
                                        </p:tgtEl>
                                      </p:cBhvr>
                                    </p:animEffect>
                                    <p:set>
                                      <p:cBhvr>
                                        <p:cTn id="36" dur="1" fill="hold">
                                          <p:stCondLst>
                                            <p:cond delay="499"/>
                                          </p:stCondLst>
                                        </p:cTn>
                                        <p:tgtEl>
                                          <p:spTgt spid="18443"/>
                                        </p:tgtEl>
                                        <p:attrNameLst>
                                          <p:attrName>style.visibility</p:attrName>
                                        </p:attrNameLst>
                                      </p:cBhvr>
                                      <p:to>
                                        <p:strVal val="hidden"/>
                                      </p:to>
                                    </p:set>
                                  </p:childTnLst>
                                </p:cTn>
                              </p:par>
                              <p:par>
                                <p:cTn id="37" presetID="13" presetClass="entr" presetSubtype="16" fill="hold" nodeType="withEffect">
                                  <p:stCondLst>
                                    <p:cond delay="0"/>
                                  </p:stCondLst>
                                  <p:childTnLst>
                                    <p:set>
                                      <p:cBhvr>
                                        <p:cTn id="38" dur="1" fill="hold">
                                          <p:stCondLst>
                                            <p:cond delay="0"/>
                                          </p:stCondLst>
                                        </p:cTn>
                                        <p:tgtEl>
                                          <p:spTgt spid="18444"/>
                                        </p:tgtEl>
                                        <p:attrNameLst>
                                          <p:attrName>style.visibility</p:attrName>
                                        </p:attrNameLst>
                                      </p:cBhvr>
                                      <p:to>
                                        <p:strVal val="visible"/>
                                      </p:to>
                                    </p:set>
                                    <p:animEffect transition="in" filter="plus(in)">
                                      <p:cBhvr>
                                        <p:cTn id="39" dur="2000"/>
                                        <p:tgtEl>
                                          <p:spTgt spid="1844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18444"/>
                                        </p:tgtEl>
                                      </p:cBhvr>
                                    </p:animEffect>
                                    <p:set>
                                      <p:cBhvr>
                                        <p:cTn id="44" dur="1" fill="hold">
                                          <p:stCondLst>
                                            <p:cond delay="499"/>
                                          </p:stCondLst>
                                        </p:cTn>
                                        <p:tgtEl>
                                          <p:spTgt spid="18444"/>
                                        </p:tgtEl>
                                        <p:attrNameLst>
                                          <p:attrName>style.visibility</p:attrName>
                                        </p:attrNameLst>
                                      </p:cBhvr>
                                      <p:to>
                                        <p:strVal val="hidden"/>
                                      </p:to>
                                    </p:set>
                                  </p:childTnLst>
                                </p:cTn>
                              </p:par>
                              <p:par>
                                <p:cTn id="45" presetID="13" presetClass="entr" presetSubtype="16" fill="hold" nodeType="withEffect">
                                  <p:stCondLst>
                                    <p:cond delay="0"/>
                                  </p:stCondLst>
                                  <p:childTnLst>
                                    <p:set>
                                      <p:cBhvr>
                                        <p:cTn id="46" dur="1" fill="hold">
                                          <p:stCondLst>
                                            <p:cond delay="0"/>
                                          </p:stCondLst>
                                        </p:cTn>
                                        <p:tgtEl>
                                          <p:spTgt spid="18445"/>
                                        </p:tgtEl>
                                        <p:attrNameLst>
                                          <p:attrName>style.visibility</p:attrName>
                                        </p:attrNameLst>
                                      </p:cBhvr>
                                      <p:to>
                                        <p:strVal val="visible"/>
                                      </p:to>
                                    </p:set>
                                    <p:animEffect transition="in" filter="plus(in)">
                                      <p:cBhvr>
                                        <p:cTn id="47" dur="2000"/>
                                        <p:tgtEl>
                                          <p:spTgt spid="1844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18445"/>
                                        </p:tgtEl>
                                      </p:cBhvr>
                                    </p:animEffect>
                                    <p:set>
                                      <p:cBhvr>
                                        <p:cTn id="52" dur="1" fill="hold">
                                          <p:stCondLst>
                                            <p:cond delay="499"/>
                                          </p:stCondLst>
                                        </p:cTn>
                                        <p:tgtEl>
                                          <p:spTgt spid="18445"/>
                                        </p:tgtEl>
                                        <p:attrNameLst>
                                          <p:attrName>style.visibility</p:attrName>
                                        </p:attrNameLst>
                                      </p:cBhvr>
                                      <p:to>
                                        <p:strVal val="hidden"/>
                                      </p:to>
                                    </p:set>
                                  </p:childTnLst>
                                </p:cTn>
                              </p:par>
                              <p:par>
                                <p:cTn id="53" presetID="6" presetClass="entr" presetSubtype="16" fill="hold" nodeType="withEffect">
                                  <p:stCondLst>
                                    <p:cond delay="0"/>
                                  </p:stCondLst>
                                  <p:childTnLst>
                                    <p:set>
                                      <p:cBhvr>
                                        <p:cTn id="54" dur="1" fill="hold">
                                          <p:stCondLst>
                                            <p:cond delay="0"/>
                                          </p:stCondLst>
                                        </p:cTn>
                                        <p:tgtEl>
                                          <p:spTgt spid="18446"/>
                                        </p:tgtEl>
                                        <p:attrNameLst>
                                          <p:attrName>style.visibility</p:attrName>
                                        </p:attrNameLst>
                                      </p:cBhvr>
                                      <p:to>
                                        <p:strVal val="visible"/>
                                      </p:to>
                                    </p:set>
                                    <p:animEffect transition="in" filter="circle(in)">
                                      <p:cBhvr>
                                        <p:cTn id="55"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3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Picture16.png">
            <a:hlinkHover r:id="" action="ppaction://noaction" highlightClick="1"/>
          </p:cNvPr>
          <p:cNvPicPr>
            <a:picLocks noChangeAspect="1"/>
          </p:cNvPicPr>
          <p:nvPr/>
        </p:nvPicPr>
        <p:blipFill>
          <a:blip r:embed="rId3">
            <a:clrChange>
              <a:clrFrom>
                <a:srgbClr val="B3B854"/>
              </a:clrFrom>
              <a:clrTo>
                <a:srgbClr val="B3B854">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23555" name="Line 3"/>
          <p:cNvSpPr>
            <a:spLocks noChangeShapeType="1"/>
          </p:cNvSpPr>
          <p:nvPr/>
        </p:nvSpPr>
        <p:spPr bwMode="auto">
          <a:xfrm>
            <a:off x="4191000" y="838200"/>
            <a:ext cx="0" cy="5811838"/>
          </a:xfrm>
          <a:prstGeom prst="line">
            <a:avLst/>
          </a:prstGeom>
          <a:noFill/>
          <a:ln w="38100">
            <a:solidFill>
              <a:srgbClr val="FF0000"/>
            </a:solidFill>
            <a:round/>
            <a:headEnd/>
            <a:tailEnd/>
          </a:ln>
          <a:effectLst/>
        </p:spPr>
        <p:txBody>
          <a:bodyPr/>
          <a:lstStyle/>
          <a:p>
            <a:endParaRPr lang="en-US"/>
          </a:p>
        </p:txBody>
      </p:sp>
      <p:sp>
        <p:nvSpPr>
          <p:cNvPr id="23556" name="WordArt 4"/>
          <p:cNvSpPr>
            <a:spLocks noChangeArrowheads="1" noChangeShapeType="1" noTextEdit="1"/>
          </p:cNvSpPr>
          <p:nvPr/>
        </p:nvSpPr>
        <p:spPr bwMode="auto">
          <a:xfrm>
            <a:off x="228600" y="0"/>
            <a:ext cx="8569325" cy="792163"/>
          </a:xfrm>
          <a:prstGeom prst="rect">
            <a:avLst/>
          </a:prstGeom>
        </p:spPr>
        <p:txBody>
          <a:bodyPr wrap="none" fromWordArt="1">
            <a:prstTxWarp prst="textSlantUp">
              <a:avLst>
                <a:gd name="adj" fmla="val 0"/>
              </a:avLst>
            </a:prstTxWarp>
          </a:bodyPr>
          <a:lstStyle/>
          <a:p>
            <a:pPr algn="ctr"/>
            <a:r>
              <a:rPr lang="vi-VN" sz="3200" b="1" kern="10" dirty="0">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 </a:t>
            </a:r>
            <a:r>
              <a:rPr lang="vi-VN"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BÀI 5 ĐỚI NÓNG. MÔI TRƯỜNG XÍCH ĐẠO ẨM</a:t>
            </a:r>
            <a:endParaRPr lang="en-US"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endParaRPr>
          </a:p>
        </p:txBody>
      </p:sp>
      <p:sp>
        <p:nvSpPr>
          <p:cNvPr id="23557" name="Rectangle 5"/>
          <p:cNvSpPr>
            <a:spLocks noChangeArrowheads="1"/>
          </p:cNvSpPr>
          <p:nvPr/>
        </p:nvSpPr>
        <p:spPr bwMode="auto">
          <a:xfrm>
            <a:off x="0" y="782638"/>
            <a:ext cx="3292475" cy="412750"/>
          </a:xfrm>
          <a:prstGeom prst="rect">
            <a:avLst/>
          </a:prstGeom>
          <a:noFill/>
          <a:ln w="9525">
            <a:noFill/>
            <a:miter lim="800000"/>
            <a:headEnd/>
            <a:tailEnd/>
          </a:ln>
          <a:effectLst/>
        </p:spPr>
        <p:txBody>
          <a:bodyPr wrap="none" anchor="ctr">
            <a:spAutoFit/>
          </a:bodyPr>
          <a:lstStyle/>
          <a:p>
            <a:pPr algn="justLow"/>
            <a:r>
              <a:rPr lang="it-IT" sz="2100" b="1" u="sng" dirty="0">
                <a:solidFill>
                  <a:srgbClr val="FF0000"/>
                </a:solidFill>
                <a:latin typeface="Times New Roman" pitchFamily="18" charset="0"/>
                <a:cs typeface="Times New Roman" pitchFamily="18" charset="0"/>
              </a:rPr>
              <a:t>II. Môi trường xích đạo ẩm</a:t>
            </a:r>
          </a:p>
        </p:txBody>
      </p:sp>
      <p:sp>
        <p:nvSpPr>
          <p:cNvPr id="23558" name="Rectangle 6"/>
          <p:cNvSpPr>
            <a:spLocks noChangeArrowheads="1"/>
          </p:cNvSpPr>
          <p:nvPr/>
        </p:nvSpPr>
        <p:spPr bwMode="auto">
          <a:xfrm>
            <a:off x="0" y="1165225"/>
            <a:ext cx="1443038" cy="412750"/>
          </a:xfrm>
          <a:prstGeom prst="rect">
            <a:avLst/>
          </a:prstGeom>
          <a:noFill/>
          <a:ln w="9525">
            <a:noFill/>
            <a:miter lim="800000"/>
            <a:headEnd/>
            <a:tailEnd/>
          </a:ln>
          <a:effectLst/>
        </p:spPr>
        <p:txBody>
          <a:bodyPr wrap="none" anchor="ctr">
            <a:spAutoFit/>
          </a:bodyPr>
          <a:lstStyle/>
          <a:p>
            <a:pPr algn="justLow"/>
            <a:r>
              <a:rPr lang="vi-VN" sz="2100" b="1" u="sng" dirty="0">
                <a:solidFill>
                  <a:srgbClr val="FF0000"/>
                </a:solidFill>
                <a:latin typeface="Times New Roman" pitchFamily="18" charset="0"/>
                <a:cs typeface="Times New Roman" pitchFamily="18" charset="0"/>
              </a:rPr>
              <a:t>1</a:t>
            </a:r>
            <a:r>
              <a:rPr lang="it-IT" sz="2100" b="1" u="sng" dirty="0">
                <a:solidFill>
                  <a:srgbClr val="FF0000"/>
                </a:solidFill>
                <a:latin typeface="Times New Roman" pitchFamily="18" charset="0"/>
                <a:cs typeface="Times New Roman" pitchFamily="18" charset="0"/>
              </a:rPr>
              <a:t>.</a:t>
            </a:r>
            <a:r>
              <a:rPr lang="vi-VN" sz="2100" b="1" u="sng" dirty="0">
                <a:solidFill>
                  <a:srgbClr val="FF0000"/>
                </a:solidFill>
                <a:latin typeface="Times New Roman" pitchFamily="18" charset="0"/>
                <a:cs typeface="Times New Roman" pitchFamily="18" charset="0"/>
              </a:rPr>
              <a:t> Khí hậu</a:t>
            </a:r>
            <a:r>
              <a:rPr lang="it-IT" sz="2100" b="1" u="sng" dirty="0">
                <a:solidFill>
                  <a:srgbClr val="FF0000"/>
                </a:solidFill>
                <a:latin typeface="Times New Roman" pitchFamily="18" charset="0"/>
                <a:cs typeface="Times New Roman" pitchFamily="18" charset="0"/>
              </a:rPr>
              <a:t>.</a:t>
            </a:r>
          </a:p>
        </p:txBody>
      </p:sp>
      <p:sp>
        <p:nvSpPr>
          <p:cNvPr id="23561" name="Rectangle 9"/>
          <p:cNvSpPr>
            <a:spLocks noChangeArrowheads="1"/>
          </p:cNvSpPr>
          <p:nvPr/>
        </p:nvSpPr>
        <p:spPr bwMode="auto">
          <a:xfrm>
            <a:off x="0" y="1600200"/>
            <a:ext cx="3962400" cy="733425"/>
          </a:xfrm>
          <a:prstGeom prst="rect">
            <a:avLst/>
          </a:prstGeom>
          <a:noFill/>
          <a:ln w="9525">
            <a:noFill/>
            <a:miter lim="800000"/>
            <a:headEnd/>
            <a:tailEnd/>
          </a:ln>
          <a:effectLst/>
        </p:spPr>
        <p:txBody>
          <a:bodyPr anchor="ctr">
            <a:spAutoFit/>
          </a:bodyPr>
          <a:lstStyle/>
          <a:p>
            <a:pPr algn="justLow"/>
            <a:r>
              <a:rPr lang="it-IT" sz="2100" b="1" u="sng" dirty="0" smtClean="0">
                <a:solidFill>
                  <a:srgbClr val="FF0000"/>
                </a:solidFill>
                <a:latin typeface="Times New Roman" pitchFamily="18" charset="0"/>
                <a:cs typeface="Times New Roman" pitchFamily="18" charset="0"/>
              </a:rPr>
              <a:t>2.</a:t>
            </a:r>
            <a:r>
              <a:rPr lang="en-US" sz="2100" b="1" u="sng" dirty="0" err="1" smtClean="0">
                <a:solidFill>
                  <a:srgbClr val="FF0000"/>
                </a:solidFill>
                <a:latin typeface="Times New Roman" pitchFamily="18" charset="0"/>
                <a:cs typeface="Times New Roman" pitchFamily="18" charset="0"/>
              </a:rPr>
              <a:t>Rừng</a:t>
            </a:r>
            <a:r>
              <a:rPr lang="en-US" sz="2100" b="1" u="sng" dirty="0" smtClean="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rậm</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thường</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xanh</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quanh</a:t>
            </a:r>
            <a:r>
              <a:rPr lang="en-US" sz="2100" b="1" u="sng" dirty="0">
                <a:solidFill>
                  <a:srgbClr val="FF0000"/>
                </a:solidFill>
                <a:latin typeface="Times New Roman" pitchFamily="18" charset="0"/>
                <a:cs typeface="Times New Roman" pitchFamily="18" charset="0"/>
              </a:rPr>
              <a:t> </a:t>
            </a:r>
            <a:r>
              <a:rPr lang="en-US" sz="2100" b="1" u="sng" dirty="0" err="1">
                <a:solidFill>
                  <a:srgbClr val="FF0000"/>
                </a:solidFill>
                <a:latin typeface="Times New Roman" pitchFamily="18" charset="0"/>
                <a:cs typeface="Times New Roman" pitchFamily="18" charset="0"/>
              </a:rPr>
              <a:t>năm</a:t>
            </a:r>
            <a:endParaRPr lang="it-IT" sz="2100" b="1" u="sng" dirty="0">
              <a:solidFill>
                <a:srgbClr val="FF0000"/>
              </a:solidFill>
              <a:latin typeface="Times New Roman" pitchFamily="18" charset="0"/>
              <a:cs typeface="Times New Roman" pitchFamily="18" charset="0"/>
            </a:endParaRPr>
          </a:p>
        </p:txBody>
      </p:sp>
      <p:sp>
        <p:nvSpPr>
          <p:cNvPr id="23562" name="Rectangle 10"/>
          <p:cNvSpPr>
            <a:spLocks noChangeArrowheads="1"/>
          </p:cNvSpPr>
          <p:nvPr/>
        </p:nvSpPr>
        <p:spPr bwMode="auto">
          <a:xfrm>
            <a:off x="0" y="2057400"/>
            <a:ext cx="3962400" cy="1752600"/>
          </a:xfrm>
          <a:prstGeom prst="rect">
            <a:avLst/>
          </a:prstGeom>
          <a:noFill/>
          <a:ln w="9525">
            <a:noFill/>
            <a:miter lim="800000"/>
            <a:headEnd/>
            <a:tailEnd/>
          </a:ln>
          <a:effectLst/>
        </p:spPr>
        <p:txBody>
          <a:bodyPr anchor="ctr"/>
          <a:lstStyle/>
          <a:p>
            <a:r>
              <a:rPr lang="en-US" sz="3600" b="1" dirty="0">
                <a:solidFill>
                  <a:srgbClr val="0000FF"/>
                </a:solidFill>
                <a:latin typeface="Times New Roman" pitchFamily="18" charset="0"/>
              </a:rPr>
              <a:t> </a:t>
            </a:r>
            <a:r>
              <a:rPr lang="en-US" sz="2100" b="1" dirty="0">
                <a:latin typeface="Times New Roman" pitchFamily="18" charset="0"/>
                <a:sym typeface="Wingdings 2" pitchFamily="18" charset="2"/>
              </a:rPr>
              <a:t></a:t>
            </a:r>
            <a:r>
              <a:rPr lang="en-US" sz="2100" b="1" dirty="0">
                <a:solidFill>
                  <a:srgbClr val="FF0000"/>
                </a:solidFill>
                <a:latin typeface="Times New Roman" pitchFamily="18" charset="0"/>
                <a:sym typeface="Wingdings 2" pitchFamily="18" charset="2"/>
              </a:rPr>
              <a:t>- </a:t>
            </a:r>
            <a:r>
              <a:rPr lang="en-US" sz="2100" b="1" dirty="0" err="1" smtClean="0">
                <a:solidFill>
                  <a:srgbClr val="FF0000"/>
                </a:solidFill>
                <a:latin typeface="Times New Roman" pitchFamily="18" charset="0"/>
                <a:sym typeface="Wingdings 2" pitchFamily="18" charset="2"/>
              </a:rPr>
              <a:t>R</a:t>
            </a:r>
            <a:r>
              <a:rPr lang="en-US" sz="2100" b="1" dirty="0" err="1" smtClean="0">
                <a:solidFill>
                  <a:srgbClr val="FF0000"/>
                </a:solidFill>
                <a:latin typeface="Times New Roman" pitchFamily="18" charset="0"/>
              </a:rPr>
              <a:t>ừng</a:t>
            </a:r>
            <a:r>
              <a:rPr lang="en-US" sz="2100" b="1" dirty="0" smtClean="0">
                <a:solidFill>
                  <a:srgbClr val="FF0000"/>
                </a:solidFill>
                <a:latin typeface="Times New Roman" pitchFamily="18" charset="0"/>
              </a:rPr>
              <a:t> </a:t>
            </a:r>
            <a:r>
              <a:rPr lang="en-US" sz="2100" b="1" dirty="0" err="1">
                <a:solidFill>
                  <a:srgbClr val="FF0000"/>
                </a:solidFill>
                <a:latin typeface="Times New Roman" pitchFamily="18" charset="0"/>
              </a:rPr>
              <a:t>phát</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triển</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rậm</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rạp</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với</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nhiều</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loại</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cây</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mọc</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nhiều</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tầng</a:t>
            </a:r>
            <a:r>
              <a:rPr lang="en-US" sz="2100" b="1" dirty="0">
                <a:solidFill>
                  <a:srgbClr val="FF0000"/>
                </a:solidFill>
                <a:latin typeface="Times New Roman" pitchFamily="18" charset="0"/>
              </a:rPr>
              <a:t>, </a:t>
            </a:r>
            <a:r>
              <a:rPr lang="en-US" sz="2100" b="1" dirty="0" err="1">
                <a:solidFill>
                  <a:srgbClr val="FF0000"/>
                </a:solidFill>
                <a:latin typeface="Times New Roman" pitchFamily="18" charset="0"/>
              </a:rPr>
              <a:t>tán</a:t>
            </a:r>
            <a:r>
              <a:rPr lang="en-US" sz="2100" b="1" dirty="0">
                <a:solidFill>
                  <a:srgbClr val="FF0000"/>
                </a:solidFill>
                <a:latin typeface="Times New Roman" pitchFamily="18" charset="0"/>
              </a:rPr>
              <a:t>.</a:t>
            </a:r>
          </a:p>
        </p:txBody>
      </p:sp>
      <p:sp>
        <p:nvSpPr>
          <p:cNvPr id="23571" name="Rectangle 19"/>
          <p:cNvSpPr>
            <a:spLocks noChangeArrowheads="1"/>
          </p:cNvSpPr>
          <p:nvPr/>
        </p:nvSpPr>
        <p:spPr bwMode="auto">
          <a:xfrm>
            <a:off x="0" y="3733800"/>
            <a:ext cx="4038600" cy="733425"/>
          </a:xfrm>
          <a:prstGeom prst="rect">
            <a:avLst/>
          </a:prstGeom>
          <a:noFill/>
          <a:ln w="9525">
            <a:noFill/>
            <a:miter lim="800000"/>
            <a:headEnd/>
            <a:tailEnd/>
          </a:ln>
          <a:effectLst/>
        </p:spPr>
        <p:txBody>
          <a:bodyPr anchor="ctr">
            <a:spAutoFit/>
          </a:bodyPr>
          <a:lstStyle/>
          <a:p>
            <a:pPr algn="just"/>
            <a:r>
              <a:rPr lang="en-US" sz="2100" b="1" dirty="0">
                <a:latin typeface="Times New Roman" pitchFamily="18" charset="0"/>
                <a:sym typeface="Wingdings 2" pitchFamily="18" charset="2"/>
              </a:rPr>
              <a:t></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Vùng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cửa</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biển</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có</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rừng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ngập</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mặn</a:t>
            </a:r>
            <a:endParaRPr lang="vi-VN" sz="2100" dirty="0">
              <a:solidFill>
                <a:srgbClr val="FF0000"/>
              </a:solidFill>
              <a:latin typeface="Times New Roman" pitchFamily="18" charset="0"/>
              <a:cs typeface="Arial" charset="0"/>
            </a:endParaRPr>
          </a:p>
        </p:txBody>
      </p:sp>
      <p:sp>
        <p:nvSpPr>
          <p:cNvPr id="23572" name="Rectangle 20"/>
          <p:cNvSpPr>
            <a:spLocks noChangeArrowheads="1"/>
          </p:cNvSpPr>
          <p:nvPr/>
        </p:nvSpPr>
        <p:spPr bwMode="auto">
          <a:xfrm>
            <a:off x="0" y="4572000"/>
            <a:ext cx="4038600" cy="733425"/>
          </a:xfrm>
          <a:prstGeom prst="rect">
            <a:avLst/>
          </a:prstGeom>
          <a:noFill/>
          <a:ln w="9525">
            <a:noFill/>
            <a:miter lim="800000"/>
            <a:headEnd/>
            <a:tailEnd/>
          </a:ln>
          <a:effectLst/>
        </p:spPr>
        <p:txBody>
          <a:bodyPr anchor="ctr">
            <a:spAutoFit/>
          </a:bodyPr>
          <a:lstStyle/>
          <a:p>
            <a:pPr algn="just"/>
            <a:r>
              <a:rPr lang="en-US" sz="2100" b="1" dirty="0">
                <a:latin typeface="Times New Roman" pitchFamily="18" charset="0"/>
                <a:sym typeface="Wingdings 2" pitchFamily="18" charset="2"/>
              </a:rPr>
              <a:t></a:t>
            </a:r>
            <a:r>
              <a:rPr lang="en-US" sz="2100" b="1" dirty="0">
                <a:solidFill>
                  <a:srgbClr val="FF0000"/>
                </a:solidFill>
                <a:latin typeface="Times New Roman" pitchFamily="18" charset="0"/>
                <a:sym typeface="Wingdings 2" pitchFamily="18" charset="2"/>
              </a:rPr>
              <a:t>-</a:t>
            </a:r>
            <a:r>
              <a:rPr lang="en-US" sz="2100" b="1" dirty="0" err="1">
                <a:solidFill>
                  <a:srgbClr val="FF0000"/>
                </a:solidFill>
                <a:latin typeface="Times New Roman" pitchFamily="18" charset="0"/>
                <a:sym typeface="Wingdings 2" pitchFamily="18" charset="2"/>
              </a:rPr>
              <a:t>Động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vật</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rất</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phong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phú</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đa</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dạng</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cả</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trên</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cạn</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lẫn</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dưới</a:t>
            </a:r>
            <a:r>
              <a:rPr lang="en-US" sz="2100" b="1" dirty="0">
                <a:solidFill>
                  <a:srgbClr val="FF0000"/>
                </a:solidFill>
                <a:latin typeface="Times New Roman" pitchFamily="18" charset="0"/>
                <a:sym typeface="Wingdings 2" pitchFamily="18" charset="2"/>
              </a:rPr>
              <a:t> </a:t>
            </a:r>
            <a:r>
              <a:rPr lang="en-US" sz="2100" b="1" dirty="0" err="1">
                <a:solidFill>
                  <a:srgbClr val="FF0000"/>
                </a:solidFill>
                <a:latin typeface="Times New Roman" pitchFamily="18" charset="0"/>
                <a:sym typeface="Wingdings 2" pitchFamily="18" charset="2"/>
              </a:rPr>
              <a:t>nước</a:t>
            </a:r>
            <a:r>
              <a:rPr lang="en-US" sz="2100" b="1" dirty="0">
                <a:solidFill>
                  <a:srgbClr val="FF0000"/>
                </a:solidFill>
                <a:latin typeface="Times New Roman" pitchFamily="18" charset="0"/>
                <a:sym typeface="Wingdings 2" pitchFamily="18" charset="2"/>
              </a:rPr>
              <a:t>.</a:t>
            </a:r>
            <a:endParaRPr lang="vi-VN" sz="2100" dirty="0">
              <a:solidFill>
                <a:srgbClr val="FF0000"/>
              </a:solidFill>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72"/>
                                        </p:tgtEl>
                                        <p:attrNameLst>
                                          <p:attrName>style.visibility</p:attrName>
                                        </p:attrNameLst>
                                      </p:cBhvr>
                                      <p:to>
                                        <p:strVal val="visible"/>
                                      </p:to>
                                    </p:set>
                                    <p:animEffect transition="in" filter="blinds(horizontal)">
                                      <p:cBhvr>
                                        <p:cTn id="7" dur="5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8"/>
          <p:cNvSpPr txBox="1">
            <a:spLocks noChangeArrowheads="1"/>
          </p:cNvSpPr>
          <p:nvPr/>
        </p:nvSpPr>
        <p:spPr bwMode="auto">
          <a:xfrm>
            <a:off x="2794000" y="625475"/>
            <a:ext cx="3657600" cy="396875"/>
          </a:xfrm>
          <a:prstGeom prst="rect">
            <a:avLst/>
          </a:prstGeom>
          <a:solidFill>
            <a:srgbClr val="333300"/>
          </a:solidFill>
          <a:ln w="9525">
            <a:noFill/>
            <a:miter lim="800000"/>
            <a:headEnd/>
            <a:tailEnd/>
          </a:ln>
          <a:effectLst/>
        </p:spPr>
        <p:txBody>
          <a:bodyPr>
            <a:spAutoFit/>
          </a:bodyPr>
          <a:lstStyle/>
          <a:p>
            <a:pPr>
              <a:spcBef>
                <a:spcPct val="50000"/>
              </a:spcBef>
            </a:pPr>
            <a:r>
              <a:rPr lang="en-US" b="1" dirty="0" err="1">
                <a:solidFill>
                  <a:srgbClr val="FFFFFF"/>
                </a:solidFill>
              </a:rPr>
              <a:t>Nối</a:t>
            </a:r>
            <a:r>
              <a:rPr lang="en-US" b="1" dirty="0">
                <a:solidFill>
                  <a:srgbClr val="FFFFFF"/>
                </a:solidFill>
              </a:rPr>
              <a:t> ý </a:t>
            </a:r>
            <a:r>
              <a:rPr lang="en-US" b="1" dirty="0" err="1">
                <a:solidFill>
                  <a:srgbClr val="FFFFFF"/>
                </a:solidFill>
              </a:rPr>
              <a:t>cột</a:t>
            </a:r>
            <a:r>
              <a:rPr lang="en-US" b="1" dirty="0">
                <a:solidFill>
                  <a:srgbClr val="FFFFFF"/>
                </a:solidFill>
              </a:rPr>
              <a:t> A </a:t>
            </a:r>
            <a:r>
              <a:rPr lang="en-US" b="1" dirty="0" err="1">
                <a:solidFill>
                  <a:srgbClr val="FFFFFF"/>
                </a:solidFill>
              </a:rPr>
              <a:t>phù</a:t>
            </a:r>
            <a:r>
              <a:rPr lang="en-US" b="1" dirty="0">
                <a:solidFill>
                  <a:srgbClr val="FFFFFF"/>
                </a:solidFill>
              </a:rPr>
              <a:t> </a:t>
            </a:r>
            <a:r>
              <a:rPr lang="en-US" b="1" dirty="0" err="1">
                <a:solidFill>
                  <a:srgbClr val="FFFFFF"/>
                </a:solidFill>
              </a:rPr>
              <a:t>hợp</a:t>
            </a:r>
            <a:r>
              <a:rPr lang="en-US" b="1" dirty="0">
                <a:solidFill>
                  <a:srgbClr val="FFFFFF"/>
                </a:solidFill>
              </a:rPr>
              <a:t> </a:t>
            </a:r>
            <a:r>
              <a:rPr lang="en-US" b="1" dirty="0" err="1">
                <a:solidFill>
                  <a:srgbClr val="FFFFFF"/>
                </a:solidFill>
              </a:rPr>
              <a:t>với</a:t>
            </a:r>
            <a:r>
              <a:rPr lang="en-US" b="1" dirty="0">
                <a:solidFill>
                  <a:srgbClr val="FFFFFF"/>
                </a:solidFill>
              </a:rPr>
              <a:t> ý </a:t>
            </a:r>
            <a:r>
              <a:rPr lang="en-US" b="1" dirty="0" err="1">
                <a:solidFill>
                  <a:srgbClr val="FFFFFF"/>
                </a:solidFill>
              </a:rPr>
              <a:t>cột</a:t>
            </a:r>
            <a:r>
              <a:rPr lang="en-US" b="1" dirty="0">
                <a:solidFill>
                  <a:srgbClr val="FFFFFF"/>
                </a:solidFill>
              </a:rPr>
              <a:t> B</a:t>
            </a:r>
          </a:p>
        </p:txBody>
      </p:sp>
      <p:pic>
        <p:nvPicPr>
          <p:cNvPr id="19467" name="Picture 11" descr="BD21318_"/>
          <p:cNvPicPr>
            <a:picLocks noChangeAspect="1" noChangeArrowheads="1"/>
          </p:cNvPicPr>
          <p:nvPr/>
        </p:nvPicPr>
        <p:blipFill>
          <a:blip r:embed="rId4"/>
          <a:srcRect/>
          <a:stretch>
            <a:fillRect/>
          </a:stretch>
        </p:blipFill>
        <p:spPr bwMode="auto">
          <a:xfrm>
            <a:off x="2057400" y="1371600"/>
            <a:ext cx="152400" cy="4953000"/>
          </a:xfrm>
          <a:prstGeom prst="rect">
            <a:avLst/>
          </a:prstGeom>
          <a:solidFill>
            <a:srgbClr val="000099"/>
          </a:solidFill>
          <a:ln w="9525">
            <a:solidFill>
              <a:srgbClr val="000066"/>
            </a:solidFill>
            <a:miter lim="800000"/>
            <a:headEnd/>
            <a:tailEnd/>
          </a:ln>
        </p:spPr>
      </p:pic>
      <p:sp>
        <p:nvSpPr>
          <p:cNvPr id="19468" name="Oval 12"/>
          <p:cNvSpPr>
            <a:spLocks noChangeArrowheads="1"/>
          </p:cNvSpPr>
          <p:nvPr/>
        </p:nvSpPr>
        <p:spPr bwMode="auto">
          <a:xfrm>
            <a:off x="1676400" y="457200"/>
            <a:ext cx="914400" cy="914400"/>
          </a:xfrm>
          <a:prstGeom prst="ellipse">
            <a:avLst/>
          </a:prstGeom>
          <a:solidFill>
            <a:srgbClr val="000099"/>
          </a:solidFill>
          <a:ln w="9525">
            <a:solidFill>
              <a:srgbClr val="000066"/>
            </a:solidFill>
            <a:round/>
            <a:headEnd/>
            <a:tailEnd/>
          </a:ln>
          <a:effectLst/>
        </p:spPr>
        <p:txBody>
          <a:bodyPr wrap="none" anchor="ctr"/>
          <a:lstStyle/>
          <a:p>
            <a:pPr algn="ctr"/>
            <a:r>
              <a:rPr lang="en-US" sz="4000">
                <a:solidFill>
                  <a:schemeClr val="bg1"/>
                </a:solidFill>
              </a:rPr>
              <a:t>A</a:t>
            </a:r>
          </a:p>
        </p:txBody>
      </p:sp>
      <p:pic>
        <p:nvPicPr>
          <p:cNvPr id="19469" name="Picture 13" descr="BD21318_"/>
          <p:cNvPicPr>
            <a:picLocks noChangeAspect="1" noChangeArrowheads="1"/>
          </p:cNvPicPr>
          <p:nvPr/>
        </p:nvPicPr>
        <p:blipFill>
          <a:blip r:embed="rId4"/>
          <a:srcRect/>
          <a:stretch>
            <a:fillRect/>
          </a:stretch>
        </p:blipFill>
        <p:spPr bwMode="auto">
          <a:xfrm>
            <a:off x="7086600" y="1295400"/>
            <a:ext cx="152400" cy="5029200"/>
          </a:xfrm>
          <a:prstGeom prst="rect">
            <a:avLst/>
          </a:prstGeom>
          <a:noFill/>
        </p:spPr>
      </p:pic>
      <p:sp>
        <p:nvSpPr>
          <p:cNvPr id="19470" name="Oval 14"/>
          <p:cNvSpPr>
            <a:spLocks noChangeArrowheads="1"/>
          </p:cNvSpPr>
          <p:nvPr/>
        </p:nvSpPr>
        <p:spPr bwMode="auto">
          <a:xfrm>
            <a:off x="6705600" y="381000"/>
            <a:ext cx="914400" cy="914400"/>
          </a:xfrm>
          <a:prstGeom prst="ellipse">
            <a:avLst/>
          </a:prstGeom>
          <a:solidFill>
            <a:srgbClr val="CC0000"/>
          </a:solidFill>
          <a:ln w="9525">
            <a:solidFill>
              <a:srgbClr val="000066"/>
            </a:solidFill>
            <a:round/>
            <a:headEnd/>
            <a:tailEnd/>
          </a:ln>
          <a:effectLst/>
        </p:spPr>
        <p:txBody>
          <a:bodyPr wrap="none" anchor="ctr"/>
          <a:lstStyle/>
          <a:p>
            <a:pPr algn="ctr"/>
            <a:r>
              <a:rPr lang="en-US" sz="4000">
                <a:solidFill>
                  <a:schemeClr val="bg1"/>
                </a:solidFill>
              </a:rPr>
              <a:t>B</a:t>
            </a:r>
          </a:p>
        </p:txBody>
      </p:sp>
      <p:sp>
        <p:nvSpPr>
          <p:cNvPr id="19471" name="AutoShape 15"/>
          <p:cNvSpPr>
            <a:spLocks noChangeArrowheads="1"/>
          </p:cNvSpPr>
          <p:nvPr/>
        </p:nvSpPr>
        <p:spPr bwMode="auto">
          <a:xfrm>
            <a:off x="76200" y="2362200"/>
            <a:ext cx="4038600" cy="609600"/>
          </a:xfrm>
          <a:prstGeom prst="flowChartTerminator">
            <a:avLst/>
          </a:prstGeom>
          <a:solidFill>
            <a:srgbClr val="00FFFF"/>
          </a:solidFill>
          <a:ln w="9525">
            <a:solidFill>
              <a:schemeClr val="tx1"/>
            </a:solidFill>
            <a:miter lim="800000"/>
            <a:headEnd/>
            <a:tailEnd/>
          </a:ln>
          <a:effectLst/>
        </p:spPr>
        <p:txBody>
          <a:bodyPr wrap="none" anchor="ctr"/>
          <a:lstStyle/>
          <a:p>
            <a:pPr algn="ctr"/>
            <a:r>
              <a:rPr lang="en-US"/>
              <a:t>Trên cao là tầng...</a:t>
            </a:r>
          </a:p>
        </p:txBody>
      </p:sp>
      <p:sp>
        <p:nvSpPr>
          <p:cNvPr id="19472" name="AutoShape 16"/>
          <p:cNvSpPr>
            <a:spLocks noChangeArrowheads="1"/>
          </p:cNvSpPr>
          <p:nvPr/>
        </p:nvSpPr>
        <p:spPr bwMode="auto">
          <a:xfrm>
            <a:off x="76200" y="1447800"/>
            <a:ext cx="4038600" cy="609600"/>
          </a:xfrm>
          <a:prstGeom prst="flowChartTerminator">
            <a:avLst/>
          </a:prstGeom>
          <a:solidFill>
            <a:srgbClr val="00FFFF"/>
          </a:solidFill>
          <a:ln w="9525">
            <a:solidFill>
              <a:schemeClr val="tx1"/>
            </a:solidFill>
            <a:miter lim="800000"/>
            <a:headEnd/>
            <a:tailEnd/>
          </a:ln>
          <a:effectLst/>
        </p:spPr>
        <p:txBody>
          <a:bodyPr wrap="none" anchor="ctr"/>
          <a:lstStyle/>
          <a:p>
            <a:pPr algn="ctr"/>
            <a:r>
              <a:rPr lang="en-US"/>
              <a:t>Nhiệt độ cao , độ ẩm lớn</a:t>
            </a:r>
          </a:p>
        </p:txBody>
      </p:sp>
      <p:sp>
        <p:nvSpPr>
          <p:cNvPr id="19473" name="AutoShape 17"/>
          <p:cNvSpPr>
            <a:spLocks noChangeArrowheads="1"/>
          </p:cNvSpPr>
          <p:nvPr/>
        </p:nvSpPr>
        <p:spPr bwMode="auto">
          <a:xfrm>
            <a:off x="76200" y="3276600"/>
            <a:ext cx="4038600" cy="609600"/>
          </a:xfrm>
          <a:prstGeom prst="flowChartTerminator">
            <a:avLst/>
          </a:prstGeom>
          <a:solidFill>
            <a:srgbClr val="00FFFF"/>
          </a:solidFill>
          <a:ln w="9525">
            <a:solidFill>
              <a:schemeClr val="tx1"/>
            </a:solidFill>
            <a:miter lim="800000"/>
            <a:headEnd/>
            <a:tailEnd/>
          </a:ln>
          <a:effectLst/>
        </p:spPr>
        <p:txBody>
          <a:bodyPr wrap="none" anchor="ctr"/>
          <a:lstStyle/>
          <a:p>
            <a:pPr algn="ctr"/>
            <a:r>
              <a:rPr lang="en-US"/>
              <a:t>Động vật trong rừng rất phong phú</a:t>
            </a:r>
          </a:p>
        </p:txBody>
      </p:sp>
      <p:sp>
        <p:nvSpPr>
          <p:cNvPr id="19474" name="AutoShape 18"/>
          <p:cNvSpPr>
            <a:spLocks noChangeArrowheads="1"/>
          </p:cNvSpPr>
          <p:nvPr/>
        </p:nvSpPr>
        <p:spPr bwMode="auto">
          <a:xfrm>
            <a:off x="76200" y="4191000"/>
            <a:ext cx="4038600" cy="609600"/>
          </a:xfrm>
          <a:prstGeom prst="flowChartTerminator">
            <a:avLst/>
          </a:prstGeom>
          <a:solidFill>
            <a:srgbClr val="00FFFF"/>
          </a:solidFill>
          <a:ln w="9525">
            <a:solidFill>
              <a:schemeClr val="tx1"/>
            </a:solidFill>
            <a:miter lim="800000"/>
            <a:headEnd/>
            <a:tailEnd/>
          </a:ln>
          <a:effectLst/>
        </p:spPr>
        <p:txBody>
          <a:bodyPr wrap="none" anchor="ctr"/>
          <a:lstStyle/>
          <a:p>
            <a:pPr algn="ctr"/>
            <a:r>
              <a:rPr lang="en-US"/>
              <a:t>Dưới đất là tầng...</a:t>
            </a:r>
          </a:p>
        </p:txBody>
      </p:sp>
      <p:sp>
        <p:nvSpPr>
          <p:cNvPr id="19475" name="AutoShape 19"/>
          <p:cNvSpPr>
            <a:spLocks noChangeArrowheads="1"/>
          </p:cNvSpPr>
          <p:nvPr/>
        </p:nvSpPr>
        <p:spPr bwMode="auto">
          <a:xfrm>
            <a:off x="76200" y="5105400"/>
            <a:ext cx="4038600" cy="609600"/>
          </a:xfrm>
          <a:prstGeom prst="flowChartTerminator">
            <a:avLst/>
          </a:prstGeom>
          <a:solidFill>
            <a:srgbClr val="00FFFF"/>
          </a:solidFill>
          <a:ln w="9525">
            <a:solidFill>
              <a:schemeClr val="tx1"/>
            </a:solidFill>
            <a:miter lim="800000"/>
            <a:headEnd/>
            <a:tailEnd/>
          </a:ln>
          <a:effectLst/>
        </p:spPr>
        <p:txBody>
          <a:bodyPr wrap="none" anchor="ctr"/>
          <a:lstStyle/>
          <a:p>
            <a:pPr algn="ctr"/>
            <a:r>
              <a:rPr lang="en-US"/>
              <a:t>Vùng cửa sông ven biển </a:t>
            </a:r>
          </a:p>
        </p:txBody>
      </p:sp>
      <p:sp>
        <p:nvSpPr>
          <p:cNvPr id="19476" name="AutoShape 20"/>
          <p:cNvSpPr>
            <a:spLocks noChangeArrowheads="1"/>
          </p:cNvSpPr>
          <p:nvPr/>
        </p:nvSpPr>
        <p:spPr bwMode="auto">
          <a:xfrm>
            <a:off x="76200" y="5943600"/>
            <a:ext cx="4038600" cy="609600"/>
          </a:xfrm>
          <a:prstGeom prst="flowChartTerminator">
            <a:avLst/>
          </a:prstGeom>
          <a:solidFill>
            <a:srgbClr val="00FFFF"/>
          </a:solidFill>
          <a:ln w="9525">
            <a:solidFill>
              <a:schemeClr val="tx1"/>
            </a:solidFill>
            <a:miter lim="800000"/>
            <a:headEnd/>
            <a:tailEnd/>
          </a:ln>
          <a:effectLst/>
        </p:spPr>
        <p:txBody>
          <a:bodyPr wrap="none" anchor="ctr"/>
          <a:lstStyle/>
          <a:p>
            <a:pPr algn="ctr"/>
            <a:r>
              <a:rPr lang="en-US"/>
              <a:t>Bám vào các thân cây gỗ</a:t>
            </a:r>
          </a:p>
        </p:txBody>
      </p:sp>
      <p:sp>
        <p:nvSpPr>
          <p:cNvPr id="19477" name="AutoShape 21"/>
          <p:cNvSpPr>
            <a:spLocks noChangeArrowheads="1"/>
          </p:cNvSpPr>
          <p:nvPr/>
        </p:nvSpPr>
        <p:spPr bwMode="auto">
          <a:xfrm>
            <a:off x="5257800" y="1371600"/>
            <a:ext cx="3886200" cy="609600"/>
          </a:xfrm>
          <a:prstGeom prst="flowChartTerminator">
            <a:avLst/>
          </a:prstGeom>
          <a:solidFill>
            <a:srgbClr val="00FF00"/>
          </a:solidFill>
          <a:ln w="9525">
            <a:solidFill>
              <a:schemeClr val="tx1"/>
            </a:solidFill>
            <a:miter lim="800000"/>
            <a:headEnd/>
            <a:tailEnd/>
          </a:ln>
          <a:effectLst/>
        </p:spPr>
        <p:txBody>
          <a:bodyPr wrap="none" anchor="ctr"/>
          <a:lstStyle/>
          <a:p>
            <a:pPr algn="ctr"/>
            <a:r>
              <a:rPr lang="en-US"/>
              <a:t>Cây vượt tán</a:t>
            </a:r>
          </a:p>
        </p:txBody>
      </p:sp>
      <p:sp>
        <p:nvSpPr>
          <p:cNvPr id="19480" name="AutoShape 24"/>
          <p:cNvSpPr>
            <a:spLocks noChangeArrowheads="1"/>
          </p:cNvSpPr>
          <p:nvPr/>
        </p:nvSpPr>
        <p:spPr bwMode="auto">
          <a:xfrm>
            <a:off x="5257800" y="2362200"/>
            <a:ext cx="3886200" cy="609600"/>
          </a:xfrm>
          <a:prstGeom prst="flowChartTerminator">
            <a:avLst/>
          </a:prstGeom>
          <a:solidFill>
            <a:srgbClr val="00FF00"/>
          </a:solidFill>
          <a:ln w="9525">
            <a:solidFill>
              <a:schemeClr val="tx1"/>
            </a:solidFill>
            <a:miter lim="800000"/>
            <a:headEnd/>
            <a:tailEnd/>
          </a:ln>
          <a:effectLst/>
        </p:spPr>
        <p:txBody>
          <a:bodyPr wrap="none" anchor="ctr"/>
          <a:lstStyle/>
          <a:p>
            <a:pPr algn="ctr"/>
            <a:r>
              <a:rPr lang="en-US"/>
              <a:t>Gồm nhiều loại thú leo trèo</a:t>
            </a:r>
          </a:p>
        </p:txBody>
      </p:sp>
      <p:sp>
        <p:nvSpPr>
          <p:cNvPr id="19481" name="AutoShape 25"/>
          <p:cNvSpPr>
            <a:spLocks noChangeArrowheads="1"/>
          </p:cNvSpPr>
          <p:nvPr/>
        </p:nvSpPr>
        <p:spPr bwMode="auto">
          <a:xfrm>
            <a:off x="5257800" y="3276600"/>
            <a:ext cx="3886200" cy="609600"/>
          </a:xfrm>
          <a:prstGeom prst="flowChartTerminator">
            <a:avLst/>
          </a:prstGeom>
          <a:solidFill>
            <a:srgbClr val="00FF00"/>
          </a:solidFill>
          <a:ln w="9525">
            <a:solidFill>
              <a:schemeClr val="tx1"/>
            </a:solidFill>
            <a:miter lim="800000"/>
            <a:headEnd/>
            <a:tailEnd/>
          </a:ln>
          <a:effectLst/>
        </p:spPr>
        <p:txBody>
          <a:bodyPr wrap="none" anchor="ctr"/>
          <a:lstStyle/>
          <a:p>
            <a:pPr algn="ctr"/>
            <a:r>
              <a:rPr lang="en-US"/>
              <a:t>Cây cối phát triển quanh năm</a:t>
            </a:r>
          </a:p>
        </p:txBody>
      </p:sp>
      <p:sp>
        <p:nvSpPr>
          <p:cNvPr id="19482" name="AutoShape 26"/>
          <p:cNvSpPr>
            <a:spLocks noChangeArrowheads="1"/>
          </p:cNvSpPr>
          <p:nvPr/>
        </p:nvSpPr>
        <p:spPr bwMode="auto">
          <a:xfrm>
            <a:off x="5257800" y="4191000"/>
            <a:ext cx="3886200" cy="609600"/>
          </a:xfrm>
          <a:prstGeom prst="flowChartTerminator">
            <a:avLst/>
          </a:prstGeom>
          <a:solidFill>
            <a:srgbClr val="00FF00"/>
          </a:solidFill>
          <a:ln w="9525">
            <a:solidFill>
              <a:schemeClr val="tx1"/>
            </a:solidFill>
            <a:miter lim="800000"/>
            <a:headEnd/>
            <a:tailEnd/>
          </a:ln>
          <a:effectLst/>
        </p:spPr>
        <p:txBody>
          <a:bodyPr wrap="none" anchor="ctr"/>
          <a:lstStyle/>
          <a:p>
            <a:pPr algn="ctr"/>
            <a:r>
              <a:rPr lang="en-US"/>
              <a:t>Có rừng ngập mặn</a:t>
            </a:r>
          </a:p>
        </p:txBody>
      </p:sp>
      <p:sp>
        <p:nvSpPr>
          <p:cNvPr id="19483" name="AutoShape 27"/>
          <p:cNvSpPr>
            <a:spLocks noChangeArrowheads="1"/>
          </p:cNvSpPr>
          <p:nvPr/>
        </p:nvSpPr>
        <p:spPr bwMode="auto">
          <a:xfrm>
            <a:off x="5257800" y="5029200"/>
            <a:ext cx="3886200" cy="609600"/>
          </a:xfrm>
          <a:prstGeom prst="flowChartTerminator">
            <a:avLst/>
          </a:prstGeom>
          <a:solidFill>
            <a:srgbClr val="00FF00"/>
          </a:solidFill>
          <a:ln w="9525">
            <a:solidFill>
              <a:schemeClr val="tx1"/>
            </a:solidFill>
            <a:miter lim="800000"/>
            <a:headEnd/>
            <a:tailEnd/>
          </a:ln>
          <a:effectLst/>
        </p:spPr>
        <p:txBody>
          <a:bodyPr wrap="none" anchor="ctr"/>
          <a:lstStyle/>
          <a:p>
            <a:pPr algn="ctr"/>
            <a:r>
              <a:rPr lang="en-US"/>
              <a:t>Là dây leo , phong lan ,tầm gửi</a:t>
            </a:r>
          </a:p>
        </p:txBody>
      </p:sp>
      <p:sp>
        <p:nvSpPr>
          <p:cNvPr id="19484" name="AutoShape 28"/>
          <p:cNvSpPr>
            <a:spLocks noChangeArrowheads="1"/>
          </p:cNvSpPr>
          <p:nvPr/>
        </p:nvSpPr>
        <p:spPr bwMode="auto">
          <a:xfrm>
            <a:off x="5257800" y="5943600"/>
            <a:ext cx="3886200" cy="609600"/>
          </a:xfrm>
          <a:prstGeom prst="flowChartTerminator">
            <a:avLst/>
          </a:prstGeom>
          <a:solidFill>
            <a:srgbClr val="00FF00"/>
          </a:solidFill>
          <a:ln w="9525">
            <a:solidFill>
              <a:schemeClr val="tx1"/>
            </a:solidFill>
            <a:miter lim="800000"/>
            <a:headEnd/>
            <a:tailEnd/>
          </a:ln>
          <a:effectLst/>
        </p:spPr>
        <p:txBody>
          <a:bodyPr wrap="none" anchor="ctr"/>
          <a:lstStyle/>
          <a:p>
            <a:pPr algn="ctr"/>
            <a:r>
              <a:rPr lang="en-US"/>
              <a:t>Cây bụi , cỏ quyết</a:t>
            </a:r>
          </a:p>
        </p:txBody>
      </p:sp>
      <p:sp>
        <p:nvSpPr>
          <p:cNvPr id="19485" name="Line 29"/>
          <p:cNvSpPr>
            <a:spLocks noChangeShapeType="1"/>
          </p:cNvSpPr>
          <p:nvPr/>
        </p:nvSpPr>
        <p:spPr bwMode="auto">
          <a:xfrm>
            <a:off x="4214810" y="1857364"/>
            <a:ext cx="1143000" cy="1676400"/>
          </a:xfrm>
          <a:prstGeom prst="line">
            <a:avLst/>
          </a:prstGeom>
          <a:noFill/>
          <a:ln w="19050">
            <a:solidFill>
              <a:schemeClr val="tx1"/>
            </a:solidFill>
            <a:round/>
            <a:headEnd/>
            <a:tailEnd type="triangle" w="med" len="med"/>
          </a:ln>
          <a:effectLst/>
        </p:spPr>
        <p:txBody>
          <a:bodyPr/>
          <a:lstStyle/>
          <a:p>
            <a:endParaRPr lang="en-US"/>
          </a:p>
        </p:txBody>
      </p:sp>
      <p:sp>
        <p:nvSpPr>
          <p:cNvPr id="19486" name="Line 30"/>
          <p:cNvSpPr>
            <a:spLocks noChangeShapeType="1"/>
          </p:cNvSpPr>
          <p:nvPr/>
        </p:nvSpPr>
        <p:spPr bwMode="auto">
          <a:xfrm flipV="1">
            <a:off x="4114800" y="1752600"/>
            <a:ext cx="1143000" cy="914400"/>
          </a:xfrm>
          <a:prstGeom prst="line">
            <a:avLst/>
          </a:prstGeom>
          <a:noFill/>
          <a:ln w="19050">
            <a:solidFill>
              <a:schemeClr val="tx1"/>
            </a:solidFill>
            <a:round/>
            <a:headEnd/>
            <a:tailEnd type="triangle" w="med" len="med"/>
          </a:ln>
          <a:effectLst/>
        </p:spPr>
        <p:txBody>
          <a:bodyPr/>
          <a:lstStyle/>
          <a:p>
            <a:endParaRPr lang="en-US"/>
          </a:p>
        </p:txBody>
      </p:sp>
      <p:sp>
        <p:nvSpPr>
          <p:cNvPr id="19487" name="Line 31"/>
          <p:cNvSpPr>
            <a:spLocks noChangeShapeType="1"/>
          </p:cNvSpPr>
          <p:nvPr/>
        </p:nvSpPr>
        <p:spPr bwMode="auto">
          <a:xfrm flipV="1">
            <a:off x="4114800" y="2743200"/>
            <a:ext cx="1143000" cy="838200"/>
          </a:xfrm>
          <a:prstGeom prst="line">
            <a:avLst/>
          </a:prstGeom>
          <a:noFill/>
          <a:ln w="19050">
            <a:solidFill>
              <a:schemeClr val="tx1"/>
            </a:solidFill>
            <a:round/>
            <a:headEnd/>
            <a:tailEnd type="triangle" w="med" len="med"/>
          </a:ln>
          <a:effectLst/>
        </p:spPr>
        <p:txBody>
          <a:bodyPr/>
          <a:lstStyle/>
          <a:p>
            <a:endParaRPr lang="en-US"/>
          </a:p>
        </p:txBody>
      </p:sp>
      <p:sp>
        <p:nvSpPr>
          <p:cNvPr id="19488" name="Line 32"/>
          <p:cNvSpPr>
            <a:spLocks noChangeShapeType="1"/>
          </p:cNvSpPr>
          <p:nvPr/>
        </p:nvSpPr>
        <p:spPr bwMode="auto">
          <a:xfrm>
            <a:off x="4114800" y="4495800"/>
            <a:ext cx="1143000" cy="1676400"/>
          </a:xfrm>
          <a:prstGeom prst="line">
            <a:avLst/>
          </a:prstGeom>
          <a:noFill/>
          <a:ln w="19050">
            <a:solidFill>
              <a:schemeClr val="tx1"/>
            </a:solidFill>
            <a:round/>
            <a:headEnd/>
            <a:tailEnd type="triangle" w="med" len="med"/>
          </a:ln>
          <a:effectLst/>
        </p:spPr>
        <p:txBody>
          <a:bodyPr/>
          <a:lstStyle/>
          <a:p>
            <a:endParaRPr lang="en-US"/>
          </a:p>
        </p:txBody>
      </p:sp>
      <p:sp>
        <p:nvSpPr>
          <p:cNvPr id="19489" name="Line 33"/>
          <p:cNvSpPr>
            <a:spLocks noChangeShapeType="1"/>
          </p:cNvSpPr>
          <p:nvPr/>
        </p:nvSpPr>
        <p:spPr bwMode="auto">
          <a:xfrm flipV="1">
            <a:off x="4114800" y="4495800"/>
            <a:ext cx="1143000" cy="914400"/>
          </a:xfrm>
          <a:prstGeom prst="line">
            <a:avLst/>
          </a:prstGeom>
          <a:noFill/>
          <a:ln w="19050">
            <a:solidFill>
              <a:schemeClr val="tx1"/>
            </a:solidFill>
            <a:round/>
            <a:headEnd/>
            <a:tailEnd type="triangle" w="med" len="med"/>
          </a:ln>
          <a:effectLst/>
        </p:spPr>
        <p:txBody>
          <a:bodyPr/>
          <a:lstStyle/>
          <a:p>
            <a:endParaRPr lang="en-US"/>
          </a:p>
        </p:txBody>
      </p:sp>
      <p:sp>
        <p:nvSpPr>
          <p:cNvPr id="19490" name="Line 34"/>
          <p:cNvSpPr>
            <a:spLocks noChangeShapeType="1"/>
          </p:cNvSpPr>
          <p:nvPr/>
        </p:nvSpPr>
        <p:spPr bwMode="auto">
          <a:xfrm flipV="1">
            <a:off x="4114800" y="5334000"/>
            <a:ext cx="1143000" cy="914400"/>
          </a:xfrm>
          <a:prstGeom prst="line">
            <a:avLst/>
          </a:prstGeom>
          <a:noFill/>
          <a:ln w="19050">
            <a:solidFill>
              <a:schemeClr val="tx1"/>
            </a:solidFill>
            <a:round/>
            <a:headEnd/>
            <a:tailEnd type="triangle" w="med" len="med"/>
          </a:ln>
          <a:effectLst/>
        </p:spPr>
        <p:txBody>
          <a:bodyPr/>
          <a:lstStyle/>
          <a:p>
            <a:endParaRPr lang="en-US"/>
          </a:p>
        </p:txBody>
      </p:sp>
      <p:sp>
        <p:nvSpPr>
          <p:cNvPr id="2" name="TextBox 1"/>
          <p:cNvSpPr txBox="1"/>
          <p:nvPr/>
        </p:nvSpPr>
        <p:spPr>
          <a:xfrm>
            <a:off x="3721100" y="63500"/>
            <a:ext cx="1803400" cy="584775"/>
          </a:xfrm>
          <a:prstGeom prst="rect">
            <a:avLst/>
          </a:prstGeom>
          <a:noFill/>
        </p:spPr>
        <p:txBody>
          <a:bodyPr wrap="square" rtlCol="0">
            <a:spAutoFit/>
          </a:bodyPr>
          <a:lstStyle/>
          <a:p>
            <a:r>
              <a:rPr lang="en-US" sz="3200" u="sng" dirty="0" err="1" smtClean="0">
                <a:solidFill>
                  <a:schemeClr val="tx2"/>
                </a:solidFill>
                <a:latin typeface="Times New Roman" pitchFamily="18" charset="0"/>
                <a:cs typeface="Times New Roman" pitchFamily="18" charset="0"/>
              </a:rPr>
              <a:t>Tổng</a:t>
            </a:r>
            <a:r>
              <a:rPr lang="en-US" sz="3200" u="sng" dirty="0" smtClean="0">
                <a:solidFill>
                  <a:schemeClr val="tx2"/>
                </a:solidFill>
                <a:latin typeface="Times New Roman" pitchFamily="18" charset="0"/>
                <a:cs typeface="Times New Roman" pitchFamily="18" charset="0"/>
              </a:rPr>
              <a:t> </a:t>
            </a:r>
            <a:r>
              <a:rPr lang="en-US" sz="3200" u="sng" dirty="0" err="1" smtClean="0">
                <a:solidFill>
                  <a:schemeClr val="tx2"/>
                </a:solidFill>
                <a:latin typeface="Times New Roman" pitchFamily="18" charset="0"/>
                <a:cs typeface="Times New Roman" pitchFamily="18" charset="0"/>
              </a:rPr>
              <a:t>kết</a:t>
            </a:r>
            <a:r>
              <a:rPr lang="en-US" sz="3200" u="sng" dirty="0" smtClean="0">
                <a:solidFill>
                  <a:schemeClr val="tx2"/>
                </a:solidFill>
                <a:latin typeface="Times New Roman" pitchFamily="18" charset="0"/>
                <a:cs typeface="Times New Roman" pitchFamily="18" charset="0"/>
              </a:rPr>
              <a:t>:</a:t>
            </a:r>
            <a:endParaRPr lang="en-US" sz="3200" u="sng" dirty="0">
              <a:solidFill>
                <a:schemeClr val="tx2"/>
              </a:solidFill>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5125" r:id="rId2" imgW="838095" imgH="836546"/>
        </mc:Choice>
        <mc:Fallback>
          <p:control r:id="rId2" imgW="838095" imgH="836546">
            <p:pic>
              <p:nvPicPr>
                <p:cNvPr id="3" name="FOfficeDoc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838200" cy="836613"/>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wipe(left)">
                                      <p:cBhvr>
                                        <p:cTn id="7" dur="500"/>
                                        <p:tgtEl>
                                          <p:spTgt spid="1946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468"/>
                                        </p:tgtEl>
                                        <p:attrNameLst>
                                          <p:attrName>style.visibility</p:attrName>
                                        </p:attrNameLst>
                                      </p:cBhvr>
                                      <p:to>
                                        <p:strVal val="visible"/>
                                      </p:to>
                                    </p:set>
                                    <p:animEffect transition="in" filter="wipe(up)">
                                      <p:cBhvr>
                                        <p:cTn id="11" dur="500"/>
                                        <p:tgtEl>
                                          <p:spTgt spid="1946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up)">
                                      <p:cBhvr>
                                        <p:cTn id="15" dur="500"/>
                                        <p:tgtEl>
                                          <p:spTgt spid="1946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ipe(left)">
                                      <p:cBhvr>
                                        <p:cTn id="19" dur="500"/>
                                        <p:tgtEl>
                                          <p:spTgt spid="1947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471"/>
                                        </p:tgtEl>
                                        <p:attrNameLst>
                                          <p:attrName>style.visibility</p:attrName>
                                        </p:attrNameLst>
                                      </p:cBhvr>
                                      <p:to>
                                        <p:strVal val="visible"/>
                                      </p:to>
                                    </p:set>
                                    <p:animEffect transition="in" filter="wipe(left)">
                                      <p:cBhvr>
                                        <p:cTn id="23" dur="500"/>
                                        <p:tgtEl>
                                          <p:spTgt spid="1947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473"/>
                                        </p:tgtEl>
                                        <p:attrNameLst>
                                          <p:attrName>style.visibility</p:attrName>
                                        </p:attrNameLst>
                                      </p:cBhvr>
                                      <p:to>
                                        <p:strVal val="visible"/>
                                      </p:to>
                                    </p:set>
                                    <p:animEffect transition="in" filter="wipe(left)">
                                      <p:cBhvr>
                                        <p:cTn id="27" dur="500"/>
                                        <p:tgtEl>
                                          <p:spTgt spid="1947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474"/>
                                        </p:tgtEl>
                                        <p:attrNameLst>
                                          <p:attrName>style.visibility</p:attrName>
                                        </p:attrNameLst>
                                      </p:cBhvr>
                                      <p:to>
                                        <p:strVal val="visible"/>
                                      </p:to>
                                    </p:set>
                                    <p:animEffect transition="in" filter="wipe(left)">
                                      <p:cBhvr>
                                        <p:cTn id="31" dur="500"/>
                                        <p:tgtEl>
                                          <p:spTgt spid="1947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475"/>
                                        </p:tgtEl>
                                        <p:attrNameLst>
                                          <p:attrName>style.visibility</p:attrName>
                                        </p:attrNameLst>
                                      </p:cBhvr>
                                      <p:to>
                                        <p:strVal val="visible"/>
                                      </p:to>
                                    </p:set>
                                    <p:animEffect transition="in" filter="wipe(left)">
                                      <p:cBhvr>
                                        <p:cTn id="35" dur="500"/>
                                        <p:tgtEl>
                                          <p:spTgt spid="1947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476"/>
                                        </p:tgtEl>
                                        <p:attrNameLst>
                                          <p:attrName>style.visibility</p:attrName>
                                        </p:attrNameLst>
                                      </p:cBhvr>
                                      <p:to>
                                        <p:strVal val="visible"/>
                                      </p:to>
                                    </p:set>
                                    <p:animEffect transition="in" filter="wipe(left)">
                                      <p:cBhvr>
                                        <p:cTn id="39" dur="500"/>
                                        <p:tgtEl>
                                          <p:spTgt spid="19476"/>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9470"/>
                                        </p:tgtEl>
                                        <p:attrNameLst>
                                          <p:attrName>style.visibility</p:attrName>
                                        </p:attrNameLst>
                                      </p:cBhvr>
                                      <p:to>
                                        <p:strVal val="visible"/>
                                      </p:to>
                                    </p:set>
                                    <p:animEffect transition="in" filter="wipe(up)">
                                      <p:cBhvr>
                                        <p:cTn id="43" dur="500"/>
                                        <p:tgtEl>
                                          <p:spTgt spid="19470"/>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9469"/>
                                        </p:tgtEl>
                                        <p:attrNameLst>
                                          <p:attrName>style.visibility</p:attrName>
                                        </p:attrNameLst>
                                      </p:cBhvr>
                                      <p:to>
                                        <p:strVal val="visible"/>
                                      </p:to>
                                    </p:set>
                                    <p:animEffect transition="in" filter="wipe(up)">
                                      <p:cBhvr>
                                        <p:cTn id="47" dur="500"/>
                                        <p:tgtEl>
                                          <p:spTgt spid="1946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9477"/>
                                        </p:tgtEl>
                                        <p:attrNameLst>
                                          <p:attrName>style.visibility</p:attrName>
                                        </p:attrNameLst>
                                      </p:cBhvr>
                                      <p:to>
                                        <p:strVal val="visible"/>
                                      </p:to>
                                    </p:set>
                                    <p:animEffect transition="in" filter="wipe(left)">
                                      <p:cBhvr>
                                        <p:cTn id="51" dur="500"/>
                                        <p:tgtEl>
                                          <p:spTgt spid="1947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9480"/>
                                        </p:tgtEl>
                                        <p:attrNameLst>
                                          <p:attrName>style.visibility</p:attrName>
                                        </p:attrNameLst>
                                      </p:cBhvr>
                                      <p:to>
                                        <p:strVal val="visible"/>
                                      </p:to>
                                    </p:set>
                                    <p:animEffect transition="in" filter="wipe(left)">
                                      <p:cBhvr>
                                        <p:cTn id="55" dur="500"/>
                                        <p:tgtEl>
                                          <p:spTgt spid="19480"/>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9481"/>
                                        </p:tgtEl>
                                        <p:attrNameLst>
                                          <p:attrName>style.visibility</p:attrName>
                                        </p:attrNameLst>
                                      </p:cBhvr>
                                      <p:to>
                                        <p:strVal val="visible"/>
                                      </p:to>
                                    </p:set>
                                    <p:animEffect transition="in" filter="wipe(left)">
                                      <p:cBhvr>
                                        <p:cTn id="59" dur="500"/>
                                        <p:tgtEl>
                                          <p:spTgt spid="19481"/>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9482"/>
                                        </p:tgtEl>
                                        <p:attrNameLst>
                                          <p:attrName>style.visibility</p:attrName>
                                        </p:attrNameLst>
                                      </p:cBhvr>
                                      <p:to>
                                        <p:strVal val="visible"/>
                                      </p:to>
                                    </p:set>
                                    <p:animEffect transition="in" filter="wipe(left)">
                                      <p:cBhvr>
                                        <p:cTn id="63" dur="500"/>
                                        <p:tgtEl>
                                          <p:spTgt spid="19482"/>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9483"/>
                                        </p:tgtEl>
                                        <p:attrNameLst>
                                          <p:attrName>style.visibility</p:attrName>
                                        </p:attrNameLst>
                                      </p:cBhvr>
                                      <p:to>
                                        <p:strVal val="visible"/>
                                      </p:to>
                                    </p:set>
                                    <p:animEffect transition="in" filter="wipe(left)">
                                      <p:cBhvr>
                                        <p:cTn id="67" dur="500"/>
                                        <p:tgtEl>
                                          <p:spTgt spid="19483"/>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19484"/>
                                        </p:tgtEl>
                                        <p:attrNameLst>
                                          <p:attrName>style.visibility</p:attrName>
                                        </p:attrNameLst>
                                      </p:cBhvr>
                                      <p:to>
                                        <p:strVal val="visible"/>
                                      </p:to>
                                    </p:set>
                                    <p:animEffect transition="in" filter="wipe(left)">
                                      <p:cBhvr>
                                        <p:cTn id="71" dur="500"/>
                                        <p:tgtEl>
                                          <p:spTgt spid="194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19472"/>
                    </p:tgtEl>
                  </p:cond>
                </p:stCondLst>
                <p:endSync evt="end" delay="0">
                  <p:rtn val="all"/>
                </p:endSync>
                <p:childTnLst>
                  <p:par>
                    <p:cTn id="73" fill="hold">
                      <p:stCondLst>
                        <p:cond delay="0"/>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9485"/>
                                        </p:tgtEl>
                                        <p:attrNameLst>
                                          <p:attrName>style.visibility</p:attrName>
                                        </p:attrNameLst>
                                      </p:cBhvr>
                                      <p:to>
                                        <p:strVal val="visible"/>
                                      </p:to>
                                    </p:set>
                                    <p:animEffect transition="in" filter="wipe(up)">
                                      <p:cBhvr>
                                        <p:cTn id="77" dur="500"/>
                                        <p:tgtEl>
                                          <p:spTgt spid="19485"/>
                                        </p:tgtEl>
                                      </p:cBhvr>
                                    </p:animEffect>
                                  </p:childTnLst>
                                </p:cTn>
                              </p:par>
                            </p:childTnLst>
                          </p:cTn>
                        </p:par>
                      </p:childTnLst>
                    </p:cTn>
                  </p:par>
                </p:childTnLst>
              </p:cTn>
              <p:nextCondLst>
                <p:cond evt="onClick" delay="0">
                  <p:tgtEl>
                    <p:spTgt spid="19472"/>
                  </p:tgtEl>
                </p:cond>
              </p:nextCondLst>
            </p:seq>
            <p:seq concurrent="1" nextAc="seek">
              <p:cTn id="78" restart="whenNotActive" fill="hold" evtFilter="cancelBubble" nodeType="interactiveSeq">
                <p:stCondLst>
                  <p:cond evt="onClick" delay="0">
                    <p:tgtEl>
                      <p:spTgt spid="19471"/>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9486"/>
                                        </p:tgtEl>
                                        <p:attrNameLst>
                                          <p:attrName>style.visibility</p:attrName>
                                        </p:attrNameLst>
                                      </p:cBhvr>
                                      <p:to>
                                        <p:strVal val="visible"/>
                                      </p:to>
                                    </p:set>
                                    <p:animEffect transition="in" filter="wipe(down)">
                                      <p:cBhvr>
                                        <p:cTn id="83" dur="500"/>
                                        <p:tgtEl>
                                          <p:spTgt spid="19486"/>
                                        </p:tgtEl>
                                      </p:cBhvr>
                                    </p:animEffect>
                                  </p:childTnLst>
                                </p:cTn>
                              </p:par>
                            </p:childTnLst>
                          </p:cTn>
                        </p:par>
                      </p:childTnLst>
                    </p:cTn>
                  </p:par>
                </p:childTnLst>
              </p:cTn>
              <p:nextCondLst>
                <p:cond evt="onClick" delay="0">
                  <p:tgtEl>
                    <p:spTgt spid="19471"/>
                  </p:tgtEl>
                </p:cond>
              </p:nextCondLst>
            </p:seq>
            <p:seq concurrent="1" nextAc="seek">
              <p:cTn id="84" restart="whenNotActive" fill="hold" evtFilter="cancelBubble" nodeType="interactiveSeq">
                <p:stCondLst>
                  <p:cond evt="onClick" delay="0">
                    <p:tgtEl>
                      <p:spTgt spid="19473"/>
                    </p:tgtEl>
                  </p:cond>
                </p:stCondLst>
                <p:endSync evt="end" delay="0">
                  <p:rtn val="all"/>
                </p:endSync>
                <p:childTnLst>
                  <p:par>
                    <p:cTn id="85" fill="hold">
                      <p:stCondLst>
                        <p:cond delay="0"/>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9487"/>
                                        </p:tgtEl>
                                        <p:attrNameLst>
                                          <p:attrName>style.visibility</p:attrName>
                                        </p:attrNameLst>
                                      </p:cBhvr>
                                      <p:to>
                                        <p:strVal val="visible"/>
                                      </p:to>
                                    </p:set>
                                    <p:animEffect transition="in" filter="wipe(down)">
                                      <p:cBhvr>
                                        <p:cTn id="89" dur="500"/>
                                        <p:tgtEl>
                                          <p:spTgt spid="19487"/>
                                        </p:tgtEl>
                                      </p:cBhvr>
                                    </p:animEffect>
                                  </p:childTnLst>
                                </p:cTn>
                              </p:par>
                            </p:childTnLst>
                          </p:cTn>
                        </p:par>
                      </p:childTnLst>
                    </p:cTn>
                  </p:par>
                </p:childTnLst>
              </p:cTn>
              <p:nextCondLst>
                <p:cond evt="onClick" delay="0">
                  <p:tgtEl>
                    <p:spTgt spid="19473"/>
                  </p:tgtEl>
                </p:cond>
              </p:nextCondLst>
            </p:seq>
            <p:seq concurrent="1" nextAc="seek">
              <p:cTn id="90" restart="whenNotActive" fill="hold" evtFilter="cancelBubble" nodeType="interactiveSeq">
                <p:stCondLst>
                  <p:cond evt="onClick" delay="0">
                    <p:tgtEl>
                      <p:spTgt spid="19474"/>
                    </p:tgtEl>
                  </p:cond>
                </p:stCondLst>
                <p:endSync evt="end" delay="0">
                  <p:rtn val="all"/>
                </p:endSync>
                <p:childTnLst>
                  <p:par>
                    <p:cTn id="91" fill="hold">
                      <p:stCondLst>
                        <p:cond delay="0"/>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9488"/>
                                        </p:tgtEl>
                                        <p:attrNameLst>
                                          <p:attrName>style.visibility</p:attrName>
                                        </p:attrNameLst>
                                      </p:cBhvr>
                                      <p:to>
                                        <p:strVal val="visible"/>
                                      </p:to>
                                    </p:set>
                                    <p:animEffect transition="in" filter="wipe(up)">
                                      <p:cBhvr>
                                        <p:cTn id="95" dur="500"/>
                                        <p:tgtEl>
                                          <p:spTgt spid="19488"/>
                                        </p:tgtEl>
                                      </p:cBhvr>
                                    </p:animEffect>
                                  </p:childTnLst>
                                </p:cTn>
                              </p:par>
                            </p:childTnLst>
                          </p:cTn>
                        </p:par>
                      </p:childTnLst>
                    </p:cTn>
                  </p:par>
                </p:childTnLst>
              </p:cTn>
              <p:nextCondLst>
                <p:cond evt="onClick" delay="0">
                  <p:tgtEl>
                    <p:spTgt spid="19474"/>
                  </p:tgtEl>
                </p:cond>
              </p:nextCondLst>
            </p:seq>
            <p:seq concurrent="1" nextAc="seek">
              <p:cTn id="96" restart="whenNotActive" fill="hold" evtFilter="cancelBubble" nodeType="interactiveSeq">
                <p:stCondLst>
                  <p:cond evt="onClick" delay="0">
                    <p:tgtEl>
                      <p:spTgt spid="19475"/>
                    </p:tgtEl>
                  </p:cond>
                </p:stCondLst>
                <p:endSync evt="end" delay="0">
                  <p:rtn val="all"/>
                </p:endSync>
                <p:childTnLst>
                  <p:par>
                    <p:cTn id="97" fill="hold">
                      <p:stCondLst>
                        <p:cond delay="0"/>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9489"/>
                                        </p:tgtEl>
                                        <p:attrNameLst>
                                          <p:attrName>style.visibility</p:attrName>
                                        </p:attrNameLst>
                                      </p:cBhvr>
                                      <p:to>
                                        <p:strVal val="visible"/>
                                      </p:to>
                                    </p:set>
                                    <p:animEffect transition="in" filter="wipe(down)">
                                      <p:cBhvr>
                                        <p:cTn id="101" dur="500"/>
                                        <p:tgtEl>
                                          <p:spTgt spid="19489"/>
                                        </p:tgtEl>
                                      </p:cBhvr>
                                    </p:animEffect>
                                  </p:childTnLst>
                                </p:cTn>
                              </p:par>
                            </p:childTnLst>
                          </p:cTn>
                        </p:par>
                      </p:childTnLst>
                    </p:cTn>
                  </p:par>
                </p:childTnLst>
              </p:cTn>
              <p:nextCondLst>
                <p:cond evt="onClick" delay="0">
                  <p:tgtEl>
                    <p:spTgt spid="19475"/>
                  </p:tgtEl>
                </p:cond>
              </p:nextCondLst>
            </p:seq>
            <p:seq concurrent="1" nextAc="seek">
              <p:cTn id="102" restart="whenNotActive" fill="hold" evtFilter="cancelBubble" nodeType="interactiveSeq">
                <p:stCondLst>
                  <p:cond evt="onClick" delay="0">
                    <p:tgtEl>
                      <p:spTgt spid="19476"/>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9490"/>
                                        </p:tgtEl>
                                        <p:attrNameLst>
                                          <p:attrName>style.visibility</p:attrName>
                                        </p:attrNameLst>
                                      </p:cBhvr>
                                      <p:to>
                                        <p:strVal val="visible"/>
                                      </p:to>
                                    </p:set>
                                    <p:animEffect transition="in" filter="wipe(down)">
                                      <p:cBhvr>
                                        <p:cTn id="107" dur="500"/>
                                        <p:tgtEl>
                                          <p:spTgt spid="19490"/>
                                        </p:tgtEl>
                                      </p:cBhvr>
                                    </p:animEffect>
                                  </p:childTnLst>
                                </p:cTn>
                              </p:par>
                            </p:childTnLst>
                          </p:cTn>
                        </p:par>
                      </p:childTnLst>
                    </p:cTn>
                  </p:par>
                </p:childTnLst>
              </p:cTn>
              <p:nextCondLst>
                <p:cond evt="onClick" delay="0">
                  <p:tgtEl>
                    <p:spTgt spid="19476"/>
                  </p:tgtEl>
                </p:cond>
              </p:nextCondLst>
            </p:seq>
          </p:childTnLst>
        </p:cTn>
      </p:par>
    </p:tnLst>
    <p:bldLst>
      <p:bldP spid="19464" grpId="0" animBg="1"/>
      <p:bldP spid="19468" grpId="0" animBg="1"/>
      <p:bldP spid="19470" grpId="0" animBg="1"/>
      <p:bldP spid="19471" grpId="0" animBg="1"/>
      <p:bldP spid="19472" grpId="0" animBg="1"/>
      <p:bldP spid="19473" grpId="0" animBg="1"/>
      <p:bldP spid="19474" grpId="0" animBg="1"/>
      <p:bldP spid="19475" grpId="0" animBg="1"/>
      <p:bldP spid="19476" grpId="0" animBg="1"/>
      <p:bldP spid="19477" grpId="0" animBg="1"/>
      <p:bldP spid="19480" grpId="0" animBg="1"/>
      <p:bldP spid="19481" grpId="0" animBg="1"/>
      <p:bldP spid="19482" grpId="0" animBg="1"/>
      <p:bldP spid="19483" grpId="0" animBg="1"/>
      <p:bldP spid="19484" grpId="0" animBg="1"/>
      <p:bldP spid="19485" grpId="0" animBg="1"/>
      <p:bldP spid="19486" grpId="0" animBg="1"/>
      <p:bldP spid="19487" grpId="0" animBg="1"/>
      <p:bldP spid="19488" grpId="0" animBg="1"/>
      <p:bldP spid="19489" grpId="0" animBg="1"/>
      <p:bldP spid="194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457200" y="685800"/>
            <a:ext cx="8229600" cy="1143000"/>
          </a:xfrm>
        </p:spPr>
        <p:txBody>
          <a:bodyPr>
            <a:normAutofit fontScale="90000"/>
          </a:bodyPr>
          <a:lstStyle/>
          <a:p>
            <a:r>
              <a:rPr lang="en-US" sz="3600" b="1" i="1" u="sng">
                <a:solidFill>
                  <a:srgbClr val="0000FF"/>
                </a:solidFill>
              </a:rPr>
              <a:t>Bài tập 3 (SGK):</a:t>
            </a:r>
            <a:r>
              <a:rPr lang="en-US" sz="3600" b="1" i="1">
                <a:solidFill>
                  <a:srgbClr val="0000FF"/>
                </a:solidFill>
              </a:rPr>
              <a:t>  Qua đoạn văn dưới đây, nêu một số dặc điểm của rừng </a:t>
            </a:r>
          </a:p>
        </p:txBody>
      </p:sp>
      <p:sp>
        <p:nvSpPr>
          <p:cNvPr id="60419" name="Rectangle 3"/>
          <p:cNvSpPr>
            <a:spLocks noGrp="1"/>
          </p:cNvSpPr>
          <p:nvPr>
            <p:ph type="body" idx="1"/>
          </p:nvPr>
        </p:nvSpPr>
        <p:spPr>
          <a:xfrm>
            <a:off x="457200" y="1905000"/>
            <a:ext cx="8229600" cy="3429000"/>
          </a:xfrm>
        </p:spPr>
        <p:txBody>
          <a:bodyPr/>
          <a:lstStyle/>
          <a:p>
            <a:pPr>
              <a:buFont typeface="Wingdings 2" pitchFamily="18" charset="2"/>
              <a:buNone/>
            </a:pPr>
            <a:r>
              <a:rPr lang="en-US" sz="2400" b="1"/>
              <a:t>“       Cả tuần nay, chúng tôi len lỏi trong rừng cây rậm rạp, phải dùng dao vất vả lắm mới mới mở được một lối đi nhỏ hẹp. Những con kiến càng rơi từ trên cành lá xuống để lại trên da thịt chúng tôi những vết cắn rát bỏng. Trên đầu, chung quanh và dưới chân, cây cối và dây leo bao quanh bốn phía. Chúng tôi chỉ có mỗi một khát khao cháy bỏng: được nhìn thấy trời xanh, mây trắng và thoát khỏi bầu không khí ngột ngạt, oi bức này”.</a:t>
            </a:r>
          </a:p>
        </p:txBody>
      </p:sp>
      <p:sp>
        <p:nvSpPr>
          <p:cNvPr id="60420" name="Text Box 4"/>
          <p:cNvSpPr txBox="1">
            <a:spLocks noChangeArrowheads="1"/>
          </p:cNvSpPr>
          <p:nvPr/>
        </p:nvSpPr>
        <p:spPr bwMode="auto">
          <a:xfrm>
            <a:off x="2057400" y="5486400"/>
            <a:ext cx="7086600" cy="1187450"/>
          </a:xfrm>
          <a:prstGeom prst="rect">
            <a:avLst/>
          </a:prstGeom>
          <a:noFill/>
          <a:ln w="9525">
            <a:noFill/>
            <a:miter lim="800000"/>
            <a:headEnd/>
            <a:tailEnd/>
          </a:ln>
          <a:effectLst/>
        </p:spPr>
        <p:txBody>
          <a:bodyPr>
            <a:spAutoFit/>
          </a:bodyPr>
          <a:lstStyle/>
          <a:p>
            <a:pPr>
              <a:spcBef>
                <a:spcPct val="50000"/>
              </a:spcBef>
            </a:pPr>
            <a:r>
              <a:rPr lang="en-US" sz="2400" b="1">
                <a:solidFill>
                  <a:srgbClr val="D012D0"/>
                </a:solidFill>
              </a:rPr>
              <a:t>    Đoạn văn mô tả về môi trường xích đạo ẩm với rừng rậm bao phủ diện tích lớn và khí hậu hết sức nóng ẩm.</a:t>
            </a:r>
          </a:p>
        </p:txBody>
      </p:sp>
      <p:sp>
        <p:nvSpPr>
          <p:cNvPr id="60421" name="AutoShape 5"/>
          <p:cNvSpPr>
            <a:spLocks noChangeArrowheads="1"/>
          </p:cNvSpPr>
          <p:nvPr/>
        </p:nvSpPr>
        <p:spPr bwMode="auto">
          <a:xfrm>
            <a:off x="685800" y="5334000"/>
            <a:ext cx="1447800" cy="762000"/>
          </a:xfrm>
          <a:prstGeom prst="rightArrow">
            <a:avLst>
              <a:gd name="adj1" fmla="val 50000"/>
              <a:gd name="adj2" fmla="val 47500"/>
            </a:avLst>
          </a:prstGeom>
          <a:solidFill>
            <a:schemeClr val="accent1"/>
          </a:solidFill>
          <a:ln w="9525">
            <a:solidFill>
              <a:schemeClr val="tx1"/>
            </a:solidFill>
            <a:miter lim="800000"/>
            <a:headEnd/>
            <a:tailEnd/>
          </a:ln>
          <a:effectLst/>
        </p:spPr>
        <p:txBody>
          <a:bodyPr wrap="none" anchor="ctr"/>
          <a:lstStyle/>
          <a:p>
            <a:pPr algn="ctr"/>
            <a:r>
              <a:rPr lang="en-US" b="1">
                <a:solidFill>
                  <a:schemeClr val="bg1"/>
                </a:solidFill>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ox(out)">
                                      <p:cBhvr>
                                        <p:cTn id="7" dur="500"/>
                                        <p:tgtEl>
                                          <p:spTgt spid="60418"/>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Effect transition="in" filter="box(out)">
                                      <p:cBhvr>
                                        <p:cTn id="10" dur="500"/>
                                        <p:tgtEl>
                                          <p:spTgt spid="604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anim calcmode="lin" valueType="num">
                                      <p:cBhvr additive="base">
                                        <p:cTn id="15" dur="500" fill="hold"/>
                                        <p:tgtEl>
                                          <p:spTgt spid="60421"/>
                                        </p:tgtEl>
                                        <p:attrNameLst>
                                          <p:attrName>ppt_x</p:attrName>
                                        </p:attrNameLst>
                                      </p:cBhvr>
                                      <p:tavLst>
                                        <p:tav tm="0">
                                          <p:val>
                                            <p:strVal val="0-#ppt_w/2"/>
                                          </p:val>
                                        </p:tav>
                                        <p:tav tm="100000">
                                          <p:val>
                                            <p:strVal val="#ppt_x"/>
                                          </p:val>
                                        </p:tav>
                                      </p:tavLst>
                                    </p:anim>
                                    <p:anim calcmode="lin" valueType="num">
                                      <p:cBhvr additive="base">
                                        <p:cTn id="16"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0420"/>
                                        </p:tgtEl>
                                        <p:attrNameLst>
                                          <p:attrName>style.visibility</p:attrName>
                                        </p:attrNameLst>
                                      </p:cBhvr>
                                      <p:to>
                                        <p:strVal val="visible"/>
                                      </p:to>
                                    </p:set>
                                    <p:anim calcmode="lin" valueType="num">
                                      <p:cBhvr additive="base">
                                        <p:cTn id="21" dur="500" fill="hold"/>
                                        <p:tgtEl>
                                          <p:spTgt spid="60420"/>
                                        </p:tgtEl>
                                        <p:attrNameLst>
                                          <p:attrName>ppt_x</p:attrName>
                                        </p:attrNameLst>
                                      </p:cBhvr>
                                      <p:tavLst>
                                        <p:tav tm="0">
                                          <p:val>
                                            <p:strVal val="#ppt_x"/>
                                          </p:val>
                                        </p:tav>
                                        <p:tav tm="100000">
                                          <p:val>
                                            <p:strVal val="#ppt_x"/>
                                          </p:val>
                                        </p:tav>
                                      </p:tavLst>
                                    </p:anim>
                                    <p:anim calcmode="lin" valueType="num">
                                      <p:cBhvr additive="base">
                                        <p:cTn id="22"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P spid="60420" grpId="0"/>
      <p:bldP spid="604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Picture37.png"/>
          <p:cNvPicPr>
            <a:picLocks noChangeAspect="1"/>
          </p:cNvPicPr>
          <p:nvPr/>
        </p:nvPicPr>
        <p:blipFill>
          <a:blip r:embed="rId2"/>
          <a:srcRect/>
          <a:stretch>
            <a:fillRect/>
          </a:stretch>
        </p:blipFill>
        <p:spPr bwMode="auto">
          <a:xfrm>
            <a:off x="0" y="-152400"/>
            <a:ext cx="9144000" cy="6858000"/>
          </a:xfrm>
          <a:prstGeom prst="rect">
            <a:avLst/>
          </a:prstGeom>
          <a:noFill/>
          <a:ln w="9525">
            <a:noFill/>
            <a:miter lim="800000"/>
            <a:headEnd/>
            <a:tailEnd/>
          </a:ln>
        </p:spPr>
      </p:pic>
      <p:sp>
        <p:nvSpPr>
          <p:cNvPr id="26629" name="Text Box 5"/>
          <p:cNvSpPr txBox="1">
            <a:spLocks noChangeArrowheads="1"/>
          </p:cNvSpPr>
          <p:nvPr/>
        </p:nvSpPr>
        <p:spPr bwMode="auto">
          <a:xfrm>
            <a:off x="1066800" y="2387848"/>
            <a:ext cx="5715000" cy="2655888"/>
          </a:xfrm>
          <a:prstGeom prst="rect">
            <a:avLst/>
          </a:prstGeom>
          <a:noFill/>
          <a:ln w="9525">
            <a:noFill/>
            <a:miter lim="800000"/>
            <a:headEnd/>
            <a:tailEnd/>
          </a:ln>
          <a:effectLst/>
        </p:spPr>
        <p:txBody>
          <a:bodyPr>
            <a:spAutoFit/>
          </a:bodyPr>
          <a:lstStyle/>
          <a:p>
            <a:pPr>
              <a:spcBef>
                <a:spcPct val="50000"/>
              </a:spcBef>
              <a:buFontTx/>
              <a:buChar char="-"/>
            </a:pPr>
            <a:r>
              <a:rPr lang="en-US" sz="2800" dirty="0" err="1">
                <a:solidFill>
                  <a:srgbClr val="0000FF"/>
                </a:solidFill>
                <a:latin typeface="Times New Roman" pitchFamily="18" charset="0"/>
              </a:rPr>
              <a:t>Làm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câu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hỏi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bài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tập</a:t>
            </a:r>
            <a:r>
              <a:rPr lang="en-US" sz="2800" dirty="0">
                <a:solidFill>
                  <a:srgbClr val="0000FF"/>
                </a:solidFill>
                <a:latin typeface="Times New Roman" pitchFamily="18" charset="0"/>
              </a:rPr>
              <a:t> SGK, </a:t>
            </a:r>
            <a:r>
              <a:rPr lang="en-US" sz="2800" dirty="0" err="1">
                <a:solidFill>
                  <a:srgbClr val="0000FF"/>
                </a:solidFill>
                <a:latin typeface="Times New Roman" pitchFamily="18" charset="0"/>
              </a:rPr>
              <a:t>bài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tập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tập</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bản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đồ</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địa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lí</a:t>
            </a:r>
            <a:endParaRPr lang="en-US" sz="2800" dirty="0">
              <a:solidFill>
                <a:srgbClr val="0000FF"/>
              </a:solidFill>
              <a:latin typeface="Times New Roman" pitchFamily="18" charset="0"/>
            </a:endParaRPr>
          </a:p>
          <a:p>
            <a:pPr>
              <a:spcBef>
                <a:spcPct val="50000"/>
              </a:spcBef>
              <a:buFontTx/>
              <a:buChar char="-"/>
            </a:pPr>
            <a:r>
              <a:rPr lang="en-US" sz="2800" dirty="0" err="1">
                <a:solidFill>
                  <a:srgbClr val="0000FF"/>
                </a:solidFill>
                <a:latin typeface="Times New Roman" pitchFamily="18" charset="0"/>
              </a:rPr>
              <a:t>Vẽ</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bản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đồ</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tư</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duy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về</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môi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trường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xích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đạo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ẩm</a:t>
            </a:r>
            <a:endParaRPr lang="en-US" sz="2800" dirty="0">
              <a:solidFill>
                <a:srgbClr val="0000FF"/>
              </a:solidFill>
              <a:latin typeface="Times New Roman" pitchFamily="18" charset="0"/>
            </a:endParaRPr>
          </a:p>
          <a:p>
            <a:pPr>
              <a:spcBef>
                <a:spcPct val="50000"/>
              </a:spcBef>
              <a:buFontTx/>
              <a:buChar char="-"/>
            </a:pPr>
            <a:r>
              <a:rPr lang="en-US" sz="2800" dirty="0" err="1">
                <a:solidFill>
                  <a:srgbClr val="0000FF"/>
                </a:solidFill>
                <a:latin typeface="Times New Roman" pitchFamily="18" charset="0"/>
              </a:rPr>
              <a:t>Tìm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hiểu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về</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môi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trường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nhiệt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đới</a:t>
            </a:r>
            <a:r>
              <a:rPr lang="en-US" sz="2800" dirty="0">
                <a:solidFill>
                  <a:srgbClr val="0000FF"/>
                </a:solidFill>
                <a:latin typeface="Times New Roman" pitchFamily="18" charset="0"/>
              </a:rPr>
              <a:t>.</a:t>
            </a:r>
          </a:p>
        </p:txBody>
      </p:sp>
      <p:pic>
        <p:nvPicPr>
          <p:cNvPr id="26630" name="Picture 6" descr="POINSET3"/>
          <p:cNvPicPr>
            <a:picLocks noChangeAspect="1" noChangeArrowheads="1"/>
          </p:cNvPicPr>
          <p:nvPr/>
        </p:nvPicPr>
        <p:blipFill>
          <a:blip r:embed="rId3"/>
          <a:srcRect/>
          <a:stretch>
            <a:fillRect/>
          </a:stretch>
        </p:blipFill>
        <p:spPr bwMode="auto">
          <a:xfrm rot="-172635">
            <a:off x="7143750" y="5026025"/>
            <a:ext cx="2000250" cy="1831975"/>
          </a:xfrm>
          <a:prstGeom prst="rect">
            <a:avLst/>
          </a:prstGeom>
          <a:noFill/>
          <a:ln w="9525">
            <a:noFill/>
            <a:miter lim="800000"/>
            <a:headEnd/>
            <a:tailEnd/>
          </a:ln>
        </p:spPr>
      </p:pic>
      <p:pic>
        <p:nvPicPr>
          <p:cNvPr id="26631" name="Picture 7" descr="POINSET2"/>
          <p:cNvPicPr>
            <a:picLocks noChangeAspect="1" noChangeArrowheads="1"/>
          </p:cNvPicPr>
          <p:nvPr/>
        </p:nvPicPr>
        <p:blipFill>
          <a:blip r:embed="rId4"/>
          <a:srcRect/>
          <a:stretch>
            <a:fillRect/>
          </a:stretch>
        </p:blipFill>
        <p:spPr bwMode="auto">
          <a:xfrm rot="16200000">
            <a:off x="-38100" y="4686300"/>
            <a:ext cx="2209800" cy="2133600"/>
          </a:xfrm>
          <a:prstGeom prst="rect">
            <a:avLst/>
          </a:prstGeom>
          <a:noFill/>
          <a:ln w="9525">
            <a:noFill/>
            <a:miter lim="800000"/>
            <a:headEnd/>
            <a:tailEnd/>
          </a:ln>
        </p:spPr>
      </p:pic>
      <p:pic>
        <p:nvPicPr>
          <p:cNvPr id="26632" name="Picture 8" descr="15"/>
          <p:cNvPicPr>
            <a:picLocks noChangeAspect="1" noChangeArrowheads="1" noCrop="1"/>
          </p:cNvPicPr>
          <p:nvPr/>
        </p:nvPicPr>
        <p:blipFill>
          <a:blip r:embed="rId5"/>
          <a:srcRect/>
          <a:stretch>
            <a:fillRect/>
          </a:stretch>
        </p:blipFill>
        <p:spPr bwMode="auto">
          <a:xfrm>
            <a:off x="4648200" y="914400"/>
            <a:ext cx="2667000" cy="1447800"/>
          </a:xfrm>
          <a:prstGeom prst="rect">
            <a:avLst/>
          </a:prstGeom>
          <a:noFill/>
          <a:ln w="9525">
            <a:noFill/>
            <a:miter lim="800000"/>
            <a:headEnd/>
            <a:tailEnd/>
          </a:ln>
        </p:spPr>
      </p:pic>
      <p:sp>
        <p:nvSpPr>
          <p:cNvPr id="2" name="TextBox 1"/>
          <p:cNvSpPr txBox="1"/>
          <p:nvPr/>
        </p:nvSpPr>
        <p:spPr>
          <a:xfrm>
            <a:off x="724433" y="1091734"/>
            <a:ext cx="3355406" cy="523220"/>
          </a:xfrm>
          <a:prstGeom prst="rect">
            <a:avLst/>
          </a:prstGeom>
          <a:noFill/>
        </p:spPr>
        <p:txBody>
          <a:bodyPr wrap="none" rtlCol="0">
            <a:spAutoFit/>
          </a:bodyPr>
          <a:lstStyle/>
          <a:p>
            <a:r>
              <a:rPr lang="nl-NL" sz="2800" b="1" u="sng" dirty="0">
                <a:latin typeface="Times New Roman"/>
                <a:ea typeface="Times New Roman"/>
              </a:rPr>
              <a:t>Hướng dẫn học tập: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strips(downRight)">
                                      <p:cBhvr>
                                        <p:cTn id="7" dur="500"/>
                                        <p:tgtEl>
                                          <p:spTgt spid="26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6629">
                                            <p:txEl>
                                              <p:pRg st="1" end="1"/>
                                            </p:txEl>
                                          </p:spTgt>
                                        </p:tgtEl>
                                        <p:attrNameLst>
                                          <p:attrName>style.visibility</p:attrName>
                                        </p:attrNameLst>
                                      </p:cBhvr>
                                      <p:to>
                                        <p:strVal val="visible"/>
                                      </p:to>
                                    </p:set>
                                    <p:animEffect transition="in" filter="strips(downRight)">
                                      <p:cBhvr>
                                        <p:cTn id="12" dur="500"/>
                                        <p:tgtEl>
                                          <p:spTgt spid="266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6629">
                                            <p:txEl>
                                              <p:pRg st="2" end="2"/>
                                            </p:txEl>
                                          </p:spTgt>
                                        </p:tgtEl>
                                        <p:attrNameLst>
                                          <p:attrName>style.visibility</p:attrName>
                                        </p:attrNameLst>
                                      </p:cBhvr>
                                      <p:to>
                                        <p:strVal val="visible"/>
                                      </p:to>
                                    </p:set>
                                    <p:animEffect transition="in" filter="strips(downRight)">
                                      <p:cBhvr>
                                        <p:cTn id="17" dur="500"/>
                                        <p:tgtEl>
                                          <p:spTgt spid="266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49"/>
          <p:cNvGraphicFramePr>
            <a:graphicFrameLocks noChangeAspect="1"/>
          </p:cNvGraphicFramePr>
          <p:nvPr/>
        </p:nvGraphicFramePr>
        <p:xfrm>
          <a:off x="1676400" y="1143000"/>
          <a:ext cx="4938713" cy="4954588"/>
        </p:xfrm>
        <a:graphic>
          <a:graphicData uri="http://schemas.openxmlformats.org/presentationml/2006/ole">
            <mc:AlternateContent xmlns:mc="http://schemas.openxmlformats.org/markup-compatibility/2006">
              <mc:Choice xmlns:v="urn:schemas-microsoft-com:vml" Requires="v">
                <p:oleObj spid="_x0000_s1034" name="Bitmap Image" r:id="rId3" imgW="2924583" imgH="2933333" progId="PBrush">
                  <p:embed/>
                </p:oleObj>
              </mc:Choice>
              <mc:Fallback>
                <p:oleObj name="Bitmap Image" r:id="rId3" imgW="2924583" imgH="2933333" progId="PBrush">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0"/>
                        <a:ext cx="4938713"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24" name="Text Box 52"/>
          <p:cNvSpPr txBox="1">
            <a:spLocks noChangeArrowheads="1"/>
          </p:cNvSpPr>
          <p:nvPr/>
        </p:nvSpPr>
        <p:spPr bwMode="auto">
          <a:xfrm>
            <a:off x="2286000" y="3352800"/>
            <a:ext cx="3776663" cy="457200"/>
          </a:xfrm>
          <a:prstGeom prst="rect">
            <a:avLst/>
          </a:prstGeom>
          <a:noFill/>
          <a:ln w="9525" algn="ctr">
            <a:noFill/>
            <a:miter lim="800000"/>
            <a:headEnd/>
            <a:tailEnd/>
          </a:ln>
        </p:spPr>
        <p:txBody>
          <a:bodyPr>
            <a:spAutoFit/>
          </a:bodyPr>
          <a:lstStyle/>
          <a:p>
            <a:pPr algn="ctr" eaLnBrk="1" hangingPunct="1">
              <a:spcBef>
                <a:spcPct val="50000"/>
              </a:spcBef>
            </a:pPr>
            <a:r>
              <a:rPr lang="en-US" sz="2400" b="1"/>
              <a:t>ĐỚI NÓNG</a:t>
            </a:r>
          </a:p>
        </p:txBody>
      </p:sp>
      <p:sp>
        <p:nvSpPr>
          <p:cNvPr id="3125" name="Text Box 53"/>
          <p:cNvSpPr txBox="1">
            <a:spLocks noChangeArrowheads="1"/>
          </p:cNvSpPr>
          <p:nvPr/>
        </p:nvSpPr>
        <p:spPr bwMode="auto">
          <a:xfrm>
            <a:off x="2743200" y="2286000"/>
            <a:ext cx="3011488" cy="457200"/>
          </a:xfrm>
          <a:prstGeom prst="rect">
            <a:avLst/>
          </a:prstGeom>
          <a:noFill/>
          <a:ln w="9525" algn="ctr">
            <a:noFill/>
            <a:miter lim="800000"/>
            <a:headEnd/>
            <a:tailEnd/>
          </a:ln>
        </p:spPr>
        <p:txBody>
          <a:bodyPr>
            <a:spAutoFit/>
          </a:bodyPr>
          <a:lstStyle/>
          <a:p>
            <a:pPr algn="ctr" eaLnBrk="1" hangingPunct="1">
              <a:spcBef>
                <a:spcPct val="50000"/>
              </a:spcBef>
            </a:pPr>
            <a:r>
              <a:rPr lang="en-US" sz="2400" b="1"/>
              <a:t>ĐỚI ÔN HOÀ</a:t>
            </a:r>
          </a:p>
        </p:txBody>
      </p:sp>
      <p:sp>
        <p:nvSpPr>
          <p:cNvPr id="3127" name="Text Box 55"/>
          <p:cNvSpPr txBox="1">
            <a:spLocks noChangeArrowheads="1"/>
          </p:cNvSpPr>
          <p:nvPr/>
        </p:nvSpPr>
        <p:spPr bwMode="auto">
          <a:xfrm>
            <a:off x="3124200" y="1295400"/>
            <a:ext cx="2511425" cy="396875"/>
          </a:xfrm>
          <a:prstGeom prst="rect">
            <a:avLst/>
          </a:prstGeom>
          <a:noFill/>
          <a:ln w="9525" algn="ctr">
            <a:noFill/>
            <a:miter lim="800000"/>
            <a:headEnd/>
            <a:tailEnd/>
          </a:ln>
        </p:spPr>
        <p:txBody>
          <a:bodyPr>
            <a:spAutoFit/>
          </a:bodyPr>
          <a:lstStyle/>
          <a:p>
            <a:pPr algn="ctr" eaLnBrk="1" hangingPunct="1">
              <a:spcBef>
                <a:spcPct val="50000"/>
              </a:spcBef>
            </a:pPr>
            <a:r>
              <a:rPr lang="en-US" sz="2000" b="1"/>
              <a:t>ĐỚI LẠNH</a:t>
            </a:r>
          </a:p>
        </p:txBody>
      </p:sp>
      <p:sp>
        <p:nvSpPr>
          <p:cNvPr id="3128" name="Text Box 56"/>
          <p:cNvSpPr txBox="1">
            <a:spLocks noChangeArrowheads="1"/>
          </p:cNvSpPr>
          <p:nvPr/>
        </p:nvSpPr>
        <p:spPr bwMode="auto">
          <a:xfrm>
            <a:off x="3124200" y="5638800"/>
            <a:ext cx="2252663" cy="396875"/>
          </a:xfrm>
          <a:prstGeom prst="rect">
            <a:avLst/>
          </a:prstGeom>
          <a:noFill/>
          <a:ln w="9525" algn="ctr">
            <a:noFill/>
            <a:miter lim="800000"/>
            <a:headEnd/>
            <a:tailEnd/>
          </a:ln>
        </p:spPr>
        <p:txBody>
          <a:bodyPr>
            <a:spAutoFit/>
          </a:bodyPr>
          <a:lstStyle/>
          <a:p>
            <a:pPr algn="ctr" eaLnBrk="1" hangingPunct="1">
              <a:spcBef>
                <a:spcPct val="50000"/>
              </a:spcBef>
            </a:pPr>
            <a:r>
              <a:rPr lang="en-US" sz="2000" b="1"/>
              <a:t>ĐỚI LẠNH</a:t>
            </a:r>
          </a:p>
        </p:txBody>
      </p:sp>
      <p:sp>
        <p:nvSpPr>
          <p:cNvPr id="3129" name="Text Box 57"/>
          <p:cNvSpPr txBox="1">
            <a:spLocks noChangeArrowheads="1"/>
          </p:cNvSpPr>
          <p:nvPr/>
        </p:nvSpPr>
        <p:spPr bwMode="auto">
          <a:xfrm>
            <a:off x="2667000" y="4724400"/>
            <a:ext cx="3011488" cy="457200"/>
          </a:xfrm>
          <a:prstGeom prst="rect">
            <a:avLst/>
          </a:prstGeom>
          <a:noFill/>
          <a:ln w="9525" algn="ctr">
            <a:noFill/>
            <a:miter lim="800000"/>
            <a:headEnd/>
            <a:tailEnd/>
          </a:ln>
        </p:spPr>
        <p:txBody>
          <a:bodyPr>
            <a:spAutoFit/>
          </a:bodyPr>
          <a:lstStyle/>
          <a:p>
            <a:pPr algn="ctr" eaLnBrk="1" hangingPunct="1">
              <a:spcBef>
                <a:spcPct val="50000"/>
              </a:spcBef>
            </a:pPr>
            <a:r>
              <a:rPr lang="en-US" sz="2400" b="1"/>
              <a:t>ĐỚI ÔN HOÀ</a:t>
            </a:r>
          </a:p>
        </p:txBody>
      </p:sp>
      <p:sp>
        <p:nvSpPr>
          <p:cNvPr id="61448" name="Text Box 67"/>
          <p:cNvSpPr txBox="1">
            <a:spLocks noChangeArrowheads="1"/>
          </p:cNvSpPr>
          <p:nvPr/>
        </p:nvSpPr>
        <p:spPr bwMode="auto">
          <a:xfrm>
            <a:off x="5486400" y="5486400"/>
            <a:ext cx="1722438" cy="365125"/>
          </a:xfrm>
          <a:prstGeom prst="rect">
            <a:avLst/>
          </a:prstGeom>
          <a:noFill/>
          <a:ln w="9525" algn="ctr">
            <a:noFill/>
            <a:miter lim="800000"/>
            <a:headEnd/>
            <a:tailEnd/>
          </a:ln>
        </p:spPr>
        <p:txBody>
          <a:bodyPr lIns="0" tIns="0" rIns="0" bIns="0">
            <a:spAutoFit/>
          </a:bodyPr>
          <a:lstStyle/>
          <a:p>
            <a:pPr algn="ctr" eaLnBrk="1" hangingPunct="1">
              <a:spcBef>
                <a:spcPct val="50000"/>
              </a:spcBef>
            </a:pPr>
            <a:r>
              <a:rPr lang="en-US" sz="2400" b="1"/>
              <a:t>66</a:t>
            </a:r>
            <a:r>
              <a:rPr lang="en-US" sz="2400" b="1" baseline="30000"/>
              <a:t>0</a:t>
            </a:r>
            <a:r>
              <a:rPr lang="en-US" sz="2400" b="1"/>
              <a:t>33’N</a:t>
            </a:r>
          </a:p>
        </p:txBody>
      </p:sp>
      <p:sp>
        <p:nvSpPr>
          <p:cNvPr id="61449" name="Text Box 68"/>
          <p:cNvSpPr txBox="1">
            <a:spLocks noChangeArrowheads="1"/>
          </p:cNvSpPr>
          <p:nvPr/>
        </p:nvSpPr>
        <p:spPr bwMode="auto">
          <a:xfrm>
            <a:off x="5562600" y="1447800"/>
            <a:ext cx="1655763" cy="365125"/>
          </a:xfrm>
          <a:prstGeom prst="rect">
            <a:avLst/>
          </a:prstGeom>
          <a:noFill/>
          <a:ln w="9525" algn="ctr">
            <a:noFill/>
            <a:miter lim="800000"/>
            <a:headEnd/>
            <a:tailEnd/>
          </a:ln>
        </p:spPr>
        <p:txBody>
          <a:bodyPr lIns="0" tIns="0" rIns="0" bIns="0">
            <a:spAutoFit/>
          </a:bodyPr>
          <a:lstStyle/>
          <a:p>
            <a:pPr algn="ctr" eaLnBrk="1" hangingPunct="1">
              <a:spcBef>
                <a:spcPct val="50000"/>
              </a:spcBef>
            </a:pPr>
            <a:r>
              <a:rPr lang="en-US" sz="2400" b="1"/>
              <a:t>66</a:t>
            </a:r>
            <a:r>
              <a:rPr lang="en-US" sz="2400" b="1" baseline="30000"/>
              <a:t>0</a:t>
            </a:r>
            <a:r>
              <a:rPr lang="en-US" sz="2400" b="1"/>
              <a:t>33’B</a:t>
            </a:r>
          </a:p>
        </p:txBody>
      </p:sp>
      <p:sp>
        <p:nvSpPr>
          <p:cNvPr id="61450" name="Text Box 83"/>
          <p:cNvSpPr txBox="1">
            <a:spLocks noChangeArrowheads="1"/>
          </p:cNvSpPr>
          <p:nvPr/>
        </p:nvSpPr>
        <p:spPr bwMode="auto">
          <a:xfrm>
            <a:off x="3733800" y="762000"/>
            <a:ext cx="1524000" cy="457200"/>
          </a:xfrm>
          <a:prstGeom prst="rect">
            <a:avLst/>
          </a:prstGeom>
          <a:noFill/>
          <a:ln w="9525" algn="ctr">
            <a:noFill/>
            <a:miter lim="800000"/>
            <a:headEnd/>
            <a:tailEnd/>
          </a:ln>
        </p:spPr>
        <p:txBody>
          <a:bodyPr>
            <a:spAutoFit/>
          </a:bodyPr>
          <a:lstStyle/>
          <a:p>
            <a:pPr algn="ctr" eaLnBrk="1" hangingPunct="1">
              <a:spcBef>
                <a:spcPct val="50000"/>
              </a:spcBef>
            </a:pPr>
            <a:r>
              <a:rPr lang="en-US" sz="2400" b="1">
                <a:solidFill>
                  <a:srgbClr val="0000FF"/>
                </a:solidFill>
              </a:rPr>
              <a:t>Cực Bắc</a:t>
            </a:r>
          </a:p>
        </p:txBody>
      </p:sp>
      <p:sp>
        <p:nvSpPr>
          <p:cNvPr id="61451" name="Text Box 84"/>
          <p:cNvSpPr txBox="1">
            <a:spLocks noChangeArrowheads="1"/>
          </p:cNvSpPr>
          <p:nvPr/>
        </p:nvSpPr>
        <p:spPr bwMode="auto">
          <a:xfrm>
            <a:off x="3352800" y="6096000"/>
            <a:ext cx="1730375" cy="457200"/>
          </a:xfrm>
          <a:prstGeom prst="rect">
            <a:avLst/>
          </a:prstGeom>
          <a:noFill/>
          <a:ln w="9525" algn="ctr">
            <a:noFill/>
            <a:miter lim="800000"/>
            <a:headEnd/>
            <a:tailEnd/>
          </a:ln>
        </p:spPr>
        <p:txBody>
          <a:bodyPr>
            <a:spAutoFit/>
          </a:bodyPr>
          <a:lstStyle/>
          <a:p>
            <a:pPr algn="ctr" eaLnBrk="1" hangingPunct="1">
              <a:spcBef>
                <a:spcPct val="50000"/>
              </a:spcBef>
            </a:pPr>
            <a:r>
              <a:rPr lang="en-US" sz="2400" b="1">
                <a:solidFill>
                  <a:srgbClr val="0000FF"/>
                </a:solidFill>
              </a:rPr>
              <a:t>Cực Nam</a:t>
            </a:r>
          </a:p>
        </p:txBody>
      </p:sp>
      <p:sp>
        <p:nvSpPr>
          <p:cNvPr id="61452" name="Text Box 72"/>
          <p:cNvSpPr txBox="1">
            <a:spLocks noChangeArrowheads="1"/>
          </p:cNvSpPr>
          <p:nvPr/>
        </p:nvSpPr>
        <p:spPr bwMode="auto">
          <a:xfrm>
            <a:off x="6477000" y="2819400"/>
            <a:ext cx="1524000" cy="365125"/>
          </a:xfrm>
          <a:prstGeom prst="rect">
            <a:avLst/>
          </a:prstGeom>
          <a:noFill/>
          <a:ln w="9525" algn="ctr">
            <a:noFill/>
            <a:miter lim="800000"/>
            <a:headEnd/>
            <a:tailEnd/>
          </a:ln>
        </p:spPr>
        <p:txBody>
          <a:bodyPr lIns="0" tIns="0" rIns="0" bIns="0">
            <a:spAutoFit/>
          </a:bodyPr>
          <a:lstStyle/>
          <a:p>
            <a:pPr algn="ctr" eaLnBrk="1" hangingPunct="1">
              <a:spcBef>
                <a:spcPct val="50000"/>
              </a:spcBef>
            </a:pPr>
            <a:r>
              <a:rPr lang="en-US" sz="2400" b="1"/>
              <a:t>23</a:t>
            </a:r>
            <a:r>
              <a:rPr lang="en-US" sz="2400" b="1" baseline="30000"/>
              <a:t>0</a:t>
            </a:r>
            <a:r>
              <a:rPr lang="en-US" sz="2400" b="1"/>
              <a:t>27’B</a:t>
            </a:r>
          </a:p>
        </p:txBody>
      </p:sp>
      <p:sp>
        <p:nvSpPr>
          <p:cNvPr id="61453" name="Text Box 72"/>
          <p:cNvSpPr txBox="1">
            <a:spLocks noChangeArrowheads="1"/>
          </p:cNvSpPr>
          <p:nvPr/>
        </p:nvSpPr>
        <p:spPr bwMode="auto">
          <a:xfrm>
            <a:off x="6324600" y="4343400"/>
            <a:ext cx="1457325" cy="365125"/>
          </a:xfrm>
          <a:prstGeom prst="rect">
            <a:avLst/>
          </a:prstGeom>
          <a:noFill/>
          <a:ln w="9525" algn="ctr">
            <a:noFill/>
            <a:miter lim="800000"/>
            <a:headEnd/>
            <a:tailEnd/>
          </a:ln>
        </p:spPr>
        <p:txBody>
          <a:bodyPr lIns="0" tIns="0" rIns="0" bIns="0">
            <a:spAutoFit/>
          </a:bodyPr>
          <a:lstStyle/>
          <a:p>
            <a:pPr algn="ctr" eaLnBrk="1" hangingPunct="1">
              <a:spcBef>
                <a:spcPct val="50000"/>
              </a:spcBef>
            </a:pPr>
            <a:r>
              <a:rPr lang="en-US" sz="2400" b="1"/>
              <a:t>23</a:t>
            </a:r>
            <a:r>
              <a:rPr lang="en-US" sz="2400" b="1" baseline="30000"/>
              <a:t>0</a:t>
            </a:r>
            <a:r>
              <a:rPr lang="en-US" sz="2400" b="1"/>
              <a:t>27’N</a:t>
            </a:r>
          </a:p>
        </p:txBody>
      </p:sp>
      <p:sp>
        <p:nvSpPr>
          <p:cNvPr id="61454" name="Rectangle 14"/>
          <p:cNvSpPr>
            <a:spLocks noChangeArrowheads="1"/>
          </p:cNvSpPr>
          <p:nvPr/>
        </p:nvSpPr>
        <p:spPr bwMode="auto">
          <a:xfrm>
            <a:off x="0" y="0"/>
            <a:ext cx="9144000" cy="6858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400" b="1">
                <a:solidFill>
                  <a:srgbClr val="FF0000"/>
                </a:solidFill>
              </a:rPr>
              <a:t>CÁC ĐỚI KHÍ HẬU TRÊN TRÁI ĐẤT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27"/>
                                        </p:tgtEl>
                                        <p:attrNameLst>
                                          <p:attrName>style.visibility</p:attrName>
                                        </p:attrNameLst>
                                      </p:cBhvr>
                                      <p:to>
                                        <p:strVal val="visible"/>
                                      </p:to>
                                    </p:set>
                                    <p:animEffect transition="in" filter="box(out)">
                                      <p:cBhvr>
                                        <p:cTn id="7" dur="500"/>
                                        <p:tgtEl>
                                          <p:spTgt spid="312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128"/>
                                        </p:tgtEl>
                                        <p:attrNameLst>
                                          <p:attrName>style.visibility</p:attrName>
                                        </p:attrNameLst>
                                      </p:cBhvr>
                                      <p:to>
                                        <p:strVal val="visible"/>
                                      </p:to>
                                    </p:set>
                                    <p:animEffect transition="in" filter="box(out)">
                                      <p:cBhvr>
                                        <p:cTn id="10" dur="500"/>
                                        <p:tgtEl>
                                          <p:spTgt spid="31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125"/>
                                        </p:tgtEl>
                                        <p:attrNameLst>
                                          <p:attrName>style.visibility</p:attrName>
                                        </p:attrNameLst>
                                      </p:cBhvr>
                                      <p:to>
                                        <p:strVal val="visible"/>
                                      </p:to>
                                    </p:set>
                                    <p:anim calcmode="lin" valueType="num">
                                      <p:cBhvr additive="base">
                                        <p:cTn id="15" dur="500" fill="hold"/>
                                        <p:tgtEl>
                                          <p:spTgt spid="3125"/>
                                        </p:tgtEl>
                                        <p:attrNameLst>
                                          <p:attrName>ppt_x</p:attrName>
                                        </p:attrNameLst>
                                      </p:cBhvr>
                                      <p:tavLst>
                                        <p:tav tm="0">
                                          <p:val>
                                            <p:strVal val="0-#ppt_w/2"/>
                                          </p:val>
                                        </p:tav>
                                        <p:tav tm="100000">
                                          <p:val>
                                            <p:strVal val="#ppt_x"/>
                                          </p:val>
                                        </p:tav>
                                      </p:tavLst>
                                    </p:anim>
                                    <p:anim calcmode="lin" valueType="num">
                                      <p:cBhvr additive="base">
                                        <p:cTn id="16" dur="500" fill="hold"/>
                                        <p:tgtEl>
                                          <p:spTgt spid="31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29"/>
                                        </p:tgtEl>
                                        <p:attrNameLst>
                                          <p:attrName>style.visibility</p:attrName>
                                        </p:attrNameLst>
                                      </p:cBhvr>
                                      <p:to>
                                        <p:strVal val="visible"/>
                                      </p:to>
                                    </p:set>
                                    <p:anim calcmode="lin" valueType="num">
                                      <p:cBhvr additive="base">
                                        <p:cTn id="19" dur="500" fill="hold"/>
                                        <p:tgtEl>
                                          <p:spTgt spid="3129"/>
                                        </p:tgtEl>
                                        <p:attrNameLst>
                                          <p:attrName>ppt_x</p:attrName>
                                        </p:attrNameLst>
                                      </p:cBhvr>
                                      <p:tavLst>
                                        <p:tav tm="0">
                                          <p:val>
                                            <p:strVal val="0-#ppt_w/2"/>
                                          </p:val>
                                        </p:tav>
                                        <p:tav tm="100000">
                                          <p:val>
                                            <p:strVal val="#ppt_x"/>
                                          </p:val>
                                        </p:tav>
                                      </p:tavLst>
                                    </p:anim>
                                    <p:anim calcmode="lin" valueType="num">
                                      <p:cBhvr additive="base">
                                        <p:cTn id="20" dur="500" fill="hold"/>
                                        <p:tgtEl>
                                          <p:spTgt spid="31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24"/>
                                        </p:tgtEl>
                                        <p:attrNameLst>
                                          <p:attrName>style.visibility</p:attrName>
                                        </p:attrNameLst>
                                      </p:cBhvr>
                                      <p:to>
                                        <p:strVal val="visible"/>
                                      </p:to>
                                    </p:set>
                                    <p:anim calcmode="lin" valueType="num">
                                      <p:cBhvr additive="base">
                                        <p:cTn id="25" dur="500" fill="hold"/>
                                        <p:tgtEl>
                                          <p:spTgt spid="3124"/>
                                        </p:tgtEl>
                                        <p:attrNameLst>
                                          <p:attrName>ppt_x</p:attrName>
                                        </p:attrNameLst>
                                      </p:cBhvr>
                                      <p:tavLst>
                                        <p:tav tm="0">
                                          <p:val>
                                            <p:strVal val="1+#ppt_w/2"/>
                                          </p:val>
                                        </p:tav>
                                        <p:tav tm="100000">
                                          <p:val>
                                            <p:strVal val="#ppt_x"/>
                                          </p:val>
                                        </p:tav>
                                      </p:tavLst>
                                    </p:anim>
                                    <p:anim calcmode="lin" valueType="num">
                                      <p:cBhvr additive="base">
                                        <p:cTn id="26" dur="500" fill="hold"/>
                                        <p:tgtEl>
                                          <p:spTgt spid="3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4" grpId="0"/>
      <p:bldP spid="3125" grpId="0"/>
      <p:bldP spid="3127" grpId="0"/>
      <p:bldP spid="3128" grpId="0"/>
      <p:bldP spid="31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descr="Picture39.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7" name="Rectangle 5"/>
          <p:cNvSpPr>
            <a:spLocks noChangeArrowheads="1"/>
          </p:cNvSpPr>
          <p:nvPr/>
        </p:nvSpPr>
        <p:spPr bwMode="auto">
          <a:xfrm>
            <a:off x="0" y="285728"/>
            <a:ext cx="9144000" cy="3000396"/>
          </a:xfrm>
          <a:prstGeom prst="rect">
            <a:avLst/>
          </a:prstGeom>
          <a:noFill/>
          <a:ln w="9525">
            <a:noFill/>
            <a:miter lim="800000"/>
            <a:headEnd/>
            <a:tailEnd/>
          </a:ln>
          <a:effectLst/>
        </p:spPr>
        <p:txBody>
          <a:bodyPr anchor="ctr"/>
          <a:lstStyle/>
          <a:p>
            <a:pPr algn="ctr"/>
            <a:r>
              <a:rPr lang="en-US" sz="4000" b="1" dirty="0" err="1" smtClean="0">
                <a:solidFill>
                  <a:srgbClr val="FF0000"/>
                </a:solidFill>
                <a:latin typeface="Times New Roman" pitchFamily="18" charset="0"/>
              </a:rPr>
              <a:t>Phần</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hai</a:t>
            </a:r>
            <a:r>
              <a:rPr lang="en-US" sz="4000" b="1" dirty="0" smtClean="0">
                <a:solidFill>
                  <a:srgbClr val="FF0000"/>
                </a:solidFill>
                <a:latin typeface="Times New Roman" pitchFamily="18" charset="0"/>
              </a:rPr>
              <a:t>: CÁC MÔI TRƯỜNG ĐỊA LÍ</a:t>
            </a:r>
          </a:p>
          <a:p>
            <a:pPr algn="ctr"/>
            <a:r>
              <a:rPr lang="en-US" sz="4000" b="1" dirty="0" err="1" smtClean="0">
                <a:solidFill>
                  <a:srgbClr val="FF0000"/>
                </a:solidFill>
                <a:latin typeface="Times New Roman" pitchFamily="18" charset="0"/>
              </a:rPr>
              <a:t>Chương</a:t>
            </a:r>
            <a:r>
              <a:rPr lang="en-US" sz="4000" b="1" dirty="0" smtClean="0">
                <a:solidFill>
                  <a:srgbClr val="FF0000"/>
                </a:solidFill>
                <a:latin typeface="Times New Roman" pitchFamily="18" charset="0"/>
              </a:rPr>
              <a:t> </a:t>
            </a:r>
            <a:r>
              <a:rPr lang="en-US" sz="4000" b="1" dirty="0">
                <a:solidFill>
                  <a:srgbClr val="FF0000"/>
                </a:solidFill>
                <a:latin typeface="Times New Roman" pitchFamily="18" charset="0"/>
              </a:rPr>
              <a:t>I- MÔI TRƯỜNG ĐỚI NÓNG. HOẠT ĐỘNG KINH TẾ CỦA CON NGƯỜI Ở ĐỚI NÓNG</a:t>
            </a:r>
          </a:p>
        </p:txBody>
      </p:sp>
      <p:sp>
        <p:nvSpPr>
          <p:cNvPr id="3078" name="WordArt 6"/>
          <p:cNvSpPr>
            <a:spLocks noChangeArrowheads="1" noChangeShapeType="1" noTextEdit="1"/>
          </p:cNvSpPr>
          <p:nvPr/>
        </p:nvSpPr>
        <p:spPr bwMode="auto">
          <a:xfrm>
            <a:off x="428596" y="3143248"/>
            <a:ext cx="8029604" cy="3357586"/>
          </a:xfrm>
          <a:prstGeom prst="rect">
            <a:avLst/>
          </a:prstGeom>
        </p:spPr>
        <p:txBody>
          <a:bodyPr wrap="none" fromWordArt="1">
            <a:prstTxWarp prst="textSlantUp">
              <a:avLst>
                <a:gd name="adj" fmla="val 32056"/>
              </a:avLst>
            </a:prstTxWarp>
          </a:bodyPr>
          <a:lstStyle/>
          <a:p>
            <a:pPr algn="ctr"/>
            <a:endParaRPr lang="vi-VN" sz="4000" b="1"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a:cs typeface="Times New Roman"/>
            </a:endParaRPr>
          </a:p>
          <a:p>
            <a:pPr algn="ctr"/>
            <a:r>
              <a:rPr lang="vi-VN" sz="4000" b="1" kern="10" dirty="0" smtClean="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BÀI </a:t>
            </a:r>
            <a:r>
              <a:rPr lang="vi-VN" sz="4000" b="1"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5</a:t>
            </a:r>
          </a:p>
          <a:p>
            <a:pPr algn="ctr"/>
            <a:r>
              <a:rPr lang="vi-VN" sz="4000" b="1"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ĐỚI NÓNG. MÔI TRƯỜNG XÍCH ĐẠO ẨM</a:t>
            </a:r>
            <a:endParaRPr lang="en-US" sz="4000" b="1"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to="" calcmode="lin" valueType="num">
                                      <p:cBhvr>
                                        <p:cTn id="7" dur="1" fill="hold"/>
                                        <p:tgtEl>
                                          <p:spTgt spid="307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diamond(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685800" y="1066800"/>
            <a:ext cx="1447800" cy="5105400"/>
          </a:xfrm>
          <a:prstGeom prst="rect">
            <a:avLst/>
          </a:prstGeom>
          <a:solidFill>
            <a:schemeClr val="accent1"/>
          </a:solidFill>
          <a:ln w="9525">
            <a:solidFill>
              <a:schemeClr val="tx1"/>
            </a:solidFill>
            <a:miter lim="800000"/>
            <a:headEnd/>
            <a:tailEnd/>
          </a:ln>
          <a:effectLst/>
        </p:spPr>
        <p:txBody>
          <a:bodyPr wrap="none" anchor="ctr"/>
          <a:lstStyle/>
          <a:p>
            <a:pPr algn="ctr"/>
            <a:r>
              <a:rPr lang="en-US" sz="3200" b="1" dirty="0">
                <a:solidFill>
                  <a:schemeClr val="bg1"/>
                </a:solidFill>
              </a:rPr>
              <a:t>NỘI</a:t>
            </a:r>
          </a:p>
          <a:p>
            <a:pPr algn="ctr"/>
            <a:r>
              <a:rPr lang="en-US" sz="3200" b="1" dirty="0">
                <a:solidFill>
                  <a:schemeClr val="bg1"/>
                </a:solidFill>
              </a:rPr>
              <a:t>DUNG</a:t>
            </a:r>
          </a:p>
          <a:p>
            <a:pPr algn="ctr"/>
            <a:r>
              <a:rPr lang="en-US" sz="3200" b="1" dirty="0">
                <a:solidFill>
                  <a:schemeClr val="bg1"/>
                </a:solidFill>
              </a:rPr>
              <a:t>BÀI </a:t>
            </a:r>
          </a:p>
          <a:p>
            <a:pPr algn="ctr"/>
            <a:r>
              <a:rPr lang="en-US" sz="3200" b="1" dirty="0">
                <a:solidFill>
                  <a:schemeClr val="bg1"/>
                </a:solidFill>
              </a:rPr>
              <a:t>HỌC</a:t>
            </a:r>
          </a:p>
        </p:txBody>
      </p:sp>
      <p:sp>
        <p:nvSpPr>
          <p:cNvPr id="59397" name="Line 5"/>
          <p:cNvSpPr>
            <a:spLocks noChangeShapeType="1"/>
          </p:cNvSpPr>
          <p:nvPr/>
        </p:nvSpPr>
        <p:spPr bwMode="auto">
          <a:xfrm>
            <a:off x="2133600" y="1981200"/>
            <a:ext cx="457200" cy="0"/>
          </a:xfrm>
          <a:prstGeom prst="line">
            <a:avLst/>
          </a:prstGeom>
          <a:noFill/>
          <a:ln w="9525">
            <a:solidFill>
              <a:schemeClr val="tx1"/>
            </a:solidFill>
            <a:round/>
            <a:headEnd/>
            <a:tailEnd type="triangle" w="med" len="med"/>
          </a:ln>
          <a:effectLst/>
        </p:spPr>
        <p:txBody>
          <a:bodyPr/>
          <a:lstStyle/>
          <a:p>
            <a:endParaRPr lang="en-US"/>
          </a:p>
        </p:txBody>
      </p:sp>
      <p:sp>
        <p:nvSpPr>
          <p:cNvPr id="59398" name="Rectangle 6"/>
          <p:cNvSpPr>
            <a:spLocks noChangeArrowheads="1"/>
          </p:cNvSpPr>
          <p:nvPr/>
        </p:nvSpPr>
        <p:spPr bwMode="auto">
          <a:xfrm>
            <a:off x="2590800" y="1447800"/>
            <a:ext cx="3200400" cy="990600"/>
          </a:xfrm>
          <a:prstGeom prst="rect">
            <a:avLst/>
          </a:prstGeom>
          <a:solidFill>
            <a:srgbClr val="FFFF99"/>
          </a:solidFill>
          <a:ln w="9525">
            <a:solidFill>
              <a:schemeClr val="tx1"/>
            </a:solidFill>
            <a:miter lim="800000"/>
            <a:headEnd/>
            <a:tailEnd/>
          </a:ln>
          <a:effectLst/>
        </p:spPr>
        <p:txBody>
          <a:bodyPr wrap="none" anchor="ctr"/>
          <a:lstStyle/>
          <a:p>
            <a:pPr algn="ctr"/>
            <a:r>
              <a:rPr lang="en-US" sz="2400" b="1">
                <a:solidFill>
                  <a:srgbClr val="FF0000"/>
                </a:solidFill>
              </a:rPr>
              <a:t>I - Đới nóng</a:t>
            </a:r>
          </a:p>
        </p:txBody>
      </p:sp>
      <p:sp>
        <p:nvSpPr>
          <p:cNvPr id="59399" name="Line 7"/>
          <p:cNvSpPr>
            <a:spLocks noChangeShapeType="1"/>
          </p:cNvSpPr>
          <p:nvPr/>
        </p:nvSpPr>
        <p:spPr bwMode="auto">
          <a:xfrm>
            <a:off x="2133600" y="4648200"/>
            <a:ext cx="490538" cy="1588"/>
          </a:xfrm>
          <a:prstGeom prst="line">
            <a:avLst/>
          </a:prstGeom>
          <a:noFill/>
          <a:ln w="9525">
            <a:solidFill>
              <a:schemeClr val="tx1"/>
            </a:solidFill>
            <a:round/>
            <a:headEnd/>
            <a:tailEnd type="triangle" w="med" len="med"/>
          </a:ln>
          <a:effectLst/>
        </p:spPr>
        <p:txBody>
          <a:bodyPr/>
          <a:lstStyle/>
          <a:p>
            <a:endParaRPr lang="en-US"/>
          </a:p>
        </p:txBody>
      </p:sp>
      <p:sp>
        <p:nvSpPr>
          <p:cNvPr id="59400" name="Rectangle 8"/>
          <p:cNvSpPr>
            <a:spLocks noChangeArrowheads="1"/>
          </p:cNvSpPr>
          <p:nvPr/>
        </p:nvSpPr>
        <p:spPr bwMode="auto">
          <a:xfrm>
            <a:off x="2590800" y="3733800"/>
            <a:ext cx="5105400" cy="1905000"/>
          </a:xfrm>
          <a:prstGeom prst="rect">
            <a:avLst/>
          </a:prstGeom>
          <a:solidFill>
            <a:srgbClr val="FFFF99"/>
          </a:solidFill>
          <a:ln w="9525">
            <a:solidFill>
              <a:schemeClr val="tx1"/>
            </a:solidFill>
            <a:miter lim="800000"/>
            <a:headEnd/>
            <a:tailEnd/>
          </a:ln>
          <a:effectLst/>
        </p:spPr>
        <p:txBody>
          <a:bodyPr wrap="none" anchor="ctr"/>
          <a:lstStyle/>
          <a:p>
            <a:pPr marL="457200" indent="-457200"/>
            <a:r>
              <a:rPr lang="en-US" sz="2400" b="1" dirty="0">
                <a:solidFill>
                  <a:srgbClr val="FF0000"/>
                </a:solidFill>
              </a:rPr>
              <a:t>II - </a:t>
            </a:r>
            <a:r>
              <a:rPr lang="en-US" sz="2400" b="1" dirty="0" err="1">
                <a:solidFill>
                  <a:srgbClr val="FF0000"/>
                </a:solidFill>
              </a:rPr>
              <a:t>Môi</a:t>
            </a:r>
            <a:r>
              <a:rPr lang="en-US" sz="2400" b="1" dirty="0">
                <a:solidFill>
                  <a:srgbClr val="FF0000"/>
                </a:solidFill>
              </a:rPr>
              <a:t> </a:t>
            </a:r>
            <a:r>
              <a:rPr lang="en-US" sz="2400" b="1" dirty="0" err="1">
                <a:solidFill>
                  <a:srgbClr val="FF0000"/>
                </a:solidFill>
              </a:rPr>
              <a:t>trường</a:t>
            </a:r>
            <a:r>
              <a:rPr lang="en-US" sz="2400" b="1" dirty="0">
                <a:solidFill>
                  <a:srgbClr val="FF0000"/>
                </a:solidFill>
              </a:rPr>
              <a:t> </a:t>
            </a:r>
            <a:r>
              <a:rPr lang="en-US" sz="2400" b="1" dirty="0" err="1">
                <a:solidFill>
                  <a:srgbClr val="FF0000"/>
                </a:solidFill>
              </a:rPr>
              <a:t>xích</a:t>
            </a:r>
            <a:r>
              <a:rPr lang="en-US" sz="2400" b="1" dirty="0">
                <a:solidFill>
                  <a:srgbClr val="FF0000"/>
                </a:solidFill>
              </a:rPr>
              <a:t> </a:t>
            </a:r>
            <a:r>
              <a:rPr lang="en-US" sz="2400" b="1" dirty="0" err="1">
                <a:solidFill>
                  <a:srgbClr val="FF0000"/>
                </a:solidFill>
              </a:rPr>
              <a:t>đạo</a:t>
            </a:r>
            <a:r>
              <a:rPr lang="en-US" sz="2400" b="1" dirty="0">
                <a:solidFill>
                  <a:srgbClr val="FF0000"/>
                </a:solidFill>
              </a:rPr>
              <a:t> </a:t>
            </a:r>
            <a:r>
              <a:rPr lang="en-US" sz="2400" b="1" dirty="0" err="1">
                <a:solidFill>
                  <a:srgbClr val="FF0000"/>
                </a:solidFill>
              </a:rPr>
              <a:t>ẩm</a:t>
            </a:r>
            <a:endParaRPr lang="en-US" sz="2400" b="1" dirty="0">
              <a:solidFill>
                <a:srgbClr val="FF0000"/>
              </a:solidFill>
            </a:endParaRPr>
          </a:p>
          <a:p>
            <a:pPr marL="914400" lvl="1" indent="-457200">
              <a:buFontTx/>
              <a:buAutoNum type="arabicPeriod"/>
            </a:pPr>
            <a:r>
              <a:rPr lang="en-US" sz="2400" b="1" dirty="0" err="1"/>
              <a:t>Khí</a:t>
            </a:r>
            <a:r>
              <a:rPr lang="en-US" sz="2400" b="1" dirty="0"/>
              <a:t> </a:t>
            </a:r>
            <a:r>
              <a:rPr lang="en-US" sz="2400" b="1" dirty="0" err="1"/>
              <a:t>hậu</a:t>
            </a:r>
            <a:endParaRPr lang="en-US" sz="2400" b="1" dirty="0"/>
          </a:p>
          <a:p>
            <a:pPr marL="914400" lvl="1" indent="-457200">
              <a:buFontTx/>
              <a:buAutoNum type="arabicPeriod"/>
            </a:pPr>
            <a:r>
              <a:rPr lang="en-US" sz="2400" b="1" dirty="0" err="1"/>
              <a:t>Rừng</a:t>
            </a:r>
            <a:r>
              <a:rPr lang="en-US" sz="2400" b="1" dirty="0"/>
              <a:t> </a:t>
            </a:r>
            <a:r>
              <a:rPr lang="en-US" sz="2400" b="1" dirty="0" err="1"/>
              <a:t>rậm</a:t>
            </a:r>
            <a:r>
              <a:rPr lang="en-US" sz="2400" b="1" dirty="0"/>
              <a:t> </a:t>
            </a:r>
            <a:r>
              <a:rPr lang="en-US" sz="2400" b="1" dirty="0" err="1"/>
              <a:t>xanh</a:t>
            </a:r>
            <a:r>
              <a:rPr lang="en-US" sz="2400" b="1" dirty="0"/>
              <a:t> </a:t>
            </a:r>
            <a:r>
              <a:rPr lang="en-US" sz="2400" b="1" dirty="0" err="1"/>
              <a:t>quanh</a:t>
            </a:r>
            <a:r>
              <a:rPr lang="en-US" sz="2400" b="1" dirty="0"/>
              <a:t> </a:t>
            </a:r>
            <a:r>
              <a:rPr lang="en-US" sz="2400" b="1" dirty="0" err="1"/>
              <a:t>năm</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ox(out)">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strips(downLeft)">
                                      <p:cBhvr>
                                        <p:cTn id="12" dur="500"/>
                                        <p:tgtEl>
                                          <p:spTgt spid="59397"/>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9398"/>
                                        </p:tgtEl>
                                        <p:attrNameLst>
                                          <p:attrName>style.visibility</p:attrName>
                                        </p:attrNameLst>
                                      </p:cBhvr>
                                      <p:to>
                                        <p:strVal val="visible"/>
                                      </p:to>
                                    </p:set>
                                    <p:animEffect transition="in" filter="strips(downLeft)">
                                      <p:cBhvr>
                                        <p:cTn id="15" dur="500"/>
                                        <p:tgtEl>
                                          <p:spTgt spid="5939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9399"/>
                                        </p:tgtEl>
                                        <p:attrNameLst>
                                          <p:attrName>style.visibility</p:attrName>
                                        </p:attrNameLst>
                                      </p:cBhvr>
                                      <p:to>
                                        <p:strVal val="visible"/>
                                      </p:to>
                                    </p:set>
                                    <p:animEffect transition="in" filter="strips(downLeft)">
                                      <p:cBhvr>
                                        <p:cTn id="20" dur="500"/>
                                        <p:tgtEl>
                                          <p:spTgt spid="59399"/>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9400"/>
                                        </p:tgtEl>
                                        <p:attrNameLst>
                                          <p:attrName>style.visibility</p:attrName>
                                        </p:attrNameLst>
                                      </p:cBhvr>
                                      <p:to>
                                        <p:strVal val="visible"/>
                                      </p:to>
                                    </p:set>
                                    <p:animEffect transition="in" filter="strips(downLeft)">
                                      <p:cBhvr>
                                        <p:cTn id="23"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P spid="59398" grpId="0" animBg="1"/>
      <p:bldP spid="59399" grpId="0" animBg="1"/>
      <p:bldP spid="594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icture35.jpg"/>
          <p:cNvPicPr>
            <a:picLocks noChangeAspect="1"/>
          </p:cNvPicPr>
          <p:nvPr/>
        </p:nvPicPr>
        <p:blipFill>
          <a:blip r:embed="rId2"/>
          <a:srcRect/>
          <a:stretch>
            <a:fillRect/>
          </a:stretch>
        </p:blipFill>
        <p:spPr bwMode="auto">
          <a:xfrm>
            <a:off x="6350" y="0"/>
            <a:ext cx="9137650" cy="6858000"/>
          </a:xfrm>
          <a:prstGeom prst="rect">
            <a:avLst/>
          </a:prstGeom>
          <a:noFill/>
          <a:ln w="38100">
            <a:solidFill>
              <a:srgbClr val="000000"/>
            </a:solidFill>
            <a:miter lim="800000"/>
            <a:headEnd/>
            <a:tailEnd/>
          </a:ln>
        </p:spPr>
      </p:pic>
      <p:sp>
        <p:nvSpPr>
          <p:cNvPr id="4099" name="WordArt 3"/>
          <p:cNvSpPr>
            <a:spLocks noChangeArrowheads="1" noChangeShapeType="1" noTextEdit="1"/>
          </p:cNvSpPr>
          <p:nvPr/>
        </p:nvSpPr>
        <p:spPr bwMode="auto">
          <a:xfrm>
            <a:off x="152400" y="0"/>
            <a:ext cx="8569325" cy="792163"/>
          </a:xfrm>
          <a:prstGeom prst="rect">
            <a:avLst/>
          </a:prstGeom>
        </p:spPr>
        <p:txBody>
          <a:bodyPr wrap="none" fromWordArt="1">
            <a:prstTxWarp prst="textSlantUp">
              <a:avLst>
                <a:gd name="adj" fmla="val 0"/>
              </a:avLst>
            </a:prstTxWarp>
          </a:bodyPr>
          <a:lstStyle/>
          <a:p>
            <a:pPr algn="ctr"/>
            <a:r>
              <a:rPr lang="vi-VN" sz="3200" b="1" kern="10" dirty="0">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 </a:t>
            </a:r>
            <a:r>
              <a:rPr lang="vi-VN"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BÀI 5 ĐỚI NÓNG. MÔI TRƯỜNG XÍCH ĐẠO ẨM</a:t>
            </a:r>
            <a:endParaRPr lang="en-US"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endParaRPr>
          </a:p>
        </p:txBody>
      </p:sp>
      <p:sp>
        <p:nvSpPr>
          <p:cNvPr id="4100" name="Rectangle 4"/>
          <p:cNvSpPr>
            <a:spLocks noChangeArrowheads="1"/>
          </p:cNvSpPr>
          <p:nvPr/>
        </p:nvSpPr>
        <p:spPr bwMode="auto">
          <a:xfrm>
            <a:off x="0" y="914400"/>
            <a:ext cx="1982788" cy="519113"/>
          </a:xfrm>
          <a:prstGeom prst="rect">
            <a:avLst/>
          </a:prstGeom>
          <a:noFill/>
          <a:ln w="9525">
            <a:noFill/>
            <a:miter lim="800000"/>
            <a:headEnd/>
            <a:tailEnd/>
          </a:ln>
          <a:effectLst/>
        </p:spPr>
        <p:txBody>
          <a:bodyPr wrap="none" anchor="ctr">
            <a:spAutoFit/>
          </a:bodyPr>
          <a:lstStyle/>
          <a:p>
            <a:pPr algn="justLow"/>
            <a:r>
              <a:rPr lang="it-IT" sz="2800" b="1" u="sng" dirty="0">
                <a:solidFill>
                  <a:srgbClr val="FF0000"/>
                </a:solidFill>
                <a:latin typeface="Times New Roman" pitchFamily="18" charset="0"/>
                <a:cs typeface="Times New Roman" pitchFamily="18" charset="0"/>
              </a:rPr>
              <a:t>I. Đới nóng.</a:t>
            </a:r>
          </a:p>
        </p:txBody>
      </p:sp>
      <p:pic>
        <p:nvPicPr>
          <p:cNvPr id="4101" name="Picture 5" descr="20"/>
          <p:cNvPicPr>
            <a:picLocks noChangeAspect="1" noChangeArrowheads="1"/>
          </p:cNvPicPr>
          <p:nvPr/>
        </p:nvPicPr>
        <p:blipFill>
          <a:blip r:embed="rId3">
            <a:lum bright="-18000" contrast="24000"/>
          </a:blip>
          <a:srcRect/>
          <a:stretch>
            <a:fillRect/>
          </a:stretch>
        </p:blipFill>
        <p:spPr bwMode="auto">
          <a:xfrm>
            <a:off x="4114800" y="914400"/>
            <a:ext cx="5029200" cy="5943600"/>
          </a:xfrm>
          <a:prstGeom prst="rect">
            <a:avLst/>
          </a:prstGeom>
          <a:noFill/>
          <a:ln w="28575">
            <a:solidFill>
              <a:srgbClr val="0000FF"/>
            </a:solidFill>
            <a:miter lim="800000"/>
            <a:headEnd/>
            <a:tailEnd/>
          </a:ln>
        </p:spPr>
      </p:pic>
      <p:sp>
        <p:nvSpPr>
          <p:cNvPr id="4117" name="AutoShape 21"/>
          <p:cNvSpPr>
            <a:spLocks noChangeArrowheads="1"/>
          </p:cNvSpPr>
          <p:nvPr/>
        </p:nvSpPr>
        <p:spPr bwMode="auto">
          <a:xfrm>
            <a:off x="1800225" y="4437856"/>
            <a:ext cx="2667000" cy="2362200"/>
          </a:xfrm>
          <a:prstGeom prst="cloudCallout">
            <a:avLst>
              <a:gd name="adj1" fmla="val -44644"/>
              <a:gd name="adj2" fmla="val 68079"/>
            </a:avLst>
          </a:prstGeom>
          <a:solidFill>
            <a:srgbClr val="99FF66"/>
          </a:solidFill>
          <a:ln w="9525">
            <a:solidFill>
              <a:schemeClr val="tx1"/>
            </a:solidFill>
            <a:round/>
            <a:headEnd/>
            <a:tailEnd/>
          </a:ln>
          <a:effectLst/>
        </p:spPr>
        <p:txBody>
          <a:bodyPr/>
          <a:lstStyle/>
          <a:p>
            <a:pPr algn="ctr"/>
            <a:r>
              <a:rPr lang="en-US" sz="2400" b="1" dirty="0">
                <a:solidFill>
                  <a:srgbClr val="FF0000"/>
                </a:solidFill>
                <a:latin typeface="Times New Roman" pitchFamily="18" charset="0"/>
              </a:rPr>
              <a:t>   </a:t>
            </a:r>
            <a:r>
              <a:rPr lang="en-US" sz="2400" b="1" dirty="0" err="1">
                <a:solidFill>
                  <a:schemeClr val="tx2"/>
                </a:solidFill>
                <a:latin typeface="Times New Roman" pitchFamily="18" charset="0"/>
              </a:rPr>
              <a:t>Xác</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định</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vị</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trí</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giới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hạn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của</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đới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nóng</a:t>
            </a:r>
            <a:endParaRPr lang="en-US" sz="2400" b="1" dirty="0">
              <a:solidFill>
                <a:schemeClr val="tx2"/>
              </a:solidFill>
              <a:latin typeface="Times New Roman" pitchFamily="18" charset="0"/>
            </a:endParaRPr>
          </a:p>
        </p:txBody>
      </p:sp>
      <p:pic>
        <p:nvPicPr>
          <p:cNvPr id="4118" name="Picture 22" descr="138"/>
          <p:cNvPicPr>
            <a:picLocks noChangeAspect="1" noChangeArrowheads="1" noCrop="1"/>
          </p:cNvPicPr>
          <p:nvPr/>
        </p:nvPicPr>
        <p:blipFill>
          <a:blip r:embed="rId4" cstate="print"/>
          <a:srcRect/>
          <a:stretch>
            <a:fillRect/>
          </a:stretch>
        </p:blipFill>
        <p:spPr bwMode="auto">
          <a:xfrm>
            <a:off x="1219200" y="1981200"/>
            <a:ext cx="533400" cy="457200"/>
          </a:xfrm>
          <a:prstGeom prst="rect">
            <a:avLst/>
          </a:prstGeom>
          <a:noFill/>
        </p:spPr>
      </p:pic>
      <p:sp>
        <p:nvSpPr>
          <p:cNvPr id="4119" name="Rectangle 23"/>
          <p:cNvSpPr>
            <a:spLocks noChangeArrowheads="1"/>
          </p:cNvSpPr>
          <p:nvPr/>
        </p:nvSpPr>
        <p:spPr bwMode="auto">
          <a:xfrm>
            <a:off x="0" y="1371600"/>
            <a:ext cx="1800225" cy="519113"/>
          </a:xfrm>
          <a:prstGeom prst="rect">
            <a:avLst/>
          </a:prstGeom>
          <a:noFill/>
          <a:ln w="9525">
            <a:noFill/>
            <a:miter lim="800000"/>
            <a:headEnd/>
            <a:tailEnd/>
          </a:ln>
          <a:effectLst/>
        </p:spPr>
        <p:txBody>
          <a:bodyPr anchor="ctr">
            <a:spAutoFit/>
          </a:bodyPr>
          <a:lstStyle/>
          <a:p>
            <a:r>
              <a:rPr lang="it-IT" sz="2800" b="1" dirty="0">
                <a:solidFill>
                  <a:srgbClr val="FF0000"/>
                </a:solidFill>
                <a:latin typeface="Times New Roman" pitchFamily="18" charset="0"/>
                <a:cs typeface="Times New Roman" pitchFamily="18" charset="0"/>
              </a:rPr>
              <a:t>a. Vị trí:</a:t>
            </a:r>
            <a:endParaRPr lang="vi-VN" sz="2800" b="1" dirty="0">
              <a:solidFill>
                <a:srgbClr val="FF0000"/>
              </a:solidFill>
              <a:latin typeface="Times New Roman" pitchFamily="18" charset="0"/>
              <a:cs typeface="Times New Roman" pitchFamily="18" charset="0"/>
            </a:endParaRPr>
          </a:p>
        </p:txBody>
      </p:sp>
      <p:sp>
        <p:nvSpPr>
          <p:cNvPr id="4120" name="Rectangle 24"/>
          <p:cNvSpPr>
            <a:spLocks noChangeArrowheads="1"/>
          </p:cNvSpPr>
          <p:nvPr/>
        </p:nvSpPr>
        <p:spPr bwMode="auto">
          <a:xfrm>
            <a:off x="0" y="1820258"/>
            <a:ext cx="4038600" cy="1569660"/>
          </a:xfrm>
          <a:prstGeom prst="rect">
            <a:avLst/>
          </a:prstGeom>
          <a:noFill/>
          <a:ln w="9525">
            <a:noFill/>
            <a:miter lim="800000"/>
            <a:headEnd/>
            <a:tailEnd/>
          </a:ln>
          <a:effectLst/>
        </p:spPr>
        <p:txBody>
          <a:bodyPr anchor="ctr">
            <a:spAutoFit/>
          </a:bodyPr>
          <a:lstStyle/>
          <a:p>
            <a:pPr algn="justLow"/>
            <a:r>
              <a:rPr lang="en-US" b="1" dirty="0">
                <a:solidFill>
                  <a:srgbClr val="0000FF"/>
                </a:solidFill>
                <a:sym typeface="Wingdings 2" pitchFamily="18" charset="2"/>
              </a:rPr>
              <a:t></a:t>
            </a:r>
            <a:r>
              <a:rPr lang="it-IT" dirty="0">
                <a:solidFill>
                  <a:srgbClr val="FF0000"/>
                </a:solidFill>
              </a:rPr>
              <a:t>-</a:t>
            </a:r>
            <a:r>
              <a:rPr lang="it-IT" sz="2400" b="1" dirty="0">
                <a:solidFill>
                  <a:srgbClr val="FF0000"/>
                </a:solidFill>
                <a:latin typeface="Times New Roman" pitchFamily="18" charset="0"/>
                <a:cs typeface="Times New Roman" pitchFamily="18" charset="0"/>
              </a:rPr>
              <a:t>Nằm ở khoảng giữa hai chí tuyến trải dài từ  Tây sang Đông tạo thành vành đai liên tục bao quanh Trái Đất. </a:t>
            </a:r>
          </a:p>
        </p:txBody>
      </p:sp>
      <p:sp>
        <p:nvSpPr>
          <p:cNvPr id="4121" name="Rectangle 25"/>
          <p:cNvSpPr>
            <a:spLocks noChangeArrowheads="1"/>
          </p:cNvSpPr>
          <p:nvPr/>
        </p:nvSpPr>
        <p:spPr bwMode="auto">
          <a:xfrm>
            <a:off x="0" y="3346361"/>
            <a:ext cx="4038600" cy="1200329"/>
          </a:xfrm>
          <a:prstGeom prst="rect">
            <a:avLst/>
          </a:prstGeom>
          <a:noFill/>
          <a:ln w="9525">
            <a:noFill/>
            <a:miter lim="800000"/>
            <a:headEnd/>
            <a:tailEnd/>
          </a:ln>
          <a:effectLst/>
        </p:spPr>
        <p:txBody>
          <a:bodyPr anchor="ctr">
            <a:spAutoFit/>
          </a:bodyPr>
          <a:lstStyle/>
          <a:p>
            <a:pPr algn="justLow"/>
            <a:r>
              <a:rPr lang="en-US" b="1" dirty="0">
                <a:solidFill>
                  <a:srgbClr val="0000FF"/>
                </a:solidFill>
                <a:sym typeface="Wingdings 2" pitchFamily="18" charset="2"/>
              </a:rPr>
              <a:t></a:t>
            </a:r>
            <a:r>
              <a:rPr lang="it-IT" dirty="0"/>
              <a:t> </a:t>
            </a:r>
            <a:r>
              <a:rPr lang="it-IT" dirty="0">
                <a:solidFill>
                  <a:srgbClr val="FF0000"/>
                </a:solidFill>
              </a:rPr>
              <a:t>-</a:t>
            </a:r>
            <a:r>
              <a:rPr lang="it-IT" sz="2400" b="1" dirty="0">
                <a:solidFill>
                  <a:srgbClr val="FF0000"/>
                </a:solidFill>
                <a:latin typeface="Times New Roman" pitchFamily="18" charset="0"/>
                <a:cs typeface="Times New Roman" pitchFamily="18" charset="0"/>
              </a:rPr>
              <a:t>Chiếm một phần khá lớn diện tích đất nổi trên Trái Đất.</a:t>
            </a:r>
          </a:p>
        </p:txBody>
      </p:sp>
      <p:sp>
        <p:nvSpPr>
          <p:cNvPr id="4123" name="AutoShape 27"/>
          <p:cNvSpPr>
            <a:spLocks noChangeArrowheads="1"/>
          </p:cNvSpPr>
          <p:nvPr/>
        </p:nvSpPr>
        <p:spPr bwMode="auto">
          <a:xfrm>
            <a:off x="953294" y="1694656"/>
            <a:ext cx="2743200" cy="2743200"/>
          </a:xfrm>
          <a:prstGeom prst="cloudCallout">
            <a:avLst>
              <a:gd name="adj1" fmla="val -70255"/>
              <a:gd name="adj2" fmla="val 58625"/>
            </a:avLst>
          </a:prstGeom>
          <a:solidFill>
            <a:srgbClr val="99FF66"/>
          </a:solidFill>
          <a:ln w="9525">
            <a:solidFill>
              <a:schemeClr val="tx1"/>
            </a:solidFill>
            <a:round/>
            <a:headEnd/>
            <a:tailEnd/>
          </a:ln>
          <a:effectLst/>
        </p:spPr>
        <p:txBody>
          <a:bodyPr/>
          <a:lstStyle/>
          <a:p>
            <a:pPr algn="ctr"/>
            <a:r>
              <a:rPr lang="en-US" sz="2400" b="1" dirty="0">
                <a:solidFill>
                  <a:schemeClr val="tx2"/>
                </a:solidFill>
                <a:latin typeface="Times New Roman" pitchFamily="18" charset="0"/>
              </a:rPr>
              <a:t>So </a:t>
            </a:r>
            <a:r>
              <a:rPr lang="en-US" sz="2400" b="1" dirty="0" err="1">
                <a:solidFill>
                  <a:schemeClr val="tx2"/>
                </a:solidFill>
                <a:latin typeface="Times New Roman" pitchFamily="18" charset="0"/>
              </a:rPr>
              <a:t>sánh</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diện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tích</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của</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đới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với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diện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tích</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đất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nổi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trên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Trái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đất</a:t>
            </a:r>
            <a:endParaRPr lang="en-US" sz="2400" b="1" dirty="0">
              <a:solidFill>
                <a:schemeClr val="tx2"/>
              </a:solidFill>
              <a:latin typeface="Times New Roman" pitchFamily="18" charset="0"/>
            </a:endParaRPr>
          </a:p>
        </p:txBody>
      </p:sp>
      <p:pic>
        <p:nvPicPr>
          <p:cNvPr id="4124" name="Picture 28" descr="138"/>
          <p:cNvPicPr>
            <a:picLocks noChangeAspect="1" noChangeArrowheads="1" noCrop="1"/>
          </p:cNvPicPr>
          <p:nvPr/>
        </p:nvPicPr>
        <p:blipFill>
          <a:blip r:embed="rId4" cstate="print"/>
          <a:srcRect/>
          <a:stretch>
            <a:fillRect/>
          </a:stretch>
        </p:blipFill>
        <p:spPr bwMode="auto">
          <a:xfrm>
            <a:off x="1066800" y="4724400"/>
            <a:ext cx="533400" cy="457200"/>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2050" name="Ink 2"/>
              <p14:cNvContentPartPr>
                <a14:cpLocks xmlns:a14="http://schemas.microsoft.com/office/drawing/2010/main" noRot="1" noChangeAspect="1" noEditPoints="1" noChangeArrowheads="1" noChangeShapeType="1"/>
              </p14:cNvContentPartPr>
              <p14:nvPr/>
            </p14:nvContentPartPr>
            <p14:xfrm>
              <a:off x="4191000" y="2362200"/>
              <a:ext cx="4953000" cy="455613"/>
            </p14:xfrm>
          </p:contentPart>
        </mc:Choice>
        <mc:Fallback xmlns="">
          <p:pic>
            <p:nvPicPr>
              <p:cNvPr id="2050" name="Ink 2"/>
              <p:cNvPicPr>
                <a:picLocks noRot="1" noChangeAspect="1" noEditPoints="1" noChangeArrowheads="1" noChangeShapeType="1"/>
              </p:cNvPicPr>
              <p:nvPr/>
            </p:nvPicPr>
            <p:blipFill>
              <a:blip r:embed="rId6"/>
              <a:stretch>
                <a:fillRect/>
              </a:stretch>
            </p:blipFill>
            <p:spPr>
              <a:xfrm>
                <a:off x="4152839" y="2324052"/>
                <a:ext cx="5029322" cy="5319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 name="Ink 3"/>
              <p14:cNvContentPartPr>
                <a14:cpLocks xmlns:a14="http://schemas.microsoft.com/office/drawing/2010/main" noRot="1" noChangeAspect="1" noEditPoints="1" noChangeArrowheads="1" noChangeShapeType="1"/>
              </p14:cNvContentPartPr>
              <p14:nvPr/>
            </p14:nvContentPartPr>
            <p14:xfrm>
              <a:off x="4079875" y="4165600"/>
              <a:ext cx="5216525" cy="847725"/>
            </p14:xfrm>
          </p:contentPart>
        </mc:Choice>
        <mc:Fallback xmlns="">
          <p:pic>
            <p:nvPicPr>
              <p:cNvPr id="2051" name="Ink 3"/>
              <p:cNvPicPr>
                <a:picLocks noRot="1" noChangeAspect="1" noEditPoints="1" noChangeArrowheads="1" noChangeShapeType="1"/>
              </p:cNvPicPr>
              <p:nvPr/>
            </p:nvPicPr>
            <p:blipFill>
              <a:blip r:embed="rId8"/>
              <a:stretch>
                <a:fillRect/>
              </a:stretch>
            </p:blipFill>
            <p:spPr>
              <a:xfrm>
                <a:off x="4041714" y="4127443"/>
                <a:ext cx="5292847" cy="924038"/>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19"/>
                                        </p:tgtEl>
                                        <p:attrNameLst>
                                          <p:attrName>style.visibility</p:attrName>
                                        </p:attrNameLst>
                                      </p:cBhvr>
                                      <p:to>
                                        <p:strVal val="visible"/>
                                      </p:to>
                                    </p:set>
                                    <p:animEffect transition="in" filter="diamond(in)">
                                      <p:cBhvr>
                                        <p:cTn id="7" dur="2000"/>
                                        <p:tgtEl>
                                          <p:spTgt spid="4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18"/>
                                        </p:tgtEl>
                                        <p:attrNameLst>
                                          <p:attrName>style.visibility</p:attrName>
                                        </p:attrNameLst>
                                      </p:cBhvr>
                                      <p:to>
                                        <p:strVal val="visible"/>
                                      </p:to>
                                    </p:set>
                                    <p:anim calcmode="lin" valueType="num">
                                      <p:cBhvr additive="base">
                                        <p:cTn id="12" dur="500" fill="hold"/>
                                        <p:tgtEl>
                                          <p:spTgt spid="4118"/>
                                        </p:tgtEl>
                                        <p:attrNameLst>
                                          <p:attrName>ppt_x</p:attrName>
                                        </p:attrNameLst>
                                      </p:cBhvr>
                                      <p:tavLst>
                                        <p:tav tm="0">
                                          <p:val>
                                            <p:strVal val="#ppt_x"/>
                                          </p:val>
                                        </p:tav>
                                        <p:tav tm="100000">
                                          <p:val>
                                            <p:strVal val="#ppt_x"/>
                                          </p:val>
                                        </p:tav>
                                      </p:tavLst>
                                    </p:anim>
                                    <p:anim calcmode="lin" valueType="num">
                                      <p:cBhvr additive="base">
                                        <p:cTn id="13" dur="500" fill="hold"/>
                                        <p:tgtEl>
                                          <p:spTgt spid="4118"/>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4117"/>
                                        </p:tgtEl>
                                        <p:attrNameLst>
                                          <p:attrName>style.visibility</p:attrName>
                                        </p:attrNameLst>
                                      </p:cBhvr>
                                      <p:to>
                                        <p:strVal val="visible"/>
                                      </p:to>
                                    </p:set>
                                    <p:animEffect transition="in" filter="blinds(horizontal)">
                                      <p:cBhvr>
                                        <p:cTn id="16" dur="500"/>
                                        <p:tgtEl>
                                          <p:spTgt spid="411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xit" presetSubtype="16" fill="hold" nodeType="clickEffect">
                                  <p:stCondLst>
                                    <p:cond delay="0"/>
                                  </p:stCondLst>
                                  <p:childTnLst>
                                    <p:animEffect transition="out" filter="diamond(in)">
                                      <p:cBhvr>
                                        <p:cTn id="20" dur="2000"/>
                                        <p:tgtEl>
                                          <p:spTgt spid="4118"/>
                                        </p:tgtEl>
                                      </p:cBhvr>
                                    </p:animEffect>
                                    <p:set>
                                      <p:cBhvr>
                                        <p:cTn id="21" dur="1" fill="hold">
                                          <p:stCondLst>
                                            <p:cond delay="1999"/>
                                          </p:stCondLst>
                                        </p:cTn>
                                        <p:tgtEl>
                                          <p:spTgt spid="4118"/>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4117"/>
                                        </p:tgtEl>
                                      </p:cBhvr>
                                    </p:animEffect>
                                    <p:set>
                                      <p:cBhvr>
                                        <p:cTn id="24" dur="1" fill="hold">
                                          <p:stCondLst>
                                            <p:cond delay="499"/>
                                          </p:stCondLst>
                                        </p:cTn>
                                        <p:tgtEl>
                                          <p:spTgt spid="4117"/>
                                        </p:tgtEl>
                                        <p:attrNameLst>
                                          <p:attrName>style.visibility</p:attrName>
                                        </p:attrNameLst>
                                      </p:cBhvr>
                                      <p:to>
                                        <p:strVal val="hidden"/>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4120"/>
                                        </p:tgtEl>
                                        <p:attrNameLst>
                                          <p:attrName>style.visibility</p:attrName>
                                        </p:attrNameLst>
                                      </p:cBhvr>
                                      <p:to>
                                        <p:strVal val="visible"/>
                                      </p:to>
                                    </p:set>
                                    <p:anim calcmode="discrete" valueType="clr">
                                      <p:cBhvr override="childStyle">
                                        <p:cTn id="27" dur="80"/>
                                        <p:tgtEl>
                                          <p:spTgt spid="41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120"/>
                                        </p:tgtEl>
                                        <p:attrNameLst>
                                          <p:attrName>fillcolor</p:attrName>
                                        </p:attrNameLst>
                                      </p:cBhvr>
                                      <p:tavLst>
                                        <p:tav tm="0">
                                          <p:val>
                                            <p:clrVal>
                                              <a:schemeClr val="accent2"/>
                                            </p:clrVal>
                                          </p:val>
                                        </p:tav>
                                        <p:tav tm="50000">
                                          <p:val>
                                            <p:clrVal>
                                              <a:schemeClr val="hlink"/>
                                            </p:clrVal>
                                          </p:val>
                                        </p:tav>
                                      </p:tavLst>
                                    </p:anim>
                                    <p:set>
                                      <p:cBhvr>
                                        <p:cTn id="29" dur="80"/>
                                        <p:tgtEl>
                                          <p:spTgt spid="4120"/>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124"/>
                                        </p:tgtEl>
                                        <p:attrNameLst>
                                          <p:attrName>style.visibility</p:attrName>
                                        </p:attrNameLst>
                                      </p:cBhvr>
                                      <p:to>
                                        <p:strVal val="visible"/>
                                      </p:to>
                                    </p:set>
                                    <p:anim calcmode="lin" valueType="num">
                                      <p:cBhvr additive="base">
                                        <p:cTn id="34" dur="500" fill="hold"/>
                                        <p:tgtEl>
                                          <p:spTgt spid="4124"/>
                                        </p:tgtEl>
                                        <p:attrNameLst>
                                          <p:attrName>ppt_x</p:attrName>
                                        </p:attrNameLst>
                                      </p:cBhvr>
                                      <p:tavLst>
                                        <p:tav tm="0">
                                          <p:val>
                                            <p:strVal val="#ppt_x"/>
                                          </p:val>
                                        </p:tav>
                                        <p:tav tm="100000">
                                          <p:val>
                                            <p:strVal val="#ppt_x"/>
                                          </p:val>
                                        </p:tav>
                                      </p:tavLst>
                                    </p:anim>
                                    <p:anim calcmode="lin" valueType="num">
                                      <p:cBhvr additive="base">
                                        <p:cTn id="35" dur="500" fill="hold"/>
                                        <p:tgtEl>
                                          <p:spTgt spid="4124"/>
                                        </p:tgtEl>
                                        <p:attrNameLst>
                                          <p:attrName>ppt_y</p:attrName>
                                        </p:attrNameLst>
                                      </p:cBhvr>
                                      <p:tavLst>
                                        <p:tav tm="0">
                                          <p:val>
                                            <p:strVal val="1+#ppt_h/2"/>
                                          </p:val>
                                        </p:tav>
                                        <p:tav tm="100000">
                                          <p:val>
                                            <p:strVal val="#ppt_y"/>
                                          </p:val>
                                        </p:tav>
                                      </p:tavLst>
                                    </p:anim>
                                  </p:childTnLst>
                                </p:cTn>
                              </p:par>
                              <p:par>
                                <p:cTn id="36" presetID="3" presetClass="entr" presetSubtype="10" fill="hold" grpId="0" nodeType="withEffect">
                                  <p:stCondLst>
                                    <p:cond delay="0"/>
                                  </p:stCondLst>
                                  <p:childTnLst>
                                    <p:set>
                                      <p:cBhvr>
                                        <p:cTn id="37" dur="1" fill="hold">
                                          <p:stCondLst>
                                            <p:cond delay="0"/>
                                          </p:stCondLst>
                                        </p:cTn>
                                        <p:tgtEl>
                                          <p:spTgt spid="4123"/>
                                        </p:tgtEl>
                                        <p:attrNameLst>
                                          <p:attrName>style.visibility</p:attrName>
                                        </p:attrNameLst>
                                      </p:cBhvr>
                                      <p:to>
                                        <p:strVal val="visible"/>
                                      </p:to>
                                    </p:set>
                                    <p:animEffect transition="in" filter="blinds(horizontal)">
                                      <p:cBhvr>
                                        <p:cTn id="38" dur="500"/>
                                        <p:tgtEl>
                                          <p:spTgt spid="4123"/>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xit" presetSubtype="16" fill="hold" nodeType="clickEffect">
                                  <p:stCondLst>
                                    <p:cond delay="0"/>
                                  </p:stCondLst>
                                  <p:childTnLst>
                                    <p:animEffect transition="out" filter="diamond(in)">
                                      <p:cBhvr>
                                        <p:cTn id="42" dur="2000"/>
                                        <p:tgtEl>
                                          <p:spTgt spid="4124"/>
                                        </p:tgtEl>
                                      </p:cBhvr>
                                    </p:animEffect>
                                    <p:set>
                                      <p:cBhvr>
                                        <p:cTn id="43" dur="1" fill="hold">
                                          <p:stCondLst>
                                            <p:cond delay="1999"/>
                                          </p:stCondLst>
                                        </p:cTn>
                                        <p:tgtEl>
                                          <p:spTgt spid="4124"/>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123"/>
                                        </p:tgtEl>
                                      </p:cBhvr>
                                    </p:animEffect>
                                    <p:set>
                                      <p:cBhvr>
                                        <p:cTn id="46" dur="1" fill="hold">
                                          <p:stCondLst>
                                            <p:cond delay="499"/>
                                          </p:stCondLst>
                                        </p:cTn>
                                        <p:tgtEl>
                                          <p:spTgt spid="4123"/>
                                        </p:tgtEl>
                                        <p:attrNameLst>
                                          <p:attrName>style.visibility</p:attrName>
                                        </p:attrNameLst>
                                      </p:cBhvr>
                                      <p:to>
                                        <p:strVal val="hidden"/>
                                      </p:to>
                                    </p:se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4121"/>
                                        </p:tgtEl>
                                        <p:attrNameLst>
                                          <p:attrName>style.visibility</p:attrName>
                                        </p:attrNameLst>
                                      </p:cBhvr>
                                      <p:to>
                                        <p:strVal val="visible"/>
                                      </p:to>
                                    </p:set>
                                    <p:anim calcmode="discrete" valueType="clr">
                                      <p:cBhvr override="childStyle">
                                        <p:cTn id="49" dur="80"/>
                                        <p:tgtEl>
                                          <p:spTgt spid="4121"/>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121"/>
                                        </p:tgtEl>
                                        <p:attrNameLst>
                                          <p:attrName>fillcolor</p:attrName>
                                        </p:attrNameLst>
                                      </p:cBhvr>
                                      <p:tavLst>
                                        <p:tav tm="0">
                                          <p:val>
                                            <p:clrVal>
                                              <a:schemeClr val="accent2"/>
                                            </p:clrVal>
                                          </p:val>
                                        </p:tav>
                                        <p:tav tm="50000">
                                          <p:val>
                                            <p:clrVal>
                                              <a:schemeClr val="hlink"/>
                                            </p:clrVal>
                                          </p:val>
                                        </p:tav>
                                      </p:tavLst>
                                    </p:anim>
                                    <p:set>
                                      <p:cBhvr>
                                        <p:cTn id="51" dur="80"/>
                                        <p:tgtEl>
                                          <p:spTgt spid="41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4117" grpId="1" animBg="1"/>
      <p:bldP spid="4119" grpId="0"/>
      <p:bldP spid="4120" grpId="0"/>
      <p:bldP spid="4121" grpId="0"/>
      <p:bldP spid="4123" grpId="0" animBg="1"/>
      <p:bldP spid="41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icture37.png"/>
          <p:cNvPicPr>
            <a:picLocks noChangeAspect="1"/>
          </p:cNvPicPr>
          <p:nvPr/>
        </p:nvPicPr>
        <p:blipFill>
          <a:blip r:embed="rId2"/>
          <a:srcRect/>
          <a:stretch>
            <a:fillRect/>
          </a:stretch>
        </p:blipFill>
        <p:spPr bwMode="auto">
          <a:xfrm>
            <a:off x="0" y="25400"/>
            <a:ext cx="9144000" cy="6858000"/>
          </a:xfrm>
          <a:prstGeom prst="rect">
            <a:avLst/>
          </a:prstGeom>
          <a:noFill/>
          <a:ln w="9525">
            <a:noFill/>
            <a:miter lim="800000"/>
            <a:headEnd/>
            <a:tailEnd/>
          </a:ln>
        </p:spPr>
      </p:pic>
      <p:sp>
        <p:nvSpPr>
          <p:cNvPr id="8195" name="Rectangle 3"/>
          <p:cNvSpPr>
            <a:spLocks noChangeArrowheads="1"/>
          </p:cNvSpPr>
          <p:nvPr/>
        </p:nvSpPr>
        <p:spPr bwMode="auto">
          <a:xfrm>
            <a:off x="0" y="914400"/>
            <a:ext cx="1982788" cy="519113"/>
          </a:xfrm>
          <a:prstGeom prst="rect">
            <a:avLst/>
          </a:prstGeom>
          <a:noFill/>
          <a:ln w="9525">
            <a:noFill/>
            <a:miter lim="800000"/>
            <a:headEnd/>
            <a:tailEnd/>
          </a:ln>
          <a:effectLst/>
        </p:spPr>
        <p:txBody>
          <a:bodyPr wrap="none" anchor="ctr">
            <a:spAutoFit/>
          </a:bodyPr>
          <a:lstStyle/>
          <a:p>
            <a:pPr algn="justLow"/>
            <a:r>
              <a:rPr lang="it-IT" sz="2800" b="1" u="sng" dirty="0">
                <a:solidFill>
                  <a:srgbClr val="FF0000"/>
                </a:solidFill>
                <a:latin typeface="Times New Roman" pitchFamily="18" charset="0"/>
                <a:cs typeface="Times New Roman" pitchFamily="18" charset="0"/>
              </a:rPr>
              <a:t>I. Đới nóng.</a:t>
            </a:r>
          </a:p>
        </p:txBody>
      </p:sp>
      <p:sp>
        <p:nvSpPr>
          <p:cNvPr id="8196" name="Rectangle 4"/>
          <p:cNvSpPr>
            <a:spLocks noChangeArrowheads="1"/>
          </p:cNvSpPr>
          <p:nvPr/>
        </p:nvSpPr>
        <p:spPr bwMode="auto">
          <a:xfrm>
            <a:off x="0" y="1371600"/>
            <a:ext cx="1800225" cy="457200"/>
          </a:xfrm>
          <a:prstGeom prst="rect">
            <a:avLst/>
          </a:prstGeom>
          <a:noFill/>
          <a:ln w="9525">
            <a:noFill/>
            <a:miter lim="800000"/>
            <a:headEnd/>
            <a:tailEnd/>
          </a:ln>
          <a:effectLst/>
        </p:spPr>
        <p:txBody>
          <a:bodyPr anchor="ctr">
            <a:spAutoFit/>
          </a:bodyPr>
          <a:lstStyle/>
          <a:p>
            <a:r>
              <a:rPr lang="it-IT" sz="2400" b="1" dirty="0">
                <a:solidFill>
                  <a:srgbClr val="FF0000"/>
                </a:solidFill>
                <a:latin typeface="Times New Roman" pitchFamily="18" charset="0"/>
                <a:cs typeface="Times New Roman" pitchFamily="18" charset="0"/>
              </a:rPr>
              <a:t>1. Vị trí:</a:t>
            </a:r>
            <a:endParaRPr lang="vi-VN" sz="2400" b="1" dirty="0">
              <a:solidFill>
                <a:srgbClr val="FF0000"/>
              </a:solidFill>
              <a:latin typeface="Times New Roman" pitchFamily="18" charset="0"/>
              <a:cs typeface="Times New Roman" pitchFamily="18" charset="0"/>
            </a:endParaRPr>
          </a:p>
        </p:txBody>
      </p:sp>
      <p:sp>
        <p:nvSpPr>
          <p:cNvPr id="8197" name="WordArt 5"/>
          <p:cNvSpPr>
            <a:spLocks noChangeArrowheads="1" noChangeShapeType="1" noTextEdit="1"/>
          </p:cNvSpPr>
          <p:nvPr/>
        </p:nvSpPr>
        <p:spPr bwMode="auto">
          <a:xfrm>
            <a:off x="228600" y="0"/>
            <a:ext cx="8569325" cy="792163"/>
          </a:xfrm>
          <a:prstGeom prst="rect">
            <a:avLst/>
          </a:prstGeom>
        </p:spPr>
        <p:txBody>
          <a:bodyPr wrap="none" fromWordArt="1">
            <a:prstTxWarp prst="textSlantUp">
              <a:avLst>
                <a:gd name="adj" fmla="val 0"/>
              </a:avLst>
            </a:prstTxWarp>
          </a:bodyPr>
          <a:lstStyle/>
          <a:p>
            <a:pPr algn="ctr"/>
            <a:r>
              <a:rPr lang="vi-VN" sz="3200" b="1" kern="10" dirty="0">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 </a:t>
            </a:r>
            <a:r>
              <a:rPr lang="vi-VN"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BÀI 5 ĐỚI NÓNG. MÔI TRƯỜNG XÍCH ĐẠO ẨM</a:t>
            </a:r>
            <a:endParaRPr lang="en-US"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endParaRPr>
          </a:p>
        </p:txBody>
      </p:sp>
      <p:sp>
        <p:nvSpPr>
          <p:cNvPr id="8198" name="Rectangle 6"/>
          <p:cNvSpPr>
            <a:spLocks noChangeArrowheads="1"/>
          </p:cNvSpPr>
          <p:nvPr/>
        </p:nvSpPr>
        <p:spPr bwMode="auto">
          <a:xfrm>
            <a:off x="4267200" y="5638800"/>
            <a:ext cx="4524375" cy="822325"/>
          </a:xfrm>
          <a:prstGeom prst="rect">
            <a:avLst/>
          </a:prstGeom>
          <a:noFill/>
          <a:ln w="9525">
            <a:noFill/>
            <a:miter lim="800000"/>
            <a:headEnd/>
            <a:tailEnd/>
          </a:ln>
          <a:effectLst/>
        </p:spPr>
        <p:txBody>
          <a:bodyPr anchor="ctr">
            <a:spAutoFit/>
          </a:bodyPr>
          <a:lstStyle/>
          <a:p>
            <a:pPr algn="justLow"/>
            <a:r>
              <a:rPr lang="vi-VN" sz="2400" b="1">
                <a:solidFill>
                  <a:srgbClr val="FF0000"/>
                </a:solidFill>
                <a:latin typeface="Times New Roman" pitchFamily="18" charset="0"/>
                <a:cs typeface="Times New Roman" pitchFamily="18" charset="0"/>
              </a:rPr>
              <a:t>? Nêu đặc điểm khí hậu, giới sinh vật của đới nóng</a:t>
            </a:r>
            <a:r>
              <a:rPr lang="it-IT" sz="2400" b="1">
                <a:solidFill>
                  <a:srgbClr val="FF0000"/>
                </a:solidFill>
                <a:latin typeface="Times New Roman" pitchFamily="18" charset="0"/>
                <a:cs typeface="Times New Roman" pitchFamily="18" charset="0"/>
              </a:rPr>
              <a:t> ?</a:t>
            </a:r>
          </a:p>
        </p:txBody>
      </p:sp>
      <p:sp>
        <p:nvSpPr>
          <p:cNvPr id="8201" name="Rectangle 9"/>
          <p:cNvSpPr>
            <a:spLocks noChangeArrowheads="1"/>
          </p:cNvSpPr>
          <p:nvPr/>
        </p:nvSpPr>
        <p:spPr bwMode="auto">
          <a:xfrm>
            <a:off x="0" y="1752600"/>
            <a:ext cx="2663825" cy="457200"/>
          </a:xfrm>
          <a:prstGeom prst="rect">
            <a:avLst/>
          </a:prstGeom>
          <a:noFill/>
          <a:ln w="9525">
            <a:noFill/>
            <a:miter lim="800000"/>
            <a:headEnd/>
            <a:tailEnd/>
          </a:ln>
          <a:effectLst/>
        </p:spPr>
        <p:txBody>
          <a:bodyPr anchor="ctr">
            <a:spAutoFit/>
          </a:bodyPr>
          <a:lstStyle/>
          <a:p>
            <a:r>
              <a:rPr lang="it-IT" sz="2400" b="1" dirty="0" smtClean="0">
                <a:solidFill>
                  <a:srgbClr val="FF0000"/>
                </a:solidFill>
                <a:latin typeface="Times New Roman" pitchFamily="18" charset="0"/>
                <a:cs typeface="Times New Roman" pitchFamily="18" charset="0"/>
              </a:rPr>
              <a:t>2. </a:t>
            </a:r>
            <a:r>
              <a:rPr lang="vi-VN" sz="2400" b="1" dirty="0" smtClean="0">
                <a:solidFill>
                  <a:srgbClr val="FF0000"/>
                </a:solidFill>
                <a:latin typeface="Times New Roman" pitchFamily="18" charset="0"/>
                <a:cs typeface="Times New Roman" pitchFamily="18" charset="0"/>
              </a:rPr>
              <a:t>Đặc điểm</a:t>
            </a:r>
            <a:r>
              <a:rPr lang="it-IT"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8202" name="Rectangle 10"/>
          <p:cNvSpPr>
            <a:spLocks noChangeArrowheads="1"/>
          </p:cNvSpPr>
          <p:nvPr/>
        </p:nvSpPr>
        <p:spPr bwMode="auto">
          <a:xfrm>
            <a:off x="34925" y="4605804"/>
            <a:ext cx="3927475" cy="1938992"/>
          </a:xfrm>
          <a:prstGeom prst="rect">
            <a:avLst/>
          </a:prstGeom>
          <a:noFill/>
          <a:ln w="9525">
            <a:noFill/>
            <a:miter lim="800000"/>
            <a:headEnd/>
            <a:tailEnd/>
          </a:ln>
          <a:effectLst/>
        </p:spPr>
        <p:txBody>
          <a:bodyPr anchor="ctr">
            <a:spAutoFit/>
          </a:bodyPr>
          <a:lstStyle/>
          <a:p>
            <a:pPr algn="just"/>
            <a:r>
              <a:rPr lang="en-US" b="1" dirty="0">
                <a:solidFill>
                  <a:srgbClr val="0000FF"/>
                </a:solidFill>
                <a:sym typeface="Wingdings 2" pitchFamily="18" charset="2"/>
              </a:rPr>
              <a:t></a:t>
            </a:r>
            <a:r>
              <a:rPr lang="it-IT" dirty="0"/>
              <a:t> </a:t>
            </a:r>
            <a:r>
              <a:rPr lang="it-IT" sz="2400" b="1" dirty="0">
                <a:latin typeface="Times New Roman" pitchFamily="18" charset="0"/>
                <a:cs typeface="Times New Roman" pitchFamily="18" charset="0"/>
              </a:rPr>
              <a:t>-</a:t>
            </a:r>
            <a:r>
              <a:rPr lang="it-IT" sz="2400" b="1" dirty="0">
                <a:solidFill>
                  <a:srgbClr val="FF0000"/>
                </a:solidFill>
                <a:latin typeface="Times New Roman" pitchFamily="18" charset="0"/>
                <a:cs typeface="Times New Roman" pitchFamily="18" charset="0"/>
              </a:rPr>
              <a:t>Gồm 4 kiểu môi trường: môi trường xích đạo ẩm; môi trường nhiệt đới;  môi trường nhiệt đới gió mùa</a:t>
            </a:r>
            <a:r>
              <a:rPr lang="vi-VN" sz="2400" b="1" dirty="0">
                <a:solidFill>
                  <a:srgbClr val="FF0000"/>
                </a:solidFill>
                <a:latin typeface="Times New Roman" pitchFamily="18" charset="0"/>
                <a:cs typeface="Times New Roman" pitchFamily="18" charset="0"/>
              </a:rPr>
              <a:t> </a:t>
            </a:r>
            <a:r>
              <a:rPr lang="it-IT" sz="2400" b="1" dirty="0">
                <a:solidFill>
                  <a:srgbClr val="FF0000"/>
                </a:solidFill>
                <a:latin typeface="Times New Roman" pitchFamily="18" charset="0"/>
                <a:cs typeface="Times New Roman" pitchFamily="18" charset="0"/>
              </a:rPr>
              <a:t>và môi trường hoang mạc.</a:t>
            </a:r>
          </a:p>
        </p:txBody>
      </p:sp>
      <p:pic>
        <p:nvPicPr>
          <p:cNvPr id="8205" name="Picture 13" descr="20"/>
          <p:cNvPicPr>
            <a:picLocks noChangeAspect="1" noChangeArrowheads="1"/>
          </p:cNvPicPr>
          <p:nvPr/>
        </p:nvPicPr>
        <p:blipFill>
          <a:blip r:embed="rId3">
            <a:lum bright="-18000" contrast="24000"/>
          </a:blip>
          <a:srcRect/>
          <a:stretch>
            <a:fillRect/>
          </a:stretch>
        </p:blipFill>
        <p:spPr bwMode="auto">
          <a:xfrm>
            <a:off x="4114800" y="914400"/>
            <a:ext cx="5029200" cy="5943600"/>
          </a:xfrm>
          <a:prstGeom prst="rect">
            <a:avLst/>
          </a:prstGeom>
          <a:noFill/>
          <a:ln w="28575">
            <a:solidFill>
              <a:srgbClr val="0000FF"/>
            </a:solidFill>
            <a:miter lim="800000"/>
            <a:headEnd/>
            <a:tailEnd/>
          </a:ln>
        </p:spPr>
      </p:pic>
      <p:sp>
        <p:nvSpPr>
          <p:cNvPr id="8208" name="AutoShape 16"/>
          <p:cNvSpPr>
            <a:spLocks noChangeArrowheads="1"/>
          </p:cNvSpPr>
          <p:nvPr/>
        </p:nvSpPr>
        <p:spPr bwMode="auto">
          <a:xfrm>
            <a:off x="1447800" y="1981200"/>
            <a:ext cx="2743200" cy="2743200"/>
          </a:xfrm>
          <a:prstGeom prst="cloudCallout">
            <a:avLst>
              <a:gd name="adj1" fmla="val -70255"/>
              <a:gd name="adj2" fmla="val 58625"/>
            </a:avLst>
          </a:prstGeom>
          <a:solidFill>
            <a:srgbClr val="99FF66"/>
          </a:solidFill>
          <a:ln w="9525">
            <a:solidFill>
              <a:schemeClr val="tx1"/>
            </a:solidFill>
            <a:round/>
            <a:headEnd/>
            <a:tailEnd/>
          </a:ln>
          <a:effectLst/>
        </p:spPr>
        <p:txBody>
          <a:bodyPr/>
          <a:lstStyle/>
          <a:p>
            <a:pPr algn="ctr"/>
            <a:r>
              <a:rPr lang="en-US" sz="2200" b="1" dirty="0">
                <a:solidFill>
                  <a:srgbClr val="FF0000"/>
                </a:solidFill>
                <a:latin typeface="Times New Roman" pitchFamily="18" charset="0"/>
              </a:rPr>
              <a:t> </a:t>
            </a:r>
            <a:r>
              <a:rPr lang="en-US" sz="2200" b="1" dirty="0" err="1">
                <a:latin typeface="Times New Roman" pitchFamily="18" charset="0"/>
              </a:rPr>
              <a:t>Dựa</a:t>
            </a:r>
            <a:r>
              <a:rPr lang="en-US" sz="2200" b="1" dirty="0">
                <a:latin typeface="Times New Roman" pitchFamily="18" charset="0"/>
              </a:rPr>
              <a:t> </a:t>
            </a:r>
            <a:r>
              <a:rPr lang="en-US" sz="2200" b="1" dirty="0" err="1">
                <a:latin typeface="Times New Roman" pitchFamily="18" charset="0"/>
              </a:rPr>
              <a:t>vào</a:t>
            </a:r>
            <a:r>
              <a:rPr lang="en-US" sz="2200" b="1" dirty="0">
                <a:latin typeface="Times New Roman" pitchFamily="18" charset="0"/>
              </a:rPr>
              <a:t> </a:t>
            </a:r>
            <a:r>
              <a:rPr lang="en-US" sz="2200" b="1" dirty="0" err="1">
                <a:latin typeface="Times New Roman" pitchFamily="18" charset="0"/>
              </a:rPr>
              <a:t>kênh</a:t>
            </a:r>
            <a:r>
              <a:rPr lang="en-US" sz="2200" b="1" dirty="0">
                <a:latin typeface="Times New Roman" pitchFamily="18" charset="0"/>
              </a:rPr>
              <a:t> </a:t>
            </a:r>
            <a:r>
              <a:rPr lang="en-US" sz="2200" b="1" dirty="0" err="1">
                <a:latin typeface="Times New Roman" pitchFamily="18" charset="0"/>
              </a:rPr>
              <a:t>chữ</a:t>
            </a:r>
            <a:r>
              <a:rPr lang="en-US" sz="2200" b="1" dirty="0">
                <a:latin typeface="Times New Roman" pitchFamily="18" charset="0"/>
              </a:rPr>
              <a:t> SGK </a:t>
            </a:r>
            <a:r>
              <a:rPr lang="en-US" sz="2200" b="1" dirty="0" err="1">
                <a:latin typeface="Times New Roman" pitchFamily="18" charset="0"/>
              </a:rPr>
              <a:t>nêu</a:t>
            </a:r>
            <a:r>
              <a:rPr lang="en-US" sz="2200" b="1" dirty="0">
                <a:latin typeface="Times New Roman" pitchFamily="18" charset="0"/>
              </a:rPr>
              <a:t> </a:t>
            </a:r>
            <a:r>
              <a:rPr lang="en-US" sz="2200" b="1" dirty="0" err="1">
                <a:latin typeface="Times New Roman" pitchFamily="18" charset="0"/>
              </a:rPr>
              <a:t>đặc</a:t>
            </a:r>
            <a:r>
              <a:rPr lang="en-US" sz="2200" b="1" dirty="0">
                <a:latin typeface="Times New Roman" pitchFamily="18" charset="0"/>
              </a:rPr>
              <a:t> </a:t>
            </a:r>
            <a:r>
              <a:rPr lang="en-US" sz="2200" b="1" dirty="0" err="1">
                <a:latin typeface="Times New Roman" pitchFamily="18" charset="0"/>
              </a:rPr>
              <a:t>điểm</a:t>
            </a:r>
            <a:r>
              <a:rPr lang="en-US" sz="2200" b="1" dirty="0">
                <a:latin typeface="Times New Roman" pitchFamily="18" charset="0"/>
              </a:rPr>
              <a:t> </a:t>
            </a:r>
            <a:r>
              <a:rPr lang="en-US" sz="2200" b="1" dirty="0" err="1">
                <a:latin typeface="Times New Roman" pitchFamily="18" charset="0"/>
              </a:rPr>
              <a:t>khí</a:t>
            </a:r>
            <a:r>
              <a:rPr lang="en-US" sz="2200" b="1" dirty="0">
                <a:latin typeface="Times New Roman" pitchFamily="18" charset="0"/>
              </a:rPr>
              <a:t> </a:t>
            </a:r>
            <a:r>
              <a:rPr lang="en-US" sz="2200" b="1" dirty="0" err="1">
                <a:latin typeface="Times New Roman" pitchFamily="18" charset="0"/>
              </a:rPr>
              <a:t>hậu</a:t>
            </a:r>
            <a:r>
              <a:rPr lang="en-US" sz="2200" b="1" dirty="0">
                <a:latin typeface="Times New Roman" pitchFamily="18" charset="0"/>
              </a:rPr>
              <a:t>, </a:t>
            </a:r>
            <a:r>
              <a:rPr lang="en-US" sz="2200" b="1" dirty="0" err="1">
                <a:latin typeface="Times New Roman" pitchFamily="18" charset="0"/>
              </a:rPr>
              <a:t>giới</a:t>
            </a:r>
            <a:r>
              <a:rPr lang="en-US" sz="2200" b="1" dirty="0">
                <a:latin typeface="Times New Roman" pitchFamily="18" charset="0"/>
              </a:rPr>
              <a:t> </a:t>
            </a:r>
            <a:r>
              <a:rPr lang="en-US" sz="2200" b="1" dirty="0" err="1">
                <a:latin typeface="Times New Roman" pitchFamily="18" charset="0"/>
              </a:rPr>
              <a:t>sinh</a:t>
            </a:r>
            <a:r>
              <a:rPr lang="en-US" sz="2200" b="1" dirty="0">
                <a:latin typeface="Times New Roman" pitchFamily="18" charset="0"/>
              </a:rPr>
              <a:t> </a:t>
            </a:r>
            <a:r>
              <a:rPr lang="en-US" sz="2200" b="1" dirty="0" err="1">
                <a:latin typeface="Times New Roman" pitchFamily="18" charset="0"/>
              </a:rPr>
              <a:t>vật</a:t>
            </a:r>
            <a:r>
              <a:rPr lang="en-US" sz="2200" b="1" dirty="0">
                <a:latin typeface="Times New Roman" pitchFamily="18" charset="0"/>
              </a:rPr>
              <a:t> </a:t>
            </a:r>
            <a:r>
              <a:rPr lang="en-US" sz="2200" b="1" dirty="0" err="1">
                <a:latin typeface="Times New Roman" pitchFamily="18" charset="0"/>
              </a:rPr>
              <a:t>của</a:t>
            </a:r>
            <a:r>
              <a:rPr lang="en-US" sz="2200" b="1" dirty="0">
                <a:latin typeface="Times New Roman" pitchFamily="18" charset="0"/>
              </a:rPr>
              <a:t> </a:t>
            </a:r>
            <a:r>
              <a:rPr lang="en-US" sz="2200" b="1" dirty="0" err="1">
                <a:latin typeface="Times New Roman" pitchFamily="18" charset="0"/>
              </a:rPr>
              <a:t>đới</a:t>
            </a:r>
            <a:endParaRPr lang="en-US" sz="2200" b="1" dirty="0">
              <a:latin typeface="Times New Roman" pitchFamily="18" charset="0"/>
            </a:endParaRPr>
          </a:p>
        </p:txBody>
      </p:sp>
      <p:pic>
        <p:nvPicPr>
          <p:cNvPr id="8209" name="Picture 17" descr="138"/>
          <p:cNvPicPr>
            <a:picLocks noChangeAspect="1" noChangeArrowheads="1" noCrop="1"/>
          </p:cNvPicPr>
          <p:nvPr/>
        </p:nvPicPr>
        <p:blipFill>
          <a:blip r:embed="rId4" cstate="print"/>
          <a:srcRect/>
          <a:stretch>
            <a:fillRect/>
          </a:stretch>
        </p:blipFill>
        <p:spPr bwMode="auto">
          <a:xfrm>
            <a:off x="1600200" y="2209800"/>
            <a:ext cx="533400" cy="457200"/>
          </a:xfrm>
          <a:prstGeom prst="rect">
            <a:avLst/>
          </a:prstGeom>
          <a:noFill/>
        </p:spPr>
      </p:pic>
      <p:sp>
        <p:nvSpPr>
          <p:cNvPr id="8210" name="Rectangle 18"/>
          <p:cNvSpPr>
            <a:spLocks noChangeArrowheads="1"/>
          </p:cNvSpPr>
          <p:nvPr/>
        </p:nvSpPr>
        <p:spPr bwMode="auto">
          <a:xfrm>
            <a:off x="0" y="2120851"/>
            <a:ext cx="3962400" cy="2308324"/>
          </a:xfrm>
          <a:prstGeom prst="rect">
            <a:avLst/>
          </a:prstGeom>
          <a:noFill/>
          <a:ln w="9525">
            <a:noFill/>
            <a:miter lim="800000"/>
            <a:headEnd/>
            <a:tailEnd/>
          </a:ln>
          <a:effectLst/>
        </p:spPr>
        <p:txBody>
          <a:bodyPr anchor="ctr">
            <a:spAutoFit/>
          </a:bodyPr>
          <a:lstStyle/>
          <a:p>
            <a:pPr algn="justLow"/>
            <a:r>
              <a:rPr lang="vi-VN" sz="2400" b="1" dirty="0">
                <a:latin typeface="Times New Roman" pitchFamily="18" charset="0"/>
                <a:cs typeface="Times New Roman" pitchFamily="18" charset="0"/>
              </a:rPr>
              <a:t> </a:t>
            </a:r>
            <a:r>
              <a:rPr lang="en-US" b="1" dirty="0">
                <a:solidFill>
                  <a:srgbClr val="FF0000"/>
                </a:solidFill>
                <a:sym typeface="Wingdings 2" pitchFamily="18" charset="2"/>
              </a:rPr>
              <a:t>-</a:t>
            </a:r>
            <a:r>
              <a:rPr lang="it-IT" sz="2400" b="1" dirty="0">
                <a:solidFill>
                  <a:srgbClr val="FF0000"/>
                </a:solidFill>
                <a:latin typeface="Times New Roman" pitchFamily="18" charset="0"/>
                <a:cs typeface="Times New Roman" pitchFamily="18" charset="0"/>
              </a:rPr>
              <a:t>Nơi có nhiệt độ cao, có gió tín phong thổi thường xuyên.</a:t>
            </a:r>
            <a:endParaRPr lang="vi-VN" sz="2400" b="1" dirty="0">
              <a:solidFill>
                <a:srgbClr val="FF0000"/>
              </a:solidFill>
              <a:latin typeface="Times New Roman" pitchFamily="18" charset="0"/>
              <a:cs typeface="Times New Roman" pitchFamily="18" charset="0"/>
            </a:endParaRPr>
          </a:p>
          <a:p>
            <a:pPr algn="justLow"/>
            <a:r>
              <a:rPr lang="en-US" b="1" dirty="0">
                <a:solidFill>
                  <a:srgbClr val="FF0000"/>
                </a:solidFill>
                <a:sym typeface="Wingdings 2" pitchFamily="18" charset="2"/>
              </a:rPr>
              <a:t></a:t>
            </a:r>
            <a:r>
              <a:rPr lang="it-IT" dirty="0">
                <a:solidFill>
                  <a:srgbClr val="FF0000"/>
                </a:solidFill>
              </a:rPr>
              <a:t> </a:t>
            </a:r>
            <a:r>
              <a:rPr lang="it-IT" sz="2400" b="1" dirty="0">
                <a:solidFill>
                  <a:srgbClr val="FF0000"/>
                </a:solidFill>
                <a:latin typeface="Times New Roman" pitchFamily="18" charset="0"/>
                <a:cs typeface="Times New Roman" pitchFamily="18" charset="0"/>
              </a:rPr>
              <a:t>-Giới thực - động vật rất đa dạng, phong phú; là khu vực tập trung đông dân.</a:t>
            </a:r>
          </a:p>
        </p:txBody>
      </p:sp>
      <p:sp>
        <p:nvSpPr>
          <p:cNvPr id="8213" name="AutoShape 21"/>
          <p:cNvSpPr>
            <a:spLocks noChangeArrowheads="1"/>
          </p:cNvSpPr>
          <p:nvPr/>
        </p:nvSpPr>
        <p:spPr bwMode="auto">
          <a:xfrm>
            <a:off x="1219200" y="4267200"/>
            <a:ext cx="2743200" cy="2514600"/>
          </a:xfrm>
          <a:prstGeom prst="cloudCallout">
            <a:avLst>
              <a:gd name="adj1" fmla="val 131597"/>
              <a:gd name="adj2" fmla="val -45644"/>
            </a:avLst>
          </a:prstGeom>
          <a:solidFill>
            <a:srgbClr val="99FF66"/>
          </a:solidFill>
          <a:ln w="9525">
            <a:solidFill>
              <a:schemeClr val="tx1"/>
            </a:solidFill>
            <a:round/>
            <a:headEnd/>
            <a:tailEnd/>
          </a:ln>
          <a:effectLst/>
        </p:spPr>
        <p:txBody>
          <a:bodyPr/>
          <a:lstStyle/>
          <a:p>
            <a:pPr algn="ctr"/>
            <a:r>
              <a:rPr lang="en-US" sz="2400" b="1" dirty="0">
                <a:solidFill>
                  <a:srgbClr val="FF0000"/>
                </a:solidFill>
                <a:latin typeface="Times New Roman" pitchFamily="18" charset="0"/>
              </a:rPr>
              <a:t>  </a:t>
            </a:r>
            <a:r>
              <a:rPr lang="en-US" sz="2400" b="1" dirty="0" err="1">
                <a:latin typeface="Times New Roman" pitchFamily="18" charset="0"/>
              </a:rPr>
              <a:t>Xác</a:t>
            </a:r>
            <a:r>
              <a:rPr lang="en-US" sz="2400" b="1" dirty="0">
                <a:latin typeface="Times New Roman" pitchFamily="18" charset="0"/>
              </a:rPr>
              <a:t> </a:t>
            </a:r>
            <a:r>
              <a:rPr lang="en-US" sz="2400" b="1" dirty="0" err="1">
                <a:latin typeface="Times New Roman" pitchFamily="18" charset="0"/>
              </a:rPr>
              <a:t>định</a:t>
            </a:r>
            <a:r>
              <a:rPr lang="en-US" sz="2400" b="1" dirty="0">
                <a:latin typeface="Times New Roman" pitchFamily="18" charset="0"/>
              </a:rPr>
              <a:t>     </a:t>
            </a:r>
            <a:r>
              <a:rPr lang="en-US" sz="2400" b="1" dirty="0" err="1">
                <a:latin typeface="Times New Roman" pitchFamily="18" charset="0"/>
              </a:rPr>
              <a:t>các</a:t>
            </a:r>
            <a:r>
              <a:rPr lang="en-US" sz="2400" b="1" dirty="0">
                <a:latin typeface="Times New Roman" pitchFamily="18" charset="0"/>
              </a:rPr>
              <a:t> </a:t>
            </a:r>
            <a:r>
              <a:rPr lang="en-US" sz="2400" b="1" dirty="0" err="1">
                <a:latin typeface="Times New Roman" pitchFamily="18" charset="0"/>
              </a:rPr>
              <a:t>kiểu</a:t>
            </a:r>
            <a:r>
              <a:rPr lang="en-US" sz="2400" b="1" dirty="0">
                <a:latin typeface="Times New Roman" pitchFamily="18" charset="0"/>
              </a:rPr>
              <a:t> </a:t>
            </a:r>
            <a:r>
              <a:rPr lang="en-US" sz="2400" b="1" dirty="0" err="1">
                <a:latin typeface="Times New Roman" pitchFamily="18" charset="0"/>
              </a:rPr>
              <a:t>môi</a:t>
            </a:r>
            <a:r>
              <a:rPr lang="en-US" sz="2400" b="1" dirty="0">
                <a:latin typeface="Times New Roman" pitchFamily="18" charset="0"/>
              </a:rPr>
              <a:t> </a:t>
            </a:r>
            <a:r>
              <a:rPr lang="en-US" sz="2400" b="1" dirty="0" err="1">
                <a:latin typeface="Times New Roman" pitchFamily="18" charset="0"/>
              </a:rPr>
              <a:t>trường</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đới</a:t>
            </a:r>
            <a:r>
              <a:rPr lang="en-US" sz="2400" b="1" dirty="0">
                <a:latin typeface="Times New Roman" pitchFamily="18" charset="0"/>
              </a:rPr>
              <a:t>?</a:t>
            </a:r>
          </a:p>
        </p:txBody>
      </p:sp>
      <p:pic>
        <p:nvPicPr>
          <p:cNvPr id="8214" name="Picture 22" descr="138"/>
          <p:cNvPicPr>
            <a:picLocks noChangeAspect="1" noChangeArrowheads="1" noCrop="1"/>
          </p:cNvPicPr>
          <p:nvPr/>
        </p:nvPicPr>
        <p:blipFill>
          <a:blip r:embed="rId4" cstate="print"/>
          <a:srcRect/>
          <a:stretch>
            <a:fillRect/>
          </a:stretch>
        </p:blipFill>
        <p:spPr bwMode="auto">
          <a:xfrm>
            <a:off x="3048000" y="4800600"/>
            <a:ext cx="533400" cy="457200"/>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3074" name="Ink 2"/>
              <p14:cNvContentPartPr>
                <a14:cpLocks xmlns:a14="http://schemas.microsoft.com/office/drawing/2010/main" noRot="1" noChangeAspect="1" noEditPoints="1" noChangeArrowheads="1" noChangeShapeType="1"/>
              </p14:cNvContentPartPr>
              <p14:nvPr/>
            </p14:nvContentPartPr>
            <p14:xfrm>
              <a:off x="4191000" y="2362200"/>
              <a:ext cx="4953000" cy="455613"/>
            </p14:xfrm>
          </p:contentPart>
        </mc:Choice>
        <mc:Fallback xmlns="">
          <p:pic>
            <p:nvPicPr>
              <p:cNvPr id="3074" name="Ink 2"/>
              <p:cNvPicPr>
                <a:picLocks noRot="1" noChangeAspect="1" noEditPoints="1" noChangeArrowheads="1" noChangeShapeType="1"/>
              </p:cNvPicPr>
              <p:nvPr/>
            </p:nvPicPr>
            <p:blipFill>
              <a:blip r:embed="rId6"/>
              <a:stretch>
                <a:fillRect/>
              </a:stretch>
            </p:blipFill>
            <p:spPr>
              <a:xfrm>
                <a:off x="4152839" y="2324052"/>
                <a:ext cx="5029322" cy="5319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5" name="Ink 3"/>
              <p14:cNvContentPartPr>
                <a14:cpLocks xmlns:a14="http://schemas.microsoft.com/office/drawing/2010/main" noRot="1" noChangeAspect="1" noEditPoints="1" noChangeArrowheads="1" noChangeShapeType="1"/>
              </p14:cNvContentPartPr>
              <p14:nvPr/>
            </p14:nvContentPartPr>
            <p14:xfrm>
              <a:off x="4079875" y="4165600"/>
              <a:ext cx="5216525" cy="847725"/>
            </p14:xfrm>
          </p:contentPart>
        </mc:Choice>
        <mc:Fallback xmlns="">
          <p:pic>
            <p:nvPicPr>
              <p:cNvPr id="3075" name="Ink 3"/>
              <p:cNvPicPr>
                <a:picLocks noRot="1" noChangeAspect="1" noEditPoints="1" noChangeArrowheads="1" noChangeShapeType="1"/>
              </p:cNvPicPr>
              <p:nvPr/>
            </p:nvPicPr>
            <p:blipFill>
              <a:blip r:embed="rId8"/>
              <a:stretch>
                <a:fillRect/>
              </a:stretch>
            </p:blipFill>
            <p:spPr>
              <a:xfrm>
                <a:off x="4041714" y="4127443"/>
                <a:ext cx="5292847" cy="924038"/>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01"/>
                                        </p:tgtEl>
                                        <p:attrNameLst>
                                          <p:attrName>style.visibility</p:attrName>
                                        </p:attrNameLst>
                                      </p:cBhvr>
                                      <p:to>
                                        <p:strVal val="visible"/>
                                      </p:to>
                                    </p:set>
                                    <p:anim calcmode="discrete" valueType="clr">
                                      <p:cBhvr override="childStyle">
                                        <p:cTn id="7" dur="80"/>
                                        <p:tgtEl>
                                          <p:spTgt spid="82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01"/>
                                        </p:tgtEl>
                                        <p:attrNameLst>
                                          <p:attrName>fillcolor</p:attrName>
                                        </p:attrNameLst>
                                      </p:cBhvr>
                                      <p:tavLst>
                                        <p:tav tm="0">
                                          <p:val>
                                            <p:clrVal>
                                              <a:schemeClr val="accent2"/>
                                            </p:clrVal>
                                          </p:val>
                                        </p:tav>
                                        <p:tav tm="50000">
                                          <p:val>
                                            <p:clrVal>
                                              <a:schemeClr val="hlink"/>
                                            </p:clrVal>
                                          </p:val>
                                        </p:tav>
                                      </p:tavLst>
                                    </p:anim>
                                    <p:set>
                                      <p:cBhvr>
                                        <p:cTn id="9" dur="80"/>
                                        <p:tgtEl>
                                          <p:spTgt spid="820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198"/>
                                        </p:tgtEl>
                                        <p:attrNameLst>
                                          <p:attrName>style.visibility</p:attrName>
                                        </p:attrNameLst>
                                      </p:cBhvr>
                                      <p:to>
                                        <p:strVal val="visible"/>
                                      </p:to>
                                    </p:set>
                                    <p:anim calcmode="discrete" valueType="clr">
                                      <p:cBhvr override="childStyle">
                                        <p:cTn id="14" dur="80"/>
                                        <p:tgtEl>
                                          <p:spTgt spid="81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8"/>
                                        </p:tgtEl>
                                        <p:attrNameLst>
                                          <p:attrName>fillcolor</p:attrName>
                                        </p:attrNameLst>
                                      </p:cBhvr>
                                      <p:tavLst>
                                        <p:tav tm="0">
                                          <p:val>
                                            <p:clrVal>
                                              <a:schemeClr val="accent2"/>
                                            </p:clrVal>
                                          </p:val>
                                        </p:tav>
                                        <p:tav tm="50000">
                                          <p:val>
                                            <p:clrVal>
                                              <a:schemeClr val="hlink"/>
                                            </p:clrVal>
                                          </p:val>
                                        </p:tav>
                                      </p:tavLst>
                                    </p:anim>
                                    <p:set>
                                      <p:cBhvr>
                                        <p:cTn id="16" dur="80"/>
                                        <p:tgtEl>
                                          <p:spTgt spid="8198"/>
                                        </p:tgtEl>
                                        <p:attrNameLst>
                                          <p:attrName>fill.type</p:attrName>
                                        </p:attrNameLst>
                                      </p:cBhvr>
                                      <p:to>
                                        <p:strVal val="solid"/>
                                      </p:to>
                                    </p:set>
                                  </p:childTnLst>
                                </p:cTn>
                              </p:par>
                              <p:par>
                                <p:cTn id="17" presetID="2" presetClass="entr" presetSubtype="4" fill="hold" nodeType="withEffect">
                                  <p:stCondLst>
                                    <p:cond delay="0"/>
                                  </p:stCondLst>
                                  <p:childTnLst>
                                    <p:set>
                                      <p:cBhvr>
                                        <p:cTn id="18" dur="1" fill="hold">
                                          <p:stCondLst>
                                            <p:cond delay="0"/>
                                          </p:stCondLst>
                                        </p:cTn>
                                        <p:tgtEl>
                                          <p:spTgt spid="8209"/>
                                        </p:tgtEl>
                                        <p:attrNameLst>
                                          <p:attrName>style.visibility</p:attrName>
                                        </p:attrNameLst>
                                      </p:cBhvr>
                                      <p:to>
                                        <p:strVal val="visible"/>
                                      </p:to>
                                    </p:set>
                                    <p:anim calcmode="lin" valueType="num">
                                      <p:cBhvr additive="base">
                                        <p:cTn id="19" dur="500" fill="hold"/>
                                        <p:tgtEl>
                                          <p:spTgt spid="8209"/>
                                        </p:tgtEl>
                                        <p:attrNameLst>
                                          <p:attrName>ppt_x</p:attrName>
                                        </p:attrNameLst>
                                      </p:cBhvr>
                                      <p:tavLst>
                                        <p:tav tm="0">
                                          <p:val>
                                            <p:strVal val="#ppt_x"/>
                                          </p:val>
                                        </p:tav>
                                        <p:tav tm="100000">
                                          <p:val>
                                            <p:strVal val="#ppt_x"/>
                                          </p:val>
                                        </p:tav>
                                      </p:tavLst>
                                    </p:anim>
                                    <p:anim calcmode="lin" valueType="num">
                                      <p:cBhvr additive="base">
                                        <p:cTn id="20" dur="500" fill="hold"/>
                                        <p:tgtEl>
                                          <p:spTgt spid="8209"/>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8208"/>
                                        </p:tgtEl>
                                        <p:attrNameLst>
                                          <p:attrName>style.visibility</p:attrName>
                                        </p:attrNameLst>
                                      </p:cBhvr>
                                      <p:to>
                                        <p:strVal val="visible"/>
                                      </p:to>
                                    </p:set>
                                    <p:animEffect transition="in" filter="blinds(horizontal)">
                                      <p:cBhvr>
                                        <p:cTn id="23" dur="500"/>
                                        <p:tgtEl>
                                          <p:spTgt spid="820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8208"/>
                                        </p:tgtEl>
                                      </p:cBhvr>
                                    </p:animEffect>
                                    <p:set>
                                      <p:cBhvr>
                                        <p:cTn id="28" dur="1" fill="hold">
                                          <p:stCondLst>
                                            <p:cond delay="499"/>
                                          </p:stCondLst>
                                        </p:cTn>
                                        <p:tgtEl>
                                          <p:spTgt spid="8208"/>
                                        </p:tgtEl>
                                        <p:attrNameLst>
                                          <p:attrName>style.visibility</p:attrName>
                                        </p:attrNameLst>
                                      </p:cBhvr>
                                      <p:to>
                                        <p:strVal val="hidden"/>
                                      </p:to>
                                    </p:set>
                                  </p:childTnLst>
                                </p:cTn>
                              </p:par>
                              <p:par>
                                <p:cTn id="29" presetID="8" presetClass="exit" presetSubtype="16" fill="hold" nodeType="withEffect">
                                  <p:stCondLst>
                                    <p:cond delay="0"/>
                                  </p:stCondLst>
                                  <p:childTnLst>
                                    <p:animEffect transition="out" filter="diamond(in)">
                                      <p:cBhvr>
                                        <p:cTn id="30" dur="2000"/>
                                        <p:tgtEl>
                                          <p:spTgt spid="8209"/>
                                        </p:tgtEl>
                                      </p:cBhvr>
                                    </p:animEffect>
                                    <p:set>
                                      <p:cBhvr>
                                        <p:cTn id="31" dur="1" fill="hold">
                                          <p:stCondLst>
                                            <p:cond delay="1999"/>
                                          </p:stCondLst>
                                        </p:cTn>
                                        <p:tgtEl>
                                          <p:spTgt spid="8209"/>
                                        </p:tgtEl>
                                        <p:attrNameLst>
                                          <p:attrName>style.visibility</p:attrName>
                                        </p:attrNameLst>
                                      </p:cBhvr>
                                      <p:to>
                                        <p:strVal val="hidden"/>
                                      </p:to>
                                    </p:set>
                                  </p:childTnLst>
                                </p:cTn>
                              </p:par>
                              <p:par>
                                <p:cTn id="32" presetID="4" presetClass="exit" presetSubtype="16" fill="hold" grpId="1" nodeType="withEffect">
                                  <p:stCondLst>
                                    <p:cond delay="0"/>
                                  </p:stCondLst>
                                  <p:iterate type="lt">
                                    <p:tmPct val="0"/>
                                  </p:iterate>
                                  <p:childTnLst>
                                    <p:animEffect transition="out" filter="box(in)">
                                      <p:cBhvr>
                                        <p:cTn id="33" dur="500"/>
                                        <p:tgtEl>
                                          <p:spTgt spid="8198"/>
                                        </p:tgtEl>
                                      </p:cBhvr>
                                    </p:animEffect>
                                    <p:set>
                                      <p:cBhvr>
                                        <p:cTn id="34" dur="1" fill="hold">
                                          <p:stCondLst>
                                            <p:cond delay="499"/>
                                          </p:stCondLst>
                                        </p:cTn>
                                        <p:tgtEl>
                                          <p:spTgt spid="8198"/>
                                        </p:tgtEl>
                                        <p:attrNameLst>
                                          <p:attrName>style.visibility</p:attrName>
                                        </p:attrNameLst>
                                      </p:cBhvr>
                                      <p:to>
                                        <p:strVal val="hidden"/>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8210"/>
                                        </p:tgtEl>
                                        <p:attrNameLst>
                                          <p:attrName>style.visibility</p:attrName>
                                        </p:attrNameLst>
                                      </p:cBhvr>
                                      <p:to>
                                        <p:strVal val="visible"/>
                                      </p:to>
                                    </p:set>
                                    <p:anim calcmode="discrete" valueType="clr">
                                      <p:cBhvr override="childStyle">
                                        <p:cTn id="3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210"/>
                                        </p:tgtEl>
                                        <p:attrNameLst>
                                          <p:attrName>fillcolor</p:attrName>
                                        </p:attrNameLst>
                                      </p:cBhvr>
                                      <p:tavLst>
                                        <p:tav tm="0">
                                          <p:val>
                                            <p:clrVal>
                                              <a:schemeClr val="accent2"/>
                                            </p:clrVal>
                                          </p:val>
                                        </p:tav>
                                        <p:tav tm="50000">
                                          <p:val>
                                            <p:clrVal>
                                              <a:schemeClr val="hlink"/>
                                            </p:clrVal>
                                          </p:val>
                                        </p:tav>
                                      </p:tavLst>
                                    </p:anim>
                                    <p:set>
                                      <p:cBhvr>
                                        <p:cTn id="39" dur="80"/>
                                        <p:tgtEl>
                                          <p:spTgt spid="8210"/>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214"/>
                                        </p:tgtEl>
                                        <p:attrNameLst>
                                          <p:attrName>style.visibility</p:attrName>
                                        </p:attrNameLst>
                                      </p:cBhvr>
                                      <p:to>
                                        <p:strVal val="visible"/>
                                      </p:to>
                                    </p:set>
                                    <p:anim calcmode="lin" valueType="num">
                                      <p:cBhvr additive="base">
                                        <p:cTn id="44" dur="500" fill="hold"/>
                                        <p:tgtEl>
                                          <p:spTgt spid="8214"/>
                                        </p:tgtEl>
                                        <p:attrNameLst>
                                          <p:attrName>ppt_x</p:attrName>
                                        </p:attrNameLst>
                                      </p:cBhvr>
                                      <p:tavLst>
                                        <p:tav tm="0">
                                          <p:val>
                                            <p:strVal val="#ppt_x"/>
                                          </p:val>
                                        </p:tav>
                                        <p:tav tm="100000">
                                          <p:val>
                                            <p:strVal val="#ppt_x"/>
                                          </p:val>
                                        </p:tav>
                                      </p:tavLst>
                                    </p:anim>
                                    <p:anim calcmode="lin" valueType="num">
                                      <p:cBhvr additive="base">
                                        <p:cTn id="45" dur="500" fill="hold"/>
                                        <p:tgtEl>
                                          <p:spTgt spid="8214"/>
                                        </p:tgtEl>
                                        <p:attrNameLst>
                                          <p:attrName>ppt_y</p:attrName>
                                        </p:attrNameLst>
                                      </p:cBhvr>
                                      <p:tavLst>
                                        <p:tav tm="0">
                                          <p:val>
                                            <p:strVal val="1+#ppt_h/2"/>
                                          </p:val>
                                        </p:tav>
                                        <p:tav tm="100000">
                                          <p:val>
                                            <p:strVal val="#ppt_y"/>
                                          </p:val>
                                        </p:tav>
                                      </p:tavLst>
                                    </p:anim>
                                  </p:childTnLst>
                                </p:cTn>
                              </p:par>
                              <p:par>
                                <p:cTn id="46" presetID="3" presetClass="entr" presetSubtype="10" fill="hold" grpId="0" nodeType="withEffect">
                                  <p:stCondLst>
                                    <p:cond delay="0"/>
                                  </p:stCondLst>
                                  <p:childTnLst>
                                    <p:set>
                                      <p:cBhvr>
                                        <p:cTn id="47" dur="1" fill="hold">
                                          <p:stCondLst>
                                            <p:cond delay="0"/>
                                          </p:stCondLst>
                                        </p:cTn>
                                        <p:tgtEl>
                                          <p:spTgt spid="8213"/>
                                        </p:tgtEl>
                                        <p:attrNameLst>
                                          <p:attrName>style.visibility</p:attrName>
                                        </p:attrNameLst>
                                      </p:cBhvr>
                                      <p:to>
                                        <p:strVal val="visible"/>
                                      </p:to>
                                    </p:set>
                                    <p:animEffect transition="in" filter="blinds(horizontal)">
                                      <p:cBhvr>
                                        <p:cTn id="48" dur="500"/>
                                        <p:tgtEl>
                                          <p:spTgt spid="8213"/>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xit" presetSubtype="16" fill="hold" nodeType="clickEffect">
                                  <p:stCondLst>
                                    <p:cond delay="0"/>
                                  </p:stCondLst>
                                  <p:childTnLst>
                                    <p:animEffect transition="out" filter="diamond(in)">
                                      <p:cBhvr>
                                        <p:cTn id="52" dur="2000"/>
                                        <p:tgtEl>
                                          <p:spTgt spid="8214"/>
                                        </p:tgtEl>
                                      </p:cBhvr>
                                    </p:animEffect>
                                    <p:set>
                                      <p:cBhvr>
                                        <p:cTn id="53" dur="1" fill="hold">
                                          <p:stCondLst>
                                            <p:cond delay="1999"/>
                                          </p:stCondLst>
                                        </p:cTn>
                                        <p:tgtEl>
                                          <p:spTgt spid="8214"/>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8213"/>
                                        </p:tgtEl>
                                      </p:cBhvr>
                                    </p:animEffect>
                                    <p:set>
                                      <p:cBhvr>
                                        <p:cTn id="56" dur="1" fill="hold">
                                          <p:stCondLst>
                                            <p:cond delay="499"/>
                                          </p:stCondLst>
                                        </p:cTn>
                                        <p:tgtEl>
                                          <p:spTgt spid="8213"/>
                                        </p:tgtEl>
                                        <p:attrNameLst>
                                          <p:attrName>style.visibility</p:attrName>
                                        </p:attrNameLst>
                                      </p:cBhvr>
                                      <p:to>
                                        <p:strVal val="hidden"/>
                                      </p:to>
                                    </p:set>
                                  </p:childTnLst>
                                </p:cTn>
                              </p:par>
                              <p:par>
                                <p:cTn id="57" presetID="2" presetClass="entr" presetSubtype="4" fill="hold" nodeType="withEffect">
                                  <p:stCondLst>
                                    <p:cond delay="0"/>
                                  </p:stCondLst>
                                  <p:childTnLst>
                                    <p:set>
                                      <p:cBhvr>
                                        <p:cTn id="58" dur="1" fill="hold">
                                          <p:stCondLst>
                                            <p:cond delay="0"/>
                                          </p:stCondLst>
                                        </p:cTn>
                                        <p:tgtEl>
                                          <p:spTgt spid="8202"/>
                                        </p:tgtEl>
                                        <p:attrNameLst>
                                          <p:attrName>style.visibility</p:attrName>
                                        </p:attrNameLst>
                                      </p:cBhvr>
                                      <p:to>
                                        <p:strVal val="visible"/>
                                      </p:to>
                                    </p:set>
                                    <p:anim calcmode="lin" valueType="num">
                                      <p:cBhvr additive="base">
                                        <p:cTn id="59" dur="500" fill="hold"/>
                                        <p:tgtEl>
                                          <p:spTgt spid="8202"/>
                                        </p:tgtEl>
                                        <p:attrNameLst>
                                          <p:attrName>ppt_x</p:attrName>
                                        </p:attrNameLst>
                                      </p:cBhvr>
                                      <p:tavLst>
                                        <p:tav tm="0">
                                          <p:val>
                                            <p:strVal val="#ppt_x"/>
                                          </p:val>
                                        </p:tav>
                                        <p:tav tm="100000">
                                          <p:val>
                                            <p:strVal val="#ppt_x"/>
                                          </p:val>
                                        </p:tav>
                                      </p:tavLst>
                                    </p:anim>
                                    <p:anim calcmode="lin" valueType="num">
                                      <p:cBhvr additive="base">
                                        <p:cTn id="60"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8" grpId="1"/>
      <p:bldP spid="8201" grpId="0"/>
      <p:bldP spid="8208" grpId="0" animBg="1"/>
      <p:bldP spid="8208" grpId="1" animBg="1"/>
      <p:bldP spid="8210" grpId="0"/>
      <p:bldP spid="8213" grpId="0" animBg="1"/>
      <p:bldP spid="82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5" descr="CAY"/>
          <p:cNvPicPr>
            <a:picLocks noChangeAspect="1" noChangeArrowheads="1"/>
          </p:cNvPicPr>
          <p:nvPr/>
        </p:nvPicPr>
        <p:blipFill>
          <a:blip r:embed="rId2">
            <a:lum bright="6000" contrast="24000"/>
          </a:blip>
          <a:srcRect/>
          <a:stretch>
            <a:fillRect/>
          </a:stretch>
        </p:blipFill>
        <p:spPr bwMode="auto">
          <a:xfrm>
            <a:off x="4648200" y="3886200"/>
            <a:ext cx="4495800" cy="2971800"/>
          </a:xfrm>
          <a:prstGeom prst="rect">
            <a:avLst/>
          </a:prstGeom>
          <a:noFill/>
          <a:ln w="9525">
            <a:solidFill>
              <a:srgbClr val="00B050"/>
            </a:solidFill>
            <a:miter lim="800000"/>
            <a:headEnd/>
            <a:tailEnd/>
          </a:ln>
        </p:spPr>
      </p:pic>
      <p:pic>
        <p:nvPicPr>
          <p:cNvPr id="13315" name="Picture 3" descr="imagesCAU6E3N9"/>
          <p:cNvPicPr>
            <a:picLocks noChangeAspect="1" noChangeArrowheads="1"/>
          </p:cNvPicPr>
          <p:nvPr/>
        </p:nvPicPr>
        <p:blipFill>
          <a:blip r:embed="rId3"/>
          <a:srcRect/>
          <a:stretch>
            <a:fillRect/>
          </a:stretch>
        </p:blipFill>
        <p:spPr bwMode="auto">
          <a:xfrm>
            <a:off x="0" y="685800"/>
            <a:ext cx="4648200" cy="3200400"/>
          </a:xfrm>
          <a:prstGeom prst="rect">
            <a:avLst/>
          </a:prstGeom>
          <a:noFill/>
        </p:spPr>
      </p:pic>
      <p:pic>
        <p:nvPicPr>
          <p:cNvPr id="13316" name="Picture 4" descr="imagesCA83R1T1"/>
          <p:cNvPicPr>
            <a:picLocks noChangeAspect="1" noChangeArrowheads="1"/>
          </p:cNvPicPr>
          <p:nvPr/>
        </p:nvPicPr>
        <p:blipFill>
          <a:blip r:embed="rId4"/>
          <a:srcRect/>
          <a:stretch>
            <a:fillRect/>
          </a:stretch>
        </p:blipFill>
        <p:spPr bwMode="auto">
          <a:xfrm>
            <a:off x="0" y="3810000"/>
            <a:ext cx="4572000" cy="3048000"/>
          </a:xfrm>
          <a:prstGeom prst="rect">
            <a:avLst/>
          </a:prstGeom>
          <a:noFill/>
        </p:spPr>
      </p:pic>
      <p:pic>
        <p:nvPicPr>
          <p:cNvPr id="13317" name="Picture 5" descr="images206338_6"/>
          <p:cNvPicPr>
            <a:picLocks noChangeAspect="1" noChangeArrowheads="1"/>
          </p:cNvPicPr>
          <p:nvPr/>
        </p:nvPicPr>
        <p:blipFill>
          <a:blip r:embed="rId5"/>
          <a:srcRect/>
          <a:stretch>
            <a:fillRect/>
          </a:stretch>
        </p:blipFill>
        <p:spPr bwMode="auto">
          <a:xfrm>
            <a:off x="4648200" y="685800"/>
            <a:ext cx="4495800" cy="3200400"/>
          </a:xfrm>
          <a:prstGeom prst="rect">
            <a:avLst/>
          </a:prstGeom>
          <a:noFill/>
        </p:spPr>
      </p:pic>
      <p:sp>
        <p:nvSpPr>
          <p:cNvPr id="13318" name="Rectangle 6"/>
          <p:cNvSpPr>
            <a:spLocks noChangeArrowheads="1"/>
          </p:cNvSpPr>
          <p:nvPr/>
        </p:nvSpPr>
        <p:spPr bwMode="auto">
          <a:xfrm>
            <a:off x="0" y="0"/>
            <a:ext cx="91440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2000" b="1">
                <a:solidFill>
                  <a:srgbClr val="0000FF"/>
                </a:solidFill>
                <a:latin typeface="Times New Roman" pitchFamily="18" charset="0"/>
              </a:rPr>
              <a:t>70% số loài cây và chim, thú trên Trái Đất sinh sống ở rừng rậm đới nóng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edge">
                                      <p:cBhvr>
                                        <p:cTn id="7" dur="2000"/>
                                        <p:tgtEl>
                                          <p:spTgt spid="13317"/>
                                        </p:tgtEl>
                                      </p:cBhvr>
                                    </p:animEffect>
                                  </p:childTnLst>
                                </p:cTn>
                              </p:par>
                              <p:par>
                                <p:cTn id="8" presetID="20" presetClass="entr" presetSubtype="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wedge">
                                      <p:cBhvr>
                                        <p:cTn id="10" dur="2000"/>
                                        <p:tgtEl>
                                          <p:spTgt spid="13315"/>
                                        </p:tgtEl>
                                      </p:cBhvr>
                                    </p:animEffect>
                                  </p:childTnLst>
                                </p:cTn>
                              </p:par>
                              <p:par>
                                <p:cTn id="11" presetID="20"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wedge">
                                      <p:cBhvr>
                                        <p:cTn id="13" dur="2000"/>
                                        <p:tgtEl>
                                          <p:spTgt spid="13316"/>
                                        </p:tgtEl>
                                      </p:cBhvr>
                                    </p:animEffect>
                                  </p:childTnLst>
                                </p:cTn>
                              </p:par>
                              <p:par>
                                <p:cTn id="14" presetID="20" presetClass="entr" presetSubtype="0" fill="hold" nodeType="with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wedge">
                                      <p:cBhvr>
                                        <p:cTn id="16" dur="20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318"/>
                                        </p:tgtEl>
                                        <p:attrNameLst>
                                          <p:attrName>style.visibility</p:attrName>
                                        </p:attrNameLst>
                                      </p:cBhvr>
                                      <p:to>
                                        <p:strVal val="visible"/>
                                      </p:to>
                                    </p:set>
                                    <p:anim calcmode="discrete" valueType="clr">
                                      <p:cBhvr override="childStyle">
                                        <p:cTn id="21" dur="80"/>
                                        <p:tgtEl>
                                          <p:spTgt spid="1331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318"/>
                                        </p:tgtEl>
                                        <p:attrNameLst>
                                          <p:attrName>fillcolor</p:attrName>
                                        </p:attrNameLst>
                                      </p:cBhvr>
                                      <p:tavLst>
                                        <p:tav tm="0">
                                          <p:val>
                                            <p:clrVal>
                                              <a:schemeClr val="accent2"/>
                                            </p:clrVal>
                                          </p:val>
                                        </p:tav>
                                        <p:tav tm="50000">
                                          <p:val>
                                            <p:clrVal>
                                              <a:schemeClr val="hlink"/>
                                            </p:clrVal>
                                          </p:val>
                                        </p:tav>
                                      </p:tavLst>
                                    </p:anim>
                                    <p:set>
                                      <p:cBhvr>
                                        <p:cTn id="23" dur="80"/>
                                        <p:tgtEl>
                                          <p:spTgt spid="133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Picture37.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ChangeArrowheads="1"/>
          </p:cNvSpPr>
          <p:nvPr/>
        </p:nvSpPr>
        <p:spPr bwMode="auto">
          <a:xfrm>
            <a:off x="0" y="944563"/>
            <a:ext cx="3735388" cy="457200"/>
          </a:xfrm>
          <a:prstGeom prst="rect">
            <a:avLst/>
          </a:prstGeom>
          <a:noFill/>
          <a:ln w="9525">
            <a:noFill/>
            <a:miter lim="800000"/>
            <a:headEnd/>
            <a:tailEnd/>
          </a:ln>
          <a:effectLst/>
        </p:spPr>
        <p:txBody>
          <a:bodyPr wrap="none" anchor="ctr">
            <a:spAutoFit/>
          </a:bodyPr>
          <a:lstStyle/>
          <a:p>
            <a:pPr algn="justLow"/>
            <a:r>
              <a:rPr lang="it-IT" sz="2400" b="1" u="sng" dirty="0">
                <a:solidFill>
                  <a:srgbClr val="FF0000"/>
                </a:solidFill>
                <a:latin typeface="Times New Roman" pitchFamily="18" charset="0"/>
                <a:cs typeface="Times New Roman" pitchFamily="18" charset="0"/>
              </a:rPr>
              <a:t>II. Môi trường xích đạo ẩm</a:t>
            </a:r>
          </a:p>
        </p:txBody>
      </p:sp>
      <p:sp>
        <p:nvSpPr>
          <p:cNvPr id="11269" name="WordArt 5"/>
          <p:cNvSpPr>
            <a:spLocks noChangeArrowheads="1" noChangeShapeType="1" noTextEdit="1"/>
          </p:cNvSpPr>
          <p:nvPr/>
        </p:nvSpPr>
        <p:spPr bwMode="auto">
          <a:xfrm>
            <a:off x="152400" y="0"/>
            <a:ext cx="8569325" cy="792163"/>
          </a:xfrm>
          <a:prstGeom prst="rect">
            <a:avLst/>
          </a:prstGeom>
        </p:spPr>
        <p:txBody>
          <a:bodyPr wrap="none" fromWordArt="1">
            <a:prstTxWarp prst="textSlantUp">
              <a:avLst>
                <a:gd name="adj" fmla="val 0"/>
              </a:avLst>
            </a:prstTxWarp>
          </a:bodyPr>
          <a:lstStyle/>
          <a:p>
            <a:pPr algn="ctr"/>
            <a:r>
              <a:rPr lang="vi-VN" sz="3200" b="1" kern="10" dirty="0">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 </a:t>
            </a:r>
            <a:r>
              <a:rPr lang="vi-VN"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BÀI 5 ĐỚI NÓNG. MÔI TRƯỜNG XÍCH ĐẠO ẨM</a:t>
            </a:r>
            <a:endParaRPr lang="en-US"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endParaRPr>
          </a:p>
        </p:txBody>
      </p:sp>
      <p:sp>
        <p:nvSpPr>
          <p:cNvPr id="11270" name="Rectangle 6"/>
          <p:cNvSpPr>
            <a:spLocks noChangeArrowheads="1"/>
          </p:cNvSpPr>
          <p:nvPr/>
        </p:nvSpPr>
        <p:spPr bwMode="auto">
          <a:xfrm>
            <a:off x="4267200" y="5638800"/>
            <a:ext cx="4524375" cy="822325"/>
          </a:xfrm>
          <a:prstGeom prst="rect">
            <a:avLst/>
          </a:prstGeom>
          <a:noFill/>
          <a:ln w="9525">
            <a:noFill/>
            <a:miter lim="800000"/>
            <a:headEnd/>
            <a:tailEnd/>
          </a:ln>
          <a:effectLst/>
        </p:spPr>
        <p:txBody>
          <a:bodyPr anchor="ctr">
            <a:spAutoFit/>
          </a:bodyPr>
          <a:lstStyle/>
          <a:p>
            <a:pPr algn="justLow"/>
            <a:r>
              <a:rPr lang="vi-VN" sz="2400" b="1">
                <a:solidFill>
                  <a:srgbClr val="FF0000"/>
                </a:solidFill>
                <a:latin typeface="Times New Roman" pitchFamily="18" charset="0"/>
                <a:cs typeface="Times New Roman" pitchFamily="18" charset="0"/>
              </a:rPr>
              <a:t>? Nêu đặc điểm khí hậu, giới sinh vật của đới nóng</a:t>
            </a:r>
            <a:r>
              <a:rPr lang="it-IT" sz="2400" b="1">
                <a:solidFill>
                  <a:srgbClr val="FF0000"/>
                </a:solidFill>
                <a:latin typeface="Times New Roman" pitchFamily="18" charset="0"/>
                <a:cs typeface="Times New Roman" pitchFamily="18" charset="0"/>
              </a:rPr>
              <a:t> ?</a:t>
            </a:r>
          </a:p>
        </p:txBody>
      </p:sp>
      <p:pic>
        <p:nvPicPr>
          <p:cNvPr id="11275" name="Picture 11" descr="20"/>
          <p:cNvPicPr>
            <a:picLocks noChangeAspect="1" noChangeArrowheads="1"/>
          </p:cNvPicPr>
          <p:nvPr/>
        </p:nvPicPr>
        <p:blipFill>
          <a:blip r:embed="rId3">
            <a:lum bright="-18000" contrast="24000"/>
          </a:blip>
          <a:srcRect/>
          <a:stretch>
            <a:fillRect/>
          </a:stretch>
        </p:blipFill>
        <p:spPr bwMode="auto">
          <a:xfrm>
            <a:off x="4114800" y="914400"/>
            <a:ext cx="5029200" cy="5943600"/>
          </a:xfrm>
          <a:prstGeom prst="rect">
            <a:avLst/>
          </a:prstGeom>
          <a:noFill/>
          <a:ln w="28575">
            <a:solidFill>
              <a:srgbClr val="0000FF"/>
            </a:solidFill>
            <a:miter lim="800000"/>
            <a:headEnd/>
            <a:tailEnd/>
          </a:ln>
        </p:spPr>
      </p:pic>
      <p:sp>
        <p:nvSpPr>
          <p:cNvPr id="11278" name="AutoShape 14"/>
          <p:cNvSpPr>
            <a:spLocks noChangeArrowheads="1"/>
          </p:cNvSpPr>
          <p:nvPr/>
        </p:nvSpPr>
        <p:spPr bwMode="auto">
          <a:xfrm>
            <a:off x="311150" y="1257300"/>
            <a:ext cx="2743200" cy="2514600"/>
          </a:xfrm>
          <a:prstGeom prst="cloudCallout">
            <a:avLst>
              <a:gd name="adj1" fmla="val 125116"/>
              <a:gd name="adj2" fmla="val 36176"/>
            </a:avLst>
          </a:prstGeom>
          <a:solidFill>
            <a:srgbClr val="99FF66"/>
          </a:solidFill>
          <a:ln w="9525">
            <a:solidFill>
              <a:schemeClr val="tx1"/>
            </a:solidFill>
            <a:round/>
            <a:headEnd/>
            <a:tailEnd/>
          </a:ln>
          <a:effectLst/>
        </p:spPr>
        <p:txBody>
          <a:bodyPr/>
          <a:lstStyle/>
          <a:p>
            <a:pPr algn="ctr"/>
            <a:r>
              <a:rPr lang="en-US" sz="2400" b="1" dirty="0">
                <a:latin typeface="Times New Roman" pitchFamily="18" charset="0"/>
              </a:rPr>
              <a:t>  </a:t>
            </a:r>
            <a:r>
              <a:rPr lang="en-US" sz="2400" b="1" dirty="0" err="1">
                <a:latin typeface="Times New Roman" pitchFamily="18" charset="0"/>
              </a:rPr>
              <a:t>Xác</a:t>
            </a:r>
            <a:r>
              <a:rPr lang="en-US" sz="2400" b="1" dirty="0">
                <a:latin typeface="Times New Roman" pitchFamily="18" charset="0"/>
              </a:rPr>
              <a:t> </a:t>
            </a:r>
            <a:r>
              <a:rPr lang="en-US" sz="2400" b="1" dirty="0" err="1">
                <a:latin typeface="Times New Roman" pitchFamily="18" charset="0"/>
              </a:rPr>
              <a:t>định</a:t>
            </a:r>
            <a:r>
              <a:rPr lang="en-US" sz="2400" b="1" dirty="0">
                <a:latin typeface="Times New Roman" pitchFamily="18" charset="0"/>
              </a:rPr>
              <a:t>     </a:t>
            </a:r>
            <a:r>
              <a:rPr lang="en-US" sz="2400" b="1" dirty="0" err="1">
                <a:latin typeface="Times New Roman" pitchFamily="18" charset="0"/>
              </a:rPr>
              <a:t>vị</a:t>
            </a:r>
            <a:r>
              <a:rPr lang="en-US" sz="2400" b="1" dirty="0">
                <a:latin typeface="Times New Roman" pitchFamily="18" charset="0"/>
              </a:rPr>
              <a:t> </a:t>
            </a:r>
            <a:r>
              <a:rPr lang="en-US" sz="2400" b="1" dirty="0" err="1">
                <a:latin typeface="Times New Roman" pitchFamily="18" charset="0"/>
              </a:rPr>
              <a:t>trí</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môi</a:t>
            </a:r>
            <a:r>
              <a:rPr lang="en-US" sz="2400" b="1" dirty="0">
                <a:latin typeface="Times New Roman" pitchFamily="18" charset="0"/>
              </a:rPr>
              <a:t> </a:t>
            </a:r>
            <a:r>
              <a:rPr lang="en-US" sz="2400" b="1" dirty="0" err="1">
                <a:latin typeface="Times New Roman" pitchFamily="18" charset="0"/>
              </a:rPr>
              <a:t>trường</a:t>
            </a:r>
            <a:r>
              <a:rPr lang="en-US" sz="2400" b="1" dirty="0">
                <a:latin typeface="Times New Roman" pitchFamily="18" charset="0"/>
              </a:rPr>
              <a:t> </a:t>
            </a:r>
            <a:r>
              <a:rPr lang="en-US" sz="2400" b="1" dirty="0" err="1">
                <a:latin typeface="Times New Roman" pitchFamily="18" charset="0"/>
              </a:rPr>
              <a:t>xích</a:t>
            </a:r>
            <a:r>
              <a:rPr lang="en-US" sz="2400" b="1" dirty="0">
                <a:latin typeface="Times New Roman" pitchFamily="18" charset="0"/>
              </a:rPr>
              <a:t> </a:t>
            </a:r>
            <a:r>
              <a:rPr lang="en-US" sz="2400" b="1" dirty="0" err="1">
                <a:latin typeface="Times New Roman" pitchFamily="18" charset="0"/>
              </a:rPr>
              <a:t>đạo</a:t>
            </a:r>
            <a:r>
              <a:rPr lang="en-US" sz="2400" b="1" dirty="0">
                <a:latin typeface="Times New Roman" pitchFamily="18" charset="0"/>
              </a:rPr>
              <a:t> </a:t>
            </a:r>
            <a:r>
              <a:rPr lang="en-US" sz="2400" b="1" dirty="0" err="1">
                <a:latin typeface="Times New Roman" pitchFamily="18" charset="0"/>
              </a:rPr>
              <a:t>ẩm</a:t>
            </a:r>
            <a:r>
              <a:rPr lang="en-US" sz="2400" b="1" dirty="0">
                <a:latin typeface="Times New Roman" pitchFamily="18" charset="0"/>
              </a:rPr>
              <a:t>?</a:t>
            </a:r>
          </a:p>
        </p:txBody>
      </p:sp>
      <p:pic>
        <p:nvPicPr>
          <p:cNvPr id="11279" name="Picture 15" descr="138"/>
          <p:cNvPicPr>
            <a:picLocks noChangeAspect="1" noChangeArrowheads="1" noCrop="1"/>
          </p:cNvPicPr>
          <p:nvPr/>
        </p:nvPicPr>
        <p:blipFill>
          <a:blip r:embed="rId4" cstate="print"/>
          <a:srcRect/>
          <a:stretch>
            <a:fillRect/>
          </a:stretch>
        </p:blipFill>
        <p:spPr bwMode="auto">
          <a:xfrm>
            <a:off x="2286000" y="1981200"/>
            <a:ext cx="533400" cy="457200"/>
          </a:xfrm>
          <a:prstGeom prst="rect">
            <a:avLst/>
          </a:prstGeom>
          <a:noFill/>
        </p:spPr>
      </p:pic>
      <p:sp>
        <p:nvSpPr>
          <p:cNvPr id="11280" name="Rectangle 16"/>
          <p:cNvSpPr>
            <a:spLocks noChangeArrowheads="1"/>
          </p:cNvSpPr>
          <p:nvPr/>
        </p:nvSpPr>
        <p:spPr bwMode="auto">
          <a:xfrm>
            <a:off x="0" y="1367264"/>
            <a:ext cx="4248150" cy="830997"/>
          </a:xfrm>
          <a:prstGeom prst="rect">
            <a:avLst/>
          </a:prstGeom>
          <a:noFill/>
          <a:ln w="9525">
            <a:noFill/>
            <a:miter lim="800000"/>
            <a:headEnd/>
            <a:tailEnd/>
          </a:ln>
          <a:effectLst/>
        </p:spPr>
        <p:txBody>
          <a:bodyPr anchor="ctr">
            <a:spAutoFit/>
          </a:bodyPr>
          <a:lstStyle/>
          <a:p>
            <a:pPr algn="justLow"/>
            <a:r>
              <a:rPr lang="en-US" b="1" dirty="0">
                <a:solidFill>
                  <a:srgbClr val="0000FF"/>
                </a:solidFill>
                <a:sym typeface="Wingdings 2" pitchFamily="18" charset="2"/>
              </a:rPr>
              <a:t></a:t>
            </a:r>
            <a:r>
              <a:rPr lang="en-US" dirty="0"/>
              <a:t>*</a:t>
            </a:r>
            <a:r>
              <a:rPr lang="vi-VN" sz="2400" b="1" dirty="0">
                <a:solidFill>
                  <a:srgbClr val="0000FF"/>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Vị trí: </a:t>
            </a:r>
            <a:r>
              <a:rPr lang="it-IT" sz="2400" b="1" dirty="0">
                <a:solidFill>
                  <a:srgbClr val="FF0000"/>
                </a:solidFill>
                <a:latin typeface="Times New Roman" pitchFamily="18" charset="0"/>
                <a:cs typeface="Times New Roman" pitchFamily="18" charset="0"/>
              </a:rPr>
              <a:t>Nằm trong khoảng từ </a:t>
            </a:r>
            <a:r>
              <a:rPr lang="vi-VN" sz="2400" b="1" dirty="0" smtClean="0">
                <a:solidFill>
                  <a:srgbClr val="FF0000"/>
                </a:solidFill>
                <a:latin typeface="Times New Roman" pitchFamily="18" charset="0"/>
                <a:cs typeface="Times New Roman" pitchFamily="18" charset="0"/>
              </a:rPr>
              <a:t>5</a:t>
            </a:r>
            <a:r>
              <a:rPr lang="vi-VN" sz="2400" b="1" baseline="30000" dirty="0" smtClean="0">
                <a:solidFill>
                  <a:srgbClr val="FF0000"/>
                </a:solidFill>
                <a:latin typeface="Times New Roman" pitchFamily="18" charset="0"/>
                <a:cs typeface="Times New Roman" pitchFamily="18" charset="0"/>
              </a:rPr>
              <a:t>0</a:t>
            </a:r>
            <a:r>
              <a:rPr lang="vi-VN" sz="2400" b="1" dirty="0" smtClean="0">
                <a:solidFill>
                  <a:srgbClr val="FF0000"/>
                </a:solidFill>
                <a:latin typeface="Times New Roman" pitchFamily="18" charset="0"/>
                <a:cs typeface="Times New Roman" pitchFamily="18" charset="0"/>
              </a:rPr>
              <a:t> </a:t>
            </a:r>
            <a:r>
              <a:rPr lang="it-IT" sz="2400" b="1" dirty="0" smtClean="0">
                <a:solidFill>
                  <a:srgbClr val="FF0000"/>
                </a:solidFill>
                <a:latin typeface="Times New Roman" pitchFamily="18" charset="0"/>
                <a:cs typeface="Times New Roman" pitchFamily="18" charset="0"/>
              </a:rPr>
              <a:t>B đến 5</a:t>
            </a:r>
            <a:r>
              <a:rPr lang="vi-VN" sz="2400" b="1" baseline="30000" dirty="0">
                <a:solidFill>
                  <a:srgbClr val="FF0000"/>
                </a:solidFill>
                <a:latin typeface="Times New Roman" pitchFamily="18" charset="0"/>
                <a:cs typeface="Times New Roman" pitchFamily="18" charset="0"/>
              </a:rPr>
              <a:t>0</a:t>
            </a:r>
            <a:r>
              <a:rPr lang="vi-VN" sz="2400" b="1" dirty="0">
                <a:solidFill>
                  <a:srgbClr val="FF0000"/>
                </a:solidFill>
                <a:latin typeface="Times New Roman" pitchFamily="18" charset="0"/>
                <a:cs typeface="Times New Roman" pitchFamily="18" charset="0"/>
              </a:rPr>
              <a:t> </a:t>
            </a:r>
            <a:r>
              <a:rPr lang="it-IT" sz="2400" b="1" dirty="0" smtClean="0">
                <a:solidFill>
                  <a:srgbClr val="FF0000"/>
                </a:solidFill>
                <a:latin typeface="Times New Roman" pitchFamily="18" charset="0"/>
                <a:cs typeface="Times New Roman" pitchFamily="18" charset="0"/>
              </a:rPr>
              <a:t>N.</a:t>
            </a:r>
            <a:endParaRPr lang="it-IT" sz="2400" b="1" dirty="0">
              <a:solidFill>
                <a:srgbClr val="FF0000"/>
              </a:solidFill>
              <a:latin typeface="Times New Roman" pitchFamily="18" charset="0"/>
              <a:cs typeface="Times New Roman" pitchFamily="18" charset="0"/>
            </a:endParaRPr>
          </a:p>
        </p:txBody>
      </p:sp>
      <p:sp>
        <p:nvSpPr>
          <p:cNvPr id="11281" name="Rectangle 17"/>
          <p:cNvSpPr>
            <a:spLocks noChangeArrowheads="1"/>
          </p:cNvSpPr>
          <p:nvPr/>
        </p:nvSpPr>
        <p:spPr bwMode="auto">
          <a:xfrm>
            <a:off x="0" y="2057400"/>
            <a:ext cx="1624013" cy="457200"/>
          </a:xfrm>
          <a:prstGeom prst="rect">
            <a:avLst/>
          </a:prstGeom>
          <a:noFill/>
          <a:ln w="9525">
            <a:noFill/>
            <a:miter lim="800000"/>
            <a:headEnd/>
            <a:tailEnd/>
          </a:ln>
          <a:effectLst/>
        </p:spPr>
        <p:txBody>
          <a:bodyPr wrap="none" anchor="ctr">
            <a:spAutoFit/>
          </a:bodyPr>
          <a:lstStyle/>
          <a:p>
            <a:pPr algn="justLow"/>
            <a:r>
              <a:rPr lang="vi-VN" sz="2400" b="1" u="sng" dirty="0">
                <a:solidFill>
                  <a:srgbClr val="FF0000"/>
                </a:solidFill>
                <a:latin typeface="Times New Roman" pitchFamily="18" charset="0"/>
                <a:cs typeface="Times New Roman" pitchFamily="18" charset="0"/>
              </a:rPr>
              <a:t>1</a:t>
            </a:r>
            <a:r>
              <a:rPr lang="it-IT" sz="2400" b="1" u="sng" dirty="0">
                <a:solidFill>
                  <a:srgbClr val="FF0000"/>
                </a:solidFill>
                <a:latin typeface="Times New Roman" pitchFamily="18" charset="0"/>
                <a:cs typeface="Times New Roman" pitchFamily="18" charset="0"/>
              </a:rPr>
              <a:t>.</a:t>
            </a:r>
            <a:r>
              <a:rPr lang="vi-VN" sz="2400" b="1" u="sng" dirty="0">
                <a:solidFill>
                  <a:srgbClr val="FF0000"/>
                </a:solidFill>
                <a:latin typeface="Times New Roman" pitchFamily="18" charset="0"/>
                <a:cs typeface="Times New Roman" pitchFamily="18" charset="0"/>
              </a:rPr>
              <a:t> Khí hậu</a:t>
            </a:r>
            <a:r>
              <a:rPr lang="it-IT" sz="2400" b="1" u="sng" dirty="0">
                <a:solidFill>
                  <a:srgbClr val="FF0000"/>
                </a:solidFill>
                <a:latin typeface="Times New Roman" pitchFamily="18" charset="0"/>
                <a:cs typeface="Times New Roman" pitchFamily="18" charset="0"/>
              </a:rPr>
              <a:t>.</a:t>
            </a:r>
          </a:p>
        </p:txBody>
      </p:sp>
      <p:sp>
        <p:nvSpPr>
          <p:cNvPr id="11282" name="AutoShape 18"/>
          <p:cNvSpPr>
            <a:spLocks noChangeArrowheads="1"/>
          </p:cNvSpPr>
          <p:nvPr/>
        </p:nvSpPr>
        <p:spPr bwMode="auto">
          <a:xfrm>
            <a:off x="496094" y="3733800"/>
            <a:ext cx="2743200" cy="2133600"/>
          </a:xfrm>
          <a:prstGeom prst="cloudCallout">
            <a:avLst>
              <a:gd name="adj1" fmla="val 127894"/>
              <a:gd name="adj2" fmla="val 7514"/>
            </a:avLst>
          </a:prstGeom>
          <a:solidFill>
            <a:srgbClr val="99FF66"/>
          </a:solidFill>
          <a:ln w="9525">
            <a:solidFill>
              <a:schemeClr val="tx1"/>
            </a:solidFill>
            <a:round/>
            <a:headEnd/>
            <a:tailEnd/>
          </a:ln>
          <a:effectLst/>
        </p:spPr>
        <p:txBody>
          <a:bodyPr/>
          <a:lstStyle/>
          <a:p>
            <a:pPr algn="ct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Xác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định</a:t>
            </a:r>
            <a:r>
              <a:rPr lang="en-US" sz="2400" b="1" dirty="0">
                <a:solidFill>
                  <a:srgbClr val="FF0000"/>
                </a:solidFill>
                <a:latin typeface="Times New Roman" pitchFamily="18" charset="0"/>
              </a:rPr>
              <a:t>     </a:t>
            </a:r>
            <a:r>
              <a:rPr lang="en-US" sz="2400" b="1" dirty="0" err="1">
                <a:latin typeface="Times New Roman" pitchFamily="18" charset="0"/>
              </a:rPr>
              <a:t>vị</a:t>
            </a:r>
            <a:r>
              <a:rPr lang="en-US" sz="2400" b="1" dirty="0">
                <a:latin typeface="Times New Roman" pitchFamily="18" charset="0"/>
              </a:rPr>
              <a:t> </a:t>
            </a:r>
            <a:r>
              <a:rPr lang="en-US" sz="2400" b="1" dirty="0" err="1">
                <a:latin typeface="Times New Roman" pitchFamily="18" charset="0"/>
              </a:rPr>
              <a:t>trí</a:t>
            </a:r>
            <a:r>
              <a:rPr lang="en-US" sz="2400" b="1" dirty="0">
                <a:latin typeface="Times New Roman" pitchFamily="18" charset="0"/>
              </a:rPr>
              <a:t> </a:t>
            </a:r>
            <a:r>
              <a:rPr lang="en-US" sz="2400" b="1" dirty="0" err="1">
                <a:latin typeface="Times New Roman" pitchFamily="18" charset="0"/>
              </a:rPr>
              <a:t>củaXin-Ga</a:t>
            </a:r>
            <a:r>
              <a:rPr lang="en-US" sz="2400" b="1" dirty="0">
                <a:latin typeface="Times New Roman" pitchFamily="18" charset="0"/>
              </a:rPr>
              <a:t>- Po?</a:t>
            </a:r>
          </a:p>
        </p:txBody>
      </p:sp>
      <p:pic>
        <p:nvPicPr>
          <p:cNvPr id="11283" name="Picture 19" descr="138"/>
          <p:cNvPicPr>
            <a:picLocks noChangeAspect="1" noChangeArrowheads="1" noCrop="1"/>
          </p:cNvPicPr>
          <p:nvPr/>
        </p:nvPicPr>
        <p:blipFill>
          <a:blip r:embed="rId4" cstate="print"/>
          <a:srcRect/>
          <a:stretch>
            <a:fillRect/>
          </a:stretch>
        </p:blipFill>
        <p:spPr bwMode="auto">
          <a:xfrm>
            <a:off x="2514600" y="3505200"/>
            <a:ext cx="533400" cy="457200"/>
          </a:xfrm>
          <a:prstGeom prst="rect">
            <a:avLst/>
          </a:prstGeom>
          <a:noFill/>
        </p:spPr>
      </p:pic>
      <p:sp>
        <p:nvSpPr>
          <p:cNvPr id="11284" name="AutoShape 20"/>
          <p:cNvSpPr>
            <a:spLocks noChangeArrowheads="1"/>
          </p:cNvSpPr>
          <p:nvPr/>
        </p:nvSpPr>
        <p:spPr bwMode="auto">
          <a:xfrm flipH="1">
            <a:off x="8077200" y="3429000"/>
            <a:ext cx="152400" cy="152400"/>
          </a:xfrm>
          <a:prstGeom prst="flowChartConnector">
            <a:avLst/>
          </a:prstGeom>
          <a:solidFill>
            <a:srgbClr val="FF0000"/>
          </a:solidFill>
          <a:ln w="9525">
            <a:solidFill>
              <a:schemeClr val="tx1"/>
            </a:solidFill>
            <a:round/>
            <a:headEnd/>
            <a:tailEnd/>
          </a:ln>
          <a:effectLst/>
        </p:spPr>
        <p:txBody>
          <a:bodyPr wrap="none" anchor="ctr"/>
          <a:lstStyle/>
          <a:p>
            <a:pPr algn="ctr"/>
            <a:endParaRPr lang="en-US" sz="2000">
              <a:solidFill>
                <a:srgbClr val="FFFFFF"/>
              </a:solidFill>
            </a:endParaRPr>
          </a:p>
        </p:txBody>
      </p:sp>
      <p:sp>
        <p:nvSpPr>
          <p:cNvPr id="11285" name="AutoShape 21"/>
          <p:cNvSpPr>
            <a:spLocks noChangeArrowheads="1"/>
          </p:cNvSpPr>
          <p:nvPr/>
        </p:nvSpPr>
        <p:spPr bwMode="auto">
          <a:xfrm>
            <a:off x="214282" y="2214554"/>
            <a:ext cx="3714776" cy="2000264"/>
          </a:xfrm>
          <a:prstGeom prst="irregularSeal1">
            <a:avLst/>
          </a:prstGeom>
          <a:solidFill>
            <a:srgbClr val="FF00FF"/>
          </a:solidFill>
          <a:ln w="9525">
            <a:solidFill>
              <a:srgbClr val="FFFF00"/>
            </a:solidFill>
            <a:miter lim="800000"/>
            <a:headEnd/>
            <a:tailEnd/>
          </a:ln>
          <a:effectLst/>
        </p:spPr>
        <p:txBody>
          <a:bodyPr wrap="none" anchor="ctr"/>
          <a:lstStyle/>
          <a:p>
            <a:endParaRPr lang="en-US"/>
          </a:p>
        </p:txBody>
      </p:sp>
      <p:sp>
        <p:nvSpPr>
          <p:cNvPr id="11286" name="Text Box 22"/>
          <p:cNvSpPr txBox="1">
            <a:spLocks noChangeArrowheads="1"/>
          </p:cNvSpPr>
          <p:nvPr/>
        </p:nvSpPr>
        <p:spPr bwMode="auto">
          <a:xfrm>
            <a:off x="857224" y="3000372"/>
            <a:ext cx="2581268" cy="523220"/>
          </a:xfrm>
          <a:prstGeom prst="rect">
            <a:avLst/>
          </a:prstGeom>
          <a:noFill/>
          <a:ln w="9525">
            <a:noFill/>
            <a:miter lim="800000"/>
            <a:headEnd/>
            <a:tailEnd/>
          </a:ln>
          <a:effectLst/>
        </p:spPr>
        <p:txBody>
          <a:bodyPr wrap="square">
            <a:spAutoFit/>
          </a:bodyPr>
          <a:lstStyle/>
          <a:p>
            <a:pPr>
              <a:spcBef>
                <a:spcPct val="50000"/>
              </a:spcBef>
            </a:pPr>
            <a:r>
              <a:rPr lang="en-US" sz="2800" dirty="0" err="1"/>
              <a:t>Thảo</a:t>
            </a:r>
            <a:r>
              <a:rPr lang="en-US" sz="2800" dirty="0"/>
              <a:t> </a:t>
            </a:r>
            <a:r>
              <a:rPr lang="en-US" sz="2800" dirty="0" err="1"/>
              <a:t>luận</a:t>
            </a:r>
            <a:r>
              <a:rPr lang="en-US" sz="2800" dirty="0"/>
              <a:t> </a:t>
            </a:r>
            <a:r>
              <a:rPr lang="en-US" sz="2800" dirty="0" err="1"/>
              <a:t>nhóm</a:t>
            </a:r>
            <a:endParaRPr lang="en-US" sz="2800" dirty="0"/>
          </a:p>
        </p:txBody>
      </p:sp>
      <p:sp>
        <p:nvSpPr>
          <p:cNvPr id="11288" name="Text Box 24"/>
          <p:cNvSpPr txBox="1">
            <a:spLocks noChangeArrowheads="1"/>
          </p:cNvSpPr>
          <p:nvPr/>
        </p:nvSpPr>
        <p:spPr bwMode="auto">
          <a:xfrm>
            <a:off x="214282" y="4286256"/>
            <a:ext cx="3733800" cy="366713"/>
          </a:xfrm>
          <a:prstGeom prst="rect">
            <a:avLst/>
          </a:prstGeom>
          <a:solidFill>
            <a:srgbClr val="FF0000"/>
          </a:solidFill>
          <a:ln w="9525">
            <a:noFill/>
            <a:miter lim="800000"/>
            <a:headEnd/>
            <a:tailEnd/>
          </a:ln>
          <a:effectLst/>
        </p:spPr>
        <p:txBody>
          <a:bodyPr>
            <a:spAutoFit/>
          </a:bodyPr>
          <a:lstStyle/>
          <a:p>
            <a:pPr>
              <a:spcBef>
                <a:spcPct val="50000"/>
              </a:spcBef>
            </a:pPr>
            <a:r>
              <a:rPr lang="en-US" dirty="0" err="1">
                <a:latin typeface="Times New Roman" pitchFamily="18" charset="0"/>
              </a:rPr>
              <a:t>Nhóm</a:t>
            </a:r>
            <a:r>
              <a:rPr lang="en-US" dirty="0">
                <a:latin typeface="Times New Roman" pitchFamily="18" charset="0"/>
              </a:rPr>
              <a:t> 1: </a:t>
            </a:r>
            <a:r>
              <a:rPr lang="en-US" dirty="0" err="1">
                <a:latin typeface="Times New Roman" pitchFamily="18" charset="0"/>
              </a:rPr>
              <a:t>Nhận</a:t>
            </a:r>
            <a:r>
              <a:rPr lang="en-US" dirty="0">
                <a:latin typeface="Times New Roman" pitchFamily="18" charset="0"/>
              </a:rPr>
              <a:t> </a:t>
            </a:r>
            <a:r>
              <a:rPr lang="en-US" dirty="0" err="1">
                <a:latin typeface="Times New Roman" pitchFamily="18" charset="0"/>
              </a:rPr>
              <a:t>xét</a:t>
            </a:r>
            <a:r>
              <a:rPr lang="en-US" dirty="0">
                <a:latin typeface="Times New Roman" pitchFamily="18" charset="0"/>
              </a:rPr>
              <a:t> </a:t>
            </a:r>
            <a:r>
              <a:rPr lang="en-US" dirty="0" err="1">
                <a:latin typeface="Times New Roman" pitchFamily="18" charset="0"/>
              </a:rPr>
              <a:t>diễn</a:t>
            </a:r>
            <a:r>
              <a:rPr lang="en-US" dirty="0">
                <a:latin typeface="Times New Roman" pitchFamily="18" charset="0"/>
              </a:rPr>
              <a:t> </a:t>
            </a:r>
            <a:r>
              <a:rPr lang="en-US" dirty="0" err="1">
                <a:latin typeface="Times New Roman" pitchFamily="18" charset="0"/>
              </a:rPr>
              <a:t>biến</a:t>
            </a:r>
            <a:r>
              <a:rPr lang="en-US" dirty="0">
                <a:latin typeface="Times New Roman" pitchFamily="18" charset="0"/>
              </a:rPr>
              <a:t> </a:t>
            </a:r>
            <a:r>
              <a:rPr lang="en-US" dirty="0" err="1">
                <a:latin typeface="Times New Roman" pitchFamily="18" charset="0"/>
              </a:rPr>
              <a:t>nhiệt</a:t>
            </a:r>
            <a:r>
              <a:rPr lang="en-US" dirty="0">
                <a:latin typeface="Times New Roman" pitchFamily="18" charset="0"/>
              </a:rPr>
              <a:t> </a:t>
            </a:r>
            <a:r>
              <a:rPr lang="en-US" dirty="0" err="1">
                <a:latin typeface="Times New Roman" pitchFamily="18" charset="0"/>
              </a:rPr>
              <a:t>độ</a:t>
            </a:r>
            <a:endParaRPr lang="en-US" dirty="0">
              <a:latin typeface="Times New Roman" pitchFamily="18" charset="0"/>
            </a:endParaRPr>
          </a:p>
        </p:txBody>
      </p:sp>
      <p:sp>
        <p:nvSpPr>
          <p:cNvPr id="11289" name="Text Box 25"/>
          <p:cNvSpPr txBox="1">
            <a:spLocks noChangeArrowheads="1"/>
          </p:cNvSpPr>
          <p:nvPr/>
        </p:nvSpPr>
        <p:spPr bwMode="auto">
          <a:xfrm>
            <a:off x="285720" y="5214950"/>
            <a:ext cx="3733800" cy="369332"/>
          </a:xfrm>
          <a:prstGeom prst="rect">
            <a:avLst/>
          </a:prstGeom>
          <a:solidFill>
            <a:srgbClr val="0000FF"/>
          </a:solidFill>
          <a:ln w="9525">
            <a:noFill/>
            <a:miter lim="800000"/>
            <a:headEnd/>
            <a:tailEnd/>
          </a:ln>
          <a:effectLst/>
        </p:spPr>
        <p:txBody>
          <a:bodyPr wrap="square">
            <a:spAutoFit/>
          </a:bodyPr>
          <a:lstStyle/>
          <a:p>
            <a:pPr>
              <a:spcBef>
                <a:spcPct val="50000"/>
              </a:spcBef>
            </a:pPr>
            <a:r>
              <a:rPr lang="en-US" dirty="0" err="1">
                <a:solidFill>
                  <a:srgbClr val="FFFF66"/>
                </a:solidFill>
                <a:latin typeface="Times New Roman" pitchFamily="18" charset="0"/>
              </a:rPr>
              <a:t>Nhóm</a:t>
            </a:r>
            <a:r>
              <a:rPr lang="en-US" dirty="0">
                <a:solidFill>
                  <a:srgbClr val="FFFF66"/>
                </a:solidFill>
                <a:latin typeface="Times New Roman" pitchFamily="18" charset="0"/>
              </a:rPr>
              <a:t> : </a:t>
            </a:r>
            <a:r>
              <a:rPr lang="en-US" dirty="0" err="1">
                <a:solidFill>
                  <a:srgbClr val="FFFF66"/>
                </a:solidFill>
                <a:latin typeface="Times New Roman" pitchFamily="18" charset="0"/>
              </a:rPr>
              <a:t>Nhận</a:t>
            </a:r>
            <a:r>
              <a:rPr lang="en-US" dirty="0">
                <a:solidFill>
                  <a:srgbClr val="FFFF66"/>
                </a:solidFill>
                <a:latin typeface="Times New Roman" pitchFamily="18" charset="0"/>
              </a:rPr>
              <a:t> </a:t>
            </a:r>
            <a:r>
              <a:rPr lang="en-US" dirty="0" err="1">
                <a:solidFill>
                  <a:srgbClr val="FFFF66"/>
                </a:solidFill>
                <a:latin typeface="Times New Roman" pitchFamily="18" charset="0"/>
              </a:rPr>
              <a:t>xét</a:t>
            </a:r>
            <a:r>
              <a:rPr lang="en-US" dirty="0">
                <a:solidFill>
                  <a:srgbClr val="FFFF66"/>
                </a:solidFill>
                <a:latin typeface="Times New Roman" pitchFamily="18" charset="0"/>
              </a:rPr>
              <a:t> </a:t>
            </a:r>
            <a:r>
              <a:rPr lang="en-US" dirty="0" err="1">
                <a:solidFill>
                  <a:srgbClr val="FFFF66"/>
                </a:solidFill>
                <a:latin typeface="Times New Roman" pitchFamily="18" charset="0"/>
              </a:rPr>
              <a:t>diễn</a:t>
            </a:r>
            <a:r>
              <a:rPr lang="en-US" dirty="0">
                <a:solidFill>
                  <a:srgbClr val="FFFF66"/>
                </a:solidFill>
                <a:latin typeface="Times New Roman" pitchFamily="18" charset="0"/>
              </a:rPr>
              <a:t> </a:t>
            </a:r>
            <a:r>
              <a:rPr lang="en-US" dirty="0" err="1">
                <a:solidFill>
                  <a:srgbClr val="FFFF66"/>
                </a:solidFill>
                <a:latin typeface="Times New Roman" pitchFamily="18" charset="0"/>
              </a:rPr>
              <a:t>biến</a:t>
            </a:r>
            <a:r>
              <a:rPr lang="en-US" dirty="0">
                <a:solidFill>
                  <a:srgbClr val="FFFF66"/>
                </a:solidFill>
                <a:latin typeface="Times New Roman" pitchFamily="18" charset="0"/>
              </a:rPr>
              <a:t> </a:t>
            </a:r>
            <a:r>
              <a:rPr lang="en-US" dirty="0" err="1">
                <a:solidFill>
                  <a:srgbClr val="FFFF66"/>
                </a:solidFill>
                <a:latin typeface="Times New Roman" pitchFamily="18" charset="0"/>
              </a:rPr>
              <a:t>lượng</a:t>
            </a:r>
            <a:r>
              <a:rPr lang="en-US" dirty="0">
                <a:solidFill>
                  <a:srgbClr val="FFFF66"/>
                </a:solidFill>
                <a:latin typeface="Times New Roman" pitchFamily="18" charset="0"/>
              </a:rPr>
              <a:t> </a:t>
            </a:r>
            <a:r>
              <a:rPr lang="en-US" dirty="0" err="1">
                <a:solidFill>
                  <a:srgbClr val="FFFF66"/>
                </a:solidFill>
                <a:latin typeface="Times New Roman" pitchFamily="18" charset="0"/>
              </a:rPr>
              <a:t>mưa</a:t>
            </a:r>
            <a:endParaRPr lang="en-US" dirty="0">
              <a:solidFill>
                <a:srgbClr val="FFFF66"/>
              </a:solidFill>
              <a:latin typeface="Times New Roman" pitchFamily="18" charset="0"/>
            </a:endParaRPr>
          </a:p>
        </p:txBody>
      </p:sp>
      <p:pic>
        <p:nvPicPr>
          <p:cNvPr id="10251" name="Picture 11"/>
          <p:cNvPicPr>
            <a:picLocks noChangeAspect="1" noChangeArrowheads="1"/>
          </p:cNvPicPr>
          <p:nvPr/>
        </p:nvPicPr>
        <p:blipFill>
          <a:blip r:embed="rId5">
            <a:lum contrast="18000"/>
          </a:blip>
          <a:srcRect l="7571" r="4102"/>
          <a:stretch>
            <a:fillRect/>
          </a:stretch>
        </p:blipFill>
        <p:spPr bwMode="auto">
          <a:xfrm>
            <a:off x="4114800" y="990600"/>
            <a:ext cx="5029200" cy="5867400"/>
          </a:xfrm>
          <a:prstGeom prst="rect">
            <a:avLst/>
          </a:prstGeom>
          <a:noFill/>
          <a:ln w="28575">
            <a:solidFill>
              <a:srgbClr val="000099"/>
            </a:solidFill>
            <a:miter lim="800000"/>
            <a:headEnd/>
            <a:tailEnd/>
          </a:ln>
        </p:spPr>
      </p:pic>
      <p:sp>
        <p:nvSpPr>
          <p:cNvPr id="11291" name="Line 27"/>
          <p:cNvSpPr>
            <a:spLocks noChangeShapeType="1"/>
          </p:cNvSpPr>
          <p:nvPr/>
        </p:nvSpPr>
        <p:spPr bwMode="auto">
          <a:xfrm flipV="1">
            <a:off x="3962400" y="2286000"/>
            <a:ext cx="2514600" cy="1676400"/>
          </a:xfrm>
          <a:prstGeom prst="line">
            <a:avLst/>
          </a:prstGeom>
          <a:noFill/>
          <a:ln w="28575">
            <a:solidFill>
              <a:srgbClr val="FF0000"/>
            </a:solidFill>
            <a:round/>
            <a:headEnd/>
            <a:tailEnd type="triangle" w="med" len="med"/>
          </a:ln>
          <a:effectLst/>
        </p:spPr>
        <p:txBody>
          <a:bodyPr/>
          <a:lstStyle/>
          <a:p>
            <a:endParaRPr lang="en-US"/>
          </a:p>
        </p:txBody>
      </p:sp>
      <p:sp>
        <p:nvSpPr>
          <p:cNvPr id="11292" name="Line 28"/>
          <p:cNvSpPr>
            <a:spLocks noChangeShapeType="1"/>
          </p:cNvSpPr>
          <p:nvPr/>
        </p:nvSpPr>
        <p:spPr bwMode="auto">
          <a:xfrm flipV="1">
            <a:off x="3962400" y="4495800"/>
            <a:ext cx="838200" cy="152400"/>
          </a:xfrm>
          <a:prstGeom prst="line">
            <a:avLst/>
          </a:prstGeom>
          <a:noFill/>
          <a:ln w="38100">
            <a:solidFill>
              <a:srgbClr val="0000FF"/>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9"/>
                                        </p:tgtEl>
                                        <p:attrNameLst>
                                          <p:attrName>style.visibility</p:attrName>
                                        </p:attrNameLst>
                                      </p:cBhvr>
                                      <p:to>
                                        <p:strVal val="visible"/>
                                      </p:to>
                                    </p:set>
                                    <p:anim calcmode="lin" valueType="num">
                                      <p:cBhvr additive="base">
                                        <p:cTn id="7" dur="500" fill="hold"/>
                                        <p:tgtEl>
                                          <p:spTgt spid="11279"/>
                                        </p:tgtEl>
                                        <p:attrNameLst>
                                          <p:attrName>ppt_x</p:attrName>
                                        </p:attrNameLst>
                                      </p:cBhvr>
                                      <p:tavLst>
                                        <p:tav tm="0">
                                          <p:val>
                                            <p:strVal val="#ppt_x"/>
                                          </p:val>
                                        </p:tav>
                                        <p:tav tm="100000">
                                          <p:val>
                                            <p:strVal val="#ppt_x"/>
                                          </p:val>
                                        </p:tav>
                                      </p:tavLst>
                                    </p:anim>
                                    <p:anim calcmode="lin" valueType="num">
                                      <p:cBhvr additive="base">
                                        <p:cTn id="8" dur="500" fill="hold"/>
                                        <p:tgtEl>
                                          <p:spTgt spid="1127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1278"/>
                                        </p:tgtEl>
                                        <p:attrNameLst>
                                          <p:attrName>style.visibility</p:attrName>
                                        </p:attrNameLst>
                                      </p:cBhvr>
                                      <p:to>
                                        <p:strVal val="visible"/>
                                      </p:to>
                                    </p:set>
                                    <p:animEffect transition="in" filter="blinds(horizontal)">
                                      <p:cBhvr>
                                        <p:cTn id="11" dur="500"/>
                                        <p:tgtEl>
                                          <p:spTgt spid="11278"/>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xit" presetSubtype="16" fill="hold" nodeType="clickEffect">
                                  <p:stCondLst>
                                    <p:cond delay="0"/>
                                  </p:stCondLst>
                                  <p:childTnLst>
                                    <p:animEffect transition="out" filter="diamond(in)">
                                      <p:cBhvr>
                                        <p:cTn id="15" dur="2000"/>
                                        <p:tgtEl>
                                          <p:spTgt spid="11279"/>
                                        </p:tgtEl>
                                      </p:cBhvr>
                                    </p:animEffect>
                                    <p:set>
                                      <p:cBhvr>
                                        <p:cTn id="16" dur="1" fill="hold">
                                          <p:stCondLst>
                                            <p:cond delay="1999"/>
                                          </p:stCondLst>
                                        </p:cTn>
                                        <p:tgtEl>
                                          <p:spTgt spid="11279"/>
                                        </p:tgtEl>
                                        <p:attrNameLst>
                                          <p:attrName>style.visibility</p:attrName>
                                        </p:attrNameLst>
                                      </p:cBhvr>
                                      <p:to>
                                        <p:strVal val="hidden"/>
                                      </p:to>
                                    </p:set>
                                  </p:childTnLst>
                                </p:cTn>
                              </p:par>
                              <p:par>
                                <p:cTn id="17" presetID="3" presetClass="exit" presetSubtype="10" fill="hold" grpId="1" nodeType="withEffect">
                                  <p:stCondLst>
                                    <p:cond delay="0"/>
                                  </p:stCondLst>
                                  <p:childTnLst>
                                    <p:animEffect transition="out" filter="blinds(horizontal)">
                                      <p:cBhvr>
                                        <p:cTn id="18" dur="500"/>
                                        <p:tgtEl>
                                          <p:spTgt spid="11278"/>
                                        </p:tgtEl>
                                      </p:cBhvr>
                                    </p:animEffect>
                                    <p:set>
                                      <p:cBhvr>
                                        <p:cTn id="19" dur="1" fill="hold">
                                          <p:stCondLst>
                                            <p:cond delay="499"/>
                                          </p:stCondLst>
                                        </p:cTn>
                                        <p:tgtEl>
                                          <p:spTgt spid="11278"/>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1280"/>
                                        </p:tgtEl>
                                        <p:attrNameLst>
                                          <p:attrName>style.visibility</p:attrName>
                                        </p:attrNameLst>
                                      </p:cBhvr>
                                      <p:to>
                                        <p:strVal val="visible"/>
                                      </p:to>
                                    </p:set>
                                    <p:anim calcmode="lin" valueType="num">
                                      <p:cBhvr additive="base">
                                        <p:cTn id="22" dur="500" fill="hold"/>
                                        <p:tgtEl>
                                          <p:spTgt spid="11280"/>
                                        </p:tgtEl>
                                        <p:attrNameLst>
                                          <p:attrName>ppt_x</p:attrName>
                                        </p:attrNameLst>
                                      </p:cBhvr>
                                      <p:tavLst>
                                        <p:tav tm="0">
                                          <p:val>
                                            <p:strVal val="#ppt_x"/>
                                          </p:val>
                                        </p:tav>
                                        <p:tav tm="100000">
                                          <p:val>
                                            <p:strVal val="#ppt_x"/>
                                          </p:val>
                                        </p:tav>
                                      </p:tavLst>
                                    </p:anim>
                                    <p:anim calcmode="lin" valueType="num">
                                      <p:cBhvr additive="base">
                                        <p:cTn id="23"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281"/>
                                        </p:tgtEl>
                                        <p:attrNameLst>
                                          <p:attrName>style.visibility</p:attrName>
                                        </p:attrNameLst>
                                      </p:cBhvr>
                                      <p:to>
                                        <p:strVal val="visible"/>
                                      </p:to>
                                    </p:set>
                                    <p:anim calcmode="lin" valueType="num">
                                      <p:cBhvr additive="base">
                                        <p:cTn id="28" dur="500" fill="hold"/>
                                        <p:tgtEl>
                                          <p:spTgt spid="11281"/>
                                        </p:tgtEl>
                                        <p:attrNameLst>
                                          <p:attrName>ppt_x</p:attrName>
                                        </p:attrNameLst>
                                      </p:cBhvr>
                                      <p:tavLst>
                                        <p:tav tm="0">
                                          <p:val>
                                            <p:strVal val="#ppt_x"/>
                                          </p:val>
                                        </p:tav>
                                        <p:tav tm="100000">
                                          <p:val>
                                            <p:strVal val="#ppt_x"/>
                                          </p:val>
                                        </p:tav>
                                      </p:tavLst>
                                    </p:anim>
                                    <p:anim calcmode="lin" valueType="num">
                                      <p:cBhvr additive="base">
                                        <p:cTn id="29"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283"/>
                                        </p:tgtEl>
                                        <p:attrNameLst>
                                          <p:attrName>style.visibility</p:attrName>
                                        </p:attrNameLst>
                                      </p:cBhvr>
                                      <p:to>
                                        <p:strVal val="visible"/>
                                      </p:to>
                                    </p:set>
                                    <p:anim calcmode="lin" valueType="num">
                                      <p:cBhvr additive="base">
                                        <p:cTn id="34" dur="500" fill="hold"/>
                                        <p:tgtEl>
                                          <p:spTgt spid="11283"/>
                                        </p:tgtEl>
                                        <p:attrNameLst>
                                          <p:attrName>ppt_x</p:attrName>
                                        </p:attrNameLst>
                                      </p:cBhvr>
                                      <p:tavLst>
                                        <p:tav tm="0">
                                          <p:val>
                                            <p:strVal val="#ppt_x"/>
                                          </p:val>
                                        </p:tav>
                                        <p:tav tm="100000">
                                          <p:val>
                                            <p:strVal val="#ppt_x"/>
                                          </p:val>
                                        </p:tav>
                                      </p:tavLst>
                                    </p:anim>
                                    <p:anim calcmode="lin" valueType="num">
                                      <p:cBhvr additive="base">
                                        <p:cTn id="35" dur="500" fill="hold"/>
                                        <p:tgtEl>
                                          <p:spTgt spid="11283"/>
                                        </p:tgtEl>
                                        <p:attrNameLst>
                                          <p:attrName>ppt_y</p:attrName>
                                        </p:attrNameLst>
                                      </p:cBhvr>
                                      <p:tavLst>
                                        <p:tav tm="0">
                                          <p:val>
                                            <p:strVal val="1+#ppt_h/2"/>
                                          </p:val>
                                        </p:tav>
                                        <p:tav tm="100000">
                                          <p:val>
                                            <p:strVal val="#ppt_y"/>
                                          </p:val>
                                        </p:tav>
                                      </p:tavLst>
                                    </p:anim>
                                  </p:childTnLst>
                                </p:cTn>
                              </p:par>
                              <p:par>
                                <p:cTn id="36" presetID="3" presetClass="entr" presetSubtype="10" fill="hold" grpId="0" nodeType="withEffect">
                                  <p:stCondLst>
                                    <p:cond delay="0"/>
                                  </p:stCondLst>
                                  <p:childTnLst>
                                    <p:set>
                                      <p:cBhvr>
                                        <p:cTn id="37" dur="1" fill="hold">
                                          <p:stCondLst>
                                            <p:cond delay="0"/>
                                          </p:stCondLst>
                                        </p:cTn>
                                        <p:tgtEl>
                                          <p:spTgt spid="11282"/>
                                        </p:tgtEl>
                                        <p:attrNameLst>
                                          <p:attrName>style.visibility</p:attrName>
                                        </p:attrNameLst>
                                      </p:cBhvr>
                                      <p:to>
                                        <p:strVal val="visible"/>
                                      </p:to>
                                    </p:set>
                                    <p:animEffect transition="in" filter="blinds(horizontal)">
                                      <p:cBhvr>
                                        <p:cTn id="38" dur="500"/>
                                        <p:tgtEl>
                                          <p:spTgt spid="11282"/>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mph" presetSubtype="0" repeatCount="indefinite" fill="hold" grpId="0" nodeType="clickEffect">
                                  <p:stCondLst>
                                    <p:cond delay="0"/>
                                  </p:stCondLst>
                                  <p:childTnLst>
                                    <p:anim calcmode="discrete" valueType="str">
                                      <p:cBhvr>
                                        <p:cTn id="42" dur="1000" fill="hold"/>
                                        <p:tgtEl>
                                          <p:spTgt spid="11284"/>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nodeType="clickEffect">
                                  <p:stCondLst>
                                    <p:cond delay="0"/>
                                  </p:stCondLst>
                                  <p:childTnLst>
                                    <p:animEffect transition="out" filter="diamond(in)">
                                      <p:cBhvr>
                                        <p:cTn id="46" dur="2000"/>
                                        <p:tgtEl>
                                          <p:spTgt spid="11283"/>
                                        </p:tgtEl>
                                      </p:cBhvr>
                                    </p:animEffect>
                                    <p:set>
                                      <p:cBhvr>
                                        <p:cTn id="47" dur="1" fill="hold">
                                          <p:stCondLst>
                                            <p:cond delay="1999"/>
                                          </p:stCondLst>
                                        </p:cTn>
                                        <p:tgtEl>
                                          <p:spTgt spid="11283"/>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11282"/>
                                        </p:tgtEl>
                                      </p:cBhvr>
                                    </p:animEffect>
                                    <p:set>
                                      <p:cBhvr>
                                        <p:cTn id="50" dur="1" fill="hold">
                                          <p:stCondLst>
                                            <p:cond delay="499"/>
                                          </p:stCondLst>
                                        </p:cTn>
                                        <p:tgtEl>
                                          <p:spTgt spid="1128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0251"/>
                                        </p:tgtEl>
                                        <p:attrNameLst>
                                          <p:attrName>style.visibility</p:attrName>
                                        </p:attrNameLst>
                                      </p:cBhvr>
                                      <p:to>
                                        <p:strVal val="visible"/>
                                      </p:to>
                                    </p:set>
                                    <p:animEffect transition="in" filter="wipe(up)">
                                      <p:cBhvr>
                                        <p:cTn id="55" dur="500"/>
                                        <p:tgtEl>
                                          <p:spTgt spid="1025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1285"/>
                                        </p:tgtEl>
                                        <p:attrNameLst>
                                          <p:attrName>style.visibility</p:attrName>
                                        </p:attrNameLst>
                                      </p:cBhvr>
                                      <p:to>
                                        <p:strVal val="visible"/>
                                      </p:to>
                                    </p:set>
                                    <p:animEffect transition="in" filter="blinds(horizontal)">
                                      <p:cBhvr>
                                        <p:cTn id="60" dur="500"/>
                                        <p:tgtEl>
                                          <p:spTgt spid="1128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1286"/>
                                        </p:tgtEl>
                                        <p:attrNameLst>
                                          <p:attrName>style.visibility</p:attrName>
                                        </p:attrNameLst>
                                      </p:cBhvr>
                                      <p:to>
                                        <p:strVal val="visible"/>
                                      </p:to>
                                    </p:set>
                                    <p:animEffect transition="in" filter="blinds(horizontal)">
                                      <p:cBhvr>
                                        <p:cTn id="63" dur="500"/>
                                        <p:tgtEl>
                                          <p:spTgt spid="1128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1288"/>
                                        </p:tgtEl>
                                        <p:attrNameLst>
                                          <p:attrName>style.visibility</p:attrName>
                                        </p:attrNameLst>
                                      </p:cBhvr>
                                      <p:to>
                                        <p:strVal val="visible"/>
                                      </p:to>
                                    </p:set>
                                    <p:animEffect transition="in" filter="blinds(horizontal)">
                                      <p:cBhvr>
                                        <p:cTn id="68" dur="500"/>
                                        <p:tgtEl>
                                          <p:spTgt spid="1128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291"/>
                                        </p:tgtEl>
                                        <p:attrNameLst>
                                          <p:attrName>style.visibility</p:attrName>
                                        </p:attrNameLst>
                                      </p:cBhvr>
                                      <p:to>
                                        <p:strVal val="visible"/>
                                      </p:to>
                                    </p:set>
                                    <p:animEffect transition="in" filter="blinds(horizontal)">
                                      <p:cBhvr>
                                        <p:cTn id="71" dur="500"/>
                                        <p:tgtEl>
                                          <p:spTgt spid="1129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1289"/>
                                        </p:tgtEl>
                                        <p:attrNameLst>
                                          <p:attrName>style.visibility</p:attrName>
                                        </p:attrNameLst>
                                      </p:cBhvr>
                                      <p:to>
                                        <p:strVal val="visible"/>
                                      </p:to>
                                    </p:set>
                                    <p:animEffect transition="in" filter="blinds(horizontal)">
                                      <p:cBhvr>
                                        <p:cTn id="76" dur="500"/>
                                        <p:tgtEl>
                                          <p:spTgt spid="1128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1292"/>
                                        </p:tgtEl>
                                        <p:attrNameLst>
                                          <p:attrName>style.visibility</p:attrName>
                                        </p:attrNameLst>
                                      </p:cBhvr>
                                      <p:to>
                                        <p:strVal val="visible"/>
                                      </p:to>
                                    </p:set>
                                    <p:animEffect transition="in" filter="blinds(horizontal)">
                                      <p:cBhvr>
                                        <p:cTn id="79" dur="5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animBg="1"/>
      <p:bldP spid="11278" grpId="1" animBg="1"/>
      <p:bldP spid="11280" grpId="0"/>
      <p:bldP spid="11281" grpId="0"/>
      <p:bldP spid="11282" grpId="0" animBg="1"/>
      <p:bldP spid="11282" grpId="1" animBg="1"/>
      <p:bldP spid="11284" grpId="0" animBg="1"/>
      <p:bldP spid="11285" grpId="0" animBg="1"/>
      <p:bldP spid="11286" grpId="0"/>
      <p:bldP spid="11288" grpId="0" animBg="1"/>
      <p:bldP spid="11289" grpId="0" animBg="1"/>
      <p:bldP spid="11291" grpId="0" animBg="1"/>
      <p:bldP spid="112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Picture16.png">
            <a:hlinkHover r:id="" action="ppaction://noaction" highlightClick="1"/>
          </p:cNvPr>
          <p:cNvPicPr>
            <a:picLocks noChangeAspect="1"/>
          </p:cNvPicPr>
          <p:nvPr/>
        </p:nvPicPr>
        <p:blipFill>
          <a:blip r:embed="rId3">
            <a:clrChange>
              <a:clrFrom>
                <a:srgbClr val="B3B854"/>
              </a:clrFrom>
              <a:clrTo>
                <a:srgbClr val="B3B854">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14342" name="WordArt 6"/>
          <p:cNvSpPr>
            <a:spLocks noChangeArrowheads="1" noChangeShapeType="1" noTextEdit="1"/>
          </p:cNvSpPr>
          <p:nvPr/>
        </p:nvSpPr>
        <p:spPr bwMode="auto">
          <a:xfrm>
            <a:off x="228600" y="0"/>
            <a:ext cx="8569325" cy="792163"/>
          </a:xfrm>
          <a:prstGeom prst="rect">
            <a:avLst/>
          </a:prstGeom>
        </p:spPr>
        <p:txBody>
          <a:bodyPr wrap="none" fromWordArt="1">
            <a:prstTxWarp prst="textSlantUp">
              <a:avLst>
                <a:gd name="adj" fmla="val 0"/>
              </a:avLst>
            </a:prstTxWarp>
          </a:bodyPr>
          <a:lstStyle/>
          <a:p>
            <a:pPr algn="ctr"/>
            <a:r>
              <a:rPr lang="vi-VN" sz="3200" b="1" kern="10" dirty="0">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 </a:t>
            </a:r>
            <a:r>
              <a:rPr lang="vi-VN"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rPr>
              <a:t>BÀI 5 ĐỚI NÓNG. MÔI TRƯỜNG XÍCH ĐẠO ẨM</a:t>
            </a:r>
            <a:endParaRPr lang="en-US" sz="3200" b="1" kern="10" dirty="0">
              <a:ln w="9525">
                <a:solidFill>
                  <a:srgbClr val="0000FF"/>
                </a:solidFill>
                <a:round/>
                <a:headEnd/>
                <a:tailEnd/>
              </a:ln>
              <a:solidFill>
                <a:srgbClr val="FF0000"/>
              </a:solidFill>
              <a:effectLst>
                <a:outerShdw dist="53882" dir="2700000" algn="ctr" rotWithShape="0">
                  <a:srgbClr val="9999FF">
                    <a:alpha val="80000"/>
                  </a:srgbClr>
                </a:outerShdw>
              </a:effectLst>
              <a:latin typeface="Times New Roman"/>
              <a:cs typeface="Times New Roman"/>
            </a:endParaRPr>
          </a:p>
        </p:txBody>
      </p:sp>
      <p:sp>
        <p:nvSpPr>
          <p:cNvPr id="14348" name="Rectangle 12"/>
          <p:cNvSpPr>
            <a:spLocks noChangeArrowheads="1"/>
          </p:cNvSpPr>
          <p:nvPr/>
        </p:nvSpPr>
        <p:spPr bwMode="auto">
          <a:xfrm>
            <a:off x="0" y="762000"/>
            <a:ext cx="3735388" cy="457200"/>
          </a:xfrm>
          <a:prstGeom prst="rect">
            <a:avLst/>
          </a:prstGeom>
          <a:noFill/>
          <a:ln w="9525">
            <a:noFill/>
            <a:miter lim="800000"/>
            <a:headEnd/>
            <a:tailEnd/>
          </a:ln>
          <a:effectLst/>
        </p:spPr>
        <p:txBody>
          <a:bodyPr wrap="none" anchor="ctr">
            <a:spAutoFit/>
          </a:bodyPr>
          <a:lstStyle/>
          <a:p>
            <a:pPr algn="justLow"/>
            <a:r>
              <a:rPr lang="it-IT" sz="2400" b="1" u="sng" dirty="0">
                <a:solidFill>
                  <a:srgbClr val="FF0000"/>
                </a:solidFill>
                <a:latin typeface="Times New Roman" pitchFamily="18" charset="0"/>
                <a:cs typeface="Times New Roman" pitchFamily="18" charset="0"/>
              </a:rPr>
              <a:t>II. Môi trường xích đạo ẩm</a:t>
            </a:r>
          </a:p>
        </p:txBody>
      </p:sp>
      <p:sp>
        <p:nvSpPr>
          <p:cNvPr id="14349" name="Rectangle 13"/>
          <p:cNvSpPr>
            <a:spLocks noChangeArrowheads="1"/>
          </p:cNvSpPr>
          <p:nvPr/>
        </p:nvSpPr>
        <p:spPr bwMode="auto">
          <a:xfrm>
            <a:off x="0" y="1143000"/>
            <a:ext cx="1624013" cy="457200"/>
          </a:xfrm>
          <a:prstGeom prst="rect">
            <a:avLst/>
          </a:prstGeom>
          <a:noFill/>
          <a:ln w="9525">
            <a:noFill/>
            <a:miter lim="800000"/>
            <a:headEnd/>
            <a:tailEnd/>
          </a:ln>
          <a:effectLst/>
        </p:spPr>
        <p:txBody>
          <a:bodyPr wrap="none" anchor="ctr">
            <a:spAutoFit/>
          </a:bodyPr>
          <a:lstStyle/>
          <a:p>
            <a:pPr algn="justLow"/>
            <a:r>
              <a:rPr lang="vi-VN" sz="2400" b="1" u="sng" dirty="0">
                <a:solidFill>
                  <a:srgbClr val="FF0000"/>
                </a:solidFill>
                <a:latin typeface="Times New Roman" pitchFamily="18" charset="0"/>
                <a:cs typeface="Times New Roman" pitchFamily="18" charset="0"/>
              </a:rPr>
              <a:t>1</a:t>
            </a:r>
            <a:r>
              <a:rPr lang="it-IT" sz="2400" b="1" u="sng" dirty="0">
                <a:solidFill>
                  <a:srgbClr val="FF0000"/>
                </a:solidFill>
                <a:latin typeface="Times New Roman" pitchFamily="18" charset="0"/>
                <a:cs typeface="Times New Roman" pitchFamily="18" charset="0"/>
              </a:rPr>
              <a:t>.</a:t>
            </a:r>
            <a:r>
              <a:rPr lang="vi-VN" sz="2400" b="1" u="sng" dirty="0">
                <a:solidFill>
                  <a:srgbClr val="FF0000"/>
                </a:solidFill>
                <a:latin typeface="Times New Roman" pitchFamily="18" charset="0"/>
                <a:cs typeface="Times New Roman" pitchFamily="18" charset="0"/>
              </a:rPr>
              <a:t> Khí hậu</a:t>
            </a:r>
            <a:r>
              <a:rPr lang="it-IT" sz="2400" b="1" u="sng" dirty="0">
                <a:solidFill>
                  <a:srgbClr val="FF0000"/>
                </a:solidFill>
                <a:latin typeface="Times New Roman" pitchFamily="18" charset="0"/>
                <a:cs typeface="Times New Roman" pitchFamily="18" charset="0"/>
              </a:rPr>
              <a:t>.</a:t>
            </a:r>
          </a:p>
        </p:txBody>
      </p:sp>
      <p:graphicFrame>
        <p:nvGraphicFramePr>
          <p:cNvPr id="14399" name="Group 63"/>
          <p:cNvGraphicFramePr>
            <a:graphicFrameLocks noGrp="1"/>
          </p:cNvGraphicFramePr>
          <p:nvPr>
            <p:extLst>
              <p:ext uri="{D42A27DB-BD31-4B8C-83A1-F6EECF244321}">
                <p14:modId xmlns:p14="http://schemas.microsoft.com/office/powerpoint/2010/main" val="811374313"/>
              </p:ext>
            </p:extLst>
          </p:nvPr>
        </p:nvGraphicFramePr>
        <p:xfrm>
          <a:off x="76200" y="1828800"/>
          <a:ext cx="9067800" cy="3808603"/>
        </p:xfrm>
        <a:graphic>
          <a:graphicData uri="http://schemas.openxmlformats.org/drawingml/2006/table">
            <a:tbl>
              <a:tblPr/>
              <a:tblGrid>
                <a:gridCol w="4611688">
                  <a:extLst>
                    <a:ext uri="{9D8B030D-6E8A-4147-A177-3AD203B41FA5}">
                      <a16:colId xmlns:a16="http://schemas.microsoft.com/office/drawing/2014/main" xmlns="" val="20000"/>
                    </a:ext>
                  </a:extLst>
                </a:gridCol>
                <a:gridCol w="4456112">
                  <a:extLst>
                    <a:ext uri="{9D8B030D-6E8A-4147-A177-3AD203B41FA5}">
                      <a16:colId xmlns:a16="http://schemas.microsoft.com/office/drawing/2014/main" xmlns=""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rPr>
                        <a:t>Nhiệt</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độ</a:t>
                      </a:r>
                      <a:endParaRPr kumimoji="0" lang="en-US" sz="24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rPr>
                        <a:t>Lượng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mưa</a:t>
                      </a:r>
                      <a:endParaRPr kumimoji="0" lang="en-US" sz="2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Nhiệt độ trung bình năm:…………………….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rPr>
                        <a:t>Lượng</a:t>
                      </a: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mưa</a:t>
                      </a: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trung</a:t>
                      </a: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bình</a:t>
                      </a: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năm</a:t>
                      </a:r>
                      <a:r>
                        <a:rPr kumimoji="0" lang="en-US" sz="1800" b="1" i="0" u="none" strike="noStrike" cap="none" normalizeH="0" baseline="0" dirty="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Chênh lệch nhiệt độ giữa tháng cao nhất và tháng thấp nhất………………………………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Sự phân bố lượng mưa trong năm: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46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Kết luận chung:………………………………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Kết luận chung:…………………………..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0255" name="Text Box 15"/>
          <p:cNvSpPr txBox="1">
            <a:spLocks noChangeArrowheads="1"/>
          </p:cNvSpPr>
          <p:nvPr/>
        </p:nvSpPr>
        <p:spPr bwMode="auto">
          <a:xfrm>
            <a:off x="2667000" y="2209800"/>
            <a:ext cx="19050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25</a:t>
            </a:r>
            <a:r>
              <a:rPr lang="en-US" sz="2000" b="1" baseline="30000">
                <a:solidFill>
                  <a:srgbClr val="0000FF"/>
                </a:solidFill>
                <a:latin typeface="Times New Roman" pitchFamily="18" charset="0"/>
                <a:cs typeface="Times New Roman" pitchFamily="18" charset="0"/>
              </a:rPr>
              <a:t>0</a:t>
            </a:r>
            <a:r>
              <a:rPr lang="en-US" sz="2000" b="1">
                <a:solidFill>
                  <a:srgbClr val="0000FF"/>
                </a:solidFill>
                <a:latin typeface="Times New Roman" pitchFamily="18" charset="0"/>
                <a:cs typeface="Times New Roman" pitchFamily="18" charset="0"/>
              </a:rPr>
              <a:t>C</a:t>
            </a:r>
            <a:r>
              <a:rPr lang="en-US" sz="2000" b="1">
                <a:solidFill>
                  <a:srgbClr val="0000FF"/>
                </a:solidFill>
                <a:latin typeface="Times New Roman" pitchFamily="18" charset="0"/>
                <a:cs typeface="Times New Roman" pitchFamily="18" charset="0"/>
                <a:sym typeface="Wingdings" pitchFamily="2" charset="2"/>
              </a:rPr>
              <a:t>28</a:t>
            </a:r>
            <a:r>
              <a:rPr lang="en-US" sz="2000" b="1" baseline="30000">
                <a:solidFill>
                  <a:srgbClr val="0000FF"/>
                </a:solidFill>
                <a:latin typeface="Times New Roman" pitchFamily="18" charset="0"/>
                <a:cs typeface="Times New Roman" pitchFamily="18" charset="0"/>
                <a:sym typeface="Wingdings" pitchFamily="2" charset="2"/>
              </a:rPr>
              <a:t>0</a:t>
            </a:r>
            <a:r>
              <a:rPr lang="en-US" sz="2000" b="1">
                <a:solidFill>
                  <a:srgbClr val="0000FF"/>
                </a:solidFill>
                <a:latin typeface="Times New Roman" pitchFamily="18" charset="0"/>
                <a:cs typeface="Times New Roman" pitchFamily="18" charset="0"/>
                <a:sym typeface="Wingdings" pitchFamily="2" charset="2"/>
              </a:rPr>
              <a:t>C</a:t>
            </a:r>
            <a:endParaRPr lang="en-US" sz="2000" b="1">
              <a:solidFill>
                <a:srgbClr val="0000FF"/>
              </a:solidFill>
              <a:latin typeface="Times New Roman" pitchFamily="18" charset="0"/>
              <a:cs typeface="Times New Roman" pitchFamily="18" charset="0"/>
            </a:endParaRPr>
          </a:p>
        </p:txBody>
      </p:sp>
      <p:sp>
        <p:nvSpPr>
          <p:cNvPr id="10256" name="Text Box 16"/>
          <p:cNvSpPr txBox="1">
            <a:spLocks noChangeArrowheads="1"/>
          </p:cNvSpPr>
          <p:nvPr/>
        </p:nvSpPr>
        <p:spPr bwMode="auto">
          <a:xfrm>
            <a:off x="1905000" y="3886200"/>
            <a:ext cx="30480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3</a:t>
            </a:r>
            <a:r>
              <a:rPr lang="en-US" sz="2000" b="1" baseline="30000">
                <a:solidFill>
                  <a:srgbClr val="0000FF"/>
                </a:solidFill>
                <a:latin typeface="Times New Roman" pitchFamily="18" charset="0"/>
                <a:cs typeface="Times New Roman" pitchFamily="18" charset="0"/>
              </a:rPr>
              <a:t>0</a:t>
            </a:r>
            <a:r>
              <a:rPr lang="en-US" sz="2000" b="1">
                <a:solidFill>
                  <a:srgbClr val="0000FF"/>
                </a:solidFill>
                <a:latin typeface="Times New Roman" pitchFamily="18" charset="0"/>
                <a:cs typeface="Times New Roman" pitchFamily="18" charset="0"/>
              </a:rPr>
              <a:t>C ( biên độ nhiệt thấp )</a:t>
            </a:r>
          </a:p>
        </p:txBody>
      </p:sp>
      <p:sp>
        <p:nvSpPr>
          <p:cNvPr id="10257" name="Text Box 17"/>
          <p:cNvSpPr txBox="1">
            <a:spLocks noChangeArrowheads="1"/>
          </p:cNvSpPr>
          <p:nvPr/>
        </p:nvSpPr>
        <p:spPr bwMode="auto">
          <a:xfrm>
            <a:off x="1828800" y="4724400"/>
            <a:ext cx="27432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Nắng nóng quanh năm</a:t>
            </a:r>
          </a:p>
        </p:txBody>
      </p:sp>
      <p:sp>
        <p:nvSpPr>
          <p:cNvPr id="10258" name="Text Box 18"/>
          <p:cNvSpPr txBox="1">
            <a:spLocks noChangeArrowheads="1"/>
          </p:cNvSpPr>
          <p:nvPr/>
        </p:nvSpPr>
        <p:spPr bwMode="auto">
          <a:xfrm>
            <a:off x="5562600" y="2590800"/>
            <a:ext cx="2514600" cy="396875"/>
          </a:xfrm>
          <a:prstGeom prst="rect">
            <a:avLst/>
          </a:prstGeom>
          <a:noFill/>
          <a:ln w="9525">
            <a:noFill/>
            <a:miter lim="800000"/>
            <a:headEnd/>
            <a:tailEnd/>
          </a:ln>
        </p:spPr>
        <p:txBody>
          <a:bodyPr>
            <a:spAutoFit/>
          </a:bodyPr>
          <a:lstStyle/>
          <a:p>
            <a:pPr>
              <a:spcBef>
                <a:spcPct val="50000"/>
              </a:spcBef>
            </a:pPr>
            <a:r>
              <a:rPr lang="en-US" sz="2000" b="1" dirty="0">
                <a:solidFill>
                  <a:srgbClr val="7030A0"/>
                </a:solidFill>
                <a:latin typeface="Times New Roman" pitchFamily="18" charset="0"/>
                <a:cs typeface="Times New Roman" pitchFamily="18" charset="0"/>
              </a:rPr>
              <a:t>1500mm</a:t>
            </a:r>
            <a:r>
              <a:rPr lang="en-US" sz="2000" b="1" dirty="0">
                <a:solidFill>
                  <a:srgbClr val="7030A0"/>
                </a:solidFill>
                <a:latin typeface="Times New Roman" pitchFamily="18" charset="0"/>
                <a:cs typeface="Times New Roman" pitchFamily="18" charset="0"/>
                <a:sym typeface="Wingdings" pitchFamily="2" charset="2"/>
              </a:rPr>
              <a:t>2500mm</a:t>
            </a:r>
            <a:endParaRPr lang="en-US" sz="2000" b="1" dirty="0">
              <a:solidFill>
                <a:srgbClr val="7030A0"/>
              </a:solidFill>
              <a:latin typeface="Times New Roman" pitchFamily="18" charset="0"/>
              <a:cs typeface="Times New Roman" pitchFamily="18" charset="0"/>
            </a:endParaRPr>
          </a:p>
        </p:txBody>
      </p:sp>
      <p:sp>
        <p:nvSpPr>
          <p:cNvPr id="10259" name="Text Box 19"/>
          <p:cNvSpPr txBox="1">
            <a:spLocks noChangeArrowheads="1"/>
          </p:cNvSpPr>
          <p:nvPr/>
        </p:nvSpPr>
        <p:spPr bwMode="auto">
          <a:xfrm>
            <a:off x="4724400" y="3581400"/>
            <a:ext cx="4800600" cy="854075"/>
          </a:xfrm>
          <a:prstGeom prst="rect">
            <a:avLst/>
          </a:prstGeom>
          <a:noFill/>
          <a:ln w="9525">
            <a:noFill/>
            <a:miter lim="800000"/>
            <a:headEnd/>
            <a:tailEnd/>
          </a:ln>
        </p:spPr>
        <p:txBody>
          <a:bodyPr>
            <a:spAutoFit/>
          </a:bodyPr>
          <a:lstStyle/>
          <a:p>
            <a:pPr>
              <a:spcBef>
                <a:spcPct val="50000"/>
              </a:spcBef>
            </a:pPr>
            <a:r>
              <a:rPr lang="en-US" sz="2000" b="1" dirty="0" err="1">
                <a:solidFill>
                  <a:srgbClr val="7030A0"/>
                </a:solidFill>
                <a:latin typeface="Times New Roman" pitchFamily="18" charset="0"/>
                <a:cs typeface="Times New Roman" pitchFamily="18" charset="0"/>
              </a:rPr>
              <a:t>Tất</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cả</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các</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tháng</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trong</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năm</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đều</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mưa</a:t>
            </a:r>
            <a:endParaRPr lang="en-US" sz="2000" b="1" dirty="0">
              <a:solidFill>
                <a:srgbClr val="7030A0"/>
              </a:solidFill>
              <a:latin typeface="Times New Roman" pitchFamily="18" charset="0"/>
              <a:cs typeface="Times New Roman" pitchFamily="18" charset="0"/>
            </a:endParaRPr>
          </a:p>
          <a:p>
            <a:pPr>
              <a:spcBef>
                <a:spcPct val="50000"/>
              </a:spcBef>
            </a:pPr>
            <a:r>
              <a:rPr lang="en-US" sz="2000" b="1" dirty="0" err="1">
                <a:solidFill>
                  <a:srgbClr val="7030A0"/>
                </a:solidFill>
                <a:latin typeface="Times New Roman" pitchFamily="18" charset="0"/>
                <a:cs typeface="Times New Roman" pitchFamily="18" charset="0"/>
              </a:rPr>
              <a:t>Lượng</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mưa</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từ</a:t>
            </a:r>
            <a:r>
              <a:rPr lang="en-US" sz="2000" b="1" dirty="0">
                <a:solidFill>
                  <a:srgbClr val="7030A0"/>
                </a:solidFill>
                <a:latin typeface="Times New Roman" pitchFamily="18" charset="0"/>
                <a:cs typeface="Times New Roman" pitchFamily="18" charset="0"/>
              </a:rPr>
              <a:t>: 170mm</a:t>
            </a:r>
            <a:r>
              <a:rPr lang="en-US" sz="2000" b="1" dirty="0">
                <a:solidFill>
                  <a:srgbClr val="7030A0"/>
                </a:solidFill>
                <a:latin typeface="Times New Roman" pitchFamily="18" charset="0"/>
                <a:cs typeface="Times New Roman" pitchFamily="18" charset="0"/>
                <a:sym typeface="Wingdings" pitchFamily="2" charset="2"/>
              </a:rPr>
              <a:t>250mm</a:t>
            </a:r>
            <a:endParaRPr lang="en-US" sz="2000" b="1" dirty="0">
              <a:solidFill>
                <a:srgbClr val="7030A0"/>
              </a:solidFill>
              <a:latin typeface="Times New Roman" pitchFamily="18" charset="0"/>
              <a:cs typeface="Times New Roman" pitchFamily="18" charset="0"/>
            </a:endParaRPr>
          </a:p>
        </p:txBody>
      </p:sp>
      <p:sp>
        <p:nvSpPr>
          <p:cNvPr id="10260" name="Text Box 20"/>
          <p:cNvSpPr txBox="1">
            <a:spLocks noChangeArrowheads="1"/>
          </p:cNvSpPr>
          <p:nvPr/>
        </p:nvSpPr>
        <p:spPr bwMode="auto">
          <a:xfrm>
            <a:off x="6400800" y="4724400"/>
            <a:ext cx="3200400" cy="396875"/>
          </a:xfrm>
          <a:prstGeom prst="rect">
            <a:avLst/>
          </a:prstGeom>
          <a:noFill/>
          <a:ln w="9525">
            <a:noFill/>
            <a:miter lim="800000"/>
            <a:headEnd/>
            <a:tailEnd/>
          </a:ln>
        </p:spPr>
        <p:txBody>
          <a:bodyPr>
            <a:spAutoFit/>
          </a:bodyPr>
          <a:lstStyle/>
          <a:p>
            <a:pPr>
              <a:spcBef>
                <a:spcPct val="50000"/>
              </a:spcBef>
            </a:pPr>
            <a:r>
              <a:rPr lang="en-US" sz="2000" b="1" dirty="0" err="1">
                <a:solidFill>
                  <a:srgbClr val="7030A0"/>
                </a:solidFill>
                <a:latin typeface="Times New Roman" pitchFamily="18" charset="0"/>
                <a:cs typeface="Times New Roman" pitchFamily="18" charset="0"/>
              </a:rPr>
              <a:t>Mưa</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nhiều</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quanh</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năm</a:t>
            </a:r>
            <a:endParaRPr lang="en-US" sz="2000" b="1" dirty="0">
              <a:solidFill>
                <a:srgbClr val="7030A0"/>
              </a:solidFill>
              <a:latin typeface="Times New Roman" pitchFamily="18" charset="0"/>
              <a:cs typeface="Times New Roman" pitchFamily="18" charset="0"/>
            </a:endParaRPr>
          </a:p>
        </p:txBody>
      </p:sp>
      <p:sp>
        <p:nvSpPr>
          <p:cNvPr id="14401" name="AutoShape 65"/>
          <p:cNvSpPr>
            <a:spLocks noChangeArrowheads="1"/>
          </p:cNvSpPr>
          <p:nvPr/>
        </p:nvSpPr>
        <p:spPr bwMode="auto">
          <a:xfrm>
            <a:off x="304800" y="6019800"/>
            <a:ext cx="8686800" cy="685800"/>
          </a:xfrm>
          <a:prstGeom prst="wedgeRoundRectCallout">
            <a:avLst>
              <a:gd name="adj1" fmla="val 787"/>
              <a:gd name="adj2" fmla="val -106019"/>
              <a:gd name="adj3" fmla="val 16667"/>
            </a:avLst>
          </a:prstGeom>
          <a:solidFill>
            <a:srgbClr val="FFFF66"/>
          </a:solidFill>
          <a:ln w="9525">
            <a:solidFill>
              <a:schemeClr val="tx1"/>
            </a:solidFill>
            <a:miter lim="800000"/>
            <a:headEnd/>
            <a:tailEnd/>
          </a:ln>
          <a:effectLst/>
        </p:spPr>
        <p:txBody>
          <a:bodyPr/>
          <a:lstStyle/>
          <a:p>
            <a:pPr algn="ctr"/>
            <a:r>
              <a:rPr lang="en-US" sz="1900" b="1" dirty="0">
                <a:latin typeface="Times New Roman" pitchFamily="18" charset="0"/>
              </a:rPr>
              <a:t>Qua </a:t>
            </a:r>
            <a:r>
              <a:rPr lang="en-US" sz="1900" b="1" dirty="0" err="1">
                <a:latin typeface="Times New Roman" pitchFamily="18" charset="0"/>
              </a:rPr>
              <a:t>bảng</a:t>
            </a:r>
            <a:r>
              <a:rPr lang="en-US" sz="1900" b="1" dirty="0">
                <a:latin typeface="Times New Roman" pitchFamily="18" charset="0"/>
              </a:rPr>
              <a:t> </a:t>
            </a:r>
            <a:r>
              <a:rPr lang="en-US" sz="1900" b="1" dirty="0" err="1">
                <a:latin typeface="Times New Roman" pitchFamily="18" charset="0"/>
              </a:rPr>
              <a:t>thống</a:t>
            </a:r>
            <a:r>
              <a:rPr lang="en-US" sz="1900" b="1" dirty="0">
                <a:latin typeface="Times New Roman" pitchFamily="18" charset="0"/>
              </a:rPr>
              <a:t> </a:t>
            </a:r>
            <a:r>
              <a:rPr lang="en-US" sz="1900" b="1" dirty="0" err="1">
                <a:latin typeface="Times New Roman" pitchFamily="18" charset="0"/>
              </a:rPr>
              <a:t>kê</a:t>
            </a:r>
            <a:r>
              <a:rPr lang="en-US" sz="1900" b="1" dirty="0">
                <a:latin typeface="Times New Roman" pitchFamily="18" charset="0"/>
              </a:rPr>
              <a:t> </a:t>
            </a:r>
            <a:r>
              <a:rPr lang="en-US" sz="1900" b="1" dirty="0" err="1">
                <a:latin typeface="Times New Roman" pitchFamily="18" charset="0"/>
              </a:rPr>
              <a:t>rút</a:t>
            </a:r>
            <a:r>
              <a:rPr lang="en-US" sz="1900" b="1" dirty="0">
                <a:latin typeface="Times New Roman" pitchFamily="18" charset="0"/>
              </a:rPr>
              <a:t> </a:t>
            </a:r>
            <a:r>
              <a:rPr lang="en-US" sz="1900" b="1" dirty="0" err="1">
                <a:latin typeface="Times New Roman" pitchFamily="18" charset="0"/>
              </a:rPr>
              <a:t>ra</a:t>
            </a:r>
            <a:r>
              <a:rPr lang="en-US" sz="1900" b="1" dirty="0">
                <a:latin typeface="Times New Roman" pitchFamily="18" charset="0"/>
              </a:rPr>
              <a:t> </a:t>
            </a:r>
            <a:r>
              <a:rPr lang="en-US" sz="1900" b="1" dirty="0" err="1">
                <a:latin typeface="Times New Roman" pitchFamily="18" charset="0"/>
              </a:rPr>
              <a:t>kết</a:t>
            </a:r>
            <a:r>
              <a:rPr lang="en-US" sz="1900" b="1" dirty="0">
                <a:latin typeface="Times New Roman" pitchFamily="18" charset="0"/>
              </a:rPr>
              <a:t> </a:t>
            </a:r>
            <a:r>
              <a:rPr lang="en-US" sz="1900" b="1" dirty="0" err="1">
                <a:latin typeface="Times New Roman" pitchFamily="18" charset="0"/>
              </a:rPr>
              <a:t>luận</a:t>
            </a:r>
            <a:r>
              <a:rPr lang="en-US" sz="1900" b="1" dirty="0">
                <a:latin typeface="Times New Roman" pitchFamily="18" charset="0"/>
              </a:rPr>
              <a:t> </a:t>
            </a:r>
            <a:r>
              <a:rPr lang="en-US" sz="1900" b="1" dirty="0" err="1">
                <a:latin typeface="Times New Roman" pitchFamily="18" charset="0"/>
              </a:rPr>
              <a:t>về</a:t>
            </a:r>
            <a:r>
              <a:rPr lang="en-US" sz="1900" b="1" dirty="0">
                <a:latin typeface="Times New Roman" pitchFamily="18" charset="0"/>
              </a:rPr>
              <a:t> </a:t>
            </a:r>
            <a:r>
              <a:rPr lang="en-US" sz="1900" b="1" dirty="0" err="1">
                <a:latin typeface="Times New Roman" pitchFamily="18" charset="0"/>
              </a:rPr>
              <a:t>khí</a:t>
            </a:r>
            <a:r>
              <a:rPr lang="en-US" sz="1900" b="1" dirty="0">
                <a:latin typeface="Times New Roman" pitchFamily="18" charset="0"/>
              </a:rPr>
              <a:t> </a:t>
            </a:r>
            <a:r>
              <a:rPr lang="en-US" sz="1900" b="1" dirty="0" err="1">
                <a:latin typeface="Times New Roman" pitchFamily="18" charset="0"/>
              </a:rPr>
              <a:t>hậu</a:t>
            </a:r>
            <a:r>
              <a:rPr lang="en-US" sz="1900" b="1" dirty="0">
                <a:latin typeface="Times New Roman" pitchFamily="18" charset="0"/>
              </a:rPr>
              <a:t> </a:t>
            </a:r>
            <a:r>
              <a:rPr lang="en-US" sz="1900" b="1" dirty="0" err="1">
                <a:latin typeface="Times New Roman" pitchFamily="18" charset="0"/>
              </a:rPr>
              <a:t>môi</a:t>
            </a:r>
            <a:r>
              <a:rPr lang="en-US" sz="1900" b="1" dirty="0">
                <a:latin typeface="Times New Roman" pitchFamily="18" charset="0"/>
              </a:rPr>
              <a:t> </a:t>
            </a:r>
            <a:r>
              <a:rPr lang="en-US" sz="1900" b="1" dirty="0" err="1">
                <a:latin typeface="Times New Roman" pitchFamily="18" charset="0"/>
              </a:rPr>
              <a:t>trường</a:t>
            </a:r>
            <a:r>
              <a:rPr lang="en-US" sz="1900" b="1" dirty="0">
                <a:latin typeface="Times New Roman" pitchFamily="18" charset="0"/>
              </a:rPr>
              <a:t> </a:t>
            </a:r>
            <a:r>
              <a:rPr lang="en-US" sz="1900" b="1" dirty="0" err="1">
                <a:latin typeface="Times New Roman" pitchFamily="18" charset="0"/>
              </a:rPr>
              <a:t>xích</a:t>
            </a:r>
            <a:r>
              <a:rPr lang="en-US" sz="1900" b="1" dirty="0">
                <a:latin typeface="Times New Roman" pitchFamily="18" charset="0"/>
              </a:rPr>
              <a:t> </a:t>
            </a:r>
            <a:r>
              <a:rPr lang="en-US" sz="1900" b="1" dirty="0" err="1">
                <a:latin typeface="Times New Roman" pitchFamily="18" charset="0"/>
              </a:rPr>
              <a:t>đạo</a:t>
            </a:r>
            <a:r>
              <a:rPr lang="en-US" sz="1900" b="1" dirty="0">
                <a:latin typeface="Times New Roman" pitchFamily="18" charset="0"/>
              </a:rPr>
              <a:t> </a:t>
            </a:r>
            <a:r>
              <a:rPr lang="en-US" sz="1900" b="1" dirty="0" err="1">
                <a:latin typeface="Times New Roman" pitchFamily="18" charset="0"/>
              </a:rPr>
              <a:t>ẩm</a:t>
            </a:r>
            <a:r>
              <a:rPr lang="en-US" sz="1900" b="1" dirty="0">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wipe(left)">
                                      <p:cBhvr>
                                        <p:cTn id="7" dur="500"/>
                                        <p:tgtEl>
                                          <p:spTgt spid="102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wipe(left)">
                                      <p:cBhvr>
                                        <p:cTn id="12" dur="500"/>
                                        <p:tgtEl>
                                          <p:spTgt spid="102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57"/>
                                        </p:tgtEl>
                                        <p:attrNameLst>
                                          <p:attrName>style.visibility</p:attrName>
                                        </p:attrNameLst>
                                      </p:cBhvr>
                                      <p:to>
                                        <p:strVal val="visible"/>
                                      </p:to>
                                    </p:set>
                                    <p:animEffect transition="in" filter="wipe(left)">
                                      <p:cBhvr>
                                        <p:cTn id="17" dur="500"/>
                                        <p:tgtEl>
                                          <p:spTgt spid="102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58"/>
                                        </p:tgtEl>
                                        <p:attrNameLst>
                                          <p:attrName>style.visibility</p:attrName>
                                        </p:attrNameLst>
                                      </p:cBhvr>
                                      <p:to>
                                        <p:strVal val="visible"/>
                                      </p:to>
                                    </p:set>
                                    <p:animEffect transition="in" filter="wipe(left)">
                                      <p:cBhvr>
                                        <p:cTn id="22" dur="500"/>
                                        <p:tgtEl>
                                          <p:spTgt spid="102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59"/>
                                        </p:tgtEl>
                                        <p:attrNameLst>
                                          <p:attrName>style.visibility</p:attrName>
                                        </p:attrNameLst>
                                      </p:cBhvr>
                                      <p:to>
                                        <p:strVal val="visible"/>
                                      </p:to>
                                    </p:set>
                                    <p:animEffect transition="in" filter="wipe(left)">
                                      <p:cBhvr>
                                        <p:cTn id="27" dur="500"/>
                                        <p:tgtEl>
                                          <p:spTgt spid="102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60"/>
                                        </p:tgtEl>
                                        <p:attrNameLst>
                                          <p:attrName>style.visibility</p:attrName>
                                        </p:attrNameLst>
                                      </p:cBhvr>
                                      <p:to>
                                        <p:strVal val="visible"/>
                                      </p:to>
                                    </p:set>
                                    <p:animEffect transition="in" filter="wipe(left)">
                                      <p:cBhvr>
                                        <p:cTn id="32" dur="500"/>
                                        <p:tgtEl>
                                          <p:spTgt spid="1026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401"/>
                                        </p:tgtEl>
                                        <p:attrNameLst>
                                          <p:attrName>style.visibility</p:attrName>
                                        </p:attrNameLst>
                                      </p:cBhvr>
                                      <p:to>
                                        <p:strVal val="visible"/>
                                      </p:to>
                                    </p:set>
                                    <p:animEffect transition="in" filter="blinds(horizontal)">
                                      <p:cBhvr>
                                        <p:cTn id="37" dur="500"/>
                                        <p:tgtEl>
                                          <p:spTgt spid="14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P spid="10256" grpId="0"/>
      <p:bldP spid="10257" grpId="0"/>
      <p:bldP spid="10258" grpId="0"/>
      <p:bldP spid="10259" grpId="0"/>
      <p:bldP spid="10260" grpId="0"/>
      <p:bldP spid="144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1088</Words>
  <Application>Microsoft Office PowerPoint</Application>
  <PresentationFormat>On-screen Show (4:3)</PresentationFormat>
  <Paragraphs>131</Paragraphs>
  <Slides>15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Times New Roman</vt:lpstr>
      <vt:lpstr>Wingdings</vt:lpstr>
      <vt:lpstr>Wingdings 2</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3 (SGK):  Qua đoạn văn dưới đây, nêu một số dặc điểm của rừng </vt:lpstr>
      <vt:lpstr>PowerPoint Presentation</vt:lpstr>
    </vt:vector>
  </TitlesOfParts>
  <Company>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DuyTan</dc:creator>
  <cp:lastModifiedBy>P261119</cp:lastModifiedBy>
  <cp:revision>26</cp:revision>
  <dcterms:created xsi:type="dcterms:W3CDTF">2015-08-26T03:40:12Z</dcterms:created>
  <dcterms:modified xsi:type="dcterms:W3CDTF">2020-10-21T01:19:40Z</dcterms:modified>
</cp:coreProperties>
</file>