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0" r:id="rId2"/>
  </p:sldMasterIdLst>
  <p:notesMasterIdLst>
    <p:notesMasterId r:id="rId20"/>
  </p:notesMasterIdLst>
  <p:sldIdLst>
    <p:sldId id="271" r:id="rId3"/>
    <p:sldId id="256" r:id="rId4"/>
    <p:sldId id="272" r:id="rId5"/>
    <p:sldId id="260" r:id="rId6"/>
    <p:sldId id="261" r:id="rId7"/>
    <p:sldId id="281" r:id="rId8"/>
    <p:sldId id="279" r:id="rId9"/>
    <p:sldId id="27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621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E332-9750-4A88-BE85-6E0FD2DF3ED8}" type="datetimeFigureOut">
              <a:rPr lang="en-US" smtClean="0"/>
              <a:pPr/>
              <a:t>17/10/2020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81B9E-76BC-4D25-BB4A-5AF73F4C6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2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9901D3-D175-4811-8C0D-B64057CA1E18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340-C300-4C01-9DBE-442C22835D57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5DE2-A5F6-48AB-9652-7D83760B80D9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4426-F214-4E08-8E55-AD27E3622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01D3-D175-4811-8C0D-B64057CA1E18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85F4-5254-4EDC-9B6E-6C3EBBAD7533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7E8-6604-4459-9BB7-9ACEA3A31B44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1B01-101F-4063-8A42-146C7D74B829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2155-6887-4E40-9EF4-2916C646DC23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725-1611-4852-A8E0-37306D72B554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87F-FBEA-41C5-B2A2-8951DB0BBFC1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6A85F4-5254-4EDC-9B6E-6C3EBBAD7533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D1DA-37E5-4D68-A813-7DE4694E293F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5EDD-8AB7-41EC-B255-4EA7A72B4484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340-C300-4C01-9DBE-442C22835D57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5DE2-A5F6-48AB-9652-7D83760B80D9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4426-F214-4E08-8E55-AD27E3622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7967E8-6604-4459-9BB7-9ACEA3A31B44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1B01-101F-4063-8A42-146C7D74B829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2155-6887-4E40-9EF4-2916C646DC23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BBF725-1611-4852-A8E0-37306D72B554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87F-FBEA-41C5-B2A2-8951DB0BBFC1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7AD1DA-37E5-4D68-A813-7DE4694E293F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E95EDD-8AB7-41EC-B255-4EA7A72B4484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2478B0-85C0-4807-A9C4-46034E86DE21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2478B0-85C0-4807-A9C4-46034E86DE21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animfactory.com/animations/nature/flowers/butterflies_flowers_md_clr.gif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3"/>
          <p:cNvPicPr>
            <a:picLocks noChangeAspect="1" noChangeArrowheads="1"/>
          </p:cNvPicPr>
          <p:nvPr/>
        </p:nvPicPr>
        <p:blipFill>
          <a:blip r:embed="rId2">
            <a:lum bright="6000" contrast="24000"/>
          </a:blip>
          <a:srcRect t="10001" b="10001"/>
          <a:stretch>
            <a:fillRect/>
          </a:stretch>
        </p:blipFill>
        <p:spPr bwMode="auto">
          <a:xfrm>
            <a:off x="1219200" y="2362200"/>
            <a:ext cx="6934200" cy="399097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7200" y="525463"/>
            <a:ext cx="8001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2- Xác định trên lược đồ các siêu đô thị trên 8tr dân ở các nước đang phát triển 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Nêu những hậu quả của quá trình phát triển đô thị theo hướng tự phát ?</a:t>
            </a:r>
          </a:p>
        </p:txBody>
      </p:sp>
      <p:pic>
        <p:nvPicPr>
          <p:cNvPr id="4" name="Content Placeholder 3" descr="hinh-nen-powerpoint-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23272" y="228600"/>
            <a:ext cx="317638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 smtClean="0">
                <a:solidFill>
                  <a:srgbClr val="3333FF"/>
                </a:solidFill>
              </a:rPr>
              <a:t>Địa lí </a:t>
            </a:r>
            <a:r>
              <a:rPr lang="vi-VN" sz="7200" dirty="0" smtClean="0">
                <a:solidFill>
                  <a:srgbClr val="3333FF"/>
                </a:solidFill>
              </a:rPr>
              <a:t>7</a:t>
            </a:r>
            <a:endParaRPr lang="en-US" sz="7200" dirty="0" smtClean="0">
              <a:solidFill>
                <a:srgbClr val="3333FF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GV:Trần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Kiều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Trang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3333FF"/>
              </a:solidFill>
            </a:endParaRPr>
          </a:p>
        </p:txBody>
      </p:sp>
      <p:pic>
        <p:nvPicPr>
          <p:cNvPr id="6" name="Picture 5" descr="Qua dia cau qu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5227" y="1905000"/>
            <a:ext cx="537074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85F4-5254-4EDC-9B6E-6C3EBBAD7533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ảnh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6" y="1066800"/>
            <a:ext cx="7620000" cy="4445000"/>
          </a:xfrm>
        </p:spPr>
      </p:pic>
      <p:sp>
        <p:nvSpPr>
          <p:cNvPr id="6" name="Rectangle 5"/>
          <p:cNvSpPr/>
          <p:nvPr/>
        </p:nvSpPr>
        <p:spPr>
          <a:xfrm>
            <a:off x="3505200" y="5714999"/>
            <a:ext cx="1532791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</a:rPr>
              <a:t>Chi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</a:rPr>
              <a:t>lê</a:t>
            </a:r>
            <a:endParaRPr lang="en-US" sz="36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7" name="AutoShape 2" descr="Káº¿t quáº£ hÃ¬nh áº£nh cho HÃ¬nh áº£nh quáº£ á»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15" y="609600"/>
            <a:ext cx="569898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85F4-5254-4EDC-9B6E-6C3EBBAD7533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229600" cy="1143000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 ITALIA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553200" cy="4343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018"/>
            <a:ext cx="7848600" cy="680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781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85F4-5254-4EDC-9B6E-6C3EBBAD7533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err="1" smtClean="0">
                <a:solidFill>
                  <a:srgbClr val="FF0000"/>
                </a:solidFill>
              </a:rPr>
              <a:t>Nga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bup be nga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47800" y="381000"/>
            <a:ext cx="6261340" cy="51054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85F4-5254-4EDC-9B6E-6C3EBBAD7533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1980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3600" dirty="0" smtClean="0">
                <a:solidFill>
                  <a:srgbClr val="FF0000"/>
                </a:solidFill>
                <a:latin typeface="+mn-lt"/>
              </a:rPr>
              <a:t>Pháp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067800" cy="5867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85F4-5254-4EDC-9B6E-6C3EBBAD7533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08" y="49891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err="1" smtClean="0">
                <a:solidFill>
                  <a:srgbClr val="FF0000"/>
                </a:solidFill>
              </a:rPr>
              <a:t>Đức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cong-thanh-brandenburg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45720"/>
            <a:ext cx="7772400" cy="54406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85F4-5254-4EDC-9B6E-6C3EBBAD7533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8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Nhật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bản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hoa-cuc-vang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228600"/>
            <a:ext cx="740384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inh nen (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428750" y="152400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rgbClr val="FF0000"/>
                </a:solidFill>
              </a:rPr>
              <a:t>DẶN DÒ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685800" y="1373188"/>
            <a:ext cx="7772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-"/>
              <a:defRPr/>
            </a:pP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 nhà: </a:t>
            </a:r>
          </a:p>
          <a:p>
            <a:pPr algn="just">
              <a:buFontTx/>
              <a:buChar char="-"/>
              <a:defRPr/>
            </a:pP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 lại kiến thức về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  <a:defRPr/>
            </a:pP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4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689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utterflies_flowers_md_clr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6248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kết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thúc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.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tạm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biệt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648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ung anh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33600"/>
            <a:ext cx="7162800" cy="2895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TÍCH </a:t>
            </a:r>
            <a:endParaRPr lang="vi-VN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ĐỒ DÂN SỐ </a:t>
            </a:r>
            <a:endParaRPr lang="vi-VN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THÁP TUỔI.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5CEB-C06C-428B-A1DF-D2EE69CC717E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609600"/>
            <a:ext cx="7772400" cy="147002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THỰC HÀNH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01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 l="3125" t="1408"/>
          <a:stretch>
            <a:fillRect/>
          </a:stretch>
        </p:blipFill>
        <p:spPr bwMode="auto">
          <a:xfrm>
            <a:off x="3505200" y="914400"/>
            <a:ext cx="5334000" cy="51149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457200" y="914400"/>
            <a:ext cx="2667000" cy="1066800"/>
          </a:xfrm>
          <a:prstGeom prst="wedgeRoundRectCallout">
            <a:avLst>
              <a:gd name="adj1" fmla="val 60000"/>
              <a:gd name="adj2" fmla="val 43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</a:rPr>
              <a:t>Quan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</a:rPr>
              <a:t>sát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</a:rPr>
              <a:t>lược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</a:rPr>
              <a:t>đô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</a:rPr>
              <a:t>̀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</a:rPr>
              <a:t>cho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</a:rPr>
              <a:t>biết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381000" y="2057400"/>
            <a:ext cx="2895600" cy="28194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Nơi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có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mật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đô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̣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dân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sô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́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cao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nhất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mật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đô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̣ là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bao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nhiêu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?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Nơi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có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mật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đô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̣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dân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sô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́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thấp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nhất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mật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đô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̣ là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bao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Arial" pitchFamily="34" charset="0"/>
              </a:rPr>
              <a:t>nhiêu</a:t>
            </a:r>
            <a:r>
              <a:rPr lang="en-US" sz="2400" dirty="0">
                <a:solidFill>
                  <a:srgbClr val="CC3300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34000" y="3109912"/>
            <a:ext cx="641350" cy="700088"/>
          </a:xfrm>
          <a:custGeom>
            <a:avLst/>
            <a:gdLst>
              <a:gd name="T0" fmla="*/ 2147483647 w 404"/>
              <a:gd name="T1" fmla="*/ 0 h 441"/>
              <a:gd name="T2" fmla="*/ 2147483647 w 404"/>
              <a:gd name="T3" fmla="*/ 2147483647 h 441"/>
              <a:gd name="T4" fmla="*/ 2147483647 w 404"/>
              <a:gd name="T5" fmla="*/ 2147483647 h 441"/>
              <a:gd name="T6" fmla="*/ 2147483647 w 404"/>
              <a:gd name="T7" fmla="*/ 2147483647 h 441"/>
              <a:gd name="T8" fmla="*/ 2147483647 w 404"/>
              <a:gd name="T9" fmla="*/ 2147483647 h 441"/>
              <a:gd name="T10" fmla="*/ 2147483647 w 404"/>
              <a:gd name="T11" fmla="*/ 2147483647 h 441"/>
              <a:gd name="T12" fmla="*/ 0 w 404"/>
              <a:gd name="T13" fmla="*/ 2147483647 h 441"/>
              <a:gd name="T14" fmla="*/ 2147483647 w 404"/>
              <a:gd name="T15" fmla="*/ 2147483647 h 441"/>
              <a:gd name="T16" fmla="*/ 2147483647 w 404"/>
              <a:gd name="T17" fmla="*/ 2147483647 h 441"/>
              <a:gd name="T18" fmla="*/ 2147483647 w 404"/>
              <a:gd name="T19" fmla="*/ 2147483647 h 441"/>
              <a:gd name="T20" fmla="*/ 2147483647 w 404"/>
              <a:gd name="T21" fmla="*/ 2147483647 h 441"/>
              <a:gd name="T22" fmla="*/ 2147483647 w 404"/>
              <a:gd name="T23" fmla="*/ 2147483647 h 441"/>
              <a:gd name="T24" fmla="*/ 2147483647 w 404"/>
              <a:gd name="T25" fmla="*/ 2147483647 h 441"/>
              <a:gd name="T26" fmla="*/ 2147483647 w 404"/>
              <a:gd name="T27" fmla="*/ 2147483647 h 441"/>
              <a:gd name="T28" fmla="*/ 2147483647 w 404"/>
              <a:gd name="T29" fmla="*/ 2147483647 h 441"/>
              <a:gd name="T30" fmla="*/ 2147483647 w 404"/>
              <a:gd name="T31" fmla="*/ 2147483647 h 441"/>
              <a:gd name="T32" fmla="*/ 2147483647 w 404"/>
              <a:gd name="T33" fmla="*/ 2147483647 h 441"/>
              <a:gd name="T34" fmla="*/ 2147483647 w 404"/>
              <a:gd name="T35" fmla="*/ 2147483647 h 441"/>
              <a:gd name="T36" fmla="*/ 2147483647 w 404"/>
              <a:gd name="T37" fmla="*/ 2147483647 h 441"/>
              <a:gd name="T38" fmla="*/ 2147483647 w 404"/>
              <a:gd name="T39" fmla="*/ 2147483647 h 441"/>
              <a:gd name="T40" fmla="*/ 2147483647 w 404"/>
              <a:gd name="T41" fmla="*/ 2147483647 h 441"/>
              <a:gd name="T42" fmla="*/ 2147483647 w 404"/>
              <a:gd name="T43" fmla="*/ 2147483647 h 441"/>
              <a:gd name="T44" fmla="*/ 2147483647 w 404"/>
              <a:gd name="T45" fmla="*/ 0 h 4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04"/>
              <a:gd name="T70" fmla="*/ 0 h 441"/>
              <a:gd name="T71" fmla="*/ 404 w 404"/>
              <a:gd name="T72" fmla="*/ 441 h 4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04" h="441">
                <a:moveTo>
                  <a:pt x="228" y="0"/>
                </a:moveTo>
                <a:cubicBezTo>
                  <a:pt x="220" y="5"/>
                  <a:pt x="211" y="9"/>
                  <a:pt x="205" y="15"/>
                </a:cubicBezTo>
                <a:cubicBezTo>
                  <a:pt x="198" y="22"/>
                  <a:pt x="197" y="34"/>
                  <a:pt x="189" y="39"/>
                </a:cubicBezTo>
                <a:cubicBezTo>
                  <a:pt x="175" y="48"/>
                  <a:pt x="156" y="46"/>
                  <a:pt x="142" y="55"/>
                </a:cubicBezTo>
                <a:cubicBezTo>
                  <a:pt x="134" y="60"/>
                  <a:pt x="126" y="66"/>
                  <a:pt x="118" y="71"/>
                </a:cubicBezTo>
                <a:cubicBezTo>
                  <a:pt x="93" y="108"/>
                  <a:pt x="87" y="137"/>
                  <a:pt x="47" y="149"/>
                </a:cubicBezTo>
                <a:cubicBezTo>
                  <a:pt x="29" y="175"/>
                  <a:pt x="10" y="175"/>
                  <a:pt x="0" y="205"/>
                </a:cubicBezTo>
                <a:cubicBezTo>
                  <a:pt x="26" y="213"/>
                  <a:pt x="95" y="246"/>
                  <a:pt x="118" y="260"/>
                </a:cubicBezTo>
                <a:cubicBezTo>
                  <a:pt x="127" y="266"/>
                  <a:pt x="84" y="249"/>
                  <a:pt x="86" y="260"/>
                </a:cubicBezTo>
                <a:cubicBezTo>
                  <a:pt x="89" y="271"/>
                  <a:pt x="131" y="278"/>
                  <a:pt x="142" y="291"/>
                </a:cubicBezTo>
                <a:cubicBezTo>
                  <a:pt x="154" y="305"/>
                  <a:pt x="160" y="336"/>
                  <a:pt x="157" y="347"/>
                </a:cubicBezTo>
                <a:cubicBezTo>
                  <a:pt x="160" y="355"/>
                  <a:pt x="127" y="347"/>
                  <a:pt x="126" y="355"/>
                </a:cubicBezTo>
                <a:cubicBezTo>
                  <a:pt x="121" y="364"/>
                  <a:pt x="160" y="381"/>
                  <a:pt x="165" y="394"/>
                </a:cubicBezTo>
                <a:cubicBezTo>
                  <a:pt x="170" y="407"/>
                  <a:pt x="156" y="431"/>
                  <a:pt x="157" y="434"/>
                </a:cubicBezTo>
                <a:cubicBezTo>
                  <a:pt x="171" y="441"/>
                  <a:pt x="157" y="407"/>
                  <a:pt x="173" y="410"/>
                </a:cubicBezTo>
                <a:cubicBezTo>
                  <a:pt x="184" y="407"/>
                  <a:pt x="195" y="407"/>
                  <a:pt x="205" y="402"/>
                </a:cubicBezTo>
                <a:cubicBezTo>
                  <a:pt x="222" y="393"/>
                  <a:pt x="252" y="370"/>
                  <a:pt x="252" y="370"/>
                </a:cubicBezTo>
                <a:cubicBezTo>
                  <a:pt x="270" y="319"/>
                  <a:pt x="336" y="289"/>
                  <a:pt x="386" y="276"/>
                </a:cubicBezTo>
                <a:cubicBezTo>
                  <a:pt x="391" y="268"/>
                  <a:pt x="401" y="262"/>
                  <a:pt x="402" y="252"/>
                </a:cubicBezTo>
                <a:cubicBezTo>
                  <a:pt x="404" y="220"/>
                  <a:pt x="399" y="188"/>
                  <a:pt x="394" y="157"/>
                </a:cubicBezTo>
                <a:cubicBezTo>
                  <a:pt x="387" y="131"/>
                  <a:pt x="365" y="119"/>
                  <a:pt x="347" y="102"/>
                </a:cubicBezTo>
                <a:cubicBezTo>
                  <a:pt x="333" y="92"/>
                  <a:pt x="327" y="111"/>
                  <a:pt x="307" y="94"/>
                </a:cubicBezTo>
                <a:cubicBezTo>
                  <a:pt x="244" y="55"/>
                  <a:pt x="256" y="18"/>
                  <a:pt x="228" y="0"/>
                </a:cubicBezTo>
                <a:close/>
              </a:path>
            </a:pathLst>
          </a:custGeom>
          <a:solidFill>
            <a:srgbClr val="F45665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81000" y="914400"/>
            <a:ext cx="2895600" cy="1752600"/>
          </a:xfrm>
          <a:prstGeom prst="wedgeRectCallout">
            <a:avLst>
              <a:gd name="adj1" fmla="val 125348"/>
              <a:gd name="adj2" fmla="val 8966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2819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Nơi</a:t>
            </a: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 có MĐDS </a:t>
            </a:r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cao</a:t>
            </a: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nhất</a:t>
            </a: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Thi</a:t>
            </a: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̣ </a:t>
            </a:r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xa</a:t>
            </a: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̃ </a:t>
            </a:r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Thái</a:t>
            </a: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bình</a:t>
            </a: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MĐDS : &gt; 3000 </a:t>
            </a:r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ng</a:t>
            </a: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/km</a:t>
            </a:r>
            <a:r>
              <a:rPr lang="en-US" baseline="30000" dirty="0">
                <a:solidFill>
                  <a:srgbClr val="CC3300"/>
                </a:solidFill>
                <a:latin typeface="Arial" pitchFamily="34" charset="0"/>
              </a:rPr>
              <a:t>2</a:t>
            </a:r>
            <a:endParaRPr lang="en-US" dirty="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81000" y="2667000"/>
            <a:ext cx="2895600" cy="2209800"/>
          </a:xfrm>
          <a:prstGeom prst="wedgeRectCallout">
            <a:avLst>
              <a:gd name="adj1" fmla="val 184060"/>
              <a:gd name="adj2" fmla="val 1456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Nơi</a:t>
            </a: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 có MĐDS </a:t>
            </a:r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thấp</a:t>
            </a: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nhất</a:t>
            </a: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:</a:t>
            </a:r>
          </a:p>
          <a:p>
            <a:pPr algn="ctr" eaLnBrk="1" hangingPunct="1"/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Huyện</a:t>
            </a: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Tiền</a:t>
            </a: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hải</a:t>
            </a:r>
            <a:endParaRPr lang="en-US" dirty="0">
              <a:solidFill>
                <a:srgbClr val="CC33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MĐDS :&lt;1000 </a:t>
            </a:r>
            <a:r>
              <a:rPr lang="en-US" dirty="0" err="1">
                <a:solidFill>
                  <a:srgbClr val="CC3300"/>
                </a:solidFill>
                <a:latin typeface="Arial" pitchFamily="34" charset="0"/>
              </a:rPr>
              <a:t>ng</a:t>
            </a:r>
            <a:r>
              <a:rPr lang="en-US" dirty="0">
                <a:solidFill>
                  <a:srgbClr val="CC3300"/>
                </a:solidFill>
                <a:latin typeface="Arial" pitchFamily="34" charset="0"/>
              </a:rPr>
              <a:t>/km</a:t>
            </a:r>
            <a:r>
              <a:rPr lang="en-US" baseline="30000" dirty="0">
                <a:solidFill>
                  <a:srgbClr val="CC3300"/>
                </a:solidFill>
                <a:latin typeface="Arial" pitchFamily="34" charset="0"/>
              </a:rPr>
              <a:t>2</a:t>
            </a:r>
            <a:endParaRPr lang="en-US" dirty="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933126" y="3222625"/>
            <a:ext cx="1366838" cy="1577975"/>
          </a:xfrm>
          <a:custGeom>
            <a:avLst/>
            <a:gdLst>
              <a:gd name="T0" fmla="*/ 2147483647 w 861"/>
              <a:gd name="T1" fmla="*/ 2147483647 h 994"/>
              <a:gd name="T2" fmla="*/ 2147483647 w 861"/>
              <a:gd name="T3" fmla="*/ 2147483647 h 994"/>
              <a:gd name="T4" fmla="*/ 2147483647 w 861"/>
              <a:gd name="T5" fmla="*/ 2147483647 h 994"/>
              <a:gd name="T6" fmla="*/ 2147483647 w 861"/>
              <a:gd name="T7" fmla="*/ 2147483647 h 994"/>
              <a:gd name="T8" fmla="*/ 2147483647 w 861"/>
              <a:gd name="T9" fmla="*/ 2147483647 h 994"/>
              <a:gd name="T10" fmla="*/ 2147483647 w 861"/>
              <a:gd name="T11" fmla="*/ 2147483647 h 994"/>
              <a:gd name="T12" fmla="*/ 2147483647 w 861"/>
              <a:gd name="T13" fmla="*/ 2147483647 h 994"/>
              <a:gd name="T14" fmla="*/ 2147483647 w 861"/>
              <a:gd name="T15" fmla="*/ 2147483647 h 994"/>
              <a:gd name="T16" fmla="*/ 2147483647 w 861"/>
              <a:gd name="T17" fmla="*/ 2147483647 h 994"/>
              <a:gd name="T18" fmla="*/ 2147483647 w 861"/>
              <a:gd name="T19" fmla="*/ 2147483647 h 994"/>
              <a:gd name="T20" fmla="*/ 2147483647 w 861"/>
              <a:gd name="T21" fmla="*/ 2147483647 h 994"/>
              <a:gd name="T22" fmla="*/ 2147483647 w 861"/>
              <a:gd name="T23" fmla="*/ 2147483647 h 994"/>
              <a:gd name="T24" fmla="*/ 2147483647 w 861"/>
              <a:gd name="T25" fmla="*/ 2147483647 h 994"/>
              <a:gd name="T26" fmla="*/ 2147483647 w 861"/>
              <a:gd name="T27" fmla="*/ 2147483647 h 994"/>
              <a:gd name="T28" fmla="*/ 2147483647 w 861"/>
              <a:gd name="T29" fmla="*/ 2147483647 h 994"/>
              <a:gd name="T30" fmla="*/ 2147483647 w 861"/>
              <a:gd name="T31" fmla="*/ 2147483647 h 994"/>
              <a:gd name="T32" fmla="*/ 2147483647 w 861"/>
              <a:gd name="T33" fmla="*/ 2147483647 h 994"/>
              <a:gd name="T34" fmla="*/ 2147483647 w 861"/>
              <a:gd name="T35" fmla="*/ 2147483647 h 994"/>
              <a:gd name="T36" fmla="*/ 2147483647 w 861"/>
              <a:gd name="T37" fmla="*/ 2147483647 h 994"/>
              <a:gd name="T38" fmla="*/ 2147483647 w 861"/>
              <a:gd name="T39" fmla="*/ 2147483647 h 994"/>
              <a:gd name="T40" fmla="*/ 2147483647 w 861"/>
              <a:gd name="T41" fmla="*/ 2147483647 h 994"/>
              <a:gd name="T42" fmla="*/ 2147483647 w 861"/>
              <a:gd name="T43" fmla="*/ 2147483647 h 994"/>
              <a:gd name="T44" fmla="*/ 2147483647 w 861"/>
              <a:gd name="T45" fmla="*/ 2147483647 h 994"/>
              <a:gd name="T46" fmla="*/ 2147483647 w 861"/>
              <a:gd name="T47" fmla="*/ 2147483647 h 994"/>
              <a:gd name="T48" fmla="*/ 2147483647 w 861"/>
              <a:gd name="T49" fmla="*/ 2147483647 h 994"/>
              <a:gd name="T50" fmla="*/ 2147483647 w 861"/>
              <a:gd name="T51" fmla="*/ 2147483647 h 994"/>
              <a:gd name="T52" fmla="*/ 2147483647 w 861"/>
              <a:gd name="T53" fmla="*/ 2147483647 h 994"/>
              <a:gd name="T54" fmla="*/ 2147483647 w 861"/>
              <a:gd name="T55" fmla="*/ 2147483647 h 994"/>
              <a:gd name="T56" fmla="*/ 2147483647 w 861"/>
              <a:gd name="T57" fmla="*/ 2147483647 h 994"/>
              <a:gd name="T58" fmla="*/ 2147483647 w 861"/>
              <a:gd name="T59" fmla="*/ 2147483647 h 994"/>
              <a:gd name="T60" fmla="*/ 2147483647 w 861"/>
              <a:gd name="T61" fmla="*/ 2147483647 h 994"/>
              <a:gd name="T62" fmla="*/ 2147483647 w 861"/>
              <a:gd name="T63" fmla="*/ 2147483647 h 994"/>
              <a:gd name="T64" fmla="*/ 2147483647 w 861"/>
              <a:gd name="T65" fmla="*/ 2147483647 h 994"/>
              <a:gd name="T66" fmla="*/ 2147483647 w 861"/>
              <a:gd name="T67" fmla="*/ 2147483647 h 994"/>
              <a:gd name="T68" fmla="*/ 2147483647 w 861"/>
              <a:gd name="T69" fmla="*/ 2147483647 h 994"/>
              <a:gd name="T70" fmla="*/ 2147483647 w 861"/>
              <a:gd name="T71" fmla="*/ 2147483647 h 994"/>
              <a:gd name="T72" fmla="*/ 2147483647 w 861"/>
              <a:gd name="T73" fmla="*/ 2147483647 h 994"/>
              <a:gd name="T74" fmla="*/ 2147483647 w 861"/>
              <a:gd name="T75" fmla="*/ 2147483647 h 994"/>
              <a:gd name="T76" fmla="*/ 2147483647 w 861"/>
              <a:gd name="T77" fmla="*/ 2147483647 h 994"/>
              <a:gd name="T78" fmla="*/ 2147483647 w 861"/>
              <a:gd name="T79" fmla="*/ 2147483647 h 994"/>
              <a:gd name="T80" fmla="*/ 2147483647 w 861"/>
              <a:gd name="T81" fmla="*/ 2147483647 h 994"/>
              <a:gd name="T82" fmla="*/ 2147483647 w 861"/>
              <a:gd name="T83" fmla="*/ 2147483647 h 99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61"/>
              <a:gd name="T127" fmla="*/ 0 h 994"/>
              <a:gd name="T128" fmla="*/ 861 w 861"/>
              <a:gd name="T129" fmla="*/ 994 h 99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61" h="994">
                <a:moveTo>
                  <a:pt x="767" y="8"/>
                </a:moveTo>
                <a:cubicBezTo>
                  <a:pt x="693" y="11"/>
                  <a:pt x="619" y="9"/>
                  <a:pt x="546" y="16"/>
                </a:cubicBezTo>
                <a:cubicBezTo>
                  <a:pt x="515" y="19"/>
                  <a:pt x="484" y="60"/>
                  <a:pt x="451" y="71"/>
                </a:cubicBezTo>
                <a:cubicBezTo>
                  <a:pt x="428" y="87"/>
                  <a:pt x="404" y="95"/>
                  <a:pt x="380" y="110"/>
                </a:cubicBezTo>
                <a:cubicBezTo>
                  <a:pt x="378" y="118"/>
                  <a:pt x="379" y="128"/>
                  <a:pt x="373" y="134"/>
                </a:cubicBezTo>
                <a:cubicBezTo>
                  <a:pt x="368" y="140"/>
                  <a:pt x="312" y="162"/>
                  <a:pt x="302" y="166"/>
                </a:cubicBezTo>
                <a:cubicBezTo>
                  <a:pt x="250" y="159"/>
                  <a:pt x="231" y="161"/>
                  <a:pt x="191" y="134"/>
                </a:cubicBezTo>
                <a:cubicBezTo>
                  <a:pt x="181" y="163"/>
                  <a:pt x="149" y="195"/>
                  <a:pt x="120" y="205"/>
                </a:cubicBezTo>
                <a:cubicBezTo>
                  <a:pt x="115" y="213"/>
                  <a:pt x="111" y="223"/>
                  <a:pt x="104" y="229"/>
                </a:cubicBezTo>
                <a:cubicBezTo>
                  <a:pt x="98" y="234"/>
                  <a:pt x="87" y="231"/>
                  <a:pt x="81" y="237"/>
                </a:cubicBezTo>
                <a:cubicBezTo>
                  <a:pt x="68" y="250"/>
                  <a:pt x="49" y="284"/>
                  <a:pt x="49" y="284"/>
                </a:cubicBezTo>
                <a:cubicBezTo>
                  <a:pt x="39" y="334"/>
                  <a:pt x="23" y="357"/>
                  <a:pt x="81" y="371"/>
                </a:cubicBezTo>
                <a:cubicBezTo>
                  <a:pt x="84" y="381"/>
                  <a:pt x="82" y="394"/>
                  <a:pt x="89" y="402"/>
                </a:cubicBezTo>
                <a:cubicBezTo>
                  <a:pt x="94" y="408"/>
                  <a:pt x="107" y="403"/>
                  <a:pt x="112" y="410"/>
                </a:cubicBezTo>
                <a:cubicBezTo>
                  <a:pt x="122" y="424"/>
                  <a:pt x="128" y="458"/>
                  <a:pt x="128" y="458"/>
                </a:cubicBezTo>
                <a:cubicBezTo>
                  <a:pt x="81" y="487"/>
                  <a:pt x="129" y="465"/>
                  <a:pt x="65" y="465"/>
                </a:cubicBezTo>
                <a:cubicBezTo>
                  <a:pt x="51" y="465"/>
                  <a:pt x="38" y="470"/>
                  <a:pt x="25" y="473"/>
                </a:cubicBezTo>
                <a:cubicBezTo>
                  <a:pt x="17" y="478"/>
                  <a:pt x="3" y="480"/>
                  <a:pt x="2" y="489"/>
                </a:cubicBezTo>
                <a:cubicBezTo>
                  <a:pt x="0" y="505"/>
                  <a:pt x="17" y="536"/>
                  <a:pt x="17" y="536"/>
                </a:cubicBezTo>
                <a:cubicBezTo>
                  <a:pt x="23" y="612"/>
                  <a:pt x="12" y="641"/>
                  <a:pt x="49" y="694"/>
                </a:cubicBezTo>
                <a:cubicBezTo>
                  <a:pt x="58" y="720"/>
                  <a:pt x="72" y="739"/>
                  <a:pt x="81" y="765"/>
                </a:cubicBezTo>
                <a:cubicBezTo>
                  <a:pt x="78" y="794"/>
                  <a:pt x="73" y="823"/>
                  <a:pt x="73" y="852"/>
                </a:cubicBezTo>
                <a:cubicBezTo>
                  <a:pt x="73" y="860"/>
                  <a:pt x="73" y="873"/>
                  <a:pt x="81" y="876"/>
                </a:cubicBezTo>
                <a:cubicBezTo>
                  <a:pt x="94" y="880"/>
                  <a:pt x="107" y="871"/>
                  <a:pt x="120" y="868"/>
                </a:cubicBezTo>
                <a:cubicBezTo>
                  <a:pt x="187" y="822"/>
                  <a:pt x="261" y="801"/>
                  <a:pt x="341" y="789"/>
                </a:cubicBezTo>
                <a:cubicBezTo>
                  <a:pt x="408" y="744"/>
                  <a:pt x="369" y="755"/>
                  <a:pt x="459" y="765"/>
                </a:cubicBezTo>
                <a:cubicBezTo>
                  <a:pt x="470" y="797"/>
                  <a:pt x="478" y="810"/>
                  <a:pt x="507" y="828"/>
                </a:cubicBezTo>
                <a:cubicBezTo>
                  <a:pt x="532" y="869"/>
                  <a:pt x="529" y="915"/>
                  <a:pt x="578" y="931"/>
                </a:cubicBezTo>
                <a:cubicBezTo>
                  <a:pt x="609" y="952"/>
                  <a:pt x="641" y="972"/>
                  <a:pt x="672" y="994"/>
                </a:cubicBezTo>
                <a:cubicBezTo>
                  <a:pt x="707" y="982"/>
                  <a:pt x="723" y="993"/>
                  <a:pt x="736" y="955"/>
                </a:cubicBezTo>
                <a:cubicBezTo>
                  <a:pt x="744" y="930"/>
                  <a:pt x="741" y="895"/>
                  <a:pt x="736" y="828"/>
                </a:cubicBezTo>
                <a:cubicBezTo>
                  <a:pt x="731" y="761"/>
                  <a:pt x="700" y="612"/>
                  <a:pt x="704" y="552"/>
                </a:cubicBezTo>
                <a:cubicBezTo>
                  <a:pt x="699" y="469"/>
                  <a:pt x="754" y="492"/>
                  <a:pt x="759" y="465"/>
                </a:cubicBezTo>
                <a:cubicBezTo>
                  <a:pt x="764" y="438"/>
                  <a:pt x="731" y="414"/>
                  <a:pt x="736" y="387"/>
                </a:cubicBezTo>
                <a:cubicBezTo>
                  <a:pt x="746" y="352"/>
                  <a:pt x="761" y="320"/>
                  <a:pt x="791" y="300"/>
                </a:cubicBezTo>
                <a:cubicBezTo>
                  <a:pt x="806" y="256"/>
                  <a:pt x="807" y="239"/>
                  <a:pt x="846" y="213"/>
                </a:cubicBezTo>
                <a:cubicBezTo>
                  <a:pt x="856" y="187"/>
                  <a:pt x="861" y="162"/>
                  <a:pt x="854" y="142"/>
                </a:cubicBezTo>
                <a:cubicBezTo>
                  <a:pt x="847" y="122"/>
                  <a:pt x="817" y="111"/>
                  <a:pt x="807" y="95"/>
                </a:cubicBezTo>
                <a:cubicBezTo>
                  <a:pt x="802" y="79"/>
                  <a:pt x="803" y="59"/>
                  <a:pt x="791" y="47"/>
                </a:cubicBezTo>
                <a:cubicBezTo>
                  <a:pt x="783" y="39"/>
                  <a:pt x="776" y="31"/>
                  <a:pt x="767" y="24"/>
                </a:cubicBezTo>
                <a:cubicBezTo>
                  <a:pt x="760" y="18"/>
                  <a:pt x="743" y="18"/>
                  <a:pt x="743" y="8"/>
                </a:cubicBezTo>
                <a:cubicBezTo>
                  <a:pt x="743" y="0"/>
                  <a:pt x="759" y="8"/>
                  <a:pt x="767" y="8"/>
                </a:cubicBezTo>
                <a:close/>
              </a:path>
            </a:pathLst>
          </a:custGeom>
          <a:solidFill>
            <a:srgbClr val="FABEC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1" grpId="0" animBg="1"/>
      <p:bldP spid="6" grpId="0" animBg="1"/>
      <p:bldP spid="7" grpId="0" animBg="1"/>
      <p:bldP spid="8" grpId="0" build="p"/>
      <p:bldP spid="9" grpId="0" build="p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43A5-95A6-499C-90AF-22F4F146061C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2. </a:t>
            </a:r>
            <a:r>
              <a:rPr lang="en-US" sz="2700" dirty="0" err="1" smtClean="0">
                <a:solidFill>
                  <a:srgbClr val="FF0000"/>
                </a:solidFill>
              </a:rPr>
              <a:t>Quan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sát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tháp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tuổi</a:t>
            </a:r>
            <a:r>
              <a:rPr lang="en-US" sz="2700" dirty="0" smtClean="0">
                <a:solidFill>
                  <a:srgbClr val="FF0000"/>
                </a:solidFill>
              </a:rPr>
              <a:t> TPHCM qua </a:t>
            </a:r>
            <a:r>
              <a:rPr lang="en-US" sz="2700" dirty="0" err="1" smtClean="0">
                <a:solidFill>
                  <a:srgbClr val="FF0000"/>
                </a:solidFill>
              </a:rPr>
              <a:t>các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cuộc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điều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tra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dân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số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năm</a:t>
            </a:r>
            <a:r>
              <a:rPr lang="en-US" sz="2700" dirty="0" smtClean="0">
                <a:solidFill>
                  <a:srgbClr val="FF0000"/>
                </a:solidFill>
              </a:rPr>
              <a:t> 1989 </a:t>
            </a:r>
            <a:r>
              <a:rPr lang="en-US" sz="2700" dirty="0" err="1" smtClean="0">
                <a:solidFill>
                  <a:srgbClr val="FF0000"/>
                </a:solidFill>
              </a:rPr>
              <a:t>và</a:t>
            </a:r>
            <a:r>
              <a:rPr lang="en-US" sz="2700" dirty="0" smtClean="0">
                <a:solidFill>
                  <a:srgbClr val="FF0000"/>
                </a:solidFill>
              </a:rPr>
              <a:t> 1999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hap tuoi Ho chi minh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7A3C-6BB4-4B83-B759-92CF25F7A977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52600"/>
            <a:ext cx="8991600" cy="2819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en-US" sz="2800" dirty="0" err="1" smtClean="0"/>
              <a:t>Năm</a:t>
            </a:r>
            <a:r>
              <a:rPr lang="en-US" sz="2800" dirty="0" smtClean="0"/>
              <a:t> 1989, </a:t>
            </a:r>
            <a:r>
              <a:rPr lang="en-US" sz="2800" dirty="0" err="1" smtClean="0"/>
              <a:t>tháp</a:t>
            </a:r>
            <a:r>
              <a:rPr lang="en-US" sz="2800" dirty="0" smtClean="0"/>
              <a:t> </a:t>
            </a:r>
            <a:r>
              <a:rPr lang="en-US" sz="2800" dirty="0" err="1" smtClean="0"/>
              <a:t>tuổi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đáy</a:t>
            </a:r>
            <a:r>
              <a:rPr lang="en-US" sz="2800" dirty="0" smtClean="0"/>
              <a:t> </a:t>
            </a:r>
            <a:r>
              <a:rPr lang="en-US" sz="2800" dirty="0" err="1" smtClean="0"/>
              <a:t>rộng</a:t>
            </a:r>
            <a:r>
              <a:rPr lang="en-US" sz="2800" dirty="0" smtClean="0"/>
              <a:t> , </a:t>
            </a:r>
            <a:r>
              <a:rPr lang="en-US" sz="2800" dirty="0" err="1" smtClean="0"/>
              <a:t>thân</a:t>
            </a:r>
            <a:r>
              <a:rPr lang="en-US" sz="2800" dirty="0" smtClean="0"/>
              <a:t> </a:t>
            </a:r>
            <a:r>
              <a:rPr lang="en-US" sz="2800" dirty="0" err="1" smtClean="0"/>
              <a:t>hẹp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=&gt; </a:t>
            </a:r>
            <a:r>
              <a:rPr lang="en-US" sz="2800" dirty="0" err="1" smtClean="0"/>
              <a:t>Dân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tuổi</a:t>
            </a:r>
            <a:r>
              <a:rPr lang="en-US" sz="2800" dirty="0" smtClean="0"/>
              <a:t> </a:t>
            </a:r>
            <a:r>
              <a:rPr lang="en-US" sz="2800" dirty="0" err="1" smtClean="0"/>
              <a:t>lao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err="1" smtClean="0"/>
              <a:t>Năm</a:t>
            </a:r>
            <a:r>
              <a:rPr lang="en-US" sz="2800" dirty="0" smtClean="0"/>
              <a:t> 1999, </a:t>
            </a:r>
            <a:r>
              <a:rPr lang="en-US" sz="2800" dirty="0" err="1" smtClean="0"/>
              <a:t>tháp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đáy</a:t>
            </a:r>
            <a:r>
              <a:rPr lang="en-US" sz="2800" dirty="0" smtClean="0"/>
              <a:t> </a:t>
            </a:r>
            <a:r>
              <a:rPr lang="en-US" sz="2800" dirty="0" err="1" smtClean="0"/>
              <a:t>hẹp</a:t>
            </a:r>
            <a:r>
              <a:rPr lang="en-US" sz="2800" dirty="0" smtClean="0"/>
              <a:t>, </a:t>
            </a:r>
            <a:r>
              <a:rPr lang="en-US" sz="2800" dirty="0" err="1" smtClean="0"/>
              <a:t>thân</a:t>
            </a:r>
            <a:r>
              <a:rPr lang="en-US" sz="2800" dirty="0" smtClean="0"/>
              <a:t> </a:t>
            </a:r>
            <a:r>
              <a:rPr lang="en-US" sz="2800" dirty="0" err="1" smtClean="0"/>
              <a:t>rộng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=&gt; </a:t>
            </a:r>
            <a:r>
              <a:rPr lang="en-US" sz="2800" dirty="0" err="1" smtClean="0"/>
              <a:t>Dân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tuổi</a:t>
            </a:r>
            <a:r>
              <a:rPr lang="en-US" sz="2800" dirty="0" smtClean="0"/>
              <a:t> </a:t>
            </a:r>
            <a:r>
              <a:rPr lang="en-US" sz="2800" dirty="0" err="1" smtClean="0"/>
              <a:t>lao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81000"/>
            <a:ext cx="8229600" cy="1752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sz="2700" dirty="0" err="1" smtClean="0">
                <a:solidFill>
                  <a:srgbClr val="FF0000"/>
                </a:solidFill>
              </a:rPr>
              <a:t>Hình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dáng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tháp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tuổi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có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gì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thay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đổi</a:t>
            </a:r>
            <a:r>
              <a:rPr lang="en-US" sz="2700" dirty="0" smtClean="0">
                <a:solidFill>
                  <a:srgbClr val="FF000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en-US" sz="2700" dirty="0" err="1" smtClean="0">
                <a:solidFill>
                  <a:srgbClr val="FF0000"/>
                </a:solidFill>
              </a:rPr>
              <a:t>Nhóm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tuổi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nào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tăng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về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tỉ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lệ</a:t>
            </a:r>
            <a:r>
              <a:rPr lang="en-US" sz="2700" dirty="0" smtClean="0">
                <a:solidFill>
                  <a:srgbClr val="FF0000"/>
                </a:solidFill>
              </a:rPr>
              <a:t>? </a:t>
            </a:r>
            <a:r>
              <a:rPr lang="en-US" sz="2700" dirty="0" err="1" smtClean="0">
                <a:solidFill>
                  <a:srgbClr val="FF0000"/>
                </a:solidFill>
              </a:rPr>
              <a:t>Nhóm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tuổi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nào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giảm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về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tỉ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lệ</a:t>
            </a:r>
            <a:r>
              <a:rPr lang="en-US" sz="2700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                                 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33400" y="4114800"/>
            <a:ext cx="3505200" cy="19050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Ta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nhận</a:t>
            </a:r>
            <a:r>
              <a:rPr lang="en-US" sz="2400" dirty="0" smtClean="0"/>
              <a:t> </a:t>
            </a:r>
            <a:r>
              <a:rPr lang="en-US" sz="2400" dirty="0" err="1" smtClean="0"/>
              <a:t>xét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tỉ</a:t>
            </a:r>
            <a:r>
              <a:rPr lang="en-US" sz="2400" dirty="0" smtClean="0"/>
              <a:t> </a:t>
            </a:r>
            <a:r>
              <a:rPr lang="en-US" sz="2400" dirty="0" err="1" smtClean="0"/>
              <a:t>lệ</a:t>
            </a:r>
            <a:r>
              <a:rPr lang="en-US" sz="2400" dirty="0" smtClean="0"/>
              <a:t> </a:t>
            </a:r>
            <a:r>
              <a:rPr lang="en-US" sz="2400" dirty="0" err="1" smtClean="0"/>
              <a:t>dân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TPHCM </a:t>
            </a:r>
            <a:r>
              <a:rPr lang="en-US" sz="2400" dirty="0" err="1" smtClean="0"/>
              <a:t>sau</a:t>
            </a:r>
            <a:r>
              <a:rPr lang="en-US" sz="2400" dirty="0" smtClean="0"/>
              <a:t> 10 </a:t>
            </a:r>
            <a:r>
              <a:rPr lang="en-US" sz="2400" dirty="0" err="1" smtClean="0"/>
              <a:t>năm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43A5-95A6-499C-90AF-22F4F146061C}" type="datetime1">
              <a:rPr lang="en-US" smtClean="0"/>
              <a:pPr/>
              <a:t>17/10/2020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2. </a:t>
            </a:r>
            <a:r>
              <a:rPr lang="en-US" sz="2700" dirty="0" err="1" smtClean="0">
                <a:solidFill>
                  <a:srgbClr val="FF0000"/>
                </a:solidFill>
              </a:rPr>
              <a:t>Quan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sát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tháp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tuổi</a:t>
            </a:r>
            <a:r>
              <a:rPr lang="en-US" sz="2700" dirty="0" smtClean="0">
                <a:solidFill>
                  <a:srgbClr val="FF0000"/>
                </a:solidFill>
              </a:rPr>
              <a:t> TPHCM qua </a:t>
            </a:r>
            <a:r>
              <a:rPr lang="en-US" sz="2700" dirty="0" err="1" smtClean="0">
                <a:solidFill>
                  <a:srgbClr val="FF0000"/>
                </a:solidFill>
              </a:rPr>
              <a:t>các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cuộc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điều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tra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dân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số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năm</a:t>
            </a:r>
            <a:r>
              <a:rPr lang="en-US" sz="2700" dirty="0" smtClean="0">
                <a:solidFill>
                  <a:srgbClr val="FF0000"/>
                </a:solidFill>
              </a:rPr>
              <a:t> 1989 </a:t>
            </a:r>
            <a:r>
              <a:rPr lang="en-US" sz="2700" dirty="0" err="1" smtClean="0">
                <a:solidFill>
                  <a:srgbClr val="FF0000"/>
                </a:solidFill>
              </a:rPr>
              <a:t>và</a:t>
            </a:r>
            <a:r>
              <a:rPr lang="en-US" sz="2700" dirty="0" smtClean="0">
                <a:solidFill>
                  <a:srgbClr val="FF0000"/>
                </a:solidFill>
              </a:rPr>
              <a:t> 1999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hap tuoi Ho chi minh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00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87F-FBEA-41C5-B2A2-8951DB0BBFC1}" type="datetime1">
              <a:rPr lang="en-US" smtClean="0"/>
              <a:pPr/>
              <a:t>17/10/2020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46218"/>
              </p:ext>
            </p:extLst>
          </p:nvPr>
        </p:nvGraphicFramePr>
        <p:xfrm>
          <a:off x="1295400" y="463852"/>
          <a:ext cx="6705601" cy="371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943"/>
                <a:gridCol w="957943"/>
                <a:gridCol w="957943"/>
                <a:gridCol w="957943"/>
                <a:gridCol w="957943"/>
                <a:gridCol w="957943"/>
                <a:gridCol w="957943"/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Nam</a:t>
                      </a: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Nư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̃</a:t>
                      </a: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Nam</a:t>
                      </a: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Nư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̃ </a:t>
                      </a: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Nam</a:t>
                      </a: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Nư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̃</a:t>
                      </a:r>
                    </a:p>
                  </a:txBody>
                  <a:tcPr marT="45729" marB="45729" horzOverflow="overflow"/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1989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1999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6965" y="468682"/>
            <a:ext cx="928255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3653" y="946939"/>
            <a:ext cx="57773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ngöôøi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ñoä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tuoåi</a:t>
            </a:r>
            <a:endParaRPr lang="en-US" sz="2800" b="1" dirty="0">
              <a:solidFill>
                <a:srgbClr val="FF0000"/>
              </a:solidFill>
              <a:latin typeface="VNI-Times" pitchFamily="2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7658" y="1038817"/>
            <a:ext cx="207125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10 -&gt;14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1097" y="1033466"/>
            <a:ext cx="191821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0 -&gt; 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60629" y="1850608"/>
            <a:ext cx="57943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06960" y="1038817"/>
            <a:ext cx="175952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5-&gt;29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360887" y="2592340"/>
            <a:ext cx="6757555" cy="9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18442" y="496391"/>
            <a:ext cx="0" cy="35488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61487" y="1044168"/>
            <a:ext cx="0" cy="3001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63288" y="1037516"/>
            <a:ext cx="28349" cy="3001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6965" y="468682"/>
            <a:ext cx="0" cy="35904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60887" y="4045252"/>
            <a:ext cx="67055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341098" y="496391"/>
            <a:ext cx="0" cy="35488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48247" y="1850608"/>
            <a:ext cx="0" cy="2194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177813" y="1850608"/>
            <a:ext cx="1" cy="2194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075887" y="1850608"/>
            <a:ext cx="0" cy="2194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60887" y="468682"/>
            <a:ext cx="6757554" cy="27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41098" y="1019611"/>
            <a:ext cx="5777343" cy="13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360887" y="3421797"/>
            <a:ext cx="67055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2490032" y="2747905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3494487" y="2747905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4177462" y="2749852"/>
            <a:ext cx="1236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5,5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5475687" y="2729072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6075218" y="2741027"/>
            <a:ext cx="879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4,5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47"/>
          <p:cNvSpPr txBox="1">
            <a:spLocks noChangeArrowheads="1"/>
          </p:cNvSpPr>
          <p:nvPr/>
        </p:nvSpPr>
        <p:spPr bwMode="auto">
          <a:xfrm>
            <a:off x="7121235" y="2749852"/>
            <a:ext cx="879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5,5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302997" y="3435652"/>
            <a:ext cx="879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3290452" y="3442581"/>
            <a:ext cx="879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3,5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47"/>
          <p:cNvSpPr txBox="1">
            <a:spLocks noChangeArrowheads="1"/>
          </p:cNvSpPr>
          <p:nvPr/>
        </p:nvSpPr>
        <p:spPr bwMode="auto">
          <a:xfrm>
            <a:off x="4191000" y="3442581"/>
            <a:ext cx="879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4,5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47"/>
          <p:cNvSpPr txBox="1">
            <a:spLocks noChangeArrowheads="1"/>
          </p:cNvSpPr>
          <p:nvPr/>
        </p:nvSpPr>
        <p:spPr bwMode="auto">
          <a:xfrm>
            <a:off x="5216237" y="3435652"/>
            <a:ext cx="879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6206837" y="3435652"/>
            <a:ext cx="879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5,7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7045036" y="3435652"/>
            <a:ext cx="879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5,8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838200" y="4314825"/>
            <a:ext cx="73914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  <a:defRPr/>
            </a:pPr>
            <a:r>
              <a:rPr lang="en-US" sz="2000" i="1" u="sng" dirty="0" smtClean="0">
                <a:solidFill>
                  <a:srgbClr val="00B0F0"/>
                </a:solidFill>
                <a:latin typeface="Times New Roman" pitchFamily="18" charset="0"/>
              </a:rPr>
              <a:t>Qua H4.1</a:t>
            </a: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</a:rPr>
              <a:t>: </a:t>
            </a:r>
            <a:r>
              <a:rPr lang="en-US" sz="2000" dirty="0" err="1" smtClean="0">
                <a:solidFill>
                  <a:srgbClr val="00B0F0"/>
                </a:solidFill>
                <a:latin typeface="Arial" pitchFamily="34" charset="0"/>
              </a:rPr>
              <a:t>Tính</a:t>
            </a: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</a:rPr>
              <a:t>, </a:t>
            </a:r>
            <a:r>
              <a:rPr lang="en-US" sz="2000" dirty="0" err="1" smtClean="0">
                <a:solidFill>
                  <a:srgbClr val="00B0F0"/>
                </a:solidFill>
                <a:latin typeface="Arial" pitchFamily="34" charset="0"/>
              </a:rPr>
              <a:t>ghi</a:t>
            </a: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Arial" pitchFamily="34" charset="0"/>
              </a:rPr>
              <a:t>các</a:t>
            </a: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Arial" pitchFamily="34" charset="0"/>
              </a:rPr>
              <a:t>số</a:t>
            </a: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Arial" pitchFamily="34" charset="0"/>
              </a:rPr>
              <a:t>liệu</a:t>
            </a: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Arial" pitchFamily="34" charset="0"/>
              </a:rPr>
              <a:t>vào</a:t>
            </a: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Arial" pitchFamily="34" charset="0"/>
              </a:rPr>
              <a:t>bảng</a:t>
            </a: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</a:rPr>
              <a:t>. </a:t>
            </a:r>
            <a:r>
              <a:rPr lang="en-US" sz="2000" dirty="0" err="1" smtClean="0">
                <a:solidFill>
                  <a:srgbClr val="00B0F0"/>
                </a:solidFill>
                <a:latin typeface="Arial" pitchFamily="34" charset="0"/>
              </a:rPr>
              <a:t>Nhận</a:t>
            </a: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Arial" pitchFamily="34" charset="0"/>
              </a:rPr>
              <a:t>xét</a:t>
            </a: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62" name="Text Box 71"/>
          <p:cNvSpPr txBox="1">
            <a:spLocks noChangeArrowheads="1"/>
          </p:cNvSpPr>
          <p:nvPr/>
        </p:nvSpPr>
        <p:spPr bwMode="auto">
          <a:xfrm>
            <a:off x="827487" y="4893252"/>
            <a:ext cx="31242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>
                <a:latin typeface="Arial" pitchFamily="34" charset="0"/>
              </a:rPr>
              <a:t>-</a:t>
            </a:r>
            <a:r>
              <a:rPr lang="en-US" b="1" i="1" dirty="0" err="1">
                <a:latin typeface="Arial" pitchFamily="34" charset="0"/>
              </a:rPr>
              <a:t>Nhóm</a:t>
            </a:r>
            <a:r>
              <a:rPr lang="en-US" b="1" i="1" dirty="0">
                <a:latin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</a:rPr>
              <a:t>tuổi</a:t>
            </a:r>
            <a:r>
              <a:rPr lang="en-US" b="1" i="1" dirty="0">
                <a:latin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</a:rPr>
              <a:t>tăng</a:t>
            </a:r>
            <a:r>
              <a:rPr lang="en-US" b="1" i="1" dirty="0">
                <a:latin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</a:rPr>
              <a:t>ti</a:t>
            </a:r>
            <a:r>
              <a:rPr lang="en-US" b="1" i="1" dirty="0">
                <a:latin typeface="Arial" pitchFamily="34" charset="0"/>
              </a:rPr>
              <a:t>̉ </a:t>
            </a:r>
            <a:r>
              <a:rPr lang="en-US" b="1" i="1" dirty="0" err="1">
                <a:latin typeface="Arial" pitchFamily="34" charset="0"/>
              </a:rPr>
              <a:t>lê</a:t>
            </a:r>
            <a:r>
              <a:rPr lang="en-US" b="1" i="1" dirty="0">
                <a:latin typeface="Arial" pitchFamily="34" charset="0"/>
              </a:rPr>
              <a:t>̣:</a:t>
            </a:r>
          </a:p>
          <a:p>
            <a:pPr eaLnBrk="1" hangingPunct="1">
              <a:spcBef>
                <a:spcPct val="50000"/>
              </a:spcBef>
            </a:pPr>
            <a:r>
              <a:rPr lang="en-US" b="1" i="1" dirty="0">
                <a:latin typeface="Arial" pitchFamily="34" charset="0"/>
              </a:rPr>
              <a:t>-</a:t>
            </a:r>
            <a:r>
              <a:rPr lang="en-US" b="1" i="1" dirty="0" err="1">
                <a:latin typeface="Arial" pitchFamily="34" charset="0"/>
              </a:rPr>
              <a:t>Nhóm</a:t>
            </a:r>
            <a:r>
              <a:rPr lang="en-US" b="1" i="1" dirty="0">
                <a:latin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</a:rPr>
              <a:t>tuổi</a:t>
            </a:r>
            <a:r>
              <a:rPr lang="en-US" b="1" i="1" dirty="0">
                <a:latin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</a:rPr>
              <a:t>giảm</a:t>
            </a:r>
            <a:r>
              <a:rPr lang="en-US" b="1" i="1" dirty="0">
                <a:latin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</a:rPr>
              <a:t>ti</a:t>
            </a:r>
            <a:r>
              <a:rPr lang="en-US" b="1" i="1" dirty="0">
                <a:latin typeface="Arial" pitchFamily="34" charset="0"/>
              </a:rPr>
              <a:t>̉ </a:t>
            </a:r>
            <a:r>
              <a:rPr lang="en-US" b="1" i="1" dirty="0" err="1">
                <a:latin typeface="Arial" pitchFamily="34" charset="0"/>
              </a:rPr>
              <a:t>lê</a:t>
            </a:r>
            <a:r>
              <a:rPr lang="en-US" b="1" i="1" dirty="0">
                <a:latin typeface="Arial" pitchFamily="34" charset="0"/>
              </a:rPr>
              <a:t>̣ :</a:t>
            </a:r>
          </a:p>
        </p:txBody>
      </p:sp>
      <p:sp>
        <p:nvSpPr>
          <p:cNvPr id="63" name="Text Box 73"/>
          <p:cNvSpPr txBox="1">
            <a:spLocks noChangeArrowheads="1"/>
          </p:cNvSpPr>
          <p:nvPr/>
        </p:nvSpPr>
        <p:spPr bwMode="auto">
          <a:xfrm>
            <a:off x="3523062" y="4916564"/>
            <a:ext cx="5305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B0F0"/>
                </a:solidFill>
                <a:latin typeface="Arial" pitchFamily="34" charset="0"/>
              </a:rPr>
              <a:t>Trong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itchFamily="34" charset="0"/>
              </a:rPr>
              <a:t>tuổi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itchFamily="34" charset="0"/>
              </a:rPr>
              <a:t>lao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itchFamily="34" charset="0"/>
              </a:rPr>
              <a:t>động</a:t>
            </a:r>
            <a:endParaRPr lang="en-US" b="1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64" name="Text Box 74"/>
          <p:cNvSpPr txBox="1">
            <a:spLocks noChangeArrowheads="1"/>
          </p:cNvSpPr>
          <p:nvPr/>
        </p:nvSpPr>
        <p:spPr bwMode="auto">
          <a:xfrm>
            <a:off x="3570687" y="5319491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B0F0"/>
                </a:solidFill>
                <a:latin typeface="Arial" pitchFamily="34" charset="0"/>
              </a:rPr>
              <a:t>Chưa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itchFamily="34" charset="0"/>
              </a:rPr>
              <a:t>đến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itchFamily="34" charset="0"/>
              </a:rPr>
              <a:t>tuổi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itchFamily="34" charset="0"/>
              </a:rPr>
              <a:t>lao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itchFamily="34" charset="0"/>
              </a:rPr>
              <a:t>động</a:t>
            </a:r>
            <a:endParaRPr lang="en-US" b="1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65" name="Text Box 75"/>
          <p:cNvSpPr txBox="1">
            <a:spLocks noChangeArrowheads="1"/>
          </p:cNvSpPr>
          <p:nvPr/>
        </p:nvSpPr>
        <p:spPr bwMode="auto">
          <a:xfrm>
            <a:off x="436418" y="5896475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i="1" dirty="0" err="1">
                <a:latin typeface="Arial" pitchFamily="34" charset="0"/>
              </a:rPr>
              <a:t>Kết</a:t>
            </a:r>
            <a:r>
              <a:rPr lang="en-US" b="1" i="1" dirty="0">
                <a:latin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</a:rPr>
              <a:t>luận</a:t>
            </a:r>
            <a:r>
              <a:rPr lang="en-US" b="1" i="1" dirty="0">
                <a:latin typeface="Arial" pitchFamily="34" charset="0"/>
              </a:rPr>
              <a:t> :</a:t>
            </a:r>
          </a:p>
        </p:txBody>
      </p:sp>
      <p:sp>
        <p:nvSpPr>
          <p:cNvPr id="66" name="Text Box 76"/>
          <p:cNvSpPr txBox="1">
            <a:spLocks noChangeArrowheads="1"/>
          </p:cNvSpPr>
          <p:nvPr/>
        </p:nvSpPr>
        <p:spPr bwMode="auto">
          <a:xfrm>
            <a:off x="2112174" y="5932570"/>
            <a:ext cx="678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Sau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10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năm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sô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́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Thành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phô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́ HCM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đa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̃ “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gia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̀”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đi</a:t>
            </a:r>
            <a:endParaRPr lang="en-US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24545" y="506849"/>
            <a:ext cx="569389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tuổi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81000" y="320748"/>
            <a:ext cx="647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u="sng" dirty="0">
                <a:latin typeface="Arial" pitchFamily="34" charset="0"/>
              </a:rPr>
              <a:t>3-PHÂN TÍCH LƯỢC ĐỒ PHÂN BỐ DÂN CƯ CHÂU Á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553200" y="533400"/>
            <a:ext cx="1600200" cy="36988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latin typeface="Arial" pitchFamily="34" charset="0"/>
              </a:rPr>
              <a:t>(Nhóm 4 em)</a:t>
            </a:r>
          </a:p>
        </p:txBody>
      </p:sp>
      <p:pic>
        <p:nvPicPr>
          <p:cNvPr id="40966" name="Picture 6" descr="03"/>
          <p:cNvPicPr>
            <a:picLocks noChangeAspect="1" noChangeArrowheads="1"/>
          </p:cNvPicPr>
          <p:nvPr/>
        </p:nvPicPr>
        <p:blipFill>
          <a:blip r:embed="rId2">
            <a:lum bright="-18000" contrast="30000"/>
          </a:blip>
          <a:srcRect l="3572" t="1660" r="3725"/>
          <a:stretch>
            <a:fillRect/>
          </a:stretch>
        </p:blipFill>
        <p:spPr bwMode="auto">
          <a:xfrm>
            <a:off x="2743200" y="1524000"/>
            <a:ext cx="5791200" cy="497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791200" y="2514600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Bắc      Á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7010400" y="33528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010400" y="3733800"/>
            <a:ext cx="860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Đông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Á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 rot="1171304">
            <a:off x="6477000" y="5043488"/>
            <a:ext cx="1828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Đông   Nam Á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029200" y="4343400"/>
            <a:ext cx="957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Nam Á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505200" y="3505200"/>
            <a:ext cx="1195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Tây Nam Á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5410200" y="34290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Trung   Á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084585" y="718344"/>
            <a:ext cx="2667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dirty="0" err="1">
                <a:latin typeface="Arial" pitchFamily="34" charset="0"/>
              </a:rPr>
              <a:t>Đọc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tên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lược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đô</a:t>
            </a:r>
            <a:r>
              <a:rPr lang="en-US" sz="1800" dirty="0">
                <a:latin typeface="Arial" pitchFamily="34" charset="0"/>
              </a:rPr>
              <a:t>̀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dirty="0" err="1">
                <a:latin typeface="Arial" pitchFamily="34" charset="0"/>
              </a:rPr>
              <a:t>Đọc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bảng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chu</a:t>
            </a:r>
            <a:r>
              <a:rPr lang="en-US" sz="1800" dirty="0">
                <a:latin typeface="Arial" pitchFamily="34" charset="0"/>
              </a:rPr>
              <a:t>́ </a:t>
            </a:r>
            <a:r>
              <a:rPr lang="en-US" sz="1800" dirty="0" err="1">
                <a:latin typeface="Arial" pitchFamily="34" charset="0"/>
              </a:rPr>
              <a:t>giải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>
            <a:off x="457200" y="914400"/>
            <a:ext cx="1828800" cy="4876800"/>
          </a:xfrm>
          <a:prstGeom prst="wedgeRoundRectCallout">
            <a:avLst>
              <a:gd name="adj1" fmla="val 58741"/>
              <a:gd name="adj2" fmla="val 982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>
              <a:latin typeface="Arial" pitchFamily="34" charset="0"/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609600" y="1072783"/>
            <a:ext cx="14478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Tìm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trên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lược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đô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̀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phân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bô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́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dân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cư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châu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Á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các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khu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vực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tập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trung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đông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dân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Các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đô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thi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̣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lớn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của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châu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Á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thường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phân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bô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́ ở </a:t>
            </a:r>
            <a:r>
              <a:rPr lang="en-US" sz="2000" dirty="0" err="1">
                <a:solidFill>
                  <a:srgbClr val="3333FF"/>
                </a:solidFill>
                <a:latin typeface="Arial" pitchFamily="34" charset="0"/>
              </a:rPr>
              <a:t>đâu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 animBg="1"/>
      <p:bldP spid="40967" grpId="0"/>
      <p:bldP spid="40969" grpId="0"/>
      <p:bldP spid="40970" grpId="0"/>
      <p:bldP spid="40971" grpId="0"/>
      <p:bldP spid="40972" grpId="0"/>
      <p:bldP spid="40973" grpId="0"/>
      <p:bldP spid="40975" grpId="0"/>
      <p:bldP spid="40976" grpId="0" animBg="1"/>
      <p:bldP spid="409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03"/>
          <p:cNvPicPr>
            <a:picLocks noChangeAspect="1" noChangeArrowheads="1"/>
          </p:cNvPicPr>
          <p:nvPr/>
        </p:nvPicPr>
        <p:blipFill>
          <a:blip r:embed="rId2">
            <a:lum bright="-18000" contrast="30000"/>
          </a:blip>
          <a:srcRect l="3572" t="1660" r="3725"/>
          <a:stretch>
            <a:fillRect/>
          </a:stretch>
        </p:blipFill>
        <p:spPr bwMode="auto">
          <a:xfrm>
            <a:off x="2590800" y="1295400"/>
            <a:ext cx="5943600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486400" y="2057400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Bắc      Á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010400" y="33528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781800" y="3482975"/>
            <a:ext cx="860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Đông</a:t>
            </a:r>
            <a:endParaRPr lang="en-US" sz="16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Á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 rot="1171304">
            <a:off x="6248400" y="4662488"/>
            <a:ext cx="1828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Đông   Nam Á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4572000" y="4191000"/>
            <a:ext cx="957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Nam Á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819400" y="3276600"/>
            <a:ext cx="1423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Tây  Nam Á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105400" y="32004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Trung   Á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048000" y="304800"/>
            <a:ext cx="4953000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err="1">
                <a:solidFill>
                  <a:schemeClr val="bg1"/>
                </a:solidFill>
                <a:latin typeface="Arial" pitchFamily="34" charset="0"/>
              </a:rPr>
              <a:t>Các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</a:rPr>
              <a:t>khu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</a:rPr>
              <a:t>vực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</a:rPr>
              <a:t>tập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</a:rPr>
              <a:t>trung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</a:rPr>
              <a:t>đông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</a:rPr>
              <a:t>dân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</a:rPr>
              <a:t>của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</a:rPr>
              <a:t>châu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 Á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57200" y="1363663"/>
            <a:ext cx="220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Các siêu đô thị của châu Á thường phân bố ở :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457200" y="2438400"/>
            <a:ext cx="19812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dirty="0" err="1">
                <a:solidFill>
                  <a:srgbClr val="3333FF"/>
                </a:solidFill>
                <a:latin typeface="Arial" pitchFamily="34" charset="0"/>
              </a:rPr>
              <a:t>Ven</a:t>
            </a:r>
            <a:r>
              <a:rPr lang="en-US" sz="18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3333FF"/>
                </a:solidFill>
                <a:latin typeface="Arial" pitchFamily="34" charset="0"/>
              </a:rPr>
              <a:t>biển</a:t>
            </a:r>
            <a:endParaRPr lang="en-US" sz="1800" dirty="0">
              <a:solidFill>
                <a:srgbClr val="3333FF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dirty="0" err="1">
                <a:solidFill>
                  <a:srgbClr val="3333FF"/>
                </a:solidFill>
                <a:latin typeface="Arial" pitchFamily="34" charset="0"/>
              </a:rPr>
              <a:t>Dọc</a:t>
            </a:r>
            <a:r>
              <a:rPr lang="en-US" sz="18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3333FF"/>
                </a:solidFill>
                <a:latin typeface="Arial" pitchFamily="34" charset="0"/>
              </a:rPr>
              <a:t>các</a:t>
            </a:r>
            <a:r>
              <a:rPr lang="en-US" sz="1800" dirty="0">
                <a:solidFill>
                  <a:srgbClr val="3333FF"/>
                </a:solidFill>
                <a:latin typeface="Arial" pitchFamily="34" charset="0"/>
              </a:rPr>
              <a:t> con </a:t>
            </a:r>
            <a:r>
              <a:rPr lang="en-US" sz="1800" dirty="0" err="1">
                <a:solidFill>
                  <a:srgbClr val="3333FF"/>
                </a:solidFill>
                <a:latin typeface="Arial" pitchFamily="34" charset="0"/>
              </a:rPr>
              <a:t>sông</a:t>
            </a:r>
            <a:r>
              <a:rPr lang="en-US" sz="18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3333FF"/>
                </a:solidFill>
                <a:latin typeface="Arial" pitchFamily="34" charset="0"/>
              </a:rPr>
              <a:t>lớn</a:t>
            </a:r>
            <a:endParaRPr lang="en-US" sz="1800" dirty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>
            <a:off x="5029200" y="685800"/>
            <a:ext cx="533400" cy="3657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5562600" y="685800"/>
            <a:ext cx="1676400" cy="30480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5562600" y="685800"/>
            <a:ext cx="1143000" cy="3962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8" grpId="0"/>
      <p:bldP spid="46088" grpId="1"/>
      <p:bldP spid="46089" grpId="0"/>
      <p:bldP spid="46089" grpId="1"/>
      <p:bldP spid="46090" grpId="0"/>
      <p:bldP spid="46090" grpId="1"/>
      <p:bldP spid="46091" grpId="0"/>
      <p:bldP spid="46092" grpId="0"/>
      <p:bldP spid="46093" grpId="0" animBg="1"/>
      <p:bldP spid="46094" grpId="0"/>
      <p:bldP spid="46095" grpId="0"/>
      <p:bldP spid="46098" grpId="0" animBg="1"/>
      <p:bldP spid="46099" grpId="0" animBg="1"/>
      <p:bldP spid="4610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475</Words>
  <Application>Microsoft Office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Century Schoolbook</vt:lpstr>
      <vt:lpstr>Georgia</vt:lpstr>
      <vt:lpstr>Tahoma</vt:lpstr>
      <vt:lpstr>Times New Roman</vt:lpstr>
      <vt:lpstr>Trebuchet MS</vt:lpstr>
      <vt:lpstr>VNI-Times</vt:lpstr>
      <vt:lpstr>Wingdings</vt:lpstr>
      <vt:lpstr>Wingdings 2</vt:lpstr>
      <vt:lpstr>Oriel</vt:lpstr>
      <vt:lpstr>Slipstream</vt:lpstr>
      <vt:lpstr>PowerPoint Presentation</vt:lpstr>
      <vt:lpstr>Bài 4:          THỰC HÀNH</vt:lpstr>
      <vt:lpstr>PowerPoint Presentation</vt:lpstr>
      <vt:lpstr>2. Quan sát tháp tuổi TPHCM qua các cuộc điều tra dân số năm 1989 và 1999</vt:lpstr>
      <vt:lpstr> - Năm 1989, tháp tuổi có đáy rộng , thân hẹp  =&gt; Dân số dưới độ tuổi lao động tăng. Năm 1999, tháp có đáy hẹp, thân rộng  =&gt; Dân số trong độ tuổi lao động tăng. </vt:lpstr>
      <vt:lpstr>2. Quan sát tháp tuổi TPHCM qua các cuộc điều tra dân số năm 1989 và 1999</vt:lpstr>
      <vt:lpstr>PowerPoint Presentation</vt:lpstr>
      <vt:lpstr>PowerPoint Presentation</vt:lpstr>
      <vt:lpstr>PowerPoint Presentation</vt:lpstr>
      <vt:lpstr>Trò chơi đoán tên đất nước qua hình ảnh</vt:lpstr>
      <vt:lpstr> ITALIA</vt:lpstr>
      <vt:lpstr> Nga</vt:lpstr>
      <vt:lpstr>Pháp</vt:lpstr>
      <vt:lpstr> Đức</vt:lpstr>
      <vt:lpstr>Nhật bản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THỰC HÀNH</dc:title>
  <dc:creator>admin</dc:creator>
  <cp:lastModifiedBy>P261119</cp:lastModifiedBy>
  <cp:revision>33</cp:revision>
  <dcterms:created xsi:type="dcterms:W3CDTF">2016-09-04T07:25:07Z</dcterms:created>
  <dcterms:modified xsi:type="dcterms:W3CDTF">2020-10-17T02:06:28Z</dcterms:modified>
</cp:coreProperties>
</file>