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4" d="100"/>
          <a:sy n="74" d="100"/>
        </p:scale>
        <p:origin x="-54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0A9957-6351-4EDD-A9FD-2CAF54068D4C}"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D6E3B-199E-44B4-B418-89EEA6FE34FF}" type="slidenum">
              <a:rPr lang="en-US" smtClean="0"/>
              <a:t>‹#›</a:t>
            </a:fld>
            <a:endParaRPr lang="en-US"/>
          </a:p>
        </p:txBody>
      </p:sp>
    </p:spTree>
    <p:extLst>
      <p:ext uri="{BB962C8B-B14F-4D97-AF65-F5344CB8AC3E}">
        <p14:creationId xmlns:p14="http://schemas.microsoft.com/office/powerpoint/2010/main" val="2820603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0A9957-6351-4EDD-A9FD-2CAF54068D4C}"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D6E3B-199E-44B4-B418-89EEA6FE34FF}" type="slidenum">
              <a:rPr lang="en-US" smtClean="0"/>
              <a:t>‹#›</a:t>
            </a:fld>
            <a:endParaRPr lang="en-US"/>
          </a:p>
        </p:txBody>
      </p:sp>
    </p:spTree>
    <p:extLst>
      <p:ext uri="{BB962C8B-B14F-4D97-AF65-F5344CB8AC3E}">
        <p14:creationId xmlns:p14="http://schemas.microsoft.com/office/powerpoint/2010/main" val="616500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0A9957-6351-4EDD-A9FD-2CAF54068D4C}"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D6E3B-199E-44B4-B418-89EEA6FE34FF}" type="slidenum">
              <a:rPr lang="en-US" smtClean="0"/>
              <a:t>‹#›</a:t>
            </a:fld>
            <a:endParaRPr lang="en-US"/>
          </a:p>
        </p:txBody>
      </p:sp>
    </p:spTree>
    <p:extLst>
      <p:ext uri="{BB962C8B-B14F-4D97-AF65-F5344CB8AC3E}">
        <p14:creationId xmlns:p14="http://schemas.microsoft.com/office/powerpoint/2010/main" val="2938635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0A9957-6351-4EDD-A9FD-2CAF54068D4C}"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D6E3B-199E-44B4-B418-89EEA6FE34FF}" type="slidenum">
              <a:rPr lang="en-US" smtClean="0"/>
              <a:t>‹#›</a:t>
            </a:fld>
            <a:endParaRPr lang="en-US"/>
          </a:p>
        </p:txBody>
      </p:sp>
    </p:spTree>
    <p:extLst>
      <p:ext uri="{BB962C8B-B14F-4D97-AF65-F5344CB8AC3E}">
        <p14:creationId xmlns:p14="http://schemas.microsoft.com/office/powerpoint/2010/main" val="2320509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0A9957-6351-4EDD-A9FD-2CAF54068D4C}"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D6E3B-199E-44B4-B418-89EEA6FE34FF}" type="slidenum">
              <a:rPr lang="en-US" smtClean="0"/>
              <a:t>‹#›</a:t>
            </a:fld>
            <a:endParaRPr lang="en-US"/>
          </a:p>
        </p:txBody>
      </p:sp>
    </p:spTree>
    <p:extLst>
      <p:ext uri="{BB962C8B-B14F-4D97-AF65-F5344CB8AC3E}">
        <p14:creationId xmlns:p14="http://schemas.microsoft.com/office/powerpoint/2010/main" val="2707935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0A9957-6351-4EDD-A9FD-2CAF54068D4C}" type="datetimeFigureOut">
              <a:rPr lang="en-US" smtClean="0"/>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D6E3B-199E-44B4-B418-89EEA6FE34FF}" type="slidenum">
              <a:rPr lang="en-US" smtClean="0"/>
              <a:t>‹#›</a:t>
            </a:fld>
            <a:endParaRPr lang="en-US"/>
          </a:p>
        </p:txBody>
      </p:sp>
    </p:spTree>
    <p:extLst>
      <p:ext uri="{BB962C8B-B14F-4D97-AF65-F5344CB8AC3E}">
        <p14:creationId xmlns:p14="http://schemas.microsoft.com/office/powerpoint/2010/main" val="3778015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0A9957-6351-4EDD-A9FD-2CAF54068D4C}" type="datetimeFigureOut">
              <a:rPr lang="en-US" smtClean="0"/>
              <a:t>3/9/2020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5D6E3B-199E-44B4-B418-89EEA6FE34FF}" type="slidenum">
              <a:rPr lang="en-US" smtClean="0"/>
              <a:t>‹#›</a:t>
            </a:fld>
            <a:endParaRPr lang="en-US"/>
          </a:p>
        </p:txBody>
      </p:sp>
    </p:spTree>
    <p:extLst>
      <p:ext uri="{BB962C8B-B14F-4D97-AF65-F5344CB8AC3E}">
        <p14:creationId xmlns:p14="http://schemas.microsoft.com/office/powerpoint/2010/main" val="3747463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0A9957-6351-4EDD-A9FD-2CAF54068D4C}" type="datetimeFigureOut">
              <a:rPr lang="en-US" smtClean="0"/>
              <a:t>3/9/2020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5D6E3B-199E-44B4-B418-89EEA6FE34FF}" type="slidenum">
              <a:rPr lang="en-US" smtClean="0"/>
              <a:t>‹#›</a:t>
            </a:fld>
            <a:endParaRPr lang="en-US"/>
          </a:p>
        </p:txBody>
      </p:sp>
    </p:spTree>
    <p:extLst>
      <p:ext uri="{BB962C8B-B14F-4D97-AF65-F5344CB8AC3E}">
        <p14:creationId xmlns:p14="http://schemas.microsoft.com/office/powerpoint/2010/main" val="3910844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0A9957-6351-4EDD-A9FD-2CAF54068D4C}" type="datetimeFigureOut">
              <a:rPr lang="en-US" smtClean="0"/>
              <a:t>3/9/2020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5D6E3B-199E-44B4-B418-89EEA6FE34FF}" type="slidenum">
              <a:rPr lang="en-US" smtClean="0"/>
              <a:t>‹#›</a:t>
            </a:fld>
            <a:endParaRPr lang="en-US"/>
          </a:p>
        </p:txBody>
      </p:sp>
    </p:spTree>
    <p:extLst>
      <p:ext uri="{BB962C8B-B14F-4D97-AF65-F5344CB8AC3E}">
        <p14:creationId xmlns:p14="http://schemas.microsoft.com/office/powerpoint/2010/main" val="134217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0A9957-6351-4EDD-A9FD-2CAF54068D4C}" type="datetimeFigureOut">
              <a:rPr lang="en-US" smtClean="0"/>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D6E3B-199E-44B4-B418-89EEA6FE34FF}" type="slidenum">
              <a:rPr lang="en-US" smtClean="0"/>
              <a:t>‹#›</a:t>
            </a:fld>
            <a:endParaRPr lang="en-US"/>
          </a:p>
        </p:txBody>
      </p:sp>
    </p:spTree>
    <p:extLst>
      <p:ext uri="{BB962C8B-B14F-4D97-AF65-F5344CB8AC3E}">
        <p14:creationId xmlns:p14="http://schemas.microsoft.com/office/powerpoint/2010/main" val="1488624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0A9957-6351-4EDD-A9FD-2CAF54068D4C}" type="datetimeFigureOut">
              <a:rPr lang="en-US" smtClean="0"/>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D6E3B-199E-44B4-B418-89EEA6FE34FF}" type="slidenum">
              <a:rPr lang="en-US" smtClean="0"/>
              <a:t>‹#›</a:t>
            </a:fld>
            <a:endParaRPr lang="en-US"/>
          </a:p>
        </p:txBody>
      </p:sp>
    </p:spTree>
    <p:extLst>
      <p:ext uri="{BB962C8B-B14F-4D97-AF65-F5344CB8AC3E}">
        <p14:creationId xmlns:p14="http://schemas.microsoft.com/office/powerpoint/2010/main" val="1181188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A9957-6351-4EDD-A9FD-2CAF54068D4C}" type="datetimeFigureOut">
              <a:rPr lang="en-US" smtClean="0"/>
              <a:t>3/9/2020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5D6E3B-199E-44B4-B418-89EEA6FE34FF}" type="slidenum">
              <a:rPr lang="en-US" smtClean="0"/>
              <a:t>‹#›</a:t>
            </a:fld>
            <a:endParaRPr lang="en-US"/>
          </a:p>
        </p:txBody>
      </p:sp>
    </p:spTree>
    <p:extLst>
      <p:ext uri="{BB962C8B-B14F-4D97-AF65-F5344CB8AC3E}">
        <p14:creationId xmlns:p14="http://schemas.microsoft.com/office/powerpoint/2010/main" val="1860305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054" y="1057853"/>
            <a:ext cx="6647974" cy="1754326"/>
          </a:xfrm>
          <a:prstGeom prst="rect">
            <a:avLst/>
          </a:prstGeom>
          <a:noFill/>
        </p:spPr>
        <p:txBody>
          <a:bodyPr wrap="none" lIns="91440" tIns="45720" rIns="91440" bIns="45720">
            <a:spAutoFit/>
          </a:bodyPr>
          <a:lstStyle/>
          <a:p>
            <a:pPr algn="ctr"/>
            <a:r>
              <a:rPr lang="en-US" sz="5400" b="0" cap="none" spc="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Tức</a:t>
            </a: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5400" b="0" cap="none" spc="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cảnh</a:t>
            </a: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ở </a:t>
            </a:r>
            <a:r>
              <a:rPr lang="en-US" sz="5400" b="0" cap="none" spc="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Pác</a:t>
            </a: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5400" b="0" cap="none" spc="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Pó</a:t>
            </a:r>
            <a:endPar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pPr algn="ctr"/>
            <a:r>
              <a:rPr lang="en-US" sz="54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Tác</a:t>
            </a:r>
            <a:r>
              <a:rPr lang="en-US" sz="5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54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giả</a:t>
            </a:r>
            <a:r>
              <a:rPr lang="en-US" sz="5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 </a:t>
            </a:r>
            <a:r>
              <a:rPr lang="en-US" sz="54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Hồ</a:t>
            </a:r>
            <a:r>
              <a:rPr lang="en-US" sz="5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54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Chí</a:t>
            </a:r>
            <a:r>
              <a:rPr lang="en-US" sz="5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Minh.</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307975" y="11393"/>
            <a:ext cx="11712388" cy="646331"/>
          </a:xfrm>
          <a:prstGeom prst="rect">
            <a:avLst/>
          </a:prstGeom>
          <a:noFill/>
        </p:spPr>
        <p:txBody>
          <a:bodyPr wrap="square" rtlCol="0">
            <a:spAutoFit/>
          </a:bodyPr>
          <a:lstStyle/>
          <a:p>
            <a:pPr algn="ctr"/>
            <a:r>
              <a:rPr lang="en-US" sz="3600" b="1" i="1" dirty="0" err="1" smtClean="0">
                <a:latin typeface="Times New Roman" panose="02020603050405020304" pitchFamily="18" charset="0"/>
                <a:cs typeface="Times New Roman" panose="02020603050405020304" pitchFamily="18" charset="0"/>
              </a:rPr>
              <a:t>Chào</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mừng</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tất</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cả</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các</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em</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đã</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đến</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với</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buổi</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học</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hôm</a:t>
            </a:r>
            <a:r>
              <a:rPr lang="en-US" sz="3600" b="1" i="1" dirty="0" smtClean="0">
                <a:latin typeface="Times New Roman" panose="02020603050405020304" pitchFamily="18" charset="0"/>
                <a:cs typeface="Times New Roman" panose="02020603050405020304" pitchFamily="18" charset="0"/>
              </a:rPr>
              <a:t> nay.</a:t>
            </a:r>
            <a:endParaRPr lang="en-US" sz="3600" b="1" i="1" dirty="0">
              <a:latin typeface="Times New Roman" panose="02020603050405020304" pitchFamily="18" charset="0"/>
              <a:cs typeface="Times New Roman" panose="02020603050405020304" pitchFamily="18" charset="0"/>
            </a:endParaRPr>
          </a:p>
        </p:txBody>
      </p:sp>
      <p:sp>
        <p:nvSpPr>
          <p:cNvPr id="6" name="AutoShape 6" descr="Image result for tức cảnh ở pác bó"/>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Image result for tức cảnh ở pác bó"/>
          <p:cNvSpPr>
            <a:spLocks noChangeAspect="1" noChangeArrowheads="1"/>
          </p:cNvSpPr>
          <p:nvPr/>
        </p:nvSpPr>
        <p:spPr bwMode="auto">
          <a:xfrm>
            <a:off x="460375" y="1139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10"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054" y="2812179"/>
            <a:ext cx="7086602" cy="4045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276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98494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918512"/>
          </a:xfrm>
          <a:prstGeom prst="rect">
            <a:avLst/>
          </a:prstGeom>
        </p:spPr>
      </p:pic>
    </p:spTree>
    <p:extLst>
      <p:ext uri="{BB962C8B-B14F-4D97-AF65-F5344CB8AC3E}">
        <p14:creationId xmlns:p14="http://schemas.microsoft.com/office/powerpoint/2010/main" val="1142532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555641"/>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II/</a:t>
            </a:r>
            <a:r>
              <a:rPr lang="en-US" sz="2800" dirty="0" err="1" smtClean="0">
                <a:latin typeface="Times New Roman" panose="02020603050405020304" pitchFamily="18" charset="0"/>
                <a:cs typeface="Times New Roman" panose="02020603050405020304" pitchFamily="18" charset="0"/>
              </a:rPr>
              <a:t>Tìm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hiểu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văn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bản</a:t>
            </a:r>
            <a:r>
              <a:rPr lang="en-US"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 </a:t>
            </a:r>
          </a:p>
          <a:p>
            <a:r>
              <a:rPr lang="en-US" sz="2800" dirty="0" smtClean="0">
                <a:latin typeface="Times New Roman" panose="02020603050405020304" pitchFamily="18" charset="0"/>
                <a:cs typeface="Times New Roman" panose="02020603050405020304" pitchFamily="18" charset="0"/>
              </a:rPr>
              <a:t>1/</a:t>
            </a:r>
            <a:r>
              <a:rPr lang="en-US" sz="2800" dirty="0" err="1" smtClean="0">
                <a:latin typeface="Times New Roman" panose="02020603050405020304" pitchFamily="18" charset="0"/>
                <a:cs typeface="Times New Roman" panose="02020603050405020304" pitchFamily="18" charset="0"/>
              </a:rPr>
              <a:t>Cảnh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sinh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việc</a:t>
            </a:r>
            <a:r>
              <a:rPr lang="en-US" sz="2800" dirty="0" smtClean="0">
                <a:latin typeface="Times New Roman" panose="02020603050405020304" pitchFamily="18" charset="0"/>
                <a:cs typeface="Times New Roman" panose="02020603050405020304" pitchFamily="18" charset="0"/>
              </a:rPr>
              <a:t> ở </a:t>
            </a:r>
            <a:r>
              <a:rPr lang="en-US" sz="2800" dirty="0" err="1" smtClean="0">
                <a:latin typeface="Times New Roman" panose="02020603050405020304" pitchFamily="18" charset="0"/>
                <a:cs typeface="Times New Roman" panose="02020603050405020304" pitchFamily="18" charset="0"/>
              </a:rPr>
              <a:t>Pác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Pó</a:t>
            </a:r>
            <a:r>
              <a:rPr lang="en-US"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a:t>
            </a:r>
            <a:r>
              <a:rPr lang="en-US" sz="2800" dirty="0" err="1" smtClean="0">
                <a:latin typeface="Times New Roman" panose="02020603050405020304" pitchFamily="18" charset="0"/>
                <a:cs typeface="Times New Roman" panose="02020603050405020304" pitchFamily="18" charset="0"/>
              </a:rPr>
              <a:t>Nói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cảnh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sống,nơi</a:t>
            </a:r>
            <a:r>
              <a:rPr lang="en-US" sz="2800" dirty="0" smtClean="0">
                <a:latin typeface="Times New Roman" panose="02020603050405020304" pitchFamily="18" charset="0"/>
                <a:cs typeface="Times New Roman" panose="02020603050405020304" pitchFamily="18" charset="0"/>
              </a:rPr>
              <a:t> ở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Bác</a:t>
            </a:r>
            <a:endParaRPr lang="en-US" sz="2800" dirty="0" smtClean="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Dùng</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a:t>
            </a:r>
            <a:r>
              <a:rPr lang="en-US" sz="2800" dirty="0" err="1" smtClean="0">
                <a:latin typeface="Times New Roman" panose="02020603050405020304" pitchFamily="18" charset="0"/>
                <a:cs typeface="Times New Roman" panose="02020603050405020304" pitchFamily="18" charset="0"/>
              </a:rPr>
              <a:t>hép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đối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thấy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cuộc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sống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hòa,thư</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ý </a:t>
            </a:r>
            <a:r>
              <a:rPr lang="en-US" sz="2800" dirty="0" err="1" smtClean="0">
                <a:latin typeface="Times New Roman" panose="02020603050405020304" pitchFamily="18" charset="0"/>
                <a:cs typeface="Times New Roman" panose="02020603050405020304" pitchFamily="18" charset="0"/>
              </a:rPr>
              <a:t>nghĩa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luôn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chủ</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hoàn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cảnh</a:t>
            </a:r>
            <a:r>
              <a:rPr lang="en-US"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Dùng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phép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đối</a:t>
            </a:r>
            <a:r>
              <a:rPr lang="en-US" sz="2800" dirty="0" smtClean="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việc</a:t>
            </a:r>
            <a:r>
              <a:rPr lang="en-US" sz="2800" dirty="0" smtClean="0">
                <a:latin typeface="Times New Roman" panose="02020603050405020304" pitchFamily="18" charset="0"/>
                <a:cs typeface="Times New Roman" panose="02020603050405020304" pitchFamily="18" charset="0"/>
              </a:rPr>
              <a:t> ở</a:t>
            </a:r>
          </a:p>
          <a:p>
            <a:r>
              <a:rPr lang="en-US" sz="2800" dirty="0" smtClean="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Đối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vế</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bờ</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suối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tối</a:t>
            </a:r>
            <a:r>
              <a:rPr lang="en-US" sz="2800" dirty="0" smtClean="0">
                <a:latin typeface="Times New Roman" panose="02020603050405020304" pitchFamily="18" charset="0"/>
                <a:cs typeface="Times New Roman" panose="02020603050405020304" pitchFamily="18" charset="0"/>
              </a:rPr>
              <a:t> hay</a:t>
            </a:r>
          </a:p>
          <a:p>
            <a:r>
              <a:rPr lang="en-US" sz="2800" dirty="0" smtClean="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Đối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Sáng</a:t>
            </a:r>
            <a:r>
              <a:rPr lang="en-US" sz="2800" dirty="0" smtClean="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tối</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Đối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động</a:t>
            </a:r>
            <a:r>
              <a:rPr lang="en-US" sz="2800" dirty="0" smtClean="0">
                <a:latin typeface="Times New Roman" panose="02020603050405020304" pitchFamily="18" charset="0"/>
                <a:cs typeface="Times New Roman" panose="02020603050405020304" pitchFamily="18" charset="0"/>
              </a:rPr>
              <a:t>: Ra – </a:t>
            </a:r>
            <a:r>
              <a:rPr lang="en-US" sz="2800" dirty="0" err="1" smtClean="0">
                <a:latin typeface="Times New Roman" panose="02020603050405020304" pitchFamily="18" charset="0"/>
                <a:cs typeface="Times New Roman" panose="02020603050405020304" pitchFamily="18" charset="0"/>
              </a:rPr>
              <a:t>vào</a:t>
            </a:r>
            <a:r>
              <a:rPr lang="en-US" sz="2800" dirty="0" smtClean="0">
                <a:latin typeface="Times New Roman" panose="02020603050405020304" pitchFamily="18" charset="0"/>
                <a:cs typeface="Times New Roman" panose="02020603050405020304" pitchFamily="18" charset="0"/>
              </a:rPr>
              <a:t> </a:t>
            </a:r>
          </a:p>
          <a:p>
            <a:r>
              <a:rPr lang="en-US" sz="2800" dirty="0" smtClean="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Đối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Suối</a:t>
            </a:r>
            <a:r>
              <a:rPr lang="en-US" sz="2800" dirty="0" smtClean="0">
                <a:latin typeface="Times New Roman" panose="02020603050405020304" pitchFamily="18" charset="0"/>
                <a:cs typeface="Times New Roman" panose="02020603050405020304" pitchFamily="18" charset="0"/>
              </a:rPr>
              <a:t> – hang.</a:t>
            </a:r>
          </a:p>
          <a:p>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Việc sử dụng phép đối này có sức diễn tả sự việc và con người như thế nào?</a:t>
            </a:r>
          </a:p>
          <a:p>
            <a:r>
              <a:rPr lang="en-US"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 Diễn tả hành động đều đặn, nhịp nhàng của con người à Diễn tả quan hệ gắn bó hoà hợp giữa con người và thiên nhiên Pắc – Bó</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3915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62979"/>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II/</a:t>
            </a:r>
            <a:r>
              <a:rPr lang="en-US" sz="2800" dirty="0" err="1" smtClean="0">
                <a:latin typeface="Times New Roman" panose="02020603050405020304" pitchFamily="18" charset="0"/>
                <a:cs typeface="Times New Roman" panose="02020603050405020304" pitchFamily="18" charset="0"/>
              </a:rPr>
              <a:t>Tìm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hiểu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văn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bản</a:t>
            </a:r>
            <a:r>
              <a:rPr lang="en-US" sz="2800" dirty="0" smtClean="0">
                <a:latin typeface="Times New Roman" panose="02020603050405020304" pitchFamily="18" charset="0"/>
                <a:cs typeface="Times New Roman" panose="02020603050405020304" pitchFamily="18" charset="0"/>
              </a:rPr>
              <a:t>:</a:t>
            </a:r>
          </a:p>
          <a:p>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1/</a:t>
            </a:r>
            <a:r>
              <a:rPr lang="en-US" sz="2800" dirty="0" err="1" smtClean="0">
                <a:latin typeface="Times New Roman" panose="02020603050405020304" pitchFamily="18" charset="0"/>
                <a:cs typeface="Times New Roman" panose="02020603050405020304" pitchFamily="18" charset="0"/>
              </a:rPr>
              <a:t>Cảnh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sinh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việc</a:t>
            </a:r>
            <a:r>
              <a:rPr lang="en-US" sz="2800" dirty="0" smtClean="0">
                <a:latin typeface="Times New Roman" panose="02020603050405020304" pitchFamily="18" charset="0"/>
                <a:cs typeface="Times New Roman" panose="02020603050405020304" pitchFamily="18" charset="0"/>
              </a:rPr>
              <a:t> ở </a:t>
            </a:r>
            <a:r>
              <a:rPr lang="en-US" sz="2800" dirty="0" err="1" smtClean="0">
                <a:latin typeface="Times New Roman" panose="02020603050405020304" pitchFamily="18" charset="0"/>
                <a:cs typeface="Times New Roman" panose="02020603050405020304" pitchFamily="18" charset="0"/>
              </a:rPr>
              <a:t>Pác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Pó</a:t>
            </a:r>
            <a:r>
              <a:rPr lang="en-US" sz="2800" dirty="0" smtClean="0">
                <a:latin typeface="Times New Roman" panose="02020603050405020304" pitchFamily="18" charset="0"/>
                <a:cs typeface="Times New Roman" panose="02020603050405020304" pitchFamily="18" charset="0"/>
              </a:rPr>
              <a:t>:</a:t>
            </a:r>
          </a:p>
          <a:p>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a)</a:t>
            </a:r>
            <a:r>
              <a:rPr lang="en-US" sz="2800" dirty="0" err="1" smtClean="0">
                <a:latin typeface="Times New Roman" panose="02020603050405020304" pitchFamily="18" charset="0"/>
                <a:cs typeface="Times New Roman" panose="02020603050405020304" pitchFamily="18" charset="0"/>
              </a:rPr>
              <a:t>Nói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cảnh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sống,nơi</a:t>
            </a:r>
            <a:r>
              <a:rPr lang="en-US" sz="2800" dirty="0" smtClean="0">
                <a:latin typeface="Times New Roman" panose="02020603050405020304" pitchFamily="18" charset="0"/>
                <a:cs typeface="Times New Roman" panose="02020603050405020304" pitchFamily="18" charset="0"/>
              </a:rPr>
              <a:t> ở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Bác</a:t>
            </a:r>
            <a:endParaRPr lang="en-US" sz="2800" dirty="0" smtClean="0">
              <a:latin typeface="Times New Roman" panose="02020603050405020304" pitchFamily="18" charset="0"/>
              <a:cs typeface="Times New Roman" panose="02020603050405020304" pitchFamily="18" charset="0"/>
            </a:endParaRPr>
          </a:p>
          <a:p>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b/</a:t>
            </a:r>
            <a:r>
              <a:rPr lang="en-US" sz="2800" dirty="0" err="1" smtClean="0">
                <a:latin typeface="Times New Roman" panose="02020603050405020304" pitchFamily="18" charset="0"/>
                <a:cs typeface="Times New Roman" panose="02020603050405020304" pitchFamily="18" charset="0"/>
              </a:rPr>
              <a:t>Nói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chuyện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ăn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uống</a:t>
            </a:r>
            <a:r>
              <a:rPr lang="en-US" sz="2800" dirty="0" smtClean="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Cháo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bẹ,rau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măng</a:t>
            </a:r>
            <a:r>
              <a:rPr lang="en-US" sz="2800" dirty="0" smtClean="0">
                <a:latin typeface="Times New Roman" panose="02020603050405020304" pitchFamily="18" charset="0"/>
                <a:cs typeface="Times New Roman" panose="02020603050405020304" pitchFamily="18" charset="0"/>
              </a:rPr>
              <a:t> &gt; </a:t>
            </a:r>
            <a:r>
              <a:rPr lang="en-US" sz="2800" dirty="0" err="1" smtClean="0">
                <a:latin typeface="Times New Roman" panose="02020603050405020304" pitchFamily="18" charset="0"/>
                <a:cs typeface="Times New Roman" panose="02020603050405020304" pitchFamily="18" charset="0"/>
              </a:rPr>
              <a:t>Thức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ăn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đạm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bạc</a:t>
            </a:r>
            <a:r>
              <a:rPr lang="en-US"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Vẫn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sẳn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sàng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hai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hiểu</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Cháo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bẹ,rau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măng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luôn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những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thứ</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sẳn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bữa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ăn</a:t>
            </a:r>
            <a:r>
              <a:rPr lang="en-US" sz="2800" dirty="0" smtClean="0">
                <a:latin typeface="Times New Roman" panose="02020603050405020304" pitchFamily="18" charset="0"/>
                <a:cs typeface="Times New Roman" panose="02020603050405020304" pitchFamily="18" charset="0"/>
              </a:rPr>
              <a:t> &gt; </a:t>
            </a:r>
            <a:r>
              <a:rPr lang="en-US" sz="2800" dirty="0" err="1" smtClean="0">
                <a:latin typeface="Times New Roman" panose="02020603050405020304" pitchFamily="18" charset="0"/>
                <a:cs typeface="Times New Roman" panose="02020603050405020304" pitchFamily="18" charset="0"/>
              </a:rPr>
              <a:t>việc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ăn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sẳn</a:t>
            </a:r>
            <a:r>
              <a:rPr lang="en-US" sz="2800" dirty="0" smtClean="0">
                <a:latin typeface="Times New Roman" panose="02020603050405020304" pitchFamily="18" charset="0"/>
                <a:cs typeface="Times New Roman" panose="02020603050405020304" pitchFamily="18" charset="0"/>
              </a:rPr>
              <a:t> sang.</a:t>
            </a: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Tư</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tưởng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luôn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sẳn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sàng</a:t>
            </a:r>
            <a:r>
              <a:rPr lang="en-US" sz="2800" dirty="0" smtClean="0">
                <a:latin typeface="Times New Roman" panose="02020603050405020304" pitchFamily="18" charset="0"/>
                <a:cs typeface="Times New Roman" panose="02020603050405020304" pitchFamily="18" charset="0"/>
              </a:rPr>
              <a:t>&gt;</a:t>
            </a:r>
            <a:r>
              <a:rPr lang="en-US" sz="2800" dirty="0" err="1" smtClean="0">
                <a:latin typeface="Times New Roman" panose="02020603050405020304" pitchFamily="18" charset="0"/>
                <a:cs typeface="Times New Roman" panose="02020603050405020304" pitchFamily="18" charset="0"/>
              </a:rPr>
              <a:t>Giọng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hước,dí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dỏm,tươi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vui,trong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khổ</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vẫn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tươi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vui,say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mê</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cuộc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sống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hòa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hợp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thiên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nhiên</a:t>
            </a:r>
            <a:endParaRPr lang="en-US"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2659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262979"/>
          </a:xfrm>
          <a:prstGeom prst="rect">
            <a:avLst/>
          </a:prstGeom>
        </p:spPr>
        <p:txBody>
          <a:bodyPr wrap="square">
            <a:spAutoFit/>
          </a:bodyPr>
          <a:lstStyle/>
          <a:p>
            <a:r>
              <a:rPr lang="en-US" sz="2800" dirty="0" smtClean="0">
                <a:latin typeface="Times New Roman" panose="02020603050405020304" pitchFamily="18" charset="0"/>
                <a:cs typeface="Times New Roman" panose="02020603050405020304" pitchFamily="18" charset="0"/>
              </a:rPr>
              <a:t>II/</a:t>
            </a:r>
            <a:r>
              <a:rPr lang="en-US" sz="2800" dirty="0" err="1" smtClean="0">
                <a:latin typeface="Times New Roman" panose="02020603050405020304" pitchFamily="18" charset="0"/>
                <a:cs typeface="Times New Roman" panose="02020603050405020304" pitchFamily="18" charset="0"/>
              </a:rPr>
              <a:t>Tìm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hiểu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văn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bản</a:t>
            </a:r>
            <a:r>
              <a:rPr lang="en-US"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  </a:t>
            </a:r>
          </a:p>
          <a:p>
            <a:r>
              <a:rPr lang="en-US" sz="2800" dirty="0" smtClean="0">
                <a:latin typeface="Times New Roman" panose="02020603050405020304" pitchFamily="18" charset="0"/>
                <a:cs typeface="Times New Roman" panose="02020603050405020304" pitchFamily="18" charset="0"/>
              </a:rPr>
              <a:t>     1/</a:t>
            </a:r>
            <a:r>
              <a:rPr lang="en-US" sz="2800" dirty="0" err="1" smtClean="0">
                <a:latin typeface="Times New Roman" panose="02020603050405020304" pitchFamily="18" charset="0"/>
                <a:cs typeface="Times New Roman" panose="02020603050405020304" pitchFamily="18" charset="0"/>
              </a:rPr>
              <a:t>Cảnh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sinh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việc</a:t>
            </a:r>
            <a:r>
              <a:rPr lang="en-US" sz="2800" dirty="0" smtClean="0">
                <a:latin typeface="Times New Roman" panose="02020603050405020304" pitchFamily="18" charset="0"/>
                <a:cs typeface="Times New Roman" panose="02020603050405020304" pitchFamily="18" charset="0"/>
              </a:rPr>
              <a:t> ở </a:t>
            </a:r>
            <a:r>
              <a:rPr lang="en-US" sz="2800" dirty="0" err="1" smtClean="0">
                <a:latin typeface="Times New Roman" panose="02020603050405020304" pitchFamily="18" charset="0"/>
                <a:cs typeface="Times New Roman" panose="02020603050405020304" pitchFamily="18" charset="0"/>
              </a:rPr>
              <a:t>Pác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Pó</a:t>
            </a:r>
            <a:r>
              <a:rPr lang="en-US"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     </a:t>
            </a:r>
          </a:p>
          <a:p>
            <a:r>
              <a:rPr lang="en-US" sz="2800" dirty="0" smtClean="0">
                <a:latin typeface="Times New Roman" panose="02020603050405020304" pitchFamily="18" charset="0"/>
                <a:cs typeface="Times New Roman" panose="02020603050405020304" pitchFamily="18" charset="0"/>
              </a:rPr>
              <a:t>       a)</a:t>
            </a:r>
            <a:r>
              <a:rPr lang="en-US" sz="2800" dirty="0" err="1" smtClean="0">
                <a:latin typeface="Times New Roman" panose="02020603050405020304" pitchFamily="18" charset="0"/>
                <a:cs typeface="Times New Roman" panose="02020603050405020304" pitchFamily="18" charset="0"/>
              </a:rPr>
              <a:t>Nói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cảnh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sống,nơi</a:t>
            </a:r>
            <a:r>
              <a:rPr lang="en-US" sz="2800" dirty="0" smtClean="0">
                <a:latin typeface="Times New Roman" panose="02020603050405020304" pitchFamily="18" charset="0"/>
                <a:cs typeface="Times New Roman" panose="02020603050405020304" pitchFamily="18" charset="0"/>
              </a:rPr>
              <a:t> ở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Bác</a:t>
            </a:r>
            <a:endParaRPr lang="en-US" sz="2800" dirty="0" smtClean="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p>
          <a:p>
            <a:r>
              <a:rPr lang="en-US" sz="2800" dirty="0" smtClean="0">
                <a:latin typeface="Times New Roman" panose="02020603050405020304" pitchFamily="18" charset="0"/>
                <a:cs typeface="Times New Roman" panose="02020603050405020304" pitchFamily="18" charset="0"/>
              </a:rPr>
              <a:t>        b)</a:t>
            </a:r>
            <a:r>
              <a:rPr lang="en-US" sz="2800" dirty="0" err="1" smtClean="0">
                <a:latin typeface="Times New Roman" panose="02020603050405020304" pitchFamily="18" charset="0"/>
                <a:cs typeface="Times New Roman" panose="02020603050405020304" pitchFamily="18" charset="0"/>
              </a:rPr>
              <a:t>Nói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chuyện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ăn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uống</a:t>
            </a:r>
            <a:r>
              <a:rPr lang="en-US" sz="2800" dirty="0" smtClean="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c) </a:t>
            </a:r>
            <a:r>
              <a:rPr lang="en-US" sz="2800" dirty="0" err="1" smtClean="0">
                <a:latin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chuyền</a:t>
            </a:r>
            <a:r>
              <a:rPr lang="en-US" sz="2800" dirty="0" smtClean="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Điều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kiện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chật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vật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thiếu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thốn</a:t>
            </a:r>
            <a:r>
              <a:rPr lang="en-US" sz="2800" dirty="0" smtClean="0">
                <a:latin typeface="Times New Roman" panose="02020603050405020304" pitchFamily="18" charset="0"/>
                <a:cs typeface="Times New Roman" panose="02020603050405020304" pitchFamily="18" charset="0"/>
              </a:rPr>
              <a:t> &gt;&lt;</a:t>
            </a:r>
            <a:r>
              <a:rPr lang="en-US" sz="2800" dirty="0" err="1" smtClean="0">
                <a:latin typeface="Times New Roman" panose="02020603050405020304" pitchFamily="18" charset="0"/>
                <a:cs typeface="Times New Roman" panose="02020603050405020304" pitchFamily="18" charset="0"/>
              </a:rPr>
              <a:t>Việc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lớn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lao</a:t>
            </a:r>
            <a:r>
              <a:rPr lang="en-US" sz="2800" dirty="0" smtClean="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dịch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đảng</a:t>
            </a:r>
            <a:r>
              <a:rPr lang="en-US" sz="2800" dirty="0" smtClean="0">
                <a:latin typeface="Times New Roman" panose="02020603050405020304" pitchFamily="18" charset="0"/>
                <a:cs typeface="Times New Roman" panose="02020603050405020304" pitchFamily="18" charset="0"/>
              </a:rPr>
              <a:t>)  &gt; </a:t>
            </a:r>
            <a:r>
              <a:rPr lang="en-US" sz="2800" dirty="0" err="1" smtClean="0">
                <a:latin typeface="Times New Roman" panose="02020603050405020304" pitchFamily="18" charset="0"/>
                <a:cs typeface="Times New Roman" panose="02020603050405020304" pitchFamily="18" charset="0"/>
              </a:rPr>
              <a:t>Đòi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hởi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niềm</a:t>
            </a:r>
            <a:r>
              <a:rPr lang="en-US" sz="2800" dirty="0" smtClean="0">
                <a:latin typeface="Times New Roman" panose="02020603050405020304" pitchFamily="18" charset="0"/>
                <a:cs typeface="Times New Roman" panose="02020603050405020304" pitchFamily="18" charset="0"/>
              </a:rPr>
              <a:t> tin </a:t>
            </a:r>
            <a:r>
              <a:rPr lang="en-US" sz="2800" dirty="0" err="1" smtClean="0">
                <a:latin typeface="Times New Roman" panose="02020603050405020304" pitchFamily="18" charset="0"/>
                <a:cs typeface="Times New Roman" panose="02020603050405020304" pitchFamily="18" charset="0"/>
              </a:rPr>
              <a:t>vững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chắc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lay </a:t>
            </a:r>
            <a:r>
              <a:rPr lang="en-US" sz="2800" dirty="0" err="1" smtClean="0">
                <a:latin typeface="Times New Roman" panose="02020603050405020304" pitchFamily="18" charset="0"/>
                <a:cs typeface="Times New Roman" panose="02020603050405020304" pitchFamily="18" charset="0"/>
              </a:rPr>
              <a:t>chuyển</a:t>
            </a:r>
            <a:r>
              <a:rPr lang="en-US" sz="2800" dirty="0" smtClean="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7664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74030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II/</a:t>
            </a:r>
            <a:r>
              <a:rPr lang="en-US" sz="2400" dirty="0" err="1" smtClean="0">
                <a:latin typeface="Times New Roman" panose="02020603050405020304" pitchFamily="18" charset="0"/>
                <a:cs typeface="Times New Roman" panose="02020603050405020304" pitchFamily="18" charset="0"/>
              </a:rPr>
              <a:t>Tìm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hiểu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  </a:t>
            </a:r>
          </a:p>
          <a:p>
            <a:r>
              <a:rPr lang="en-US" sz="2400" dirty="0" smtClean="0">
                <a:latin typeface="Times New Roman" panose="02020603050405020304" pitchFamily="18" charset="0"/>
                <a:cs typeface="Times New Roman" panose="02020603050405020304" pitchFamily="18" charset="0"/>
              </a:rPr>
              <a:t>     1/</a:t>
            </a:r>
            <a:r>
              <a:rPr lang="en-US" sz="2400" dirty="0" err="1" smtClean="0">
                <a:latin typeface="Times New Roman" panose="02020603050405020304" pitchFamily="18" charset="0"/>
                <a:cs typeface="Times New Roman" panose="02020603050405020304" pitchFamily="18" charset="0"/>
              </a:rPr>
              <a:t>Cảnh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sinh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việc</a:t>
            </a:r>
            <a:r>
              <a:rPr lang="en-US" sz="2400" dirty="0" smtClean="0">
                <a:latin typeface="Times New Roman" panose="02020603050405020304" pitchFamily="18" charset="0"/>
                <a:cs typeface="Times New Roman" panose="02020603050405020304" pitchFamily="18" charset="0"/>
              </a:rPr>
              <a:t> ở </a:t>
            </a:r>
            <a:r>
              <a:rPr lang="en-US" sz="2400" dirty="0" err="1" smtClean="0">
                <a:latin typeface="Times New Roman" panose="02020603050405020304" pitchFamily="18" charset="0"/>
                <a:cs typeface="Times New Roman" panose="02020603050405020304" pitchFamily="18" charset="0"/>
              </a:rPr>
              <a:t>Pác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Pó</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     </a:t>
            </a:r>
          </a:p>
          <a:p>
            <a:r>
              <a:rPr lang="en-US" sz="2400" dirty="0" smtClean="0">
                <a:latin typeface="Times New Roman" panose="02020603050405020304" pitchFamily="18" charset="0"/>
                <a:cs typeface="Times New Roman" panose="02020603050405020304" pitchFamily="18" charset="0"/>
              </a:rPr>
              <a:t>       a)</a:t>
            </a:r>
            <a:r>
              <a:rPr lang="en-US" sz="2400" dirty="0" err="1" smtClean="0">
                <a:latin typeface="Times New Roman" panose="02020603050405020304" pitchFamily="18" charset="0"/>
                <a:cs typeface="Times New Roman" panose="02020603050405020304" pitchFamily="18" charset="0"/>
              </a:rPr>
              <a:t>Nói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sống,nơi</a:t>
            </a:r>
            <a:r>
              <a:rPr lang="en-US" sz="2400" dirty="0" smtClean="0">
                <a:latin typeface="Times New Roman" panose="02020603050405020304" pitchFamily="18" charset="0"/>
                <a:cs typeface="Times New Roman" panose="02020603050405020304" pitchFamily="18" charset="0"/>
              </a:rPr>
              <a:t> ở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Bác</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p>
          <a:p>
            <a:r>
              <a:rPr lang="en-US" sz="2400" dirty="0" smtClean="0">
                <a:latin typeface="Times New Roman" panose="02020603050405020304" pitchFamily="18" charset="0"/>
                <a:cs typeface="Times New Roman" panose="02020603050405020304" pitchFamily="18" charset="0"/>
              </a:rPr>
              <a:t>        b)</a:t>
            </a:r>
            <a:r>
              <a:rPr lang="en-US" sz="2400" dirty="0" err="1" smtClean="0">
                <a:latin typeface="Times New Roman" panose="02020603050405020304" pitchFamily="18" charset="0"/>
                <a:cs typeface="Times New Roman" panose="02020603050405020304" pitchFamily="18" charset="0"/>
              </a:rPr>
              <a:t>Nói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chuyện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uống</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 </a:t>
            </a:r>
          </a:p>
          <a:p>
            <a:r>
              <a:rPr lang="en-US" sz="2400" dirty="0" smtClean="0">
                <a:latin typeface="Times New Roman" panose="02020603050405020304" pitchFamily="18" charset="0"/>
                <a:cs typeface="Times New Roman" panose="02020603050405020304" pitchFamily="18" charset="0"/>
              </a:rPr>
              <a:t>        c) </a:t>
            </a:r>
            <a:r>
              <a:rPr lang="en-US" sz="2400" dirty="0" err="1" smtClean="0">
                <a:latin typeface="Times New Roman" panose="02020603050405020304" pitchFamily="18" charset="0"/>
                <a:cs typeface="Times New Roman" panose="02020603050405020304" pitchFamily="18" charset="0"/>
              </a:rPr>
              <a:t>Câu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chuyền</a:t>
            </a:r>
            <a:r>
              <a:rPr lang="en-US" sz="2400" dirty="0" smtClean="0">
                <a:latin typeface="Times New Roman" panose="02020603050405020304" pitchFamily="18" charset="0"/>
                <a:cs typeface="Times New Roman" panose="02020603050405020304" pitchFamily="18" charset="0"/>
              </a:rPr>
              <a:t>:</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2/ </a:t>
            </a:r>
            <a:r>
              <a:rPr lang="en-US" sz="2400" dirty="0" err="1" smtClean="0">
                <a:latin typeface="Times New Roman" panose="02020603050405020304" pitchFamily="18" charset="0"/>
                <a:cs typeface="Times New Roman" panose="02020603050405020304" pitchFamily="18" charset="0"/>
              </a:rPr>
              <a:t>Cái</a:t>
            </a:r>
            <a:r>
              <a:rPr lang="en-US" sz="2400" dirty="0" smtClean="0">
                <a:latin typeface="Times New Roman" panose="02020603050405020304" pitchFamily="18" charset="0"/>
                <a:cs typeface="Times New Roman" panose="02020603050405020304" pitchFamily="18" charset="0"/>
              </a:rPr>
              <a:t> “sang”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cuộc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mạng</a:t>
            </a:r>
            <a:r>
              <a:rPr lang="en-US" sz="2400" dirty="0" smtClean="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p>
          <a:p>
            <a:r>
              <a:rPr lang="en-US" sz="2400" dirty="0" smtClean="0">
                <a:latin typeface="Times New Roman" panose="02020603050405020304" pitchFamily="18" charset="0"/>
                <a:cs typeface="Times New Roman" panose="02020603050405020304" pitchFamily="18" charset="0"/>
              </a:rPr>
              <a:t>                                  sang </a:t>
            </a:r>
            <a:r>
              <a:rPr lang="en-US" sz="2400" dirty="0" err="1" smtClean="0">
                <a:latin typeface="Times New Roman" panose="02020603050405020304" pitchFamily="18" charset="0"/>
                <a:cs typeface="Times New Roman" panose="02020603050405020304" pitchFamily="18" charset="0"/>
              </a:rPr>
              <a:t>trọng</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giàu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cao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quý</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đẹp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đẽ</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Sang                           </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lòng</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vui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thích</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&gt;</a:t>
            </a:r>
            <a:r>
              <a:rPr lang="en-US" sz="2400" dirty="0" err="1" smtClean="0">
                <a:latin typeface="Times New Roman" panose="02020603050405020304" pitchFamily="18" charset="0"/>
                <a:cs typeface="Times New Roman" panose="02020603050405020304" pitchFamily="18" charset="0"/>
              </a:rPr>
              <a:t>Cái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đẹp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lý</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tưởng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chiến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khổ</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ung</a:t>
            </a:r>
            <a:r>
              <a:rPr lang="en-US" sz="2400" dirty="0" smtClean="0">
                <a:latin typeface="Times New Roman" panose="02020603050405020304" pitchFamily="18" charset="0"/>
                <a:cs typeface="Times New Roman" panose="02020603050405020304" pitchFamily="18" charset="0"/>
              </a:rPr>
              <a:t> dung , </a:t>
            </a:r>
            <a:r>
              <a:rPr lang="en-US" sz="2400" dirty="0" err="1" smtClean="0">
                <a:latin typeface="Times New Roman" panose="02020603050405020304" pitchFamily="18" charset="0"/>
                <a:cs typeface="Times New Roman" panose="02020603050405020304" pitchFamily="18" charset="0"/>
              </a:rPr>
              <a:t>thanh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thản</a:t>
            </a:r>
            <a:endParaRPr lang="en-US" sz="2400" dirty="0">
              <a:latin typeface="Times New Roman" panose="02020603050405020304" pitchFamily="18" charset="0"/>
              <a:cs typeface="Times New Roman" panose="02020603050405020304" pitchFamily="18" charset="0"/>
            </a:endParaRPr>
          </a:p>
        </p:txBody>
      </p:sp>
      <p:cxnSp>
        <p:nvCxnSpPr>
          <p:cNvPr id="5" name="Straight Arrow Connector 4"/>
          <p:cNvCxnSpPr/>
          <p:nvPr/>
        </p:nvCxnSpPr>
        <p:spPr>
          <a:xfrm flipV="1">
            <a:off x="820272" y="4639235"/>
            <a:ext cx="1761563" cy="10652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766484" y="5704512"/>
            <a:ext cx="1990163" cy="4139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2035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600" y="0"/>
            <a:ext cx="12090400" cy="6740307"/>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II/</a:t>
            </a:r>
            <a:r>
              <a:rPr lang="en-US" sz="2400" dirty="0" err="1" smtClean="0">
                <a:latin typeface="Times New Roman" panose="02020603050405020304" pitchFamily="18" charset="0"/>
                <a:cs typeface="Times New Roman" panose="02020603050405020304" pitchFamily="18" charset="0"/>
              </a:rPr>
              <a:t>Tìm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hiểu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  </a:t>
            </a:r>
          </a:p>
          <a:p>
            <a:r>
              <a:rPr lang="en-US" sz="2400" dirty="0" smtClean="0">
                <a:latin typeface="Times New Roman" panose="02020603050405020304" pitchFamily="18" charset="0"/>
                <a:cs typeface="Times New Roman" panose="02020603050405020304" pitchFamily="18" charset="0"/>
              </a:rPr>
              <a:t>     1/</a:t>
            </a:r>
            <a:r>
              <a:rPr lang="en-US" sz="2400" dirty="0" err="1" smtClean="0">
                <a:latin typeface="Times New Roman" panose="02020603050405020304" pitchFamily="18" charset="0"/>
                <a:cs typeface="Times New Roman" panose="02020603050405020304" pitchFamily="18" charset="0"/>
              </a:rPr>
              <a:t>Cảnh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sinh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việc</a:t>
            </a:r>
            <a:r>
              <a:rPr lang="en-US" sz="2400" dirty="0" smtClean="0">
                <a:latin typeface="Times New Roman" panose="02020603050405020304" pitchFamily="18" charset="0"/>
                <a:cs typeface="Times New Roman" panose="02020603050405020304" pitchFamily="18" charset="0"/>
              </a:rPr>
              <a:t> ở </a:t>
            </a:r>
            <a:r>
              <a:rPr lang="en-US" sz="2400" dirty="0" err="1" smtClean="0">
                <a:latin typeface="Times New Roman" panose="02020603050405020304" pitchFamily="18" charset="0"/>
                <a:cs typeface="Times New Roman" panose="02020603050405020304" pitchFamily="18" charset="0"/>
              </a:rPr>
              <a:t>Pác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Pó</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     </a:t>
            </a:r>
          </a:p>
          <a:p>
            <a:r>
              <a:rPr lang="en-US" sz="2400" dirty="0" smtClean="0">
                <a:latin typeface="Times New Roman" panose="02020603050405020304" pitchFamily="18" charset="0"/>
                <a:cs typeface="Times New Roman" panose="02020603050405020304" pitchFamily="18" charset="0"/>
              </a:rPr>
              <a:t>       a)</a:t>
            </a:r>
            <a:r>
              <a:rPr lang="en-US" sz="2400" dirty="0" err="1" smtClean="0">
                <a:latin typeface="Times New Roman" panose="02020603050405020304" pitchFamily="18" charset="0"/>
                <a:cs typeface="Times New Roman" panose="02020603050405020304" pitchFamily="18" charset="0"/>
              </a:rPr>
              <a:t>Nói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sống,nơi</a:t>
            </a:r>
            <a:r>
              <a:rPr lang="en-US" sz="2400" dirty="0" smtClean="0">
                <a:latin typeface="Times New Roman" panose="02020603050405020304" pitchFamily="18" charset="0"/>
                <a:cs typeface="Times New Roman" panose="02020603050405020304" pitchFamily="18" charset="0"/>
              </a:rPr>
              <a:t> ở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Bác</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p>
          <a:p>
            <a:r>
              <a:rPr lang="en-US" sz="2400" dirty="0" smtClean="0">
                <a:latin typeface="Times New Roman" panose="02020603050405020304" pitchFamily="18" charset="0"/>
                <a:cs typeface="Times New Roman" panose="02020603050405020304" pitchFamily="18" charset="0"/>
              </a:rPr>
              <a:t>        b)</a:t>
            </a:r>
            <a:r>
              <a:rPr lang="en-US" sz="2400" dirty="0" err="1" smtClean="0">
                <a:latin typeface="Times New Roman" panose="02020603050405020304" pitchFamily="18" charset="0"/>
                <a:cs typeface="Times New Roman" panose="02020603050405020304" pitchFamily="18" charset="0"/>
              </a:rPr>
              <a:t>Nói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chuyện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uống</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 </a:t>
            </a:r>
          </a:p>
          <a:p>
            <a:r>
              <a:rPr lang="en-US" sz="2400" dirty="0" smtClean="0">
                <a:latin typeface="Times New Roman" panose="02020603050405020304" pitchFamily="18" charset="0"/>
                <a:cs typeface="Times New Roman" panose="02020603050405020304" pitchFamily="18" charset="0"/>
              </a:rPr>
              <a:t>        c) </a:t>
            </a:r>
            <a:r>
              <a:rPr lang="en-US" sz="2400" dirty="0" err="1" smtClean="0">
                <a:latin typeface="Times New Roman" panose="02020603050405020304" pitchFamily="18" charset="0"/>
                <a:cs typeface="Times New Roman" panose="02020603050405020304" pitchFamily="18" charset="0"/>
              </a:rPr>
              <a:t>Câu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chuyền</a:t>
            </a:r>
            <a:r>
              <a:rPr lang="en-US" sz="2400" dirty="0" smtClean="0">
                <a:latin typeface="Times New Roman" panose="02020603050405020304" pitchFamily="18" charset="0"/>
                <a:cs typeface="Times New Roman" panose="02020603050405020304" pitchFamily="18" charset="0"/>
              </a:rPr>
              <a:t>:</a:t>
            </a:r>
          </a:p>
          <a:p>
            <a:r>
              <a:rPr lang="vi-VN" sz="2400" dirty="0" smtClean="0">
                <a:latin typeface="Times New Roman" panose="02020603050405020304" pitchFamily="18" charset="0"/>
                <a:cs typeface="Times New Roman" panose="02020603050405020304" pitchFamily="18" charset="0"/>
              </a:rPr>
              <a:t>III. Tổng kết:</a:t>
            </a:r>
          </a:p>
          <a:p>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1. Ý nghĩa văn bản:</a:t>
            </a:r>
          </a:p>
          <a:p>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Bài thơ thể hiện cốt cách tinh thần Hồ Chí Minh luôn tràn đầy niềm lạc quan, tin tưởng vào sự nghiệp cách mạng. </a:t>
            </a:r>
          </a:p>
          <a:p>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2. Nghệ thuật:</a:t>
            </a:r>
          </a:p>
          <a:p>
            <a:r>
              <a:rPr lang="vi-VN" sz="2400" dirty="0" smtClean="0">
                <a:latin typeface="Times New Roman" panose="02020603050405020304" pitchFamily="18" charset="0"/>
                <a:cs typeface="Times New Roman" panose="02020603050405020304" pitchFamily="18" charset="0"/>
              </a:rPr>
              <a:t>- Có tính chất ngắn gọn, hàm súc.</a:t>
            </a:r>
          </a:p>
          <a:p>
            <a:r>
              <a:rPr lang="vi-VN" sz="2400" dirty="0" smtClean="0">
                <a:latin typeface="Times New Roman" panose="02020603050405020304" pitchFamily="18" charset="0"/>
                <a:cs typeface="Times New Roman" panose="02020603050405020304" pitchFamily="18" charset="0"/>
              </a:rPr>
              <a:t>- Vừa mang đặc điểm cổ điển, truyền thống, vừa có tính chất mới mẻ, hiện đại.</a:t>
            </a:r>
          </a:p>
          <a:p>
            <a:r>
              <a:rPr lang="vi-VN" sz="2400" dirty="0" smtClean="0">
                <a:latin typeface="Times New Roman" panose="02020603050405020304" pitchFamily="18" charset="0"/>
                <a:cs typeface="Times New Roman" panose="02020603050405020304" pitchFamily="18" charset="0"/>
              </a:rPr>
              <a:t>- Có lời bình dị pha giọng đùa vui , hóm hỉnh.</a:t>
            </a:r>
          </a:p>
          <a:p>
            <a:r>
              <a:rPr lang="vi-VN" sz="2400" dirty="0" smtClean="0">
                <a:latin typeface="Times New Roman" panose="02020603050405020304" pitchFamily="18" charset="0"/>
                <a:cs typeface="Times New Roman" panose="02020603050405020304" pitchFamily="18" charset="0"/>
              </a:rPr>
              <a:t>- Tạo được tứ thơ độc đáo, bất ngờ thú vị và sâu sắc.</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0974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49721" y="170347"/>
            <a:ext cx="3369833" cy="923330"/>
          </a:xfrm>
          <a:prstGeom prst="rect">
            <a:avLst/>
          </a:prstGeom>
          <a:noFill/>
        </p:spPr>
        <p:txBody>
          <a:bodyPr wrap="none" lIns="91440" tIns="45720" rIns="91440" bIns="45720">
            <a:spAutoFit/>
          </a:bodyPr>
          <a:lstStyle/>
          <a:p>
            <a:pPr algn="ctr"/>
            <a:r>
              <a:rPr lang="en-US" sz="54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Các</a:t>
            </a:r>
            <a:r>
              <a:rPr lang="en-US" sz="5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54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bài</a:t>
            </a:r>
            <a:r>
              <a:rPr lang="en-US" sz="5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54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học</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TextBox 4"/>
          <p:cNvSpPr txBox="1"/>
          <p:nvPr/>
        </p:nvSpPr>
        <p:spPr>
          <a:xfrm>
            <a:off x="0" y="968188"/>
            <a:ext cx="12075459" cy="6370975"/>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Câu 1 (trang 29 sgk ngữ văn 8 tập 2) :</a:t>
            </a:r>
            <a:endParaRPr lang="vi-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 Bài thơ Tức cảnh Pác Bó thuộc thể thơ thất ngôn tứ tuyệt Đường luật</a:t>
            </a:r>
          </a:p>
          <a:p>
            <a:r>
              <a:rPr lang="vi-VN" sz="2400" dirty="0">
                <a:latin typeface="Times New Roman" panose="02020603050405020304" pitchFamily="18" charset="0"/>
                <a:cs typeface="Times New Roman" panose="02020603050405020304" pitchFamily="18" charset="0"/>
              </a:rPr>
              <a:t>   - Một số bài thơ cùng loại: Nam quốc sơn hà, Cảnh khuya, Nguyên tiêu, Bánh trôi nước, Thiên trường vãn vọng, Tĩnh dạ tứ, Hồi hương ngẫu thư…</a:t>
            </a:r>
          </a:p>
          <a:p>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dirty="0" smtClean="0">
                <a:latin typeface="Times New Roman" panose="02020603050405020304" pitchFamily="18" charset="0"/>
                <a:cs typeface="Times New Roman" panose="02020603050405020304" pitchFamily="18" charset="0"/>
              </a:rPr>
              <a:t>Câu 2 ( trang 29 sgk ngữ văn 8 tập 2) :</a:t>
            </a:r>
          </a:p>
          <a:p>
            <a:endParaRPr lang="vi-VN" sz="2400" dirty="0" smtClean="0">
              <a:latin typeface="Times New Roman" panose="02020603050405020304" pitchFamily="18" charset="0"/>
              <a:cs typeface="Times New Roman" panose="02020603050405020304" pitchFamily="18" charset="0"/>
            </a:endParaRPr>
          </a:p>
          <a:p>
            <a:r>
              <a:rPr lang="vi-VN" sz="2400" dirty="0" smtClean="0">
                <a:latin typeface="Times New Roman" panose="02020603050405020304" pitchFamily="18" charset="0"/>
                <a:cs typeface="Times New Roman" panose="02020603050405020304" pitchFamily="18" charset="0"/>
              </a:rPr>
              <a:t>  - Giọng điệu chung của bài thơ là vui, pha chút hóm hỉnh, hài hước</a:t>
            </a:r>
          </a:p>
          <a:p>
            <a:endParaRPr lang="vi-VN" sz="2400" dirty="0" smtClean="0">
              <a:latin typeface="Times New Roman" panose="02020603050405020304" pitchFamily="18" charset="0"/>
              <a:cs typeface="Times New Roman" panose="02020603050405020304" pitchFamily="18" charset="0"/>
            </a:endParaRPr>
          </a:p>
          <a:p>
            <a:r>
              <a:rPr lang="vi-VN" sz="2400" dirty="0" smtClean="0">
                <a:latin typeface="Times New Roman" panose="02020603050405020304" pitchFamily="18" charset="0"/>
                <a:cs typeface="Times New Roman" panose="02020603050405020304" pitchFamily="18" charset="0"/>
              </a:rPr>
              <a:t>  - Tâm trạng của Bác Hồ ở Pác Bó :</a:t>
            </a:r>
          </a:p>
          <a:p>
            <a:endParaRPr lang="vi-VN" sz="2400" dirty="0" smtClean="0">
              <a:latin typeface="Times New Roman" panose="02020603050405020304" pitchFamily="18" charset="0"/>
              <a:cs typeface="Times New Roman" panose="02020603050405020304" pitchFamily="18" charset="0"/>
            </a:endParaRPr>
          </a:p>
          <a:p>
            <a:r>
              <a:rPr lang="vi-VN" sz="2400" dirty="0" smtClean="0">
                <a:latin typeface="Times New Roman" panose="02020603050405020304" pitchFamily="18" charset="0"/>
                <a:cs typeface="Times New Roman" panose="02020603050405020304" pitchFamily="18" charset="0"/>
              </a:rPr>
              <a:t>   + "sáng ra bờ suối, tối vào hang" → cuộc sống tự tại, hòa hợp với tự nhiên</a:t>
            </a:r>
          </a:p>
          <a:p>
            <a:endParaRPr lang="vi-VN" sz="2400" dirty="0" smtClean="0">
              <a:latin typeface="Times New Roman" panose="02020603050405020304" pitchFamily="18" charset="0"/>
              <a:cs typeface="Times New Roman" panose="02020603050405020304" pitchFamily="18" charset="0"/>
            </a:endParaRPr>
          </a:p>
          <a:p>
            <a:r>
              <a:rPr lang="vi-VN" sz="2400" dirty="0" smtClean="0">
                <a:latin typeface="Times New Roman" panose="02020603050405020304" pitchFamily="18" charset="0"/>
                <a:cs typeface="Times New Roman" panose="02020603050405020304" pitchFamily="18" charset="0"/>
              </a:rPr>
              <a:t>   + "cháo bẹ rau măng vẫn sẵn sàng" → thiếu thốn, đói khổ nhưng vẫn yêu đời, vui vẻ.</a:t>
            </a:r>
          </a:p>
          <a:p>
            <a:endParaRPr lang="vi-VN" sz="2400" dirty="0" smtClean="0">
              <a:latin typeface="Times New Roman" panose="02020603050405020304" pitchFamily="18" charset="0"/>
              <a:cs typeface="Times New Roman" panose="02020603050405020304" pitchFamily="18" charset="0"/>
            </a:endParaRPr>
          </a:p>
          <a:p>
            <a:endParaRPr lang="vi-VN" sz="2400" dirty="0" smtClean="0">
              <a:latin typeface="Times New Roman" panose="02020603050405020304" pitchFamily="18" charset="0"/>
              <a:cs typeface="Times New Roman" panose="02020603050405020304" pitchFamily="18" charset="0"/>
            </a:endParaRPr>
          </a:p>
          <a:p>
            <a:r>
              <a:rPr lang="vi-VN"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4753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463308"/>
          </a:xfrm>
          <a:prstGeom prst="rect">
            <a:avLst/>
          </a:prstGeom>
        </p:spPr>
        <p:txBody>
          <a:bodyPr wrap="square">
            <a:spAutoFit/>
          </a:bodyPr>
          <a:lstStyle/>
          <a:p>
            <a:r>
              <a:rPr lang="vi-VN" dirty="0" smtClean="0">
                <a:latin typeface="Times New Roman" panose="02020603050405020304" pitchFamily="18" charset="0"/>
                <a:cs typeface="Times New Roman" panose="02020603050405020304" pitchFamily="18" charset="0"/>
              </a:rPr>
              <a:t>+ "bàn đá chông chênh" → sự khó khăn gian khổ của hoàn cảnh sống cũng chính là gian khổ của cuộc chiến đấu chống ngoại xâm.</a:t>
            </a:r>
          </a:p>
          <a:p>
            <a:endParaRPr lang="vi-VN" dirty="0" smtClean="0">
              <a:latin typeface="Times New Roman" panose="02020603050405020304" pitchFamily="18" charset="0"/>
              <a:cs typeface="Times New Roman" panose="02020603050405020304" pitchFamily="18" charset="0"/>
            </a:endParaRPr>
          </a:p>
          <a:p>
            <a:r>
              <a:rPr lang="vi-VN" dirty="0" smtClean="0">
                <a:latin typeface="Times New Roman" panose="02020603050405020304" pitchFamily="18" charset="0"/>
                <a:cs typeface="Times New Roman" panose="02020603050405020304" pitchFamily="18" charset="0"/>
              </a:rPr>
              <a:t>   → Trải qua rất nhiều khó khăn, gian khổ khi sống ở Pác Bó nhưng Bác vẫn sống ung dung, tự tại và hòa hợp với tự nhiên.</a:t>
            </a:r>
          </a:p>
          <a:p>
            <a:endParaRPr lang="vi-VN" dirty="0" smtClean="0">
              <a:latin typeface="Times New Roman" panose="02020603050405020304" pitchFamily="18" charset="0"/>
              <a:cs typeface="Times New Roman" panose="02020603050405020304" pitchFamily="18" charset="0"/>
            </a:endParaRPr>
          </a:p>
          <a:p>
            <a:r>
              <a:rPr lang="vi-VN" dirty="0" smtClean="0">
                <a:latin typeface="Times New Roman" panose="02020603050405020304" pitchFamily="18" charset="0"/>
                <a:cs typeface="Times New Roman" panose="02020603050405020304" pitchFamily="18" charset="0"/>
              </a:rPr>
              <a:t>  - Bác cảm thấy cuộc sống gian khổ ấy "thật là sang" là bởi vì:</a:t>
            </a:r>
          </a:p>
          <a:p>
            <a:endParaRPr lang="vi-VN" dirty="0" smtClean="0">
              <a:latin typeface="Times New Roman" panose="02020603050405020304" pitchFamily="18" charset="0"/>
              <a:cs typeface="Times New Roman" panose="02020603050405020304" pitchFamily="18" charset="0"/>
            </a:endParaRPr>
          </a:p>
          <a:p>
            <a:r>
              <a:rPr lang="vi-VN" dirty="0" smtClean="0">
                <a:latin typeface="Times New Roman" panose="02020603050405020304" pitchFamily="18" charset="0"/>
                <a:cs typeface="Times New Roman" panose="02020603050405020304" pitchFamily="18" charset="0"/>
              </a:rPr>
              <a:t>   + Bác đặt lợi ích của quốc gia, dân tộc lên hàng đầu.</a:t>
            </a:r>
          </a:p>
          <a:p>
            <a:endParaRPr lang="vi-VN" dirty="0" smtClean="0">
              <a:latin typeface="Times New Roman" panose="02020603050405020304" pitchFamily="18" charset="0"/>
              <a:cs typeface="Times New Roman" panose="02020603050405020304" pitchFamily="18" charset="0"/>
            </a:endParaRPr>
          </a:p>
          <a:p>
            <a:r>
              <a:rPr lang="vi-VN" dirty="0" smtClean="0">
                <a:latin typeface="Times New Roman" panose="02020603050405020304" pitchFamily="18" charset="0"/>
                <a:cs typeface="Times New Roman" panose="02020603050405020304" pitchFamily="18" charset="0"/>
              </a:rPr>
              <a:t>   + Niềm vui lớn nhất của Người là tìm ra đường giải phóng nước nhà.</a:t>
            </a:r>
          </a:p>
          <a:p>
            <a:endParaRPr lang="vi-VN" dirty="0" smtClean="0">
              <a:latin typeface="Times New Roman" panose="02020603050405020304" pitchFamily="18" charset="0"/>
              <a:cs typeface="Times New Roman" panose="02020603050405020304" pitchFamily="18" charset="0"/>
            </a:endParaRPr>
          </a:p>
          <a:p>
            <a:r>
              <a:rPr lang="vi-VN" dirty="0" smtClean="0">
                <a:latin typeface="Times New Roman" panose="02020603050405020304" pitchFamily="18" charset="0"/>
                <a:cs typeface="Times New Roman" panose="02020603050405020304" pitchFamily="18" charset="0"/>
              </a:rPr>
              <a:t>   + "sang" Người sống hòa hợp, vui vẻ với tự nhiên.</a:t>
            </a:r>
          </a:p>
          <a:p>
            <a:endParaRPr lang="vi-VN" dirty="0" smtClean="0">
              <a:latin typeface="Times New Roman" panose="02020603050405020304" pitchFamily="18" charset="0"/>
              <a:cs typeface="Times New Roman" panose="02020603050405020304" pitchFamily="18" charset="0"/>
            </a:endParaRPr>
          </a:p>
          <a:p>
            <a:r>
              <a:rPr lang="vi-VN" dirty="0" smtClean="0">
                <a:latin typeface="Times New Roman" panose="02020603050405020304" pitchFamily="18" charset="0"/>
                <a:cs typeface="Times New Roman" panose="02020603050405020304" pitchFamily="18" charset="0"/>
              </a:rPr>
              <a:t>   → Sự hi sinh thầm lặng của Người- một Nhân cách vĩ đại, cao khiết.</a:t>
            </a:r>
            <a:endParaRPr lang="en-US" dirty="0" smtClean="0">
              <a:latin typeface="Times New Roman" panose="02020603050405020304" pitchFamily="18" charset="0"/>
              <a:cs typeface="Times New Roman" panose="02020603050405020304" pitchFamily="18" charset="0"/>
            </a:endParaRPr>
          </a:p>
          <a:p>
            <a:r>
              <a:rPr lang="vi-VN" b="1" dirty="0">
                <a:latin typeface="Times New Roman" panose="02020603050405020304" pitchFamily="18" charset="0"/>
                <a:cs typeface="Times New Roman" panose="02020603050405020304" pitchFamily="18" charset="0"/>
              </a:rPr>
              <a:t>Câu 3 (trang 29 sgk Ngữ Văn 8 tập 2)::</a:t>
            </a:r>
            <a:endParaRPr lang="vi-VN"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  Thú vui "lâm tuyền" của Hồ Chí Minh và Nguyễn Trãi:</a:t>
            </a:r>
          </a:p>
          <a:p>
            <a:r>
              <a:rPr lang="vi-VN" dirty="0">
                <a:latin typeface="Times New Roman" panose="02020603050405020304" pitchFamily="18" charset="0"/>
                <a:cs typeface="Times New Roman" panose="02020603050405020304" pitchFamily="18" charset="0"/>
              </a:rPr>
              <a:t>  - Giống nhau:</a:t>
            </a:r>
          </a:p>
          <a:p>
            <a:r>
              <a:rPr lang="vi-VN" dirty="0">
                <a:latin typeface="Times New Roman" panose="02020603050405020304" pitchFamily="18" charset="0"/>
                <a:cs typeface="Times New Roman" panose="02020603050405020304" pitchFamily="18" charset="0"/>
              </a:rPr>
              <a:t>   + Đều sống hòa hợp, vui vẻ, chan hòa với tự nhiên.</a:t>
            </a:r>
          </a:p>
          <a:p>
            <a:r>
              <a:rPr lang="vi-VN" dirty="0">
                <a:latin typeface="Times New Roman" panose="02020603050405020304" pitchFamily="18" charset="0"/>
                <a:cs typeface="Times New Roman" panose="02020603050405020304" pitchFamily="18" charset="0"/>
              </a:rPr>
              <a:t>   + Thuận theo tự nhiên, lấy tự nhiên là nhà.</a:t>
            </a:r>
          </a:p>
          <a:p>
            <a:r>
              <a:rPr lang="vi-VN" dirty="0">
                <a:latin typeface="Times New Roman" panose="02020603050405020304" pitchFamily="18" charset="0"/>
                <a:cs typeface="Times New Roman" panose="02020603050405020304" pitchFamily="18" charset="0"/>
              </a:rPr>
              <a:t>  - Khác nhau:</a:t>
            </a:r>
          </a:p>
          <a:p>
            <a:r>
              <a:rPr lang="vi-VN" dirty="0">
                <a:latin typeface="Times New Roman" panose="02020603050405020304" pitchFamily="18" charset="0"/>
                <a:cs typeface="Times New Roman" panose="02020603050405020304" pitchFamily="18" charset="0"/>
              </a:rPr>
              <a:t>   + Nguyễn Trãi: bất lực trước thực tại nên lui về ở ẩn, "lánh đục về trong", tự tìm đến cuộc sống ẩn sĩ "an bần lạc đạo".</a:t>
            </a:r>
          </a:p>
          <a:p>
            <a:r>
              <a:rPr lang="vi-VN" dirty="0">
                <a:latin typeface="Times New Roman" panose="02020603050405020304" pitchFamily="18" charset="0"/>
                <a:cs typeface="Times New Roman" panose="02020603050405020304" pitchFamily="18" charset="0"/>
              </a:rPr>
              <a:t>   + Hồ Chí Minh: ở giữa thiên nhiên do điều kiện cách mạng bắt buộc, Bác thiếu thốn mọi thứ từ đồ dùng, thực phẩm, cho tới nhà ở. Người hoạt động cách mạng, tìm đường hướng cứu nước giúp đời.</a:t>
            </a:r>
          </a:p>
          <a:p>
            <a:endParaRPr lang="en-US" dirty="0"/>
          </a:p>
        </p:txBody>
      </p:sp>
    </p:spTree>
    <p:extLst>
      <p:ext uri="{BB962C8B-B14F-4D97-AF65-F5344CB8AC3E}">
        <p14:creationId xmlns:p14="http://schemas.microsoft.com/office/powerpoint/2010/main" val="1545796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96383" y="2967335"/>
            <a:ext cx="5199244"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Kết</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thúc</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buổi</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học</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066341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6252882" cy="4524315"/>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I/ </a:t>
            </a:r>
            <a:r>
              <a:rPr lang="en-US" sz="2800" dirty="0" err="1" smtClean="0">
                <a:latin typeface="Times New Roman" panose="02020603050405020304" pitchFamily="18" charset="0"/>
                <a:cs typeface="Times New Roman" panose="02020603050405020304" pitchFamily="18" charset="0"/>
              </a:rPr>
              <a:t>Giới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thiệu</a:t>
            </a:r>
            <a:r>
              <a:rPr lang="en-US" sz="2800" dirty="0" smtClean="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1/ </a:t>
            </a:r>
            <a:r>
              <a:rPr lang="en-US" sz="2800" dirty="0" err="1" smtClean="0">
                <a:latin typeface="Times New Roman" panose="02020603050405020304" pitchFamily="18" charset="0"/>
                <a:cs typeface="Times New Roman" panose="02020603050405020304" pitchFamily="18" charset="0"/>
              </a:rPr>
              <a:t>Tác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giả</a:t>
            </a:r>
            <a:r>
              <a:rPr lang="en-US" sz="2800" dirty="0" smtClean="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Hồ</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Chí</a:t>
            </a:r>
            <a:r>
              <a:rPr lang="en-US" sz="2800" dirty="0" smtClean="0">
                <a:latin typeface="Times New Roman" panose="02020603050405020304" pitchFamily="18" charset="0"/>
                <a:cs typeface="Times New Roman" panose="02020603050405020304" pitchFamily="18" charset="0"/>
              </a:rPr>
              <a:t> Minh (1890 – 1969).</a:t>
            </a:r>
          </a:p>
          <a:p>
            <a:endParaRPr lang="en-US" sz="2800" dirty="0" smtClean="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Quê</a:t>
            </a:r>
            <a:r>
              <a:rPr lang="en-US" sz="2800" dirty="0" smtClean="0">
                <a:latin typeface="Times New Roman" panose="02020603050405020304" pitchFamily="18" charset="0"/>
                <a:cs typeface="Times New Roman" panose="02020603050405020304" pitchFamily="18" charset="0"/>
              </a:rPr>
              <a:t> : Kim </a:t>
            </a:r>
            <a:r>
              <a:rPr lang="en-US" sz="2800" dirty="0" err="1" smtClean="0">
                <a:latin typeface="Times New Roman" panose="02020603050405020304" pitchFamily="18" charset="0"/>
                <a:cs typeface="Times New Roman" panose="02020603050405020304" pitchFamily="18" charset="0"/>
              </a:rPr>
              <a:t>Liên,Nam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Đàn,Nghệ</a:t>
            </a:r>
            <a:r>
              <a:rPr lang="en-US" sz="2800" dirty="0" smtClean="0">
                <a:latin typeface="Times New Roman" panose="02020603050405020304" pitchFamily="18" charset="0"/>
                <a:cs typeface="Times New Roman" panose="02020603050405020304" pitchFamily="18" charset="0"/>
              </a:rPr>
              <a:t> An.</a:t>
            </a:r>
          </a:p>
          <a:p>
            <a:endParaRPr lang="en-US" sz="2800" dirty="0" smtClean="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lãnh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đạo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vĩ</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tộc</a:t>
            </a:r>
            <a:r>
              <a:rPr lang="en-US" sz="2800" dirty="0" smtClean="0">
                <a:latin typeface="Times New Roman" panose="02020603050405020304" pitchFamily="18" charset="0"/>
                <a:cs typeface="Times New Roman" panose="02020603050405020304" pitchFamily="18" charset="0"/>
              </a:rPr>
              <a:t>.</a:t>
            </a:r>
          </a:p>
          <a:p>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văn,nhà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lớn</a:t>
            </a:r>
            <a:r>
              <a:rPr lang="en-US" sz="2800" dirty="0" smtClean="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pic>
        <p:nvPicPr>
          <p:cNvPr id="5" name="Picture 7" descr="Image result for hình ảnh bác hồ ở pac p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2882" y="160338"/>
            <a:ext cx="5939118" cy="6200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277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12" descr="Image result for giuong ngu cua Bac o hang Pac P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48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310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 y="0"/>
            <a:ext cx="12192001" cy="6891318"/>
          </a:xfrm>
          <a:prstGeom prst="rect">
            <a:avLst/>
          </a:prstGeom>
        </p:spPr>
      </p:pic>
    </p:spTree>
    <p:extLst>
      <p:ext uri="{BB962C8B-B14F-4D97-AF65-F5344CB8AC3E}">
        <p14:creationId xmlns:p14="http://schemas.microsoft.com/office/powerpoint/2010/main" val="2740427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636" y="1"/>
            <a:ext cx="12189363" cy="6858000"/>
          </a:xfrm>
          <a:prstGeom prst="rect">
            <a:avLst/>
          </a:prstGeom>
        </p:spPr>
      </p:pic>
    </p:spTree>
    <p:extLst>
      <p:ext uri="{BB962C8B-B14F-4D97-AF65-F5344CB8AC3E}">
        <p14:creationId xmlns:p14="http://schemas.microsoft.com/office/powerpoint/2010/main" val="2536275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28389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34472"/>
            <a:ext cx="5647765" cy="3108543"/>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I/ </a:t>
            </a:r>
            <a:r>
              <a:rPr lang="en-US" sz="2800" dirty="0" err="1" smtClean="0">
                <a:latin typeface="Times New Roman" panose="02020603050405020304" pitchFamily="18" charset="0"/>
                <a:cs typeface="Times New Roman" panose="02020603050405020304" pitchFamily="18" charset="0"/>
              </a:rPr>
              <a:t>Giới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thiệu</a:t>
            </a:r>
            <a:r>
              <a:rPr lang="en-US"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   1/ </a:t>
            </a:r>
            <a:r>
              <a:rPr lang="en-US" sz="2800" dirty="0" err="1" smtClean="0">
                <a:latin typeface="Times New Roman" panose="02020603050405020304" pitchFamily="18" charset="0"/>
                <a:cs typeface="Times New Roman" panose="02020603050405020304" pitchFamily="18" charset="0"/>
              </a:rPr>
              <a:t>Tác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giả</a:t>
            </a:r>
            <a:r>
              <a:rPr lang="en-US"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    2/</a:t>
            </a:r>
            <a:r>
              <a:rPr lang="en-US" sz="2800" dirty="0" err="1" smtClean="0">
                <a:latin typeface="Times New Roman" panose="02020603050405020304" pitchFamily="18" charset="0"/>
                <a:cs typeface="Times New Roman" panose="02020603050405020304" pitchFamily="18" charset="0"/>
              </a:rPr>
              <a:t>Tác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phẩm</a:t>
            </a:r>
            <a:r>
              <a:rPr lang="en-US" sz="2800" dirty="0" smtClean="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Tức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cảnh</a:t>
            </a:r>
            <a:r>
              <a:rPr lang="en-US" sz="2800" dirty="0" smtClean="0">
                <a:latin typeface="Times New Roman" panose="02020603050405020304" pitchFamily="18" charset="0"/>
                <a:cs typeface="Times New Roman" panose="02020603050405020304" pitchFamily="18" charset="0"/>
              </a:rPr>
              <a:t> ở </a:t>
            </a:r>
            <a:r>
              <a:rPr lang="en-US" sz="2800" dirty="0" err="1" smtClean="0">
                <a:latin typeface="Times New Roman" panose="02020603050405020304" pitchFamily="18" charset="0"/>
                <a:cs typeface="Times New Roman" panose="02020603050405020304" pitchFamily="18" charset="0"/>
              </a:rPr>
              <a:t>Pác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đời</a:t>
            </a:r>
            <a:r>
              <a:rPr lang="en-US" sz="2800" dirty="0" smtClean="0">
                <a:latin typeface="Times New Roman" panose="02020603050405020304" pitchFamily="18" charset="0"/>
                <a:cs typeface="Times New Roman" panose="02020603050405020304" pitchFamily="18" charset="0"/>
              </a:rPr>
              <a:t> 04/1941</a:t>
            </a: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3/</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Thơ</a:t>
            </a:r>
            <a:r>
              <a:rPr lang="en-US" sz="2800" dirty="0" smtClean="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ngôn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tứ</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tuyệt</a:t>
            </a:r>
            <a:endParaRPr lang="en-US" sz="2800" dirty="0">
              <a:latin typeface="Times New Roman" panose="02020603050405020304" pitchFamily="18" charset="0"/>
              <a:cs typeface="Times New Roman" panose="02020603050405020304" pitchFamily="18" charset="0"/>
            </a:endParaRPr>
          </a:p>
        </p:txBody>
      </p:sp>
      <p:sp>
        <p:nvSpPr>
          <p:cNvPr id="5" name="AutoShape 2" descr="Image result for tuc canh o pac po"/>
          <p:cNvSpPr>
            <a:spLocks noChangeAspect="1" noChangeArrowheads="1"/>
          </p:cNvSpPr>
          <p:nvPr/>
        </p:nvSpPr>
        <p:spPr bwMode="auto">
          <a:xfrm>
            <a:off x="7322857" y="363072"/>
            <a:ext cx="3452428" cy="357691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stretch>
            <a:fillRect/>
          </a:stretch>
        </p:blipFill>
        <p:spPr>
          <a:xfrm>
            <a:off x="5809130" y="-148000"/>
            <a:ext cx="6382870" cy="4252789"/>
          </a:xfrm>
          <a:prstGeom prst="rect">
            <a:avLst/>
          </a:prstGeom>
        </p:spPr>
      </p:pic>
    </p:spTree>
    <p:extLst>
      <p:ext uri="{BB962C8B-B14F-4D97-AF65-F5344CB8AC3E}">
        <p14:creationId xmlns:p14="http://schemas.microsoft.com/office/powerpoint/2010/main" val="2511843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1722100" cy="1384995"/>
          </a:xfrm>
          <a:prstGeom prst="rect">
            <a:avLst/>
          </a:prstGeom>
        </p:spPr>
        <p:txBody>
          <a:bodyPr wrap="square">
            <a:spAutoFit/>
          </a:bodyPr>
          <a:lstStyle/>
          <a:p>
            <a:r>
              <a:rPr lang="en-US" sz="2800" dirty="0" smtClean="0">
                <a:latin typeface="Times New Roman" panose="02020603050405020304" pitchFamily="18" charset="0"/>
                <a:cs typeface="Times New Roman" panose="02020603050405020304" pitchFamily="18" charset="0"/>
              </a:rPr>
              <a:t>II/</a:t>
            </a:r>
            <a:r>
              <a:rPr lang="en-US" sz="2800" dirty="0" err="1" smtClean="0">
                <a:latin typeface="Times New Roman" panose="02020603050405020304" pitchFamily="18" charset="0"/>
                <a:cs typeface="Times New Roman" panose="02020603050405020304" pitchFamily="18" charset="0"/>
              </a:rPr>
              <a:t>Tìm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hiểu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văn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bản</a:t>
            </a:r>
            <a:r>
              <a:rPr lang="en-US"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  </a:t>
            </a:r>
          </a:p>
          <a:p>
            <a:r>
              <a:rPr lang="en-US" sz="2800" dirty="0" smtClean="0">
                <a:latin typeface="Times New Roman" panose="02020603050405020304" pitchFamily="18" charset="0"/>
                <a:cs typeface="Times New Roman" panose="02020603050405020304" pitchFamily="18" charset="0"/>
              </a:rPr>
              <a:t>     1/</a:t>
            </a:r>
            <a:r>
              <a:rPr lang="en-US" sz="2800" dirty="0" err="1" smtClean="0">
                <a:latin typeface="Times New Roman" panose="02020603050405020304" pitchFamily="18" charset="0"/>
                <a:cs typeface="Times New Roman" panose="02020603050405020304" pitchFamily="18" charset="0"/>
              </a:rPr>
              <a:t>Cảnh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sinh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việc</a:t>
            </a:r>
            <a:r>
              <a:rPr lang="en-US" sz="2800" dirty="0" smtClean="0">
                <a:latin typeface="Times New Roman" panose="02020603050405020304" pitchFamily="18" charset="0"/>
                <a:cs typeface="Times New Roman" panose="02020603050405020304" pitchFamily="18" charset="0"/>
              </a:rPr>
              <a:t> ở </a:t>
            </a:r>
            <a:r>
              <a:rPr lang="en-US" sz="2800" dirty="0" err="1" smtClean="0">
                <a:latin typeface="Times New Roman" panose="02020603050405020304" pitchFamily="18" charset="0"/>
                <a:cs typeface="Times New Roman" panose="02020603050405020304" pitchFamily="18" charset="0"/>
              </a:rPr>
              <a:t>Pác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Pó</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3291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31750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2383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61&quot;/&gt;&lt;/object&gt;&lt;object type=&quot;3&quot; unique_id=&quot;10009&quot;&gt;&lt;property id=&quot;20148&quot; value=&quot;5&quot;/&gt;&lt;property id=&quot;20300&quot; value=&quot;Slide 7&quot;/&gt;&lt;property id=&quot;20307&quot; value=&quot;262&quot;/&gt;&lt;/object&gt;&lt;object type=&quot;3&quot; unique_id=&quot;10010&quot;&gt;&lt;property id=&quot;20148&quot; value=&quot;5&quot;/&gt;&lt;property id=&quot;20300&quot; value=&quot;Slide 8&quot;/&gt;&lt;property id=&quot;20307&quot; value=&quot;263&quot;/&gt;&lt;/object&gt;&lt;object type=&quot;3&quot; unique_id=&quot;10011&quot;&gt;&lt;property id=&quot;20148&quot; value=&quot;5&quot;/&gt;&lt;property id=&quot;20300&quot; value=&quot;Slide 9&quot;/&gt;&lt;property id=&quot;20307&quot; value=&quot;264&quot;/&gt;&lt;/object&gt;&lt;object type=&quot;3&quot; unique_id=&quot;10012&quot;&gt;&lt;property id=&quot;20148&quot; value=&quot;5&quot;/&gt;&lt;property id=&quot;20300&quot; value=&quot;Slide 10&quot;/&gt;&lt;property id=&quot;20307&quot; value=&quot;265&quot;/&gt;&lt;/object&gt;&lt;object type=&quot;3&quot; unique_id=&quot;10013&quot;&gt;&lt;property id=&quot;20148&quot; value=&quot;5&quot;/&gt;&lt;property id=&quot;20300&quot; value=&quot;Slide 11&quot;/&gt;&lt;property id=&quot;20307&quot; value=&quot;266&quot;/&gt;&lt;/object&gt;&lt;object type=&quot;3&quot; unique_id=&quot;10014&quot;&gt;&lt;property id=&quot;20148&quot; value=&quot;5&quot;/&gt;&lt;property id=&quot;20300&quot; value=&quot;Slide 12&quot;/&gt;&lt;property id=&quot;20307&quot; value=&quot;267&quot;/&gt;&lt;/object&gt;&lt;object type=&quot;3&quot; unique_id=&quot;10015&quot;&gt;&lt;property id=&quot;20148&quot; value=&quot;5&quot;/&gt;&lt;property id=&quot;20300&quot; value=&quot;Slide 13&quot;/&gt;&lt;property id=&quot;20307&quot; value=&quot;268&quot;/&gt;&lt;/object&gt;&lt;object type=&quot;3&quot; unique_id=&quot;10016&quot;&gt;&lt;property id=&quot;20148&quot; value=&quot;5&quot;/&gt;&lt;property id=&quot;20300&quot; value=&quot;Slide 14&quot;/&gt;&lt;property id=&quot;20307&quot; value=&quot;269&quot;/&gt;&lt;/object&gt;&lt;object type=&quot;3&quot; unique_id=&quot;10017&quot;&gt;&lt;property id=&quot;20148&quot; value=&quot;5&quot;/&gt;&lt;property id=&quot;20300&quot; value=&quot;Slide 15&quot;/&gt;&lt;property id=&quot;20307&quot; value=&quot;270&quot;/&gt;&lt;/object&gt;&lt;object type=&quot;3&quot; unique_id=&quot;10018&quot;&gt;&lt;property id=&quot;20148&quot; value=&quot;5&quot;/&gt;&lt;property id=&quot;20300&quot; value=&quot;Slide 16&quot;/&gt;&lt;property id=&quot;20307&quot; value=&quot;271&quot;/&gt;&lt;/object&gt;&lt;object type=&quot;3&quot; unique_id=&quot;10019&quot;&gt;&lt;property id=&quot;20148&quot; value=&quot;5&quot;/&gt;&lt;property id=&quot;20300&quot; value=&quot;Slide 17&quot;/&gt;&lt;property id=&quot;20307&quot; value=&quot;272&quot;/&gt;&lt;/object&gt;&lt;object type=&quot;3&quot; unique_id=&quot;10020&quot;&gt;&lt;property id=&quot;20148&quot; value=&quot;5&quot;/&gt;&lt;property id=&quot;20300&quot; value=&quot;Slide 18&quot;/&gt;&lt;property id=&quot;20307&quot; value=&quot;273&quot;/&gt;&lt;/object&gt;&lt;object type=&quot;3&quot; unique_id=&quot;10021&quot;&gt;&lt;property id=&quot;20148&quot; value=&quot;5&quot;/&gt;&lt;property id=&quot;20300&quot; value=&quot;Slide 19&quot;/&gt;&lt;property id=&quot;20307&quot; value=&quot;274&quot;/&gt;&lt;/object&gt;&lt;/object&gt;&lt;object type=&quot;8&quot; unique_id=&quot;10042&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873</Words>
  <Application>Microsoft Office PowerPoint</Application>
  <PresentationFormat>Custom</PresentationFormat>
  <Paragraphs>130</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3</cp:revision>
  <dcterms:created xsi:type="dcterms:W3CDTF">2020-02-21T10:21:10Z</dcterms:created>
  <dcterms:modified xsi:type="dcterms:W3CDTF">2020-09-03T08:32:12Z</dcterms:modified>
</cp:coreProperties>
</file>