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8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837AB-51FF-4316-97F6-7E4E783525C8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4080-79F8-4944-B2F3-4230AF86B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8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837AB-51FF-4316-97F6-7E4E783525C8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4080-79F8-4944-B2F3-4230AF86B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69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837AB-51FF-4316-97F6-7E4E783525C8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4080-79F8-4944-B2F3-4230AF86B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281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837D-E568-4E2D-A381-C2AE80EB64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18/10/2020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61BF-CCC9-4951-9BBF-B77192C608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6984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837D-E568-4E2D-A381-C2AE80EB64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18/10/2020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61BF-CCC9-4951-9BBF-B77192C608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399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837D-E568-4E2D-A381-C2AE80EB64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18/10/2020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61BF-CCC9-4951-9BBF-B77192C608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25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837D-E568-4E2D-A381-C2AE80EB64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18/10/2020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61BF-CCC9-4951-9BBF-B77192C608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3775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837D-E568-4E2D-A381-C2AE80EB64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18/10/2020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61BF-CCC9-4951-9BBF-B77192C608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106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837D-E568-4E2D-A381-C2AE80EB64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18/10/2020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61BF-CCC9-4951-9BBF-B77192C608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8228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837D-E568-4E2D-A381-C2AE80EB64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18/10/2020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61BF-CCC9-4951-9BBF-B77192C608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9614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837D-E568-4E2D-A381-C2AE80EB64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18/10/2020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61BF-CCC9-4951-9BBF-B77192C608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249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837AB-51FF-4316-97F6-7E4E783525C8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4080-79F8-4944-B2F3-4230AF86B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033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837D-E568-4E2D-A381-C2AE80EB64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18/10/2020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61BF-CCC9-4951-9BBF-B77192C608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1141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837D-E568-4E2D-A381-C2AE80EB64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18/10/2020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61BF-CCC9-4951-9BBF-B77192C608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9751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837D-E568-4E2D-A381-C2AE80EB64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18/10/2020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61BF-CCC9-4951-9BBF-B77192C608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5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837AB-51FF-4316-97F6-7E4E783525C8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4080-79F8-4944-B2F3-4230AF86B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29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837AB-51FF-4316-97F6-7E4E783525C8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4080-79F8-4944-B2F3-4230AF86B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86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837AB-51FF-4316-97F6-7E4E783525C8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4080-79F8-4944-B2F3-4230AF86B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0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837AB-51FF-4316-97F6-7E4E783525C8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4080-79F8-4944-B2F3-4230AF86B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08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837AB-51FF-4316-97F6-7E4E783525C8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4080-79F8-4944-B2F3-4230AF86B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57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837AB-51FF-4316-97F6-7E4E783525C8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4080-79F8-4944-B2F3-4230AF86B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567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837AB-51FF-4316-97F6-7E4E783525C8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4080-79F8-4944-B2F3-4230AF86B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855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837AB-51FF-4316-97F6-7E4E783525C8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34080-79F8-4944-B2F3-4230AF86B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735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2837D-E568-4E2D-A381-C2AE80EB64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18/10/2020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261BF-CCC9-4951-9BBF-B77192C608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016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836712"/>
            <a:ext cx="7992888" cy="5328592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CHÀO MỪNG QUÝ THẦY, CÔ GIÁO VÀ CÁC EM </a:t>
            </a:r>
            <a:r>
              <a:rPr lang="en-US" sz="5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 </a:t>
            </a:r>
            <a:r>
              <a:rPr lang="en-US" sz="5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</a:p>
          <a:p>
            <a:r>
              <a:rPr lang="en-US" sz="3600" b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Giáo viên: Trần Thị Giang</a:t>
            </a:r>
          </a:p>
          <a:p>
            <a:r>
              <a:rPr lang="en-US" sz="3600" b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Trường THCS Long Biên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43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r>
              <a:rPr 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vi-VN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 </a:t>
            </a:r>
            <a:r>
              <a:rPr 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BẢN: LỢN CƯỚI ÁO MỚI </a:t>
            </a:r>
            <a:endParaRPr lang="en-US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Đọc - Tìm hiểu chung văn </a:t>
            </a:r>
            <a:r>
              <a:rPr lang="vi-VN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vi-VN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b="1">
                <a:latin typeface="Times New Roman" pitchFamily="18" charset="0"/>
                <a:cs typeface="Times New Roman" pitchFamily="18" charset="0"/>
              </a:rPr>
              <a:t>1.Đọc, tóm tắt, tìm hiểu chú thích.</a:t>
            </a:r>
          </a:p>
          <a:p>
            <a:pPr marL="0" indent="0">
              <a:buNone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2.Tìm hiểu chung</a:t>
            </a:r>
          </a:p>
        </p:txBody>
      </p:sp>
    </p:spTree>
    <p:extLst>
      <p:ext uri="{BB962C8B-B14F-4D97-AF65-F5344CB8AC3E}">
        <p14:creationId xmlns:p14="http://schemas.microsoft.com/office/powerpoint/2010/main" val="2004520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/>
          <a:lstStyle/>
          <a:p>
            <a:pPr marL="0" indent="0">
              <a:buNone/>
            </a:pPr>
            <a:r>
              <a:rPr 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II.Tìm hiểu chi tiết văn bản.</a:t>
            </a:r>
          </a:p>
          <a:p>
            <a:pPr marL="0" indent="0">
              <a:buNone/>
            </a:pP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1.Những của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được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khoe</a:t>
            </a:r>
          </a:p>
          <a:p>
            <a:pPr marL="0" indent="0"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2.Cách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khoe của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137" y="2492896"/>
            <a:ext cx="6336704" cy="3772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263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203848" y="1052736"/>
            <a:ext cx="4824536" cy="129614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>
                <a:solidFill>
                  <a:srgbClr val="FF0000"/>
                </a:solidFill>
                <a:latin typeface="+mj-lt"/>
              </a:rPr>
              <a:t>Nghệ </a:t>
            </a:r>
            <a:r>
              <a:rPr lang="vi-VN" sz="2400" smtClean="0">
                <a:solidFill>
                  <a:srgbClr val="FF0000"/>
                </a:solidFill>
                <a:latin typeface="+mj-lt"/>
              </a:rPr>
              <a:t>thuật</a:t>
            </a:r>
            <a:endParaRPr lang="en-US" sz="2400">
              <a:solidFill>
                <a:srgbClr val="FF0000"/>
              </a:solidFill>
              <a:latin typeface="+mj-lt"/>
            </a:endParaRPr>
          </a:p>
          <a:p>
            <a:r>
              <a:rPr lang="vi-VN" sz="2400" smtClean="0">
                <a:solidFill>
                  <a:schemeClr val="tx1"/>
                </a:solidFill>
                <a:latin typeface="+mj-lt"/>
              </a:rPr>
              <a:t>-Sử </a:t>
            </a:r>
            <a:r>
              <a:rPr lang="vi-VN" sz="2400">
                <a:solidFill>
                  <a:schemeClr val="tx1"/>
                </a:solidFill>
                <a:latin typeface="+mj-lt"/>
              </a:rPr>
              <a:t>dụng yếu tố gây </a:t>
            </a:r>
            <a:r>
              <a:rPr lang="vi-VN" sz="2400" smtClean="0">
                <a:solidFill>
                  <a:schemeClr val="tx1"/>
                </a:solidFill>
                <a:latin typeface="+mj-lt"/>
              </a:rPr>
              <a:t>cười</a:t>
            </a:r>
            <a:endParaRPr lang="en-US" sz="2400" smtClean="0">
              <a:solidFill>
                <a:schemeClr val="tx1"/>
              </a:solidFill>
              <a:latin typeface="+mj-lt"/>
            </a:endParaRPr>
          </a:p>
          <a:p>
            <a:r>
              <a:rPr lang="vi-VN" sz="2400" smtClean="0">
                <a:solidFill>
                  <a:schemeClr val="tx1"/>
                </a:solidFill>
                <a:latin typeface="+mj-lt"/>
              </a:rPr>
              <a:t>-Nghệ </a:t>
            </a:r>
            <a:r>
              <a:rPr lang="vi-VN" sz="2400">
                <a:solidFill>
                  <a:schemeClr val="tx1"/>
                </a:solidFill>
                <a:latin typeface="+mj-lt"/>
              </a:rPr>
              <a:t>thuật đối xứng và phóng đại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203848" y="3501008"/>
            <a:ext cx="5040560" cy="230425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 </a:t>
            </a:r>
            <a:r>
              <a:rPr lang="vi-VN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dung</a:t>
            </a:r>
            <a:endParaRPr lang="vi-VN" sz="2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-Ý nghĩa mua vui:Tạo tiếng cười vui vẻ.</a:t>
            </a:r>
          </a:p>
          <a:p>
            <a:r>
              <a:rPr lang="vi-VN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-Ý nghĩa phê phán:Truyện châm biếm,phê phán nhẹ nhàng thói khoe của,một thói xấu thường gặp</a:t>
            </a:r>
          </a:p>
        </p:txBody>
      </p:sp>
      <p:sp>
        <p:nvSpPr>
          <p:cNvPr id="6" name="Oval 5"/>
          <p:cNvSpPr/>
          <p:nvPr/>
        </p:nvSpPr>
        <p:spPr>
          <a:xfrm>
            <a:off x="975939" y="1988840"/>
            <a:ext cx="1368152" cy="2304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Tổng kết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339752" y="1700808"/>
            <a:ext cx="792088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339752" y="3140968"/>
            <a:ext cx="792088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618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692696"/>
            <a:ext cx="8136904" cy="5400600"/>
          </a:xfrm>
        </p:spPr>
        <p:txBody>
          <a:bodyPr/>
          <a:lstStyle/>
          <a:p>
            <a:pPr algn="l"/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 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</a:p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TREO BIỂN</a:t>
            </a:r>
          </a:p>
          <a:p>
            <a:r>
              <a:rPr lang="en-US" b="1" spc="-5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LỢN</a:t>
            </a:r>
            <a:r>
              <a:rPr lang="en-US" b="1" spc="-35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CƯỚI</a:t>
            </a:r>
            <a:r>
              <a:rPr lang="en-US" b="1" spc="-45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ÁO</a:t>
            </a:r>
            <a:r>
              <a:rPr lang="en-US" b="1" spc="-45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MỚI</a:t>
            </a:r>
            <a:endParaRPr lang="en-US" sz="2000">
              <a:solidFill>
                <a:srgbClr val="FF0000"/>
              </a:solidFill>
              <a:ea typeface="Calibri"/>
              <a:cs typeface="Times New Roman"/>
            </a:endParaRPr>
          </a:p>
          <a:p>
            <a:pPr marR="1905">
              <a:lnSpc>
                <a:spcPct val="115000"/>
              </a:lnSpc>
            </a:pPr>
            <a:r>
              <a:rPr lang="en-US" sz="2800" b="1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(Hướng </a:t>
            </a:r>
            <a:r>
              <a:rPr lang="en-US" sz="2800" b="1" spc="-10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dẫn</a:t>
            </a:r>
            <a:r>
              <a:rPr lang="en-US" sz="2800" b="1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spc="-10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đọc</a:t>
            </a:r>
            <a:r>
              <a:rPr lang="en-US" sz="2800" b="1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spc="-5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thêm</a:t>
            </a:r>
            <a:r>
              <a:rPr lang="en-US" sz="2800" b="1" spc="-20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)</a:t>
            </a:r>
            <a:endParaRPr lang="en-US" sz="2000">
              <a:solidFill>
                <a:srgbClr val="FF0000"/>
              </a:solidFill>
              <a:ea typeface="Calibri"/>
              <a:cs typeface="Times New Roman"/>
            </a:endParaRPr>
          </a:p>
          <a:p>
            <a:pPr marL="90170" marR="4448810">
              <a:lnSpc>
                <a:spcPct val="115000"/>
              </a:lnSpc>
              <a:spcAft>
                <a:spcPts val="0"/>
              </a:spcAft>
              <a:tabLst>
                <a:tab pos="306705" algn="l"/>
              </a:tabLst>
            </a:pPr>
            <a:r>
              <a:rPr lang="en-US" sz="2800" b="1" spc="-10" smtClean="0">
                <a:effectLst/>
                <a:latin typeface="Times New Roman"/>
                <a:ea typeface="Times New Roman"/>
                <a:cs typeface="Times New Roman"/>
              </a:rPr>
              <a:t> </a:t>
            </a:r>
            <a:endParaRPr lang="en-US" sz="2000">
              <a:ea typeface="Calibri"/>
              <a:cs typeface="Times New Roman"/>
            </a:endParaRPr>
          </a:p>
          <a:p>
            <a:pPr algn="l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029775"/>
            <a:ext cx="3429000" cy="25622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029775"/>
            <a:ext cx="3429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68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VĂN BẢN: TREO BIỂN</a:t>
            </a:r>
          </a:p>
          <a:p>
            <a:pPr marL="0" indent="0">
              <a:buNone/>
            </a:pP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I.Đọc - Tìm hiểu chung</a:t>
            </a:r>
          </a:p>
          <a:p>
            <a:pPr marL="0" indent="0"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1.Đọc, tóm tắt, tìm hiểu chú thích.</a:t>
            </a:r>
          </a:p>
          <a:p>
            <a:pPr marL="0" indent="0">
              <a:buNone/>
            </a:pP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2.Tìm hiểu chung</a:t>
            </a:r>
          </a:p>
          <a:p>
            <a:pPr marL="0" indent="0">
              <a:buNone/>
            </a:pPr>
            <a:r>
              <a:rPr lang="vi-VN" smtClean="0">
                <a:latin typeface="Times New Roman" pitchFamily="18" charset="0"/>
                <a:cs typeface="Times New Roman" pitchFamily="18" charset="0"/>
              </a:rPr>
              <a:t>-Thể loại : Truyện cười</a:t>
            </a:r>
          </a:p>
          <a:p>
            <a:pPr marL="0" indent="0">
              <a:buNone/>
            </a:pPr>
            <a:r>
              <a:rPr lang="vi-VN" smtClean="0">
                <a:latin typeface="Times New Roman" pitchFamily="18" charset="0"/>
                <a:cs typeface="Times New Roman" pitchFamily="18" charset="0"/>
              </a:rPr>
              <a:t>+Kể về hiện tượng đáng cười trong cuộc sống.</a:t>
            </a:r>
          </a:p>
          <a:p>
            <a:pPr marL="0" indent="0">
              <a:buNone/>
            </a:pPr>
            <a:r>
              <a:rPr lang="vi-VN" smtClean="0">
                <a:latin typeface="Times New Roman" pitchFamily="18" charset="0"/>
                <a:cs typeface="Times New Roman" pitchFamily="18" charset="0"/>
              </a:rPr>
              <a:t>+Tạo  ra  tiếng  cười  mua  vui  hay  phê  phán những thói hư tật xấu trong XH.</a:t>
            </a:r>
          </a:p>
          <a:p>
            <a:pPr marL="0" indent="0">
              <a:buNone/>
            </a:pP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338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r>
              <a:rPr lang="vi-VN" b="1">
                <a:latin typeface="Times New Roman" pitchFamily="18" charset="0"/>
                <a:cs typeface="Times New Roman" pitchFamily="18" charset="0"/>
              </a:rPr>
              <a:t>- Bố cục: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Chia làm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phần.</a:t>
            </a:r>
          </a:p>
          <a:p>
            <a:pPr marL="0" indent="0">
              <a:buNone/>
            </a:pPr>
            <a:r>
              <a:rPr lang="vi-VN">
                <a:latin typeface="Times New Roman" pitchFamily="18" charset="0"/>
                <a:cs typeface="Times New Roman" pitchFamily="18" charset="0"/>
              </a:rPr>
              <a:t>+ Phần 1: Đầu .... cá tươi: Treo biển</a:t>
            </a:r>
          </a:p>
          <a:p>
            <a:pPr marL="0" indent="0">
              <a:buNone/>
            </a:pPr>
            <a:r>
              <a:rPr lang="vi-VN">
                <a:latin typeface="Times New Roman" pitchFamily="18" charset="0"/>
                <a:cs typeface="Times New Roman" pitchFamily="18" charset="0"/>
              </a:rPr>
              <a:t>bán hàng</a:t>
            </a:r>
          </a:p>
          <a:p>
            <a:pPr marL="0" indent="0">
              <a:buNone/>
            </a:pPr>
            <a:r>
              <a:rPr lang="vi-VN">
                <a:latin typeface="Times New Roman" pitchFamily="18" charset="0"/>
                <a:cs typeface="Times New Roman" pitchFamily="18" charset="0"/>
              </a:rPr>
              <a:t>+ Phần 2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Còn lại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: Chữa 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và cất biển</a:t>
            </a: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68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vi-VN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II.Tìm </a:t>
            </a:r>
            <a:r>
              <a:rPr 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 chi tiết văn </a:t>
            </a:r>
            <a:r>
              <a:rPr lang="vi-VN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b="1">
                <a:latin typeface="Times New Roman" pitchFamily="18" charset="0"/>
                <a:cs typeface="Times New Roman" pitchFamily="18" charset="0"/>
              </a:rPr>
              <a:t>1.Treo biển (Tấm biển của nhà hàng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vi-VN" b="1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smtClean="0">
                <a:latin typeface="Times New Roman" pitchFamily="18" charset="0"/>
                <a:cs typeface="Times New Roman" pitchFamily="18" charset="0"/>
              </a:rPr>
              <a:t>-Nội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dung tấm biển: Ở đây có bán cá tươi.</a:t>
            </a:r>
          </a:p>
          <a:p>
            <a:pPr marL="0" indent="0">
              <a:buNone/>
            </a:pPr>
            <a:r>
              <a:rPr lang="vi-VN" smtClean="0">
                <a:latin typeface="Times New Roman" pitchFamily="18" charset="0"/>
                <a:cs typeface="Times New Roman" pitchFamily="18" charset="0"/>
              </a:rPr>
              <a:t>-Mục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đích : Quảng cáo, giới thiệu sản phẩm để bán</a:t>
            </a:r>
          </a:p>
          <a:p>
            <a:pPr marL="0" indent="0"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672" y="3429000"/>
            <a:ext cx="3550304" cy="25202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408040"/>
            <a:ext cx="3816425" cy="2541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749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Ở đây: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hỉ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địa điểm (nơi bán hàng )</a:t>
            </a:r>
          </a:p>
          <a:p>
            <a:pPr marL="0" indent="0">
              <a:buNone/>
            </a:pPr>
            <a:r>
              <a:rPr 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Có </a:t>
            </a:r>
            <a:r>
              <a:rPr lang="vi-VN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Chỉ công việc của nhà hàng</a:t>
            </a:r>
          </a:p>
          <a:p>
            <a:pPr marL="0" indent="0">
              <a:buNone/>
            </a:pPr>
            <a:r>
              <a:rPr 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vi-VN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Cá: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Danh từ chung chỉ thứ hàng được bán</a:t>
            </a:r>
          </a:p>
          <a:p>
            <a:pPr marL="0" indent="0">
              <a:buNone/>
            </a:pPr>
            <a:r>
              <a:rPr 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vi-VN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Tươi: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Chỉ chất lượng sản 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phẩm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smtClean="0">
                <a:latin typeface="Times New Roman"/>
                <a:ea typeface="Times New Roman"/>
              </a:rPr>
              <a:t>=&gt;</a:t>
            </a:r>
            <a:r>
              <a:rPr lang="en-US" spc="65" smtClean="0">
                <a:latin typeface="Times New Roman"/>
                <a:ea typeface="Times New Roman"/>
              </a:rPr>
              <a:t> </a:t>
            </a:r>
            <a:r>
              <a:rPr lang="en-US">
                <a:latin typeface="Times New Roman"/>
                <a:ea typeface="Times New Roman"/>
              </a:rPr>
              <a:t>Tấm</a:t>
            </a:r>
            <a:r>
              <a:rPr lang="en-US" spc="40">
                <a:latin typeface="Times New Roman"/>
                <a:ea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</a:rPr>
              <a:t>biển</a:t>
            </a:r>
            <a:r>
              <a:rPr lang="en-US" spc="70">
                <a:latin typeface="Times New Roman"/>
                <a:ea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</a:rPr>
              <a:t>đầy</a:t>
            </a:r>
            <a:r>
              <a:rPr lang="en-US" spc="60">
                <a:latin typeface="Times New Roman"/>
                <a:ea typeface="Times New Roman"/>
              </a:rPr>
              <a:t> </a:t>
            </a:r>
            <a:r>
              <a:rPr lang="en-US">
                <a:latin typeface="Times New Roman"/>
                <a:ea typeface="Times New Roman"/>
              </a:rPr>
              <a:t>đủ</a:t>
            </a:r>
            <a:r>
              <a:rPr lang="en-US" spc="55">
                <a:latin typeface="Times New Roman"/>
                <a:ea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</a:rPr>
              <a:t>nội</a:t>
            </a:r>
            <a:r>
              <a:rPr lang="en-US" spc="55">
                <a:latin typeface="Times New Roman"/>
                <a:ea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</a:rPr>
              <a:t>dung,</a:t>
            </a:r>
            <a:r>
              <a:rPr lang="en-US" spc="50">
                <a:latin typeface="Times New Roman"/>
                <a:ea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</a:rPr>
              <a:t>trọn</a:t>
            </a:r>
            <a:r>
              <a:rPr lang="en-US" spc="55">
                <a:latin typeface="Times New Roman"/>
                <a:ea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</a:rPr>
              <a:t>vẹn</a:t>
            </a:r>
            <a:r>
              <a:rPr lang="en-US" spc="55">
                <a:latin typeface="Times New Roman"/>
                <a:ea typeface="Times New Roman"/>
              </a:rPr>
              <a:t> </a:t>
            </a:r>
            <a:r>
              <a:rPr lang="en-US">
                <a:latin typeface="Times New Roman"/>
                <a:ea typeface="Times New Roman"/>
              </a:rPr>
              <a:t>ý</a:t>
            </a:r>
            <a:r>
              <a:rPr lang="en-US" spc="135">
                <a:latin typeface="Times New Roman"/>
                <a:ea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</a:rPr>
              <a:t>nghĩa</a:t>
            </a: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47664" y="1268760"/>
            <a:ext cx="5904656" cy="6480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u="sng" smtClean="0">
                <a:latin typeface="Times New Roman" pitchFamily="18" charset="0"/>
                <a:cs typeface="Times New Roman" pitchFamily="18" charset="0"/>
              </a:rPr>
              <a:t>Ở ĐÂY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u="sng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u="sng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u="sng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u="sng" smtClean="0">
                <a:latin typeface="Times New Roman" pitchFamily="18" charset="0"/>
                <a:cs typeface="Times New Roman" pitchFamily="18" charset="0"/>
              </a:rPr>
              <a:t>TƯƠI</a:t>
            </a:r>
            <a:endParaRPr lang="en-US" sz="2800" u="sng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376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2.Chữa biển và cất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biển</a:t>
            </a:r>
          </a:p>
          <a:p>
            <a:pPr marL="0" indent="0"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681494"/>
              </p:ext>
            </p:extLst>
          </p:nvPr>
        </p:nvGraphicFramePr>
        <p:xfrm>
          <a:off x="827584" y="2996952"/>
          <a:ext cx="7776864" cy="31181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2128"/>
                <a:gridCol w="1872208"/>
                <a:gridCol w="2808312"/>
                <a:gridCol w="1944216"/>
              </a:tblGrid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r>
                        <a:rPr lang="en-US" sz="2400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góp ý</a:t>
                      </a:r>
                      <a:endParaRPr lang="en-US" sz="2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lang="en-US" sz="2400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góp ý</a:t>
                      </a:r>
                      <a:endParaRPr lang="en-US" sz="2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Times New Roman" pitchFamily="18" charset="0"/>
                          <a:cs typeface="Times New Roman" pitchFamily="18" charset="0"/>
                        </a:rPr>
                        <a:t>Lời</a:t>
                      </a:r>
                      <a:r>
                        <a:rPr lang="en-US" sz="2400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 góp ý</a:t>
                      </a:r>
                      <a:endParaRPr lang="en-US" sz="2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Times New Roman" pitchFamily="18" charset="0"/>
                          <a:cs typeface="Times New Roman" pitchFamily="18" charset="0"/>
                        </a:rPr>
                        <a:t>Phản</a:t>
                      </a:r>
                      <a:r>
                        <a:rPr lang="en-US" sz="2400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ứng  của nhà hàng</a:t>
                      </a:r>
                      <a:endParaRPr lang="en-US" sz="2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5515">
                <a:tc>
                  <a:txBody>
                    <a:bodyPr/>
                    <a:lstStyle/>
                    <a:p>
                      <a:r>
                        <a:rPr lang="en-US" sz="240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5515">
                <a:tc>
                  <a:txBody>
                    <a:bodyPr/>
                    <a:lstStyle/>
                    <a:p>
                      <a:r>
                        <a:rPr lang="en-US" sz="240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5515">
                <a:tc>
                  <a:txBody>
                    <a:bodyPr/>
                    <a:lstStyle/>
                    <a:p>
                      <a:r>
                        <a:rPr lang="en-US" sz="240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5515">
                <a:tc>
                  <a:txBody>
                    <a:bodyPr/>
                    <a:lstStyle/>
                    <a:p>
                      <a:r>
                        <a:rPr lang="en-US" sz="240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loud 4"/>
          <p:cNvSpPr/>
          <p:nvPr/>
        </p:nvSpPr>
        <p:spPr>
          <a:xfrm>
            <a:off x="3132196" y="1268760"/>
            <a:ext cx="4392488" cy="136815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Thảo luận nhóm</a:t>
            </a:r>
          </a:p>
          <a:p>
            <a:pPr algn="ctr"/>
            <a:r>
              <a:rPr lang="en-US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Hoàn thành PHHT sau:</a:t>
            </a:r>
            <a:endParaRPr lang="en-US" sz="24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766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4643904"/>
              </p:ext>
            </p:extLst>
          </p:nvPr>
        </p:nvGraphicFramePr>
        <p:xfrm>
          <a:off x="1043608" y="1052735"/>
          <a:ext cx="7643192" cy="533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5254"/>
                <a:gridCol w="1538171"/>
                <a:gridCol w="3448969"/>
                <a:gridCol w="1910798"/>
              </a:tblGrid>
              <a:tr h="509853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r>
                        <a:rPr lang="en-US" sz="2000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góp ý</a:t>
                      </a:r>
                      <a:endParaRPr lang="en-US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lang="en-US" sz="2000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góp ý</a:t>
                      </a:r>
                      <a:endParaRPr lang="en-US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latin typeface="Times New Roman" pitchFamily="18" charset="0"/>
                          <a:cs typeface="Times New Roman" pitchFamily="18" charset="0"/>
                        </a:rPr>
                        <a:t>Lời</a:t>
                      </a:r>
                      <a:r>
                        <a:rPr lang="en-US" sz="2000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góp ý</a:t>
                      </a:r>
                      <a:endParaRPr lang="en-US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latin typeface="Times New Roman" pitchFamily="18" charset="0"/>
                          <a:cs typeface="Times New Roman" pitchFamily="18" charset="0"/>
                        </a:rPr>
                        <a:t>Phản</a:t>
                      </a:r>
                      <a:r>
                        <a:rPr lang="en-US" sz="2000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ứng của nhà hàng</a:t>
                      </a:r>
                      <a:endParaRPr lang="en-US" sz="2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5391"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lang="en-US" sz="2000" baseline="0" smtClean="0">
                          <a:latin typeface="Times New Roman" pitchFamily="18" charset="0"/>
                          <a:cs typeface="Times New Roman" pitchFamily="18" charset="0"/>
                        </a:rPr>
                        <a:t> qua đường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000" smtClean="0">
                          <a:latin typeface="Times New Roman" pitchFamily="18" charset="0"/>
                          <a:cs typeface="Times New Roman" pitchFamily="18" charset="0"/>
                        </a:rPr>
                        <a:t>Nhà này quen bán cá ươn hay sao</a:t>
                      </a:r>
                      <a:r>
                        <a:rPr lang="en-US" sz="2000" baseline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2000" smtClean="0">
                          <a:latin typeface="Times New Roman" pitchFamily="18" charset="0"/>
                          <a:cs typeface="Times New Roman" pitchFamily="18" charset="0"/>
                        </a:rPr>
                        <a:t>mà phải đề biển là cá “ tươi”</a:t>
                      </a:r>
                      <a:r>
                        <a:rPr lang="en-US" sz="200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vi-VN" sz="200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Times New Roman" pitchFamily="18" charset="0"/>
                          <a:cs typeface="Times New Roman" pitchFamily="18" charset="0"/>
                        </a:rPr>
                        <a:t>Bỏ</a:t>
                      </a:r>
                      <a:r>
                        <a:rPr lang="en-US" sz="2000" baseline="0" smtClean="0">
                          <a:latin typeface="Times New Roman" pitchFamily="18" charset="0"/>
                          <a:cs typeface="Times New Roman" pitchFamily="18" charset="0"/>
                        </a:rPr>
                        <a:t> ngay chữ “tươi” đi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5391"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Times New Roman" pitchFamily="18" charset="0"/>
                          <a:cs typeface="Times New Roman" pitchFamily="18" charset="0"/>
                        </a:rPr>
                        <a:t>Khánh</a:t>
                      </a:r>
                      <a:r>
                        <a:rPr lang="en-US" sz="2000" baseline="0" smtClean="0">
                          <a:latin typeface="Times New Roman" pitchFamily="18" charset="0"/>
                          <a:cs typeface="Times New Roman" pitchFamily="18" charset="0"/>
                        </a:rPr>
                        <a:t> mua cá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000" smtClean="0">
                          <a:latin typeface="Times New Roman" pitchFamily="18" charset="0"/>
                          <a:cs typeface="Times New Roman" pitchFamily="18" charset="0"/>
                        </a:rPr>
                        <a:t>Người ta chẳng nhẽ ra hàng hoa mua cá hay sao mà phải đề là “ ở đây”</a:t>
                      </a:r>
                      <a:r>
                        <a:rPr lang="en-US" sz="200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Times New Roman" pitchFamily="18" charset="0"/>
                          <a:cs typeface="Times New Roman" pitchFamily="18" charset="0"/>
                        </a:rPr>
                        <a:t>Bỏ</a:t>
                      </a:r>
                      <a:r>
                        <a:rPr lang="en-US" sz="2000" baseline="0" smtClean="0">
                          <a:latin typeface="Times New Roman" pitchFamily="18" charset="0"/>
                          <a:cs typeface="Times New Roman" pitchFamily="18" charset="0"/>
                        </a:rPr>
                        <a:t> ngay hai chữ “ở đây” đi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5391"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Times New Roman" pitchFamily="18" charset="0"/>
                          <a:cs typeface="Times New Roman" pitchFamily="18" charset="0"/>
                        </a:rPr>
                        <a:t>Khánh mua cá</a:t>
                      </a:r>
                    </a:p>
                    <a:p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Times New Roman" pitchFamily="18" charset="0"/>
                          <a:cs typeface="Times New Roman" pitchFamily="18" charset="0"/>
                        </a:rPr>
                        <a:t>Ở</a:t>
                      </a:r>
                      <a:r>
                        <a:rPr lang="vi-VN" sz="2000" smtClean="0">
                          <a:latin typeface="Times New Roman" pitchFamily="18" charset="0"/>
                          <a:cs typeface="Times New Roman" pitchFamily="18" charset="0"/>
                        </a:rPr>
                        <a:t> đây chẳng bán cá thì bày cá ra để khoe hay sao mà phải đề “ có bán”</a:t>
                      </a:r>
                      <a:r>
                        <a:rPr lang="en-US" sz="200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Times New Roman" pitchFamily="18" charset="0"/>
                          <a:cs typeface="Times New Roman" pitchFamily="18" charset="0"/>
                        </a:rPr>
                        <a:t>Bỏ</a:t>
                      </a:r>
                      <a:r>
                        <a:rPr lang="en-US" sz="2000" baseline="0" smtClean="0">
                          <a:latin typeface="Times New Roman" pitchFamily="18" charset="0"/>
                          <a:cs typeface="Times New Roman" pitchFamily="18" charset="0"/>
                        </a:rPr>
                        <a:t> ngay hai chữ “có bán” đi</a:t>
                      </a:r>
                    </a:p>
                    <a:p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5391"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lang="en-US" sz="2000" baseline="0" smtClean="0">
                          <a:latin typeface="Times New Roman" pitchFamily="18" charset="0"/>
                          <a:cs typeface="Times New Roman" pitchFamily="18" charset="0"/>
                        </a:rPr>
                        <a:t> láng giềng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000" smtClean="0">
                          <a:latin typeface="Times New Roman" pitchFamily="18" charset="0"/>
                          <a:cs typeface="Times New Roman" pitchFamily="18" charset="0"/>
                        </a:rPr>
                        <a:t>Chưa đi đến đầu phố đã ngửi thấy mùi tanh…ai chẳng biết là bán cá còn đề biển làm gì</a:t>
                      </a:r>
                      <a:r>
                        <a:rPr lang="en-US" sz="2000" smtClean="0">
                          <a:latin typeface="Times New Roman" pitchFamily="18" charset="0"/>
                          <a:cs typeface="Times New Roman" pitchFamily="18" charset="0"/>
                        </a:rPr>
                        <a:t> nữa</a:t>
                      </a:r>
                      <a:r>
                        <a:rPr lang="vi-VN" sz="2000" smtClean="0">
                          <a:latin typeface="Times New Roman" pitchFamily="18" charset="0"/>
                          <a:cs typeface="Times New Roman" pitchFamily="18" charset="0"/>
                        </a:rPr>
                        <a:t> ?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Times New Roman" pitchFamily="18" charset="0"/>
                          <a:cs typeface="Times New Roman" pitchFamily="18" charset="0"/>
                        </a:rPr>
                        <a:t>Cất</a:t>
                      </a:r>
                      <a:r>
                        <a:rPr lang="en-US" sz="2000" baseline="0" smtClean="0">
                          <a:latin typeface="Times New Roman" pitchFamily="18" charset="0"/>
                          <a:cs typeface="Times New Roman" pitchFamily="18" charset="0"/>
                        </a:rPr>
                        <a:t> nốt cái biển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230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3. Ý nghĩa của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truyện</a:t>
            </a:r>
          </a:p>
          <a:p>
            <a:pPr marL="0" indent="0"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Phê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phán người thiếu chủ kiến khi làm việc, ko suy xét kĩ khi nghe ý kiến của người khác.</a:t>
            </a:r>
          </a:p>
          <a:p>
            <a:pPr marL="0" indent="0">
              <a:buNone/>
            </a:pPr>
            <a:r>
              <a:rPr lang="vi-VN" smtClean="0">
                <a:latin typeface="Times New Roman" pitchFamily="18" charset="0"/>
                <a:cs typeface="Times New Roman" pitchFamily="18" charset="0"/>
              </a:rPr>
              <a:t>-Cần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suy nghĩ kĩ trước khi làm bất cứ việc gì và phải có chính kiến riêng của mình.</a:t>
            </a:r>
          </a:p>
          <a:p>
            <a:pPr marL="0" indent="0">
              <a:buNone/>
            </a:pP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III.Tổng kết</a:t>
            </a:r>
          </a:p>
        </p:txBody>
      </p:sp>
    </p:spTree>
    <p:extLst>
      <p:ext uri="{BB962C8B-B14F-4D97-AF65-F5344CB8AC3E}">
        <p14:creationId xmlns:p14="http://schemas.microsoft.com/office/powerpoint/2010/main" val="954178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8&quot;/&gt;&lt;/object&gt;&lt;object type=&quot;3&quot; unique_id=&quot;10004&quot;&gt;&lt;property id=&quot;20148&quot; value=&quot;5&quot;/&gt;&lt;property id=&quot;20300&quot; value=&quot;Slide 2&quot;/&gt;&lt;property id=&quot;20307&quot; value=&quot;256&quot;/&gt;&lt;/object&gt;&lt;object type=&quot;3&quot; unique_id=&quot;10005&quot;&gt;&lt;property id=&quot;20148&quot; value=&quot;5&quot;/&gt;&lt;property id=&quot;20300&quot; value=&quot;Slide 3&quot;/&gt;&lt;property id=&quot;20307&quot; value=&quot;257&quot;/&gt;&lt;/object&gt;&lt;object type=&quot;3&quot; unique_id=&quot;10006&quot;&gt;&lt;property id=&quot;20148&quot; value=&quot;5&quot;/&gt;&lt;property id=&quot;20300&quot; value=&quot;Slide 4&quot;/&gt;&lt;property id=&quot;20307&quot; value=&quot;258&quot;/&gt;&lt;/object&gt;&lt;object type=&quot;3&quot; unique_id=&quot;10007&quot;&gt;&lt;property id=&quot;20148&quot; value=&quot;5&quot;/&gt;&lt;property id=&quot;20300&quot; value=&quot;Slide 5&quot;/&gt;&lt;property id=&quot;20307&quot; value=&quot;259&quot;/&gt;&lt;/object&gt;&lt;object type=&quot;3&quot; unique_id=&quot;10008&quot;&gt;&lt;property id=&quot;20148&quot; value=&quot;5&quot;/&gt;&lt;property id=&quot;20300&quot; value=&quot;Slide 6&quot;/&gt;&lt;property id=&quot;20307&quot; value=&quot;260&quot;/&gt;&lt;/object&gt;&lt;object type=&quot;3&quot; unique_id=&quot;10009&quot;&gt;&lt;property id=&quot;20148&quot; value=&quot;5&quot;/&gt;&lt;property id=&quot;20300&quot; value=&quot;Slide 7&quot;/&gt;&lt;property id=&quot;20307&quot; value=&quot;261&quot;/&gt;&lt;/object&gt;&lt;object type=&quot;3&quot; unique_id=&quot;10010&quot;&gt;&lt;property id=&quot;20148&quot; value=&quot;5&quot;/&gt;&lt;property id=&quot;20300&quot; value=&quot;Slide 8&quot;/&gt;&lt;property id=&quot;20307&quot; value=&quot;262&quot;/&gt;&lt;/object&gt;&lt;object type=&quot;3&quot; unique_id=&quot;10011&quot;&gt;&lt;property id=&quot;20148&quot; value=&quot;5&quot;/&gt;&lt;property id=&quot;20300&quot; value=&quot;Slide 9&quot;/&gt;&lt;property id=&quot;20307&quot; value=&quot;263&quot;/&gt;&lt;/object&gt;&lt;object type=&quot;3&quot; unique_id=&quot;10012&quot;&gt;&lt;property id=&quot;20148&quot; value=&quot;5&quot;/&gt;&lt;property id=&quot;20300&quot; value=&quot;Slide 10&quot;/&gt;&lt;property id=&quot;20307&quot; value=&quot;264&quot;/&gt;&lt;/object&gt;&lt;object type=&quot;3&quot; unique_id=&quot;10013&quot;&gt;&lt;property id=&quot;20148&quot; value=&quot;5&quot;/&gt;&lt;property id=&quot;20300&quot; value=&quot;Slide 11&quot;/&gt;&lt;property id=&quot;20307&quot; value=&quot;265&quot;/&gt;&lt;/object&gt;&lt;object type=&quot;3&quot; unique_id=&quot;10014&quot;&gt;&lt;property id=&quot;20148&quot; value=&quot;5&quot;/&gt;&lt;property id=&quot;20300&quot; value=&quot;Slide 12&quot;/&gt;&lt;property id=&quot;20307&quot; value=&quot;266&quot;/&gt;&lt;/object&gt;&lt;/object&gt;&lt;object type=&quot;8&quot; unique_id=&quot;1002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1256</TotalTime>
  <Words>548</Words>
  <Application>Microsoft Office PowerPoint</Application>
  <PresentationFormat>On-screen Show (4:3)</PresentationFormat>
  <Paragraphs>82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22</cp:revision>
  <dcterms:created xsi:type="dcterms:W3CDTF">2019-11-13T13:56:05Z</dcterms:created>
  <dcterms:modified xsi:type="dcterms:W3CDTF">2020-10-18T01:46:29Z</dcterms:modified>
</cp:coreProperties>
</file>