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7" r:id="rId11"/>
    <p:sldId id="266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74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934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05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8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66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263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1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03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86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837D-E568-4E2D-A381-C2AE80EB6441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261BF-CCC9-4951-9BBF-B77192C60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93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2837D-E568-4E2D-A381-C2AE80EB6441}" type="datetimeFigureOut">
              <a:rPr lang="en-US" smtClean="0"/>
              <a:t>15/10/2020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261BF-CCC9-4951-9BBF-B77192C60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4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836712"/>
            <a:ext cx="7992888" cy="5328592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CHÀO MỪNG QUÝ THẦY, CÔ GIÁO VÀ CÁC EM HỌC SINH</a:t>
            </a:r>
            <a:endParaRPr lang="en-US" sz="5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08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880546"/>
              </p:ext>
            </p:extLst>
          </p:nvPr>
        </p:nvGraphicFramePr>
        <p:xfrm>
          <a:off x="395536" y="2564904"/>
          <a:ext cx="8229600" cy="2931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smtClean="0">
                          <a:latin typeface="Times New Roman" pitchFamily="18" charset="0"/>
                          <a:cs typeface="Times New Roman" pitchFamily="18" charset="0"/>
                        </a:rPr>
                        <a:t>Hoàn</a:t>
                      </a:r>
                      <a:r>
                        <a:rPr lang="en-US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cảnh</a:t>
                      </a:r>
                      <a:endParaRPr lang="en-US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vi-VN" b="1" smtClean="0">
                          <a:latin typeface="Times New Roman" pitchFamily="18" charset="0"/>
                          <a:cs typeface="Times New Roman" pitchFamily="18" charset="0"/>
                        </a:rPr>
                        <a:t>Nội dung câu đố </a:t>
                      </a:r>
                    </a:p>
                    <a:p>
                      <a:endParaRPr lang="en-US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vi-VN" b="1" smtClean="0">
                          <a:latin typeface="Times New Roman" pitchFamily="18" charset="0"/>
                          <a:cs typeface="Times New Roman" pitchFamily="18" charset="0"/>
                        </a:rPr>
                        <a:t>Phản ứng của người  cha </a:t>
                      </a:r>
                    </a:p>
                    <a:p>
                      <a:endParaRPr lang="en-US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800" b="1" smtClean="0">
                          <a:latin typeface="Times New Roman" pitchFamily="18" charset="0"/>
                          <a:cs typeface="Times New Roman" pitchFamily="18" charset="0"/>
                        </a:rPr>
                        <a:t>Em bé giải đố</a:t>
                      </a:r>
                    </a:p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800" b="1" smtClean="0">
                          <a:latin typeface="Times New Roman" pitchFamily="18" charset="0"/>
                          <a:cs typeface="Times New Roman" pitchFamily="18" charset="0"/>
                        </a:rPr>
                        <a:t>Thái độ của quan</a:t>
                      </a:r>
                      <a:endParaRPr lang="en-US" sz="1800" b="1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loud 3"/>
          <p:cNvSpPr/>
          <p:nvPr/>
        </p:nvSpPr>
        <p:spPr>
          <a:xfrm>
            <a:off x="2123728" y="260648"/>
            <a:ext cx="4392488" cy="1944216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000">
                <a:latin typeface="Times New Roman" pitchFamily="18" charset="0"/>
                <a:cs typeface="Times New Roman" pitchFamily="18" charset="0"/>
              </a:rPr>
              <a:t>Hoàn thiện PHT để tìm hiểu sự việc em bé giải câu đố của viên quan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6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5270084"/>
              </p:ext>
            </p:extLst>
          </p:nvPr>
        </p:nvGraphicFramePr>
        <p:xfrm>
          <a:off x="457200" y="476250"/>
          <a:ext cx="8229600" cy="448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smtClean="0">
                          <a:latin typeface="Times New Roman" pitchFamily="18" charset="0"/>
                          <a:cs typeface="Times New Roman" pitchFamily="18" charset="0"/>
                        </a:rPr>
                        <a:t>Hoàn</a:t>
                      </a:r>
                      <a:r>
                        <a:rPr lang="en-US" sz="24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cảnh</a:t>
                      </a:r>
                      <a:endParaRPr lang="en-US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400" smtClean="0">
                          <a:latin typeface="Times New Roman" pitchFamily="18" charset="0"/>
                          <a:cs typeface="Times New Roman" pitchFamily="18" charset="0"/>
                        </a:rPr>
                        <a:t>hai cha con đang cày ruộng</a:t>
                      </a:r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vi-VN" sz="2400" b="1" smtClean="0">
                          <a:latin typeface="Times New Roman" pitchFamily="18" charset="0"/>
                          <a:cs typeface="Times New Roman" pitchFamily="18" charset="0"/>
                        </a:rPr>
                        <a:t>Nội dung câu đố </a:t>
                      </a:r>
                      <a:endParaRPr lang="en-US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400" smtClean="0">
                          <a:latin typeface="Times New Roman" pitchFamily="18" charset="0"/>
                          <a:cs typeface="Times New Roman" pitchFamily="18" charset="0"/>
                        </a:rPr>
                        <a:t>-Câu đố của quan: Trâu của lão cày một ngày được mấy đường?</a:t>
                      </a:r>
                    </a:p>
                    <a:p>
                      <a:r>
                        <a:rPr lang="vi-VN" sz="2400" smtClean="0">
                          <a:latin typeface="Times New Roman" pitchFamily="18" charset="0"/>
                          <a:cs typeface="Times New Roman" pitchFamily="18" charset="0"/>
                        </a:rPr>
                        <a:t>-&gt; bất ngờ, hóc búa, oái oăm</a:t>
                      </a:r>
                    </a:p>
                    <a:p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smtClean="0">
                          <a:latin typeface="Times New Roman" pitchFamily="18" charset="0"/>
                          <a:cs typeface="Times New Roman" pitchFamily="18" charset="0"/>
                        </a:rPr>
                        <a:t>Phản ứng của người</a:t>
                      </a:r>
                      <a:r>
                        <a:rPr lang="en-US" sz="24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smtClean="0">
                          <a:latin typeface="Times New Roman" pitchFamily="18" charset="0"/>
                          <a:cs typeface="Times New Roman" pitchFamily="18" charset="0"/>
                        </a:rPr>
                        <a:t>cha </a:t>
                      </a:r>
                      <a:endParaRPr lang="en-US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400" smtClean="0">
                          <a:latin typeface="Times New Roman" pitchFamily="18" charset="0"/>
                          <a:cs typeface="Times New Roman" pitchFamily="18" charset="0"/>
                        </a:rPr>
                        <a:t>đứng ngẩn ra chưa biết trả lời thế nào</a:t>
                      </a:r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vi-VN" sz="2400" b="1" smtClean="0">
                          <a:latin typeface="Times New Roman" pitchFamily="18" charset="0"/>
                          <a:cs typeface="Times New Roman" pitchFamily="18" charset="0"/>
                        </a:rPr>
                        <a:t>Em bé giải đố</a:t>
                      </a:r>
                    </a:p>
                    <a:p>
                      <a:endParaRPr lang="vi-VN" sz="2400" b="1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vi-VN" sz="2400" smtClean="0">
                          <a:latin typeface="Times New Roman" pitchFamily="18" charset="0"/>
                          <a:cs typeface="Times New Roman" pitchFamily="18" charset="0"/>
                        </a:rPr>
                        <a:t>Hỏi vặn lại viên quan “Ngựa của ông đi 1 ngày đc mấy bước?”</a:t>
                      </a:r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vi-VN" sz="2400" b="1" smtClean="0">
                          <a:latin typeface="Times New Roman" pitchFamily="18" charset="0"/>
                          <a:cs typeface="Times New Roman" pitchFamily="18" charset="0"/>
                        </a:rPr>
                        <a:t>Thái độ của quan</a:t>
                      </a:r>
                      <a:endParaRPr lang="en-US" sz="24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smtClean="0">
                          <a:latin typeface="Times New Roman" pitchFamily="18" charset="0"/>
                          <a:cs typeface="Times New Roman" pitchFamily="18" charset="0"/>
                        </a:rPr>
                        <a:t>bất ngờ, sửng sốt</a:t>
                      </a:r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613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579350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4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thi “ Ai thông minh hơn học sinh lớp 6”</a:t>
            </a:r>
          </a:p>
          <a:p>
            <a:pPr marL="0" indent="0" algn="ctr">
              <a:spcAft>
                <a:spcPts val="0"/>
              </a:spcAft>
              <a:buNone/>
              <a:tabLst>
                <a:tab pos="1852295" algn="l"/>
              </a:tabLst>
            </a:pPr>
            <a:endParaRPr lang="en-US" sz="4800" kern="100" smtClean="0">
              <a:solidFill>
                <a:srgbClr val="FF0000"/>
              </a:solidFill>
              <a:effectLst/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52295" algn="l"/>
              </a:tabLst>
            </a:pPr>
            <a:endParaRPr lang="en-US" kern="100">
              <a:latin typeface="Times New Roman" pitchFamily="18" charset="0"/>
              <a:ea typeface="SimSun"/>
              <a:cs typeface="Times New Roman" pitchFamily="18" charset="0"/>
            </a:endParaRPr>
          </a:p>
          <a:p>
            <a:pPr marL="0" indent="0" algn="ctr">
              <a:spcAft>
                <a:spcPts val="0"/>
              </a:spcAft>
              <a:buNone/>
              <a:tabLst>
                <a:tab pos="1852295" algn="l"/>
              </a:tabLst>
            </a:pPr>
            <a:r>
              <a:rPr lang="en-US" kern="100" smtClean="0">
                <a:effectLst/>
                <a:latin typeface="Times New Roman" pitchFamily="18" charset="0"/>
                <a:ea typeface="SimSun"/>
                <a:cs typeface="Times New Roman" pitchFamily="18" charset="0"/>
              </a:rPr>
              <a:t>Câu 1: Đố em, chuột nào đi bằng 2 chân?</a:t>
            </a:r>
          </a:p>
          <a:p>
            <a:pPr marL="0" lvl="0" indent="0" algn="ctr">
              <a:buNone/>
            </a:pPr>
            <a:r>
              <a:rPr lang="en-US" sz="2800" b="1" kern="100" smtClean="0">
                <a:latin typeface="Times New Roman" pitchFamily="18" charset="0"/>
                <a:ea typeface="SimSun"/>
                <a:cs typeface="Times New Roman" pitchFamily="18" charset="0"/>
              </a:rPr>
              <a:t>Đáp án: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Mickey</a:t>
            </a:r>
          </a:p>
          <a:p>
            <a:pPr marL="0" lvl="0" indent="0">
              <a:buNone/>
            </a:pPr>
            <a:endParaRPr lang="en-US" sz="2800" b="1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075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  <a:tabLst>
                <a:tab pos="1852295" algn="l"/>
              </a:tabLst>
            </a:pPr>
            <a:r>
              <a:rPr lang="en-US" kern="100" smtClean="0">
                <a:effectLst/>
                <a:latin typeface="Times New Roman"/>
                <a:ea typeface="SimSun"/>
              </a:rPr>
              <a:t>Câu 2: Một ly thủy tinh đựng đầy nước, làm thế nào để lấy nước dưới đáy ly mà không đổ nước ra ngoài?</a:t>
            </a:r>
          </a:p>
          <a:p>
            <a:pPr marL="0" indent="0" algn="ctr">
              <a:buNone/>
            </a:pPr>
            <a:r>
              <a:rPr lang="en-US" sz="2800" b="1" kern="100">
                <a:solidFill>
                  <a:prstClr val="black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Đáp án</a:t>
            </a:r>
            <a:r>
              <a:rPr lang="en-US" sz="2800" b="1" kern="100" smtClean="0">
                <a:solidFill>
                  <a:prstClr val="black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:</a:t>
            </a:r>
            <a:r>
              <a:rPr lang="en-US" sz="2800" b="1" kern="100" smtClean="0">
                <a:effectLst/>
                <a:latin typeface="Times New Roman"/>
                <a:ea typeface="SimSun"/>
              </a:rPr>
              <a:t> Dùng ống hút</a:t>
            </a:r>
          </a:p>
          <a:p>
            <a:pPr marL="0" indent="0" algn="just">
              <a:buNone/>
            </a:pPr>
            <a:endParaRPr lang="en-US" sz="2400" kern="100" smtClean="0">
              <a:effectLst/>
              <a:latin typeface="Times New Roman"/>
              <a:ea typeface="SimSu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52295" algn="l"/>
              </a:tabLst>
            </a:pPr>
            <a:endParaRPr lang="en-US" kern="100" smtClean="0">
              <a:effectLst/>
              <a:latin typeface="Times New Roman"/>
              <a:ea typeface="SimSu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52295" algn="l"/>
              </a:tabLst>
            </a:pPr>
            <a:r>
              <a:rPr lang="en-US" kern="100" smtClean="0">
                <a:effectLst/>
                <a:latin typeface="Times New Roman"/>
                <a:ea typeface="SimSun"/>
              </a:rPr>
              <a:t>Câu 3: Vua gọi hoàng hậu bằng gì?</a:t>
            </a:r>
          </a:p>
          <a:p>
            <a:pPr marL="0" indent="0" algn="just">
              <a:spcAft>
                <a:spcPts val="0"/>
              </a:spcAft>
              <a:buNone/>
              <a:tabLst>
                <a:tab pos="1852295" algn="l"/>
              </a:tabLst>
            </a:pPr>
            <a:endParaRPr lang="en-US" sz="2000" kern="100" smtClean="0">
              <a:effectLst/>
              <a:latin typeface="Times New Roman"/>
              <a:ea typeface="SimSun"/>
            </a:endParaRPr>
          </a:p>
          <a:p>
            <a:pPr marL="0" indent="0" algn="ctr">
              <a:buNone/>
            </a:pPr>
            <a:r>
              <a:rPr lang="en-US" sz="28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Đáp </a:t>
            </a:r>
            <a:r>
              <a:rPr lang="en-US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8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kern="100" smtClean="0">
                <a:effectLst/>
                <a:latin typeface="Times New Roman"/>
                <a:ea typeface="SimSun"/>
              </a:rPr>
              <a:t> Miệng</a:t>
            </a:r>
            <a:endParaRPr lang="en-US" sz="2000" kern="100" smtClean="0">
              <a:effectLst/>
              <a:latin typeface="Times New Roman"/>
              <a:ea typeface="SimSun"/>
            </a:endParaRPr>
          </a:p>
          <a:p>
            <a:pPr marL="0" indent="0" algn="just">
              <a:buNone/>
            </a:pPr>
            <a:endParaRPr lang="en-US" sz="2400" kern="100">
              <a:effectLst/>
              <a:latin typeface="Times New Roman"/>
              <a:ea typeface="SimSun"/>
            </a:endParaRPr>
          </a:p>
        </p:txBody>
      </p:sp>
    </p:spTree>
    <p:extLst>
      <p:ext uri="{BB962C8B-B14F-4D97-AF65-F5344CB8AC3E}">
        <p14:creationId xmlns:p14="http://schemas.microsoft.com/office/powerpoint/2010/main" val="305058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  <a:tabLst>
                <a:tab pos="1852295" algn="l"/>
              </a:tabLst>
            </a:pPr>
            <a:r>
              <a:rPr lang="en-US" kern="100" smtClean="0">
                <a:effectLst/>
                <a:latin typeface="Times New Roman"/>
                <a:ea typeface="SimSun"/>
              </a:rPr>
              <a:t>Câu 4: Có cổ nhưng không có miệng là cái gì?</a:t>
            </a:r>
          </a:p>
          <a:p>
            <a:pPr marL="0" lvl="0" indent="0" algn="ctr">
              <a:buNone/>
            </a:pPr>
            <a:r>
              <a:rPr lang="en-US" sz="2800" b="1" kern="100">
                <a:solidFill>
                  <a:prstClr val="black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Đáp án</a:t>
            </a:r>
            <a:r>
              <a:rPr lang="en-US" sz="2800" b="1" kern="100" smtClean="0">
                <a:solidFill>
                  <a:prstClr val="black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: Cái</a:t>
            </a:r>
            <a:r>
              <a:rPr lang="en-US" sz="2800" b="1" kern="100" smtClean="0">
                <a:effectLst/>
                <a:latin typeface="Times New Roman"/>
                <a:ea typeface="SimSun"/>
              </a:rPr>
              <a:t> áo</a:t>
            </a:r>
            <a:endParaRPr lang="en-US" sz="2400" kern="100" smtClean="0">
              <a:effectLst/>
              <a:latin typeface="Times New Roman"/>
              <a:ea typeface="SimSu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52295" algn="l"/>
              </a:tabLst>
            </a:pPr>
            <a:endParaRPr lang="en-US" sz="2800" kern="100">
              <a:latin typeface="Times New Roman"/>
              <a:ea typeface="SimSu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52295" algn="l"/>
              </a:tabLst>
            </a:pPr>
            <a:r>
              <a:rPr lang="en-US" sz="2800" kern="100" smtClean="0">
                <a:effectLst/>
                <a:latin typeface="Times New Roman"/>
                <a:ea typeface="SimSun"/>
              </a:rPr>
              <a:t>Câu 5: Bệnh gì bác sĩ bó tay?</a:t>
            </a:r>
            <a:endParaRPr lang="en-US" sz="2400" kern="100" smtClean="0">
              <a:effectLst/>
              <a:latin typeface="Times New Roman"/>
              <a:ea typeface="SimSun"/>
            </a:endParaRPr>
          </a:p>
          <a:p>
            <a:pPr marL="0" lvl="0" indent="0" algn="ctr">
              <a:buNone/>
            </a:pPr>
            <a:r>
              <a:rPr lang="en-US" sz="2800" b="1" kern="100">
                <a:solidFill>
                  <a:prstClr val="black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Đáp án</a:t>
            </a:r>
            <a:r>
              <a:rPr lang="en-US" sz="2800" b="1" kern="100" smtClean="0">
                <a:solidFill>
                  <a:prstClr val="black"/>
                </a:solidFill>
                <a:latin typeface="Times New Roman" pitchFamily="18" charset="0"/>
                <a:ea typeface="SimSun"/>
                <a:cs typeface="Times New Roman" pitchFamily="18" charset="0"/>
              </a:rPr>
              <a:t>:</a:t>
            </a:r>
            <a:r>
              <a:rPr lang="en-US" sz="2800" b="1" kern="100" smtClean="0">
                <a:effectLst/>
                <a:latin typeface="Times New Roman"/>
                <a:ea typeface="SimSun"/>
              </a:rPr>
              <a:t> Gãy tay</a:t>
            </a:r>
          </a:p>
          <a:p>
            <a:pPr marL="0" lvl="0" indent="0" algn="just">
              <a:buNone/>
            </a:pPr>
            <a:endParaRPr lang="en-US" sz="2400" kern="100" smtClean="0">
              <a:latin typeface="Times New Roman"/>
              <a:ea typeface="SimSun"/>
            </a:endParaRPr>
          </a:p>
          <a:p>
            <a:pPr marL="0" lvl="0" indent="0" algn="just">
              <a:buNone/>
            </a:pPr>
            <a:r>
              <a:rPr lang="vi-VN" sz="2800" kern="100" smtClean="0">
                <a:latin typeface="Times New Roman"/>
                <a:ea typeface="SimSun"/>
              </a:rPr>
              <a:t>Câu </a:t>
            </a:r>
            <a:r>
              <a:rPr lang="en-US" sz="2800" kern="100" smtClean="0">
                <a:latin typeface="Times New Roman"/>
                <a:ea typeface="SimSun"/>
              </a:rPr>
              <a:t>6</a:t>
            </a:r>
            <a:r>
              <a:rPr lang="vi-VN" sz="2800" kern="100" smtClean="0">
                <a:latin typeface="Times New Roman"/>
                <a:ea typeface="SimSun"/>
              </a:rPr>
              <a:t>: </a:t>
            </a:r>
            <a:r>
              <a:rPr lang="vi-VN" sz="2800" kern="100">
                <a:latin typeface="Times New Roman"/>
                <a:ea typeface="SimSun"/>
              </a:rPr>
              <a:t>Một con hổ bị xích vào gốc cây, sợi xích dài 30m. Có một bui cỏ cách gốc cây 31m, làm sao con hổ ăn được bụi cỏ?</a:t>
            </a:r>
          </a:p>
          <a:p>
            <a:pPr marL="0" lvl="0" indent="0" algn="just">
              <a:buNone/>
            </a:pPr>
            <a:endParaRPr lang="en-US" sz="2800" kern="100" smtClean="0">
              <a:latin typeface="Times New Roman"/>
              <a:ea typeface="SimSun"/>
            </a:endParaRPr>
          </a:p>
          <a:p>
            <a:pPr marL="0" lvl="0" indent="0" algn="ctr">
              <a:buNone/>
            </a:pPr>
            <a:r>
              <a:rPr lang="vi-VN" sz="2800" b="1" kern="100" smtClean="0">
                <a:latin typeface="Times New Roman"/>
                <a:ea typeface="SimSun"/>
              </a:rPr>
              <a:t>Đáp </a:t>
            </a:r>
            <a:r>
              <a:rPr lang="vi-VN" sz="2800" b="1" kern="100">
                <a:latin typeface="Times New Roman"/>
                <a:ea typeface="SimSun"/>
              </a:rPr>
              <a:t>án: Hổ không ăn cỏ</a:t>
            </a:r>
          </a:p>
        </p:txBody>
      </p:sp>
    </p:spTree>
    <p:extLst>
      <p:ext uri="{BB962C8B-B14F-4D97-AF65-F5344CB8AC3E}">
        <p14:creationId xmlns:p14="http://schemas.microsoft.com/office/powerpoint/2010/main" val="40950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i="1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i="1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i="1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NGƯ VĂN 6: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Văn bản</a:t>
            </a:r>
          </a:p>
          <a:p>
            <a:pPr marL="0" indent="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BÉ THÔNG MINH</a:t>
            </a:r>
          </a:p>
          <a:p>
            <a:pPr marL="0" indent="0" algn="ctr">
              <a:buNone/>
            </a:pPr>
            <a:endParaRPr lang="en-US" sz="400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400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400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Trần Thị Giang</a:t>
            </a:r>
          </a:p>
          <a:p>
            <a:pPr marL="0" indent="0" algn="ctr">
              <a:buNone/>
            </a:pP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Trường THCS Long Biên</a:t>
            </a:r>
            <a:endParaRPr lang="en-US" i="1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54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I.Đọc 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 tìm hiểu chung:</a:t>
            </a:r>
          </a:p>
          <a:p>
            <a:pPr marL="0" indent="0">
              <a:buNone/>
            </a:pP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1.Đọc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kế tóm tắt, hiểu chú </a:t>
            </a: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</a:p>
          <a:p>
            <a:pPr marL="0" indent="0"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* Sự việc chính: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Vua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sai cận thần đi tìm người tài giỏi giúp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nước,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nhờ câu hỏi oái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oăm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của viên quan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và câu đáp thông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của em bé đã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phát hiện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được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nhân tài.</a:t>
            </a:r>
          </a:p>
          <a:p>
            <a:pPr marL="0" indent="0">
              <a:buNone/>
            </a:pPr>
            <a:r>
              <a:rPr lang="vi-VN">
                <a:latin typeface="Times New Roman" pitchFamily="18" charset="0"/>
                <a:cs typeface="Times New Roman" pitchFamily="18" charset="0"/>
              </a:rPr>
              <a:t>- Vua tạo ra tình huống oái oăm thử tài em bé</a:t>
            </a:r>
          </a:p>
          <a:p>
            <a:pPr marL="0" indent="0">
              <a:buNone/>
            </a:pPr>
            <a:r>
              <a:rPr lang="vi-VN">
                <a:latin typeface="Times New Roman" pitchFamily="18" charset="0"/>
                <a:cs typeface="Times New Roman" pitchFamily="18" charset="0"/>
              </a:rPr>
              <a:t>- Em bé mang trí thông minh của mình thắng mưu sâu của kẻ thù, giữ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>
                <a:latin typeface="Times New Roman" pitchFamily="18" charset="0"/>
                <a:cs typeface="Times New Roman" pitchFamily="18" charset="0"/>
              </a:rPr>
              <a:t>bờ cõi đất nước.</a:t>
            </a:r>
          </a:p>
          <a:p>
            <a:pPr marL="0" indent="0">
              <a:buNone/>
            </a:pPr>
            <a:r>
              <a:rPr lang="vi-VN">
                <a:latin typeface="Times New Roman" pitchFamily="18" charset="0"/>
                <a:cs typeface="Times New Roman" pitchFamily="18" charset="0"/>
              </a:rPr>
              <a:t>- Em bé được phong trạng nguyên trở thành vị cố vấn trẻ tuổi giúp vua trong việc triều </a:t>
            </a:r>
            <a:r>
              <a:rPr lang="vi-VN" smtClean="0">
                <a:latin typeface="Times New Roman" pitchFamily="18" charset="0"/>
                <a:cs typeface="Times New Roman" pitchFamily="18" charset="0"/>
              </a:rPr>
              <a:t>đìn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91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411760" y="548680"/>
            <a:ext cx="3816424" cy="115212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Bố cục của văn bản</a:t>
            </a:r>
            <a:endParaRPr lang="en-US" sz="28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67544" y="2214705"/>
            <a:ext cx="1656184" cy="72008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pc="-5" smtClean="0">
                <a:solidFill>
                  <a:schemeClr val="tx1"/>
                </a:solidFill>
                <a:latin typeface="Times New Roman"/>
                <a:ea typeface="Times New Roman"/>
              </a:rPr>
              <a:t>Mở</a:t>
            </a:r>
            <a:r>
              <a:rPr lang="en-US" b="1" spc="140" smtClean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b="1" spc="-5">
                <a:solidFill>
                  <a:schemeClr val="tx1"/>
                </a:solidFill>
                <a:latin typeface="Times New Roman"/>
                <a:ea typeface="Times New Roman"/>
              </a:rPr>
              <a:t>truyện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67544" y="3655757"/>
            <a:ext cx="1656183" cy="75789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pc="-1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Thân</a:t>
            </a:r>
            <a:r>
              <a:rPr lang="en-US" b="1" spc="85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spc="-5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truyện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396720" y="5075273"/>
            <a:ext cx="1656183" cy="72008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pc="-10">
                <a:solidFill>
                  <a:schemeClr val="tx1"/>
                </a:solidFill>
                <a:latin typeface="Times New Roman"/>
                <a:ea typeface="Times New Roman"/>
              </a:rPr>
              <a:t>Kết</a:t>
            </a:r>
            <a:r>
              <a:rPr lang="en-US" spc="225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en-US" b="1" spc="-5">
                <a:solidFill>
                  <a:schemeClr val="tx1"/>
                </a:solidFill>
                <a:latin typeface="Times New Roman"/>
                <a:ea typeface="Times New Roman"/>
              </a:rPr>
              <a:t>truyện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672440" y="2358720"/>
            <a:ext cx="5715984" cy="710239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pc="-5">
                <a:solidFill>
                  <a:srgbClr val="FF0000"/>
                </a:solidFill>
                <a:latin typeface="Times New Roman"/>
                <a:ea typeface="Times New Roman"/>
              </a:rPr>
              <a:t>Từ</a:t>
            </a:r>
            <a:r>
              <a:rPr lang="en-US" sz="2000" spc="265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000" spc="-5">
                <a:solidFill>
                  <a:srgbClr val="FF0000"/>
                </a:solidFill>
                <a:latin typeface="Times New Roman"/>
                <a:ea typeface="Times New Roman"/>
              </a:rPr>
              <a:t>đầu....</a:t>
            </a:r>
            <a:r>
              <a:rPr lang="en-US" sz="2000" spc="275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000">
                <a:solidFill>
                  <a:srgbClr val="FF0000"/>
                </a:solidFill>
                <a:latin typeface="Times New Roman"/>
                <a:ea typeface="Times New Roman"/>
              </a:rPr>
              <a:t>“</a:t>
            </a:r>
            <a:r>
              <a:rPr lang="en-US" sz="2000" spc="245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000" spc="-5">
                <a:solidFill>
                  <a:srgbClr val="FF0000"/>
                </a:solidFill>
                <a:latin typeface="Times New Roman"/>
                <a:ea typeface="Times New Roman"/>
              </a:rPr>
              <a:t>thật</a:t>
            </a:r>
            <a:r>
              <a:rPr lang="en-US" sz="2000" spc="275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000" spc="-10">
                <a:solidFill>
                  <a:srgbClr val="FF0000"/>
                </a:solidFill>
                <a:latin typeface="Times New Roman"/>
                <a:ea typeface="Times New Roman"/>
              </a:rPr>
              <a:t>lỗi</a:t>
            </a:r>
            <a:r>
              <a:rPr lang="en-US" sz="2000" spc="265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000">
                <a:solidFill>
                  <a:srgbClr val="FF0000"/>
                </a:solidFill>
                <a:latin typeface="Times New Roman"/>
                <a:ea typeface="Times New Roman"/>
              </a:rPr>
              <a:t>lạc”</a:t>
            </a:r>
            <a:r>
              <a:rPr lang="en-US" sz="2000" spc="29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en-US" sz="2000" spc="-5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ctr"/>
            <a:r>
              <a:rPr lang="en-US" sz="2000" spc="215" smtClean="0">
                <a:latin typeface="Times New Roman"/>
                <a:ea typeface="Times New Roman"/>
              </a:rPr>
              <a:t> </a:t>
            </a:r>
            <a:r>
              <a:rPr lang="en-US" sz="2000" spc="-5">
                <a:solidFill>
                  <a:schemeClr val="tx1"/>
                </a:solidFill>
                <a:latin typeface="Times New Roman"/>
                <a:ea typeface="Times New Roman"/>
              </a:rPr>
              <a:t>Giới</a:t>
            </a:r>
            <a:r>
              <a:rPr lang="en-US" sz="2000" spc="215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000" spc="-5">
                <a:solidFill>
                  <a:schemeClr val="tx1"/>
                </a:solidFill>
                <a:latin typeface="Times New Roman"/>
                <a:ea typeface="Times New Roman"/>
              </a:rPr>
              <a:t>thiệu</a:t>
            </a:r>
            <a:r>
              <a:rPr lang="en-US" sz="2000" spc="215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000" spc="-5">
                <a:solidFill>
                  <a:schemeClr val="tx1"/>
                </a:solidFill>
                <a:latin typeface="Times New Roman"/>
                <a:ea typeface="Times New Roman"/>
              </a:rPr>
              <a:t>việc</a:t>
            </a:r>
            <a:r>
              <a:rPr lang="en-US" sz="2000" spc="21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000">
                <a:solidFill>
                  <a:schemeClr val="tx1"/>
                </a:solidFill>
                <a:latin typeface="Times New Roman"/>
                <a:ea typeface="Times New Roman"/>
              </a:rPr>
              <a:t>tìm</a:t>
            </a:r>
            <a:r>
              <a:rPr lang="en-US" sz="2000" spc="185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000" spc="-5">
                <a:solidFill>
                  <a:schemeClr val="tx1"/>
                </a:solidFill>
                <a:latin typeface="Times New Roman"/>
                <a:ea typeface="Times New Roman"/>
              </a:rPr>
              <a:t>người</a:t>
            </a:r>
            <a:r>
              <a:rPr lang="en-US" sz="2000" spc="215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000">
                <a:solidFill>
                  <a:schemeClr val="tx1"/>
                </a:solidFill>
                <a:latin typeface="Times New Roman"/>
                <a:ea typeface="Times New Roman"/>
              </a:rPr>
              <a:t>tài</a:t>
            </a:r>
            <a:r>
              <a:rPr lang="en-US" sz="2000" spc="215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000" spc="-5">
                <a:solidFill>
                  <a:schemeClr val="tx1"/>
                </a:solidFill>
                <a:latin typeface="Times New Roman"/>
                <a:ea typeface="Times New Roman"/>
              </a:rPr>
              <a:t>của</a:t>
            </a:r>
            <a:r>
              <a:rPr lang="en-US" sz="2000" spc="145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000" spc="-5">
                <a:solidFill>
                  <a:schemeClr val="tx1"/>
                </a:solidFill>
                <a:latin typeface="Times New Roman"/>
                <a:ea typeface="Times New Roman"/>
              </a:rPr>
              <a:t>nhà</a:t>
            </a:r>
            <a:r>
              <a:rPr lang="en-US" sz="200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000" spc="-5">
                <a:solidFill>
                  <a:schemeClr val="tx1"/>
                </a:solidFill>
                <a:latin typeface="Times New Roman"/>
                <a:ea typeface="Times New Roman"/>
              </a:rPr>
              <a:t>vua</a:t>
            </a:r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682280" y="3563711"/>
            <a:ext cx="5706144" cy="101741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110490" marR="148590" algn="ctr">
              <a:lnSpc>
                <a:spcPct val="115000"/>
              </a:lnSpc>
              <a:spcAft>
                <a:spcPts val="1000"/>
              </a:spcAft>
            </a:pPr>
            <a:r>
              <a:rPr lang="en-US" spc="-1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Tiếp</a:t>
            </a:r>
            <a:r>
              <a:rPr lang="en-US" spc="265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đến.......</a:t>
            </a:r>
            <a:r>
              <a:rPr lang="en-US" spc="265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1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“sứ</a:t>
            </a:r>
            <a:r>
              <a:rPr lang="en-US" spc="265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giả</a:t>
            </a:r>
            <a:r>
              <a:rPr lang="en-US" spc="26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nước</a:t>
            </a:r>
            <a:r>
              <a:rPr lang="en-US" spc="26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1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láng</a:t>
            </a:r>
            <a:r>
              <a:rPr lang="en-US" spc="115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giềng</a:t>
            </a:r>
            <a:r>
              <a:rPr lang="en-US" spc="-5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”</a:t>
            </a:r>
            <a:r>
              <a:rPr lang="en-US" spc="8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  <a:p>
            <a:pPr marL="110490" marR="148590" algn="ctr">
              <a:lnSpc>
                <a:spcPct val="115000"/>
              </a:lnSpc>
              <a:spcAft>
                <a:spcPts val="1000"/>
              </a:spcAft>
            </a:pPr>
            <a:r>
              <a:rPr lang="en-US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Sự</a:t>
            </a:r>
            <a:r>
              <a:rPr lang="en-US" spc="75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thông</a:t>
            </a:r>
            <a:r>
              <a:rPr lang="en-US" spc="75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000" spc="-5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minh</a:t>
            </a:r>
            <a:r>
              <a:rPr lang="en-US" spc="-5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,</a:t>
            </a:r>
            <a:r>
              <a:rPr lang="en-US" spc="75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15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mưu</a:t>
            </a:r>
            <a:r>
              <a:rPr lang="en-US" spc="105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trí</a:t>
            </a:r>
            <a:r>
              <a:rPr lang="en-US" spc="5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của</a:t>
            </a:r>
            <a:r>
              <a:rPr lang="en-US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em</a:t>
            </a:r>
            <a:r>
              <a:rPr lang="en-US" spc="-3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bé </a:t>
            </a:r>
            <a:r>
              <a:rPr lang="en-US" spc="-5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qua</a:t>
            </a:r>
            <a:r>
              <a:rPr lang="en-US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4</a:t>
            </a:r>
            <a:r>
              <a:rPr lang="en-US" spc="-15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lần</a:t>
            </a:r>
            <a:r>
              <a:rPr lang="en-US" spc="5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thử thách</a:t>
            </a:r>
            <a:endParaRPr lang="en-US" sz="1400">
              <a:solidFill>
                <a:schemeClr val="tx1"/>
              </a:solidFill>
              <a:ea typeface="Calibri"/>
              <a:cs typeface="Times New Roman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662631" y="5075273"/>
            <a:ext cx="5706144" cy="746999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pc="-5">
                <a:solidFill>
                  <a:srgbClr val="FF0000"/>
                </a:solidFill>
                <a:latin typeface="Times New Roman"/>
                <a:ea typeface="Times New Roman"/>
              </a:rPr>
              <a:t>Còn</a:t>
            </a:r>
            <a:r>
              <a:rPr lang="en-US" sz="2000" spc="215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000" smtClean="0">
                <a:solidFill>
                  <a:srgbClr val="FF0000"/>
                </a:solidFill>
                <a:latin typeface="Times New Roman"/>
                <a:ea typeface="Times New Roman"/>
              </a:rPr>
              <a:t>lại</a:t>
            </a:r>
          </a:p>
          <a:p>
            <a:pPr algn="ctr"/>
            <a:r>
              <a:rPr lang="en-US" sz="2000" spc="240" smtClean="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000" spc="-5">
                <a:solidFill>
                  <a:schemeClr val="tx1"/>
                </a:solidFill>
                <a:latin typeface="Times New Roman"/>
                <a:ea typeface="Times New Roman"/>
              </a:rPr>
              <a:t>Em</a:t>
            </a:r>
            <a:r>
              <a:rPr lang="en-US" sz="2000" spc="20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000">
                <a:solidFill>
                  <a:schemeClr val="tx1"/>
                </a:solidFill>
                <a:latin typeface="Times New Roman"/>
                <a:ea typeface="Times New Roman"/>
              </a:rPr>
              <a:t>bé</a:t>
            </a:r>
            <a:r>
              <a:rPr lang="en-US" sz="2000" spc="225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000">
                <a:solidFill>
                  <a:schemeClr val="tx1"/>
                </a:solidFill>
                <a:latin typeface="Times New Roman"/>
                <a:ea typeface="Times New Roman"/>
              </a:rPr>
              <a:t>trở</a:t>
            </a:r>
            <a:r>
              <a:rPr lang="en-US" sz="2000" spc="140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000" spc="-5">
                <a:solidFill>
                  <a:schemeClr val="tx1"/>
                </a:solidFill>
                <a:latin typeface="Times New Roman"/>
                <a:ea typeface="Times New Roman"/>
              </a:rPr>
              <a:t>thành</a:t>
            </a:r>
            <a:r>
              <a:rPr lang="en-US" sz="2000" spc="5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000" spc="-5">
                <a:solidFill>
                  <a:schemeClr val="tx1"/>
                </a:solidFill>
                <a:latin typeface="Times New Roman"/>
                <a:ea typeface="Times New Roman"/>
              </a:rPr>
              <a:t>trạng</a:t>
            </a:r>
            <a:r>
              <a:rPr lang="en-US" sz="2000" spc="5">
                <a:solidFill>
                  <a:schemeClr val="tx1"/>
                </a:solidFill>
                <a:latin typeface="Times New Roman"/>
                <a:ea typeface="Times New Roman"/>
              </a:rPr>
              <a:t> </a:t>
            </a:r>
            <a:r>
              <a:rPr lang="en-US" sz="2000" spc="-10">
                <a:solidFill>
                  <a:schemeClr val="tx1"/>
                </a:solidFill>
                <a:latin typeface="Times New Roman"/>
                <a:ea typeface="Times New Roman"/>
              </a:rPr>
              <a:t>nguyên</a:t>
            </a:r>
            <a:endParaRPr lang="en-U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9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Tìm hiểu chi tiết văn bản:</a:t>
            </a:r>
          </a:p>
          <a:p>
            <a:pPr marL="514350" indent="-514350">
              <a:buAutoNum type="arabicPeriod"/>
            </a:pPr>
            <a:r>
              <a:rPr lang="vi-VN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 truyện</a:t>
            </a:r>
            <a:endParaRPr lang="en-US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ts val="1600"/>
              </a:lnSpc>
              <a:spcAft>
                <a:spcPts val="1000"/>
              </a:spcAft>
              <a:buSzPts val="1400"/>
              <a:buNone/>
              <a:tabLst>
                <a:tab pos="168910" algn="l"/>
              </a:tabLst>
            </a:pPr>
            <a:r>
              <a:rPr lang="en-US" spc="-5">
                <a:latin typeface="Times New Roman"/>
                <a:ea typeface="Times New Roman"/>
                <a:cs typeface="Times New Roman"/>
              </a:rPr>
              <a:t>-</a:t>
            </a:r>
            <a:r>
              <a:rPr lang="en-US" spc="-5" smtClean="0">
                <a:latin typeface="Times New Roman"/>
                <a:ea typeface="Times New Roman"/>
                <a:cs typeface="Times New Roman"/>
              </a:rPr>
              <a:t>Vua</a:t>
            </a:r>
            <a:r>
              <a:rPr lang="en-US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tìm</a:t>
            </a:r>
            <a:r>
              <a:rPr lang="en-US" spc="-2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người</a:t>
            </a:r>
            <a:r>
              <a:rPr lang="en-US" spc="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tài</a:t>
            </a:r>
            <a:r>
              <a:rPr lang="en-US" spc="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giỏi</a:t>
            </a:r>
            <a:r>
              <a:rPr lang="en-US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giúp</a:t>
            </a:r>
            <a:r>
              <a:rPr lang="en-US" spc="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>
                <a:latin typeface="Times New Roman"/>
                <a:ea typeface="Times New Roman"/>
                <a:cs typeface="Times New Roman"/>
              </a:rPr>
              <a:t>nước</a:t>
            </a:r>
            <a:endParaRPr lang="en-US" sz="2400">
              <a:ea typeface="Times New Roman"/>
              <a:cs typeface="Times New Roman"/>
            </a:endParaRPr>
          </a:p>
          <a:p>
            <a:pPr marL="0" marR="67310" lvl="0" indent="0">
              <a:lnSpc>
                <a:spcPct val="115000"/>
              </a:lnSpc>
              <a:spcAft>
                <a:spcPts val="1000"/>
              </a:spcAft>
              <a:buSzPts val="1400"/>
              <a:buNone/>
              <a:tabLst>
                <a:tab pos="182245" algn="l"/>
              </a:tabLst>
            </a:pPr>
            <a:r>
              <a:rPr lang="en-US" spc="-5" smtClean="0">
                <a:latin typeface="Times New Roman"/>
                <a:ea typeface="Times New Roman"/>
                <a:cs typeface="Times New Roman"/>
              </a:rPr>
              <a:t>- Quan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:</a:t>
            </a:r>
            <a:r>
              <a:rPr lang="en-US" spc="10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Đi</a:t>
            </a:r>
            <a:r>
              <a:rPr lang="en-US" spc="10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khắp</a:t>
            </a:r>
            <a:r>
              <a:rPr lang="en-US" spc="9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nơi</a:t>
            </a:r>
            <a:r>
              <a:rPr lang="en-US" spc="10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>
                <a:latin typeface="Times New Roman"/>
                <a:ea typeface="Times New Roman"/>
                <a:cs typeface="Times New Roman"/>
              </a:rPr>
              <a:t>để</a:t>
            </a:r>
            <a:r>
              <a:rPr lang="en-US" spc="10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10">
                <a:latin typeface="Times New Roman"/>
                <a:ea typeface="Times New Roman"/>
                <a:cs typeface="Times New Roman"/>
              </a:rPr>
              <a:t>tìm,</a:t>
            </a:r>
            <a:r>
              <a:rPr lang="en-US" spc="11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>
                <a:latin typeface="Times New Roman"/>
                <a:ea typeface="Times New Roman"/>
                <a:cs typeface="Times New Roman"/>
              </a:rPr>
              <a:t>ra</a:t>
            </a:r>
            <a:r>
              <a:rPr lang="en-US" spc="10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>
                <a:latin typeface="Times New Roman"/>
                <a:ea typeface="Times New Roman"/>
                <a:cs typeface="Times New Roman"/>
              </a:rPr>
              <a:t>câu</a:t>
            </a:r>
            <a:r>
              <a:rPr lang="en-US" spc="11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>
                <a:latin typeface="Times New Roman"/>
                <a:ea typeface="Times New Roman"/>
                <a:cs typeface="Times New Roman"/>
              </a:rPr>
              <a:t>đố</a:t>
            </a:r>
            <a:r>
              <a:rPr lang="en-US" spc="9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oái</a:t>
            </a:r>
            <a:r>
              <a:rPr lang="en-US" spc="12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>
                <a:latin typeface="Times New Roman"/>
                <a:ea typeface="Times New Roman"/>
                <a:cs typeface="Times New Roman"/>
              </a:rPr>
              <a:t>oăm</a:t>
            </a:r>
            <a:endParaRPr lang="en-US" sz="2400">
              <a:ea typeface="Times New Roman"/>
              <a:cs typeface="Times New Roman"/>
            </a:endParaRPr>
          </a:p>
          <a:p>
            <a:pPr marL="0" marR="6604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>
                <a:latin typeface="Symbol"/>
                <a:ea typeface="Symbol"/>
                <a:cs typeface="Symbol"/>
              </a:rPr>
              <a:t>Þ</a:t>
            </a:r>
            <a:r>
              <a:rPr lang="en-US" spc="230">
                <a:latin typeface="Symbol"/>
                <a:ea typeface="Symbol"/>
                <a:cs typeface="Symbol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Viên</a:t>
            </a:r>
            <a:r>
              <a:rPr lang="en-US" spc="22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quan</a:t>
            </a:r>
            <a:r>
              <a:rPr lang="en-US" spc="22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tận</a:t>
            </a:r>
            <a:r>
              <a:rPr lang="en-US" spc="22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tuỵ,</a:t>
            </a:r>
            <a:r>
              <a:rPr lang="en-US" spc="23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>
                <a:latin typeface="Times New Roman"/>
                <a:ea typeface="Times New Roman"/>
                <a:cs typeface="Times New Roman"/>
              </a:rPr>
              <a:t>vua</a:t>
            </a:r>
            <a:r>
              <a:rPr lang="en-US" spc="23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10">
                <a:latin typeface="Times New Roman"/>
                <a:ea typeface="Times New Roman"/>
                <a:cs typeface="Times New Roman"/>
              </a:rPr>
              <a:t>anh</a:t>
            </a:r>
            <a:r>
              <a:rPr lang="en-US" spc="24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minh,</a:t>
            </a:r>
            <a:r>
              <a:rPr lang="en-US" spc="23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10">
                <a:latin typeface="Times New Roman"/>
                <a:ea typeface="Times New Roman"/>
                <a:cs typeface="Times New Roman"/>
              </a:rPr>
              <a:t>tin</a:t>
            </a:r>
            <a:r>
              <a:rPr lang="en-US" spc="14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tưởng</a:t>
            </a:r>
            <a:r>
              <a:rPr lang="en-US" spc="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vào</a:t>
            </a:r>
            <a:r>
              <a:rPr lang="en-US" spc="-1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tài</a:t>
            </a:r>
            <a:r>
              <a:rPr lang="en-US" spc="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năng</a:t>
            </a:r>
            <a:r>
              <a:rPr lang="en-US" spc="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của</a:t>
            </a:r>
            <a:r>
              <a:rPr lang="en-US">
                <a:latin typeface="Times New Roman"/>
                <a:ea typeface="Times New Roman"/>
                <a:cs typeface="Times New Roman"/>
              </a:rPr>
              <a:t> nhân</a:t>
            </a:r>
            <a:r>
              <a:rPr lang="en-US" spc="-15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pc="-5">
                <a:latin typeface="Times New Roman"/>
                <a:ea typeface="Times New Roman"/>
                <a:cs typeface="Times New Roman"/>
              </a:rPr>
              <a:t>dân.</a:t>
            </a:r>
            <a:endParaRPr lang="en-US" sz="240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>
                <a:latin typeface="Times New Roman"/>
                <a:ea typeface="Times New Roman"/>
                <a:cs typeface="Times New Roman"/>
              </a:rPr>
              <a:t> </a:t>
            </a:r>
            <a:endParaRPr lang="en-US" sz="2400">
              <a:ea typeface="Calibri"/>
              <a:cs typeface="Times New Roman"/>
            </a:endParaRPr>
          </a:p>
          <a:p>
            <a:pPr marL="0" indent="0">
              <a:buNone/>
            </a:pPr>
            <a:endParaRPr lang="vi-VN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63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en-US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vi-VN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Thân </a:t>
            </a:r>
            <a:r>
              <a:rPr lang="vi-VN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truyện: Những lần giải đố của em </a:t>
            </a:r>
            <a:r>
              <a:rPr lang="vi-VN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vi-VN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vi-VN" b="1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b="1">
                <a:latin typeface="Times New Roman" pitchFamily="18" charset="0"/>
                <a:cs typeface="Times New Roman" pitchFamily="18" charset="0"/>
              </a:rPr>
              <a:t>Em bé giải câu đố của viên quan</a:t>
            </a:r>
          </a:p>
          <a:p>
            <a:pPr marL="0" indent="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140968"/>
            <a:ext cx="6624735" cy="3168352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5868144" y="1844824"/>
            <a:ext cx="2520280" cy="144016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latin typeface="Times New Roman" pitchFamily="18" charset="0"/>
                <a:cs typeface="Times New Roman" pitchFamily="18" charset="0"/>
              </a:rPr>
              <a:t>Trâu của lão cày một ngày được mấy đường?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loud 5"/>
          <p:cNvSpPr/>
          <p:nvPr/>
        </p:nvSpPr>
        <p:spPr>
          <a:xfrm>
            <a:off x="2483768" y="2204864"/>
            <a:ext cx="2160240" cy="136815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latin typeface="Times New Roman" pitchFamily="18" charset="0"/>
                <a:cs typeface="Times New Roman" pitchFamily="18" charset="0"/>
              </a:rPr>
              <a:t>Ngựa của ông một ngày đi được mấy bước?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06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64&quot;/&gt;&lt;/object&gt;&lt;object type=&quot;3&quot; unique_id=&quot;10011&quot;&gt;&lt;property id=&quot;20148&quot; value=&quot;5&quot;/&gt;&lt;property id=&quot;20300&quot; value=&quot;Slide 9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67&quot;/&gt;&lt;/object&gt;&lt;object type=&quot;3&quot; unique_id=&quot;10013&quot;&gt;&lt;property id=&quot;20148&quot; value=&quot;5&quot;/&gt;&lt;property id=&quot;20300&quot; value=&quot;Slide 11&quot;/&gt;&lt;property id=&quot;20307&quot; value=&quot;266&quot;/&gt;&lt;/object&gt;&lt;/object&gt;&lt;object type=&quot;8&quot; unique_id=&quot;1002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</TotalTime>
  <Words>564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28</cp:revision>
  <dcterms:created xsi:type="dcterms:W3CDTF">2019-10-09T14:41:15Z</dcterms:created>
  <dcterms:modified xsi:type="dcterms:W3CDTF">2020-10-15T05:52:47Z</dcterms:modified>
</cp:coreProperties>
</file>