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99" r:id="rId4"/>
    <p:sldId id="298" r:id="rId5"/>
    <p:sldId id="262" r:id="rId6"/>
    <p:sldId id="264" r:id="rId7"/>
    <p:sldId id="268" r:id="rId8"/>
    <p:sldId id="295" r:id="rId9"/>
    <p:sldId id="265" r:id="rId10"/>
    <p:sldId id="263" r:id="rId11"/>
    <p:sldId id="302" r:id="rId12"/>
    <p:sldId id="283" r:id="rId13"/>
    <p:sldId id="2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pPr/>
              <a:t>2021/1/31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44E0F99-7FAC-450C-9553-DCAE7E9C0A42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29A9-10DB-4AE8-BE75-EBA3E6A67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309" y="265814"/>
            <a:ext cx="8082080" cy="507173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48E8C827-ECA8-4183-BD13-1FC3314E447A}"/>
              </a:ext>
            </a:extLst>
          </p:cNvPr>
          <p:cNvGrpSpPr/>
          <p:nvPr/>
        </p:nvGrpSpPr>
        <p:grpSpPr>
          <a:xfrm>
            <a:off x="-112148" y="4417620"/>
            <a:ext cx="4814777" cy="2440379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3373962" y="1786721"/>
            <a:ext cx="6530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dirty="0" smtClean="0">
                <a:ln w="1270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 81</a:t>
            </a:r>
          </a:p>
          <a:p>
            <a:pPr algn="ctr"/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zh-CN" altLang="en-US" sz="4800" b="1" i="1" dirty="0">
              <a:ln w="12700">
                <a:noFill/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xmlns="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xmlns="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xmlns="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xmlns="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xmlns="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:a16="http://schemas.microsoft.com/office/drawing/2014/main" xmlns="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文本框 23">
            <a:extLst>
              <a:ext uri="{FF2B5EF4-FFF2-40B4-BE49-F238E27FC236}">
                <a16:creationId xmlns:a16="http://schemas.microsoft.com/office/drawing/2014/main" xmlns="" id="{127393E9-F0A8-41A1-818E-C01B25D93905}"/>
              </a:ext>
            </a:extLst>
          </p:cNvPr>
          <p:cNvSpPr txBox="1"/>
          <p:nvPr/>
        </p:nvSpPr>
        <p:spPr>
          <a:xfrm>
            <a:off x="7990353" y="5148273"/>
            <a:ext cx="379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Giáo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viên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: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Trần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Thị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Giang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020720" y="23750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0" y="923536"/>
          <a:ext cx="12192000" cy="5940402"/>
        </p:xfrm>
        <a:graphic>
          <a:graphicData uri="http://schemas.openxmlformats.org/drawingml/2006/table">
            <a:tbl>
              <a:tblPr/>
              <a:tblGrid>
                <a:gridCol w="1555668"/>
                <a:gridCol w="1864426"/>
                <a:gridCol w="3467594"/>
                <a:gridCol w="2125683"/>
                <a:gridCol w="3178629"/>
              </a:tblGrid>
              <a:tr h="715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 tượng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 sát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Tưởng tượng, liên tưởng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 sánh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 xét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649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Dế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Mèn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Đánh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 chung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2003918" y="1843048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người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08111" y="257931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đầu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1840" y="3553087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hai cái răng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843192" y="44793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cặp 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22058" y="5120630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vuốt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13941" y="1629299"/>
            <a:ext cx="3521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rung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rinh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nâu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bóng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mỡ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54701" y="2591188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to, nổi từng tảng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21556" y="352933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đen nhánh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14692" y="4479363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dài, uốn cong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72613" y="5108757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87692" y="3173086"/>
            <a:ext cx="2137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nhai ngoàm ngoạp như 2 lưỡi liềm máy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839629" y="1843047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nhìn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85925" y="257932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bướng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262750" y="3588716"/>
            <a:ext cx="276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đỗi hùng dũng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74242" y="446749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hãnh diện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025244" y="5108761"/>
            <a:ext cx="3261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trịnh trọng, khoan thai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07965" y="5825286"/>
            <a:ext cx="3839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tráng</a:t>
            </a:r>
            <a:endParaRPr lang="en-US" sz="2400" dirty="0" smtClean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32049" y="5799552"/>
            <a:ext cx="437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kiêu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căng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92972" y="5737643"/>
            <a:ext cx="96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en-US" sz="5400" b="1" dirty="0" smtClean="0"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0176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675" y="415641"/>
            <a:ext cx="826522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…..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6793" y="1822408"/>
            <a:ext cx="793520" cy="795085"/>
            <a:chOff x="5225143" y="4089394"/>
            <a:chExt cx="1741715" cy="1741715"/>
          </a:xfrm>
        </p:grpSpPr>
        <p:sp>
          <p:nvSpPr>
            <p:cNvPr id="9" name="菱形 11"/>
            <p:cNvSpPr/>
            <p:nvPr/>
          </p:nvSpPr>
          <p:spPr>
            <a:xfrm>
              <a:off x="5225143" y="4089394"/>
              <a:ext cx="1741715" cy="1741715"/>
            </a:xfrm>
            <a:prstGeom prst="diamond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Shape 4233"/>
            <p:cNvSpPr/>
            <p:nvPr/>
          </p:nvSpPr>
          <p:spPr>
            <a:xfrm>
              <a:off x="5956384" y="4820658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652" y="4330"/>
                  </a:moveTo>
                  <a:lnTo>
                    <a:pt x="512" y="4377"/>
                  </a:lnTo>
                  <a:lnTo>
                    <a:pt x="373" y="4470"/>
                  </a:lnTo>
                  <a:lnTo>
                    <a:pt x="233" y="4563"/>
                  </a:lnTo>
                  <a:lnTo>
                    <a:pt x="140" y="4703"/>
                  </a:lnTo>
                  <a:lnTo>
                    <a:pt x="47" y="4842"/>
                  </a:lnTo>
                  <a:lnTo>
                    <a:pt x="0" y="4982"/>
                  </a:lnTo>
                  <a:lnTo>
                    <a:pt x="0" y="5122"/>
                  </a:lnTo>
                  <a:lnTo>
                    <a:pt x="0" y="5308"/>
                  </a:lnTo>
                  <a:lnTo>
                    <a:pt x="47" y="5448"/>
                  </a:lnTo>
                  <a:lnTo>
                    <a:pt x="140" y="5587"/>
                  </a:lnTo>
                  <a:lnTo>
                    <a:pt x="233" y="5727"/>
                  </a:lnTo>
                  <a:lnTo>
                    <a:pt x="373" y="5820"/>
                  </a:lnTo>
                  <a:lnTo>
                    <a:pt x="512" y="5913"/>
                  </a:lnTo>
                  <a:lnTo>
                    <a:pt x="652" y="5913"/>
                  </a:lnTo>
                  <a:lnTo>
                    <a:pt x="792" y="5960"/>
                  </a:lnTo>
                  <a:lnTo>
                    <a:pt x="978" y="5913"/>
                  </a:lnTo>
                  <a:lnTo>
                    <a:pt x="1118" y="5913"/>
                  </a:lnTo>
                  <a:lnTo>
                    <a:pt x="1257" y="5820"/>
                  </a:lnTo>
                  <a:lnTo>
                    <a:pt x="1397" y="5727"/>
                  </a:lnTo>
                  <a:lnTo>
                    <a:pt x="1490" y="5587"/>
                  </a:lnTo>
                  <a:lnTo>
                    <a:pt x="1537" y="5448"/>
                  </a:lnTo>
                  <a:lnTo>
                    <a:pt x="1583" y="5308"/>
                  </a:lnTo>
                  <a:lnTo>
                    <a:pt x="1630" y="5122"/>
                  </a:lnTo>
                  <a:lnTo>
                    <a:pt x="1583" y="4982"/>
                  </a:lnTo>
                  <a:lnTo>
                    <a:pt x="1537" y="4842"/>
                  </a:lnTo>
                  <a:lnTo>
                    <a:pt x="1490" y="4703"/>
                  </a:lnTo>
                  <a:lnTo>
                    <a:pt x="1397" y="4563"/>
                  </a:lnTo>
                  <a:lnTo>
                    <a:pt x="1257" y="4470"/>
                  </a:lnTo>
                  <a:lnTo>
                    <a:pt x="1118" y="4377"/>
                  </a:lnTo>
                  <a:lnTo>
                    <a:pt x="978" y="4330"/>
                  </a:lnTo>
                  <a:close/>
                  <a:moveTo>
                    <a:pt x="280" y="2142"/>
                  </a:moveTo>
                  <a:lnTo>
                    <a:pt x="186" y="2188"/>
                  </a:lnTo>
                  <a:lnTo>
                    <a:pt x="93" y="2235"/>
                  </a:lnTo>
                  <a:lnTo>
                    <a:pt x="0" y="2328"/>
                  </a:lnTo>
                  <a:lnTo>
                    <a:pt x="0" y="2421"/>
                  </a:lnTo>
                  <a:lnTo>
                    <a:pt x="0" y="2980"/>
                  </a:lnTo>
                  <a:lnTo>
                    <a:pt x="0" y="3120"/>
                  </a:lnTo>
                  <a:lnTo>
                    <a:pt x="47" y="3166"/>
                  </a:lnTo>
                  <a:lnTo>
                    <a:pt x="140" y="3259"/>
                  </a:lnTo>
                  <a:lnTo>
                    <a:pt x="233" y="3259"/>
                  </a:lnTo>
                  <a:lnTo>
                    <a:pt x="699" y="3353"/>
                  </a:lnTo>
                  <a:lnTo>
                    <a:pt x="1118" y="3492"/>
                  </a:lnTo>
                  <a:lnTo>
                    <a:pt x="1537" y="3725"/>
                  </a:lnTo>
                  <a:lnTo>
                    <a:pt x="1909" y="4051"/>
                  </a:lnTo>
                  <a:lnTo>
                    <a:pt x="2189" y="4423"/>
                  </a:lnTo>
                  <a:lnTo>
                    <a:pt x="2421" y="4796"/>
                  </a:lnTo>
                  <a:lnTo>
                    <a:pt x="2608" y="5215"/>
                  </a:lnTo>
                  <a:lnTo>
                    <a:pt x="2654" y="5727"/>
                  </a:lnTo>
                  <a:lnTo>
                    <a:pt x="2701" y="5820"/>
                  </a:lnTo>
                  <a:lnTo>
                    <a:pt x="2747" y="5867"/>
                  </a:lnTo>
                  <a:lnTo>
                    <a:pt x="2840" y="5913"/>
                  </a:lnTo>
                  <a:lnTo>
                    <a:pt x="2934" y="5960"/>
                  </a:lnTo>
                  <a:lnTo>
                    <a:pt x="3492" y="5960"/>
                  </a:lnTo>
                  <a:lnTo>
                    <a:pt x="3632" y="5913"/>
                  </a:lnTo>
                  <a:lnTo>
                    <a:pt x="3725" y="5867"/>
                  </a:lnTo>
                  <a:lnTo>
                    <a:pt x="3772" y="5774"/>
                  </a:lnTo>
                  <a:lnTo>
                    <a:pt x="3772" y="5681"/>
                  </a:lnTo>
                  <a:lnTo>
                    <a:pt x="3725" y="5308"/>
                  </a:lnTo>
                  <a:lnTo>
                    <a:pt x="3679" y="4982"/>
                  </a:lnTo>
                  <a:lnTo>
                    <a:pt x="3585" y="4656"/>
                  </a:lnTo>
                  <a:lnTo>
                    <a:pt x="3446" y="4377"/>
                  </a:lnTo>
                  <a:lnTo>
                    <a:pt x="3306" y="4051"/>
                  </a:lnTo>
                  <a:lnTo>
                    <a:pt x="3120" y="3772"/>
                  </a:lnTo>
                  <a:lnTo>
                    <a:pt x="2887" y="3492"/>
                  </a:lnTo>
                  <a:lnTo>
                    <a:pt x="2654" y="3259"/>
                  </a:lnTo>
                  <a:lnTo>
                    <a:pt x="2421" y="3027"/>
                  </a:lnTo>
                  <a:lnTo>
                    <a:pt x="2142" y="2840"/>
                  </a:lnTo>
                  <a:lnTo>
                    <a:pt x="1863" y="2654"/>
                  </a:lnTo>
                  <a:lnTo>
                    <a:pt x="1583" y="2514"/>
                  </a:lnTo>
                  <a:lnTo>
                    <a:pt x="1257" y="2375"/>
                  </a:lnTo>
                  <a:lnTo>
                    <a:pt x="931" y="2282"/>
                  </a:lnTo>
                  <a:lnTo>
                    <a:pt x="605" y="2188"/>
                  </a:lnTo>
                  <a:lnTo>
                    <a:pt x="280" y="2142"/>
                  </a:lnTo>
                  <a:close/>
                  <a:moveTo>
                    <a:pt x="140" y="0"/>
                  </a:moveTo>
                  <a:lnTo>
                    <a:pt x="93" y="47"/>
                  </a:lnTo>
                  <a:lnTo>
                    <a:pt x="0" y="140"/>
                  </a:lnTo>
                  <a:lnTo>
                    <a:pt x="0" y="279"/>
                  </a:lnTo>
                  <a:lnTo>
                    <a:pt x="0" y="885"/>
                  </a:lnTo>
                  <a:lnTo>
                    <a:pt x="0" y="978"/>
                  </a:lnTo>
                  <a:lnTo>
                    <a:pt x="47" y="1071"/>
                  </a:lnTo>
                  <a:lnTo>
                    <a:pt x="140" y="1118"/>
                  </a:lnTo>
                  <a:lnTo>
                    <a:pt x="233" y="1118"/>
                  </a:lnTo>
                  <a:lnTo>
                    <a:pt x="699" y="1164"/>
                  </a:lnTo>
                  <a:lnTo>
                    <a:pt x="1118" y="1257"/>
                  </a:lnTo>
                  <a:lnTo>
                    <a:pt x="1583" y="1397"/>
                  </a:lnTo>
                  <a:lnTo>
                    <a:pt x="1956" y="1583"/>
                  </a:lnTo>
                  <a:lnTo>
                    <a:pt x="2375" y="1769"/>
                  </a:lnTo>
                  <a:lnTo>
                    <a:pt x="2747" y="2002"/>
                  </a:lnTo>
                  <a:lnTo>
                    <a:pt x="3073" y="2235"/>
                  </a:lnTo>
                  <a:lnTo>
                    <a:pt x="3399" y="2561"/>
                  </a:lnTo>
                  <a:lnTo>
                    <a:pt x="3679" y="2840"/>
                  </a:lnTo>
                  <a:lnTo>
                    <a:pt x="3958" y="3213"/>
                  </a:lnTo>
                  <a:lnTo>
                    <a:pt x="4191" y="3585"/>
                  </a:lnTo>
                  <a:lnTo>
                    <a:pt x="4377" y="3958"/>
                  </a:lnTo>
                  <a:lnTo>
                    <a:pt x="4563" y="4377"/>
                  </a:lnTo>
                  <a:lnTo>
                    <a:pt x="4656" y="4796"/>
                  </a:lnTo>
                  <a:lnTo>
                    <a:pt x="4749" y="5262"/>
                  </a:lnTo>
                  <a:lnTo>
                    <a:pt x="4796" y="5681"/>
                  </a:lnTo>
                  <a:lnTo>
                    <a:pt x="4843" y="5774"/>
                  </a:lnTo>
                  <a:lnTo>
                    <a:pt x="4889" y="5867"/>
                  </a:lnTo>
                  <a:lnTo>
                    <a:pt x="4982" y="5913"/>
                  </a:lnTo>
                  <a:lnTo>
                    <a:pt x="5075" y="5960"/>
                  </a:lnTo>
                  <a:lnTo>
                    <a:pt x="5681" y="5960"/>
                  </a:lnTo>
                  <a:lnTo>
                    <a:pt x="5774" y="5913"/>
                  </a:lnTo>
                  <a:lnTo>
                    <a:pt x="5867" y="5867"/>
                  </a:lnTo>
                  <a:lnTo>
                    <a:pt x="5960" y="5774"/>
                  </a:lnTo>
                  <a:lnTo>
                    <a:pt x="5960" y="5681"/>
                  </a:lnTo>
                  <a:lnTo>
                    <a:pt x="5914" y="5122"/>
                  </a:lnTo>
                  <a:lnTo>
                    <a:pt x="5820" y="4563"/>
                  </a:lnTo>
                  <a:lnTo>
                    <a:pt x="5634" y="4051"/>
                  </a:lnTo>
                  <a:lnTo>
                    <a:pt x="5448" y="3539"/>
                  </a:lnTo>
                  <a:lnTo>
                    <a:pt x="5215" y="3073"/>
                  </a:lnTo>
                  <a:lnTo>
                    <a:pt x="4889" y="2608"/>
                  </a:lnTo>
                  <a:lnTo>
                    <a:pt x="4563" y="2142"/>
                  </a:lnTo>
                  <a:lnTo>
                    <a:pt x="4191" y="1723"/>
                  </a:lnTo>
                  <a:lnTo>
                    <a:pt x="3772" y="1350"/>
                  </a:lnTo>
                  <a:lnTo>
                    <a:pt x="3353" y="1024"/>
                  </a:lnTo>
                  <a:lnTo>
                    <a:pt x="2887" y="745"/>
                  </a:lnTo>
                  <a:lnTo>
                    <a:pt x="2421" y="512"/>
                  </a:lnTo>
                  <a:lnTo>
                    <a:pt x="1909" y="279"/>
                  </a:lnTo>
                  <a:lnTo>
                    <a:pt x="1350" y="140"/>
                  </a:lnTo>
                  <a:lnTo>
                    <a:pt x="838" y="47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0947" y="1906568"/>
            <a:ext cx="10083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FullSizeRender.jpg"/>
          <p:cNvPicPr>
            <a:picLocks noChangeAspect="1"/>
          </p:cNvPicPr>
          <p:nvPr/>
        </p:nvPicPr>
        <p:blipFill>
          <a:blip r:embed="rId2" cstate="print"/>
          <a:srcRect t="2322"/>
          <a:stretch>
            <a:fillRect/>
          </a:stretch>
        </p:blipFill>
        <p:spPr>
          <a:xfrm>
            <a:off x="1544673" y="2606722"/>
            <a:ext cx="9594379" cy="4251278"/>
          </a:xfrm>
          <a:prstGeom prst="rect">
            <a:avLst/>
          </a:prstGeom>
        </p:spPr>
      </p:pic>
      <p:grpSp>
        <p:nvGrpSpPr>
          <p:cNvPr id="13" name="组合 4"/>
          <p:cNvGrpSpPr/>
          <p:nvPr/>
        </p:nvGrpSpPr>
        <p:grpSpPr>
          <a:xfrm>
            <a:off x="612194" y="3354700"/>
            <a:ext cx="779872" cy="756693"/>
            <a:chOff x="5225143" y="2017486"/>
            <a:chExt cx="1741715" cy="1741715"/>
          </a:xfrm>
        </p:grpSpPr>
        <p:sp>
          <p:nvSpPr>
            <p:cNvPr id="14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Shape 4190"/>
            <p:cNvSpPr/>
            <p:nvPr/>
          </p:nvSpPr>
          <p:spPr>
            <a:xfrm>
              <a:off x="5956384" y="2748750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40084" y="3206841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4"/>
          <p:cNvGrpSpPr/>
          <p:nvPr/>
        </p:nvGrpSpPr>
        <p:grpSpPr>
          <a:xfrm>
            <a:off x="669058" y="4844604"/>
            <a:ext cx="779872" cy="756693"/>
            <a:chOff x="5225143" y="2017486"/>
            <a:chExt cx="1741715" cy="1741715"/>
          </a:xfrm>
        </p:grpSpPr>
        <p:sp>
          <p:nvSpPr>
            <p:cNvPr id="18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Shape 4190"/>
            <p:cNvSpPr/>
            <p:nvPr/>
          </p:nvSpPr>
          <p:spPr>
            <a:xfrm>
              <a:off x="5956384" y="2748751"/>
              <a:ext cx="279234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6948" y="4696745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DA7CCDA-47A8-425D-A1DB-5E71CBAF4AFE}"/>
              </a:ext>
            </a:extLst>
          </p:cNvPr>
          <p:cNvGrpSpPr/>
          <p:nvPr/>
        </p:nvGrpSpPr>
        <p:grpSpPr>
          <a:xfrm>
            <a:off x="407126" y="2291938"/>
            <a:ext cx="2229196" cy="2822124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xmlns="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xmlns="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xmlns="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xmlns="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xmlns="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xmlns="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xmlns="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:a16="http://schemas.microsoft.com/office/drawing/2014/main" xmlns="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xmlns="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:a16="http://schemas.microsoft.com/office/drawing/2014/main" xmlns="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1B92F78E-893C-4254-86F8-EF4A0ED41B44}"/>
              </a:ext>
            </a:extLst>
          </p:cNvPr>
          <p:cNvGrpSpPr/>
          <p:nvPr/>
        </p:nvGrpSpPr>
        <p:grpSpPr>
          <a:xfrm rot="19663740">
            <a:off x="3316870" y="1845041"/>
            <a:ext cx="654790" cy="845387"/>
            <a:chOff x="10766636" y="3941730"/>
            <a:chExt cx="1047922" cy="1352954"/>
          </a:xfrm>
        </p:grpSpPr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xmlns="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xmlns="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xmlns="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xmlns="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xmlns="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xmlns="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64426" y="534392"/>
            <a:ext cx="449090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25">
            <a:extLst>
              <a:ext uri="{FF2B5EF4-FFF2-40B4-BE49-F238E27FC236}">
                <a16:creationId xmlns:a16="http://schemas.microsoft.com/office/drawing/2014/main" xmlns="" id="{1B92F78E-893C-4254-86F8-EF4A0ED41B44}"/>
              </a:ext>
            </a:extLst>
          </p:cNvPr>
          <p:cNvGrpSpPr/>
          <p:nvPr/>
        </p:nvGrpSpPr>
        <p:grpSpPr>
          <a:xfrm rot="19663740">
            <a:off x="3338642" y="3303718"/>
            <a:ext cx="654790" cy="845387"/>
            <a:chOff x="10766636" y="3941730"/>
            <a:chExt cx="1047922" cy="1352954"/>
          </a:xfrm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xmlns="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9">
              <a:extLst>
                <a:ext uri="{FF2B5EF4-FFF2-40B4-BE49-F238E27FC236}">
                  <a16:creationId xmlns:a16="http://schemas.microsoft.com/office/drawing/2014/main" xmlns="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0">
              <a:extLst>
                <a:ext uri="{FF2B5EF4-FFF2-40B4-BE49-F238E27FC236}">
                  <a16:creationId xmlns:a16="http://schemas.microsoft.com/office/drawing/2014/main" xmlns="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xmlns="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xmlns="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25">
            <a:extLst>
              <a:ext uri="{FF2B5EF4-FFF2-40B4-BE49-F238E27FC236}">
                <a16:creationId xmlns:a16="http://schemas.microsoft.com/office/drawing/2014/main" xmlns="" id="{1B92F78E-893C-4254-86F8-EF4A0ED41B44}"/>
              </a:ext>
            </a:extLst>
          </p:cNvPr>
          <p:cNvGrpSpPr/>
          <p:nvPr/>
        </p:nvGrpSpPr>
        <p:grpSpPr>
          <a:xfrm rot="19663740">
            <a:off x="3360413" y="4798022"/>
            <a:ext cx="654790" cy="845387"/>
            <a:chOff x="10766636" y="3941730"/>
            <a:chExt cx="1047922" cy="1352954"/>
          </a:xfrm>
        </p:grpSpPr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xmlns="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xmlns="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xmlns="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xmlns="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xmlns="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3">
              <a:extLst>
                <a:ext uri="{FF2B5EF4-FFF2-40B4-BE49-F238E27FC236}">
                  <a16:creationId xmlns:a16="http://schemas.microsoft.com/office/drawing/2014/main" xmlns="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322618" y="4987640"/>
            <a:ext cx="6120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91891" y="2064331"/>
            <a:ext cx="556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39392" y="3536871"/>
            <a:ext cx="634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BTVN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tr29)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887" y="-17958"/>
            <a:ext cx="9578378" cy="5372244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48E8C827-ECA8-4183-BD13-1FC3314E447A}"/>
              </a:ext>
            </a:extLst>
          </p:cNvPr>
          <p:cNvGrpSpPr/>
          <p:nvPr/>
        </p:nvGrpSpPr>
        <p:grpSpPr>
          <a:xfrm>
            <a:off x="-112148" y="4714504"/>
            <a:ext cx="3995379" cy="214349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3443060" y="1651318"/>
            <a:ext cx="6309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6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endParaRPr lang="zh-CN" altLang="en-US" sz="66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890" y="997994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xmlns="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xmlns="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xmlns="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xmlns="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xmlns="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xmlns="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xmlns="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xmlns="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xmlns="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xmlns="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xmlns="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:a16="http://schemas.microsoft.com/office/drawing/2014/main" xmlns="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36" y="1354917"/>
            <a:ext cx="9416944" cy="433709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B17DF427-0AC6-4402-991B-98D502B03A16}"/>
              </a:ext>
            </a:extLst>
          </p:cNvPr>
          <p:cNvSpPr txBox="1"/>
          <p:nvPr/>
        </p:nvSpPr>
        <p:spPr>
          <a:xfrm>
            <a:off x="2694053" y="3437662"/>
            <a:ext cx="717269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1/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00B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29823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450" y="6029579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70" y="294999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0371" y="1007724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1019" y="713548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2" y="5400187"/>
            <a:ext cx="1837722" cy="1300440"/>
          </a:xfrm>
          <a:prstGeom prst="rect">
            <a:avLst/>
          </a:prstGeom>
        </p:spPr>
      </p:pic>
      <p:sp>
        <p:nvSpPr>
          <p:cNvPr id="17" name="文本框 41">
            <a:extLst>
              <a:ext uri="{FF2B5EF4-FFF2-40B4-BE49-F238E27FC236}">
                <a16:creationId xmlns:a16="http://schemas.microsoft.com/office/drawing/2014/main" xmlns="" id="{B17DF427-0AC6-4402-991B-98D502B03A16}"/>
              </a:ext>
            </a:extLst>
          </p:cNvPr>
          <p:cNvSpPr txBox="1"/>
          <p:nvPr/>
        </p:nvSpPr>
        <p:spPr>
          <a:xfrm>
            <a:off x="2358582" y="4583429"/>
            <a:ext cx="71726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2/ 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6431" y="1682138"/>
            <a:ext cx="5656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MỤC TIÊU BÀI HỌC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9" y="2450256"/>
            <a:ext cx="6976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 CON NẮM ĐƯỢC CÁC NĂNG LỰC KHI LÀM MỘT BÀI VĂN MIÊU TẢ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4AFE0F-48F1-4B1C-ABB7-3D425E2FBA81}"/>
              </a:ext>
            </a:extLst>
          </p:cNvPr>
          <p:cNvSpPr txBox="1"/>
          <p:nvPr/>
        </p:nvSpPr>
        <p:spPr>
          <a:xfrm>
            <a:off x="938150" y="2216461"/>
            <a:ext cx="632954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:a16="http://schemas.microsoft.com/office/drawing/2014/main" xmlns="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924" y="463138"/>
            <a:ext cx="36131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257" y="1966572"/>
          <a:ext cx="10996552" cy="3958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989"/>
                <a:gridCol w="1655609"/>
                <a:gridCol w="1971303"/>
                <a:gridCol w="3381860"/>
                <a:gridCol w="2365791"/>
              </a:tblGrid>
              <a:tr h="983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 lực và tác dụng của năng lực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miêu 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5881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62" y="0"/>
          <a:ext cx="12180138" cy="688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56"/>
                <a:gridCol w="1258785"/>
                <a:gridCol w="1900052"/>
                <a:gridCol w="6032664"/>
                <a:gridCol w="2335481"/>
              </a:tblGrid>
              <a:tr h="10569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N.và tác dụng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m.tả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8629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256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1922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7435" y="1379907"/>
            <a:ext cx="1216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Dế Choắt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0648" y="3182589"/>
            <a:ext cx="116378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 Cà Mau </a:t>
            </a:r>
            <a:endParaRPr kumimoji="0" lang="nl-NL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557" y="1424503"/>
            <a:ext cx="1472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Gầy gò, xấu xí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2334" y="2992050"/>
            <a:ext cx="1485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rộng lớn, hùng vĩ, hoang sơ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71356" y="1092532"/>
            <a:ext cx="59785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Người: gầy gò, dài lêu nghêu như gã 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Cánh: ngắn củn, như người cởi trần mặc gi-lê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Càng bè bè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Râu: cụt ngủn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Mặt ngẩn ngẩn, ngơ ngơ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47605" y="2766950"/>
            <a:ext cx="59732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 ngòi, kênh rạch bủa vây chi chít 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Trời xanh, nước xanh…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Tiếngkhu rừng, tiếng sóng:  rì rào…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Sông Năm Căn mênh mông,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 đổ .... thác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  bơi hàng đàn như người bơi ếch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 đước dựng cao ngất như hai dãy …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885" y="5191883"/>
            <a:ext cx="1236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Cây gạo bên bến sông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679" y="5165229"/>
            <a:ext cx="19238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Vẻ đẹp đầy sức sống của cây gạo vào mùa xuân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18857" y="5177642"/>
            <a:ext cx="5937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 gạo sừng sững như 1 tháp đèn…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Hoa gạo: là hàng ngàn ngọn nến hồng tươi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Búp nõn là hàng ngàn ánh nến xanh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Chào mào, sáo sậu: gọi nhau, trêu ghẹo, ...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04022" y="1294416"/>
            <a:ext cx="2240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Quan sát: giúp lựa chọn được chi tiết nổi bật của đối tượng miêu tả.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4022" y="3299367"/>
            <a:ext cx="2240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-Tưởng tượng, so sánh và nhận xét:  giúp người đọc hình dung được đối tượng miêu tả một cách cụ thể, sinh động, hấp dẫn.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/>
      <p:bldP spid="6" grpId="0"/>
      <p:bldP spid="7" grpId="0"/>
      <p:bldP spid="3074" grpId="0"/>
      <p:bldP spid="3075" grpId="0"/>
      <p:bldP spid="10" grpId="0"/>
      <p:bldP spid="11" grpId="0"/>
      <p:bldP spid="3076" grpId="0"/>
      <p:bldP spid="307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509143"/>
            <a:ext cx="1083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So sánh 2 đoạn văn 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2306" y="1294409"/>
            <a:ext cx="493221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a,Dòng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4681" y="1330034"/>
            <a:ext cx="54243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b,Dòng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789881" y="1482434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1481" y="5041035"/>
            <a:ext cx="436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171206" y="507171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98920" y="5877767"/>
            <a:ext cx="59930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 rot="-5400000">
            <a:off x="2762662" y="2090717"/>
            <a:ext cx="457200" cy="5085277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297881" y="4675910"/>
            <a:ext cx="477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AutoShape 24"/>
          <p:cNvSpPr>
            <a:spLocks/>
          </p:cNvSpPr>
          <p:nvPr/>
        </p:nvSpPr>
        <p:spPr bwMode="auto">
          <a:xfrm rot="-5400000">
            <a:off x="8551886" y="1906650"/>
            <a:ext cx="457200" cy="5548416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1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/>
      <p:bldP spid="12" grpId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B647BCD-73A2-4D18-B510-5305A7F6DF55}"/>
              </a:ext>
            </a:extLst>
          </p:cNvPr>
          <p:cNvGrpSpPr/>
          <p:nvPr/>
        </p:nvGrpSpPr>
        <p:grpSpPr>
          <a:xfrm>
            <a:off x="271169" y="2517561"/>
            <a:ext cx="2578918" cy="2353294"/>
            <a:chOff x="1696200" y="2101933"/>
            <a:chExt cx="2578918" cy="2353294"/>
          </a:xfrm>
        </p:grpSpPr>
        <p:sp>
          <p:nvSpPr>
            <p:cNvPr id="2" name="Freeform 28">
              <a:extLst>
                <a:ext uri="{FF2B5EF4-FFF2-40B4-BE49-F238E27FC236}">
                  <a16:creationId xmlns:a16="http://schemas.microsoft.com/office/drawing/2014/main" xmlns="" id="{982B509B-AB8F-4EB5-B69A-4E8EA7C71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6200" y="2101933"/>
              <a:ext cx="2578918" cy="2353294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E9C790F-C4C4-4701-A246-0850841173A3}"/>
                </a:ext>
              </a:extLst>
            </p:cNvPr>
            <p:cNvSpPr/>
            <p:nvPr/>
          </p:nvSpPr>
          <p:spPr>
            <a:xfrm>
              <a:off x="1847129" y="3027350"/>
              <a:ext cx="20004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Quan sát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D4A0F1E-5ADB-4C4B-8BD3-62031AA3004E}"/>
              </a:ext>
            </a:extLst>
          </p:cNvPr>
          <p:cNvGrpSpPr/>
          <p:nvPr/>
        </p:nvGrpSpPr>
        <p:grpSpPr>
          <a:xfrm>
            <a:off x="4227653" y="2538792"/>
            <a:ext cx="3063804" cy="2596289"/>
            <a:chOff x="686138" y="1953940"/>
            <a:chExt cx="3063804" cy="2596289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xmlns="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063804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CFDB7B75-C970-48BD-8D33-5ADFFCE1D1DB}"/>
                </a:ext>
              </a:extLst>
            </p:cNvPr>
            <p:cNvSpPr/>
            <p:nvPr/>
          </p:nvSpPr>
          <p:spPr>
            <a:xfrm>
              <a:off x="781146" y="2374212"/>
              <a:ext cx="286195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Nhận xét, liên tưởng, tưởng tượng, so </a:t>
              </a:r>
            </a:p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401" y="4274066"/>
            <a:ext cx="1247331" cy="16210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DDCA6C8-B65B-455A-838D-E349294F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992" y="4319082"/>
            <a:ext cx="1247331" cy="16210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4842" y="540765"/>
            <a:ext cx="820980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200" b="1" i="1" dirty="0" smtClean="0">
                <a:latin typeface="Times New Roman" pitchFamily="18" charset="0"/>
                <a:cs typeface="Times New Roman" pitchFamily="18" charset="0"/>
              </a:rPr>
              <a:t>Muốn miêu tả được, người viết cần phải tuân theo trật tự nào?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94483" y="3562589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组合 5">
            <a:extLst>
              <a:ext uri="{FF2B5EF4-FFF2-40B4-BE49-F238E27FC236}">
                <a16:creationId xmlns:a16="http://schemas.microsoft.com/office/drawing/2014/main" xmlns="" id="{2D4A0F1E-5ADB-4C4B-8BD3-62031AA3004E}"/>
              </a:ext>
            </a:extLst>
          </p:cNvPr>
          <p:cNvGrpSpPr/>
          <p:nvPr/>
        </p:nvGrpSpPr>
        <p:grpSpPr>
          <a:xfrm>
            <a:off x="8762037" y="2584314"/>
            <a:ext cx="3133088" cy="2596289"/>
            <a:chOff x="686138" y="1953940"/>
            <a:chExt cx="3557980" cy="2596289"/>
          </a:xfrm>
        </p:grpSpPr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xmlns="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557980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矩形 8">
              <a:extLst>
                <a:ext uri="{FF2B5EF4-FFF2-40B4-BE49-F238E27FC236}">
                  <a16:creationId xmlns:a16="http://schemas.microsoft.com/office/drawing/2014/main" xmlns="" id="{CFDB7B75-C970-48BD-8D33-5ADFFCE1D1DB}"/>
                </a:ext>
              </a:extLst>
            </p:cNvPr>
            <p:cNvSpPr/>
            <p:nvPr/>
          </p:nvSpPr>
          <p:spPr>
            <a:xfrm>
              <a:off x="889979" y="2374212"/>
              <a:ext cx="273828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Làm nổi bật những đặc điểm tiêu biểu của sự vật</a:t>
              </a:r>
              <a:endParaRPr lang="en-US" sz="3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:a16="http://schemas.microsoft.com/office/drawing/2014/main" xmlns="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794" y="4390840"/>
            <a:ext cx="1247331" cy="162108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7740753" y="3572485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58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4AFE0F-48F1-4B1C-ABB7-3D425E2FBA81}"/>
              </a:ext>
            </a:extLst>
          </p:cNvPr>
          <p:cNvSpPr txBox="1"/>
          <p:nvPr/>
        </p:nvSpPr>
        <p:spPr>
          <a:xfrm>
            <a:off x="890650" y="1777086"/>
            <a:ext cx="6887689" cy="36317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:a16="http://schemas.microsoft.com/office/drawing/2014/main" xmlns="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76135" y="465118"/>
            <a:ext cx="105241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son, ……………………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179291" y="512620"/>
            <a:ext cx="2321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15718" y="940131"/>
            <a:ext cx="1669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3350160" y="948047"/>
            <a:ext cx="990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5726544" y="971799"/>
            <a:ext cx="1250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6974775" y="926711"/>
            <a:ext cx="143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um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1413163" y="5247904"/>
            <a:ext cx="98367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i="1" dirty="0">
              <a:solidFill>
                <a:srgbClr val="0070C0"/>
              </a:solidFill>
              <a:latin typeface=".VnTifani Heav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9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56E-6 2.80296E-6 C 0.00611 0.05596 0.01249 0.11332 -0.05116 0.15957 C -0.11456 0.20513 -0.32583 0.25485 -0.38011 0.2752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7 6.19796E-7 C 0.03463 0.06337 0.02539 0.12743 0.07498 0.17877 C 0.12432 0.22965 0.23249 0.26711 0.34041 0.3052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28307E-6 C -0.0121 0.08094 -0.02356 0.16211 -0.00455 0.2234 C 0.01458 0.28492 0.09516 0.3432 0.11547 0.368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9 0.01296 C 0.07433 0.04395 0.0302 0.07702 0.02291 0.14501 C 0.01653 0.21416 0.04595 0.318 0.07628 0.4229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5 2.0259E-6 C -0.0341 0.08649 -0.02512 0.17414 -0.07302 0.25601 C -0.12093 0.33719 -0.28781 0.45004 -0.33051 0.4902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956</Words>
  <Application>Microsoft Office PowerPoint</Application>
  <PresentationFormat>Custom</PresentationFormat>
  <Paragraphs>125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HP</cp:lastModifiedBy>
  <cp:revision>32</cp:revision>
  <dcterms:created xsi:type="dcterms:W3CDTF">2017-08-18T03:02:00Z</dcterms:created>
  <dcterms:modified xsi:type="dcterms:W3CDTF">2021-01-31T15:02:39Z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