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90" r:id="rId4"/>
    <p:sldId id="256" r:id="rId5"/>
    <p:sldId id="258" r:id="rId6"/>
    <p:sldId id="284" r:id="rId7"/>
    <p:sldId id="283" r:id="rId8"/>
    <p:sldId id="271" r:id="rId9"/>
    <p:sldId id="286" r:id="rId10"/>
    <p:sldId id="260" r:id="rId11"/>
    <p:sldId id="272" r:id="rId12"/>
    <p:sldId id="285" r:id="rId13"/>
    <p:sldId id="273" r:id="rId14"/>
    <p:sldId id="274" r:id="rId15"/>
    <p:sldId id="288" r:id="rId16"/>
    <p:sldId id="261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22"/>
          <a:stretch/>
        </p:blipFill>
        <p:spPr>
          <a:xfrm flipH="1" flipV="1">
            <a:off x="-2" y="1"/>
            <a:ext cx="9153000" cy="1776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04"/>
          <a:stretch/>
        </p:blipFill>
        <p:spPr>
          <a:xfrm>
            <a:off x="-2" y="5063810"/>
            <a:ext cx="9153000" cy="179419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29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17031A-C2EA-4BF9-8F7E-C885DEBB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2409D8-B83C-41EC-906C-4FD27E21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9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17A8E4-BAEB-403D-805C-FCB4D0FE8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07E3EA-71CB-41CF-AE07-E4DC0E07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5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7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B13E781-DA82-4BC2-8E0C-849BCB2B3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1723D0B-CF48-4E30-ACC9-C36F7E74E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15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313266-26C4-45A4-A514-2C8FA98E4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82443-E2F0-4A48-B019-9AE4C857B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8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443EAB-3D67-43E5-89D8-36CE125AD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0DE08D-0276-4899-8E21-4E018100C7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44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4C7CC4-FB1E-49B6-BAAC-10B69519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3C3A9E-4545-44A5-8049-1549423D8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2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A03ED5-29FE-4EEB-A002-D54BF19B0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0FCE29-96F9-422F-BCE7-6D9E51A969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3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563FBB-255F-4D2F-820D-CA24ADFB8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F4FFBE-0147-41F5-852E-2D4213F3E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2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166AD1-0419-4AC4-B8A2-2FEDD820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4585A6-D952-4D3F-AF21-A3A9C0005A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14:       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VĂN BẢN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16CF-69C9-4E6A-A83B-DA13D44E88A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5197-9F9D-43BD-BE03-0B765C8E91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FD09B1-5C96-405E-82B5-E65A884987F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72" b="70761"/>
          <a:stretch/>
        </p:blipFill>
        <p:spPr>
          <a:xfrm>
            <a:off x="5256810" y="1"/>
            <a:ext cx="3887190" cy="1654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9F3A05-07A3-4A8A-AF19-2DED4D7173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09" t="19" r="952" b="73072"/>
          <a:stretch/>
        </p:blipFill>
        <p:spPr>
          <a:xfrm flipH="1" flipV="1">
            <a:off x="0" y="5264120"/>
            <a:ext cx="4071257" cy="15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9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file:///C:\Users\Admin\Desktop\thang_bom.doc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Desktop\thang_bom.docx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Desktop\thang_bom.docx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thang_bom_2.doc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/index.php?title=H%E1%BB%87_%C4%91o_l%C6%B0%E1%BB%9Dng_M%E1%BB%B9&amp;action=edit&amp;redlink=1" TargetMode="External"/><Relationship Id="rId3" Type="http://schemas.openxmlformats.org/officeDocument/2006/relationships/hyperlink" Target="https://vi.wikipedia.org/wiki/Ti%E1%BA%BFng_Vi%E1%BB%87t" TargetMode="External"/><Relationship Id="rId7" Type="http://schemas.openxmlformats.org/officeDocument/2006/relationships/hyperlink" Target="https://vi.wikipedia.org/w/index.php?title=H%E1%BB%87_%C4%91o_l%C6%B0%E1%BB%9Dng_Anh&amp;action=edit&amp;redlink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.wikipedia.org/wiki/Chi%E1%BB%81u_d%C3%A0i" TargetMode="External"/><Relationship Id="rId5" Type="http://schemas.openxmlformats.org/officeDocument/2006/relationships/hyperlink" Target="https://vi.wikipedia.org/wiki/%C4%90%C6%A1n_v%E1%BB%8B_%C4%91o" TargetMode="External"/><Relationship Id="rId4" Type="http://schemas.openxmlformats.org/officeDocument/2006/relationships/hyperlink" Target="https://vi.wikipedia.org/w/index.php?title=Nguy%C3%AAn_t%E1%BB%91_(k%C3%BD_hi%E1%BB%87u)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14599"/>
            <a:ext cx="6858000" cy="995363"/>
          </a:xfrm>
        </p:spPr>
        <p:txBody>
          <a:bodyPr/>
          <a:lstStyle/>
          <a:p>
            <a:r>
              <a:rPr lang="en-US" dirty="0" smtClean="0"/>
              <a:t>KHỞI ĐỘNG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9600"/>
            <a:ext cx="6858000" cy="1655762"/>
          </a:xfrm>
        </p:spPr>
        <p:txBody>
          <a:bodyPr/>
          <a:lstStyle/>
          <a:p>
            <a:r>
              <a:rPr lang="en-US" sz="4400" baseline="-25000" dirty="0" smtClean="0">
                <a:solidFill>
                  <a:srgbClr val="FF0000"/>
                </a:solidFill>
              </a:rPr>
              <a:t>TRƯỜNG THCS LONG BIÊN</a:t>
            </a:r>
          </a:p>
          <a:p>
            <a:r>
              <a:rPr lang="en-US" sz="4400" baseline="-25000" dirty="0" smtClean="0">
                <a:solidFill>
                  <a:srgbClr val="FF0000"/>
                </a:solidFill>
              </a:rPr>
              <a:t>CHÀO CÁC EM HỌC SINH LỚP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8431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505200"/>
            <a:ext cx="8991600" cy="3166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0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70200"/>
            <a:ext cx="599056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700" y="1752600"/>
            <a:ext cx="7099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Cách 1: </a:t>
            </a:r>
            <a:r>
              <a:rPr lang="en-US" sz="2400" b="1" smtClean="0">
                <a:solidFill>
                  <a:srgbClr val="C00000"/>
                </a:solidFill>
              </a:rPr>
              <a:t>Định dạng trang in bằng cách sử dụng nút lệnh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5486400"/>
            <a:ext cx="1676400" cy="609600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Lề trang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37453" y="5486400"/>
            <a:ext cx="1828800" cy="6096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Hướng giấy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23968" y="5562600"/>
            <a:ext cx="1676400" cy="6096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Khổ giấy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V="1">
            <a:off x="4851853" y="4699000"/>
            <a:ext cx="0" cy="7874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H="1" flipV="1">
            <a:off x="5853135" y="4699000"/>
            <a:ext cx="1509033" cy="86360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2133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2060"/>
                </a:solidFill>
              </a:rPr>
              <a:t>Để định dạng trang in, em dùng nhóm lệnh </a:t>
            </a:r>
            <a:r>
              <a:rPr lang="en-US" sz="2000" b="1" smtClean="0">
                <a:solidFill>
                  <a:srgbClr val="FF0000"/>
                </a:solidFill>
              </a:rPr>
              <a:t>Page Setup </a:t>
            </a:r>
            <a:r>
              <a:rPr lang="en-US" sz="2000" b="1" smtClean="0">
                <a:solidFill>
                  <a:srgbClr val="002060"/>
                </a:solidFill>
              </a:rPr>
              <a:t>trong thẻ lệnh </a:t>
            </a:r>
            <a:r>
              <a:rPr lang="en-US" sz="2000" b="1" smtClean="0">
                <a:solidFill>
                  <a:srgbClr val="FF0000"/>
                </a:solidFill>
              </a:rPr>
              <a:t>Page Layout: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59943" y="2819400"/>
            <a:ext cx="1879599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902" y="3358681"/>
            <a:ext cx="691697" cy="133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458468"/>
            <a:ext cx="1223904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6" r="6302"/>
          <a:stretch/>
        </p:blipFill>
        <p:spPr bwMode="auto">
          <a:xfrm>
            <a:off x="3393440" y="3383280"/>
            <a:ext cx="807720" cy="13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2209800" y="4699000"/>
            <a:ext cx="1587500" cy="78740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393440" y="3401317"/>
            <a:ext cx="807720" cy="13167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220028" y="3401317"/>
            <a:ext cx="1243238" cy="13167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0218" y="3398701"/>
            <a:ext cx="731895" cy="131673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914" y="2857137"/>
            <a:ext cx="1727200" cy="49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2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Subtitle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8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  <p:bldP spid="12" grpId="0" animBg="1"/>
      <p:bldP spid="22" grpId="0"/>
      <p:bldP spid="21" grpId="0" animBg="1"/>
      <p:bldP spid="14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sp>
        <p:nvSpPr>
          <p:cNvPr id="2" name="TextBox 1"/>
          <p:cNvSpPr txBox="1"/>
          <p:nvPr/>
        </p:nvSpPr>
        <p:spPr>
          <a:xfrm>
            <a:off x="152400" y="1755256"/>
            <a:ext cx="371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* Thiết lập lề trang văn bản 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853" y="2155366"/>
            <a:ext cx="516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1: </a:t>
            </a:r>
            <a:r>
              <a:rPr lang="en-US" sz="2400" b="1" smtClean="0">
                <a:solidFill>
                  <a:srgbClr val="002060"/>
                </a:solidFill>
              </a:rPr>
              <a:t>Chọn thẻ lệnh……………... Trên thanh Ribbon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71800"/>
            <a:ext cx="534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2: </a:t>
            </a:r>
            <a:r>
              <a:rPr lang="en-US" sz="2400" b="1" smtClean="0">
                <a:solidFill>
                  <a:srgbClr val="002060"/>
                </a:solidFill>
              </a:rPr>
              <a:t>Trong nhóm lệnh Page Setup, chọn nút lệnh ….……………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544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3: </a:t>
            </a:r>
            <a:r>
              <a:rPr lang="en-US" sz="2400" b="1" smtClean="0">
                <a:solidFill>
                  <a:srgbClr val="002060"/>
                </a:solidFill>
              </a:rPr>
              <a:t>Em có thể chọn  các kiểu lề có sẵn như Normal,.……………………., ………………………. hoặc tự thiết lập lề </a:t>
            </a:r>
          </a:p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Bằng cách chọn Custom Margins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1932512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Page Layout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6400" y="2740967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Margins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6400" y="3441243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Narrow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600" y="4119561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Moderate, Wide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14488"/>
            <a:ext cx="3607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044" y="2624165"/>
            <a:ext cx="3303156" cy="197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644" y="2624164"/>
            <a:ext cx="3470044" cy="4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500" y="1621905"/>
            <a:ext cx="1154012" cy="3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923165"/>
            <a:ext cx="56197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ction Button: Forward or Next 15">
            <a:hlinkClick r:id="rId7" action="ppaction://program" highlightClick="1"/>
          </p:cNvPr>
          <p:cNvSpPr/>
          <p:nvPr/>
        </p:nvSpPr>
        <p:spPr>
          <a:xfrm>
            <a:off x="23585" y="5638800"/>
            <a:ext cx="526143" cy="533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9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02 -0.02616 L -0.59167 0.033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135 -0.04445 L -0.79583 0.093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02 0.11319 L -0.62916 0.113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35 0.11445 L -1 0.070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1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sp>
        <p:nvSpPr>
          <p:cNvPr id="6" name="TextBox 5"/>
          <p:cNvSpPr txBox="1"/>
          <p:nvPr/>
        </p:nvSpPr>
        <p:spPr>
          <a:xfrm>
            <a:off x="3974853" y="2414506"/>
            <a:ext cx="501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1: </a:t>
            </a:r>
            <a:r>
              <a:rPr lang="en-US" sz="2400" b="1" smtClean="0">
                <a:solidFill>
                  <a:srgbClr val="002060"/>
                </a:solidFill>
              </a:rPr>
              <a:t>Chọn thẻ lệnh…………….. Trên thanh Ribbon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323094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2: </a:t>
            </a:r>
            <a:r>
              <a:rPr lang="en-US" sz="2400" b="1" smtClean="0">
                <a:solidFill>
                  <a:srgbClr val="002060"/>
                </a:solidFill>
              </a:rPr>
              <a:t>Trong nhóm lệnh Page Setup, chọn nút lệnh ……………………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06914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3: </a:t>
            </a:r>
            <a:r>
              <a:rPr lang="en-US" sz="2400" b="1" smtClean="0">
                <a:solidFill>
                  <a:srgbClr val="002060"/>
                </a:solidFill>
              </a:rPr>
              <a:t>Chọn ………………………. Cho hướng giấy đứng hoặc …………………….. Cho hướng giấy ngang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7" y="1755255"/>
            <a:ext cx="304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* Thiết lập hướng giấy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0" y="1932512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Page Layout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0687" y="2433653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Portrait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4499" y="3045448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Lanscape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10687" y="3689473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Orientation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2367"/>
            <a:ext cx="3429000" cy="34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9" y="4256554"/>
            <a:ext cx="1901415" cy="8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9671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34" y="4237983"/>
            <a:ext cx="3374766" cy="18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5237" y="2528379"/>
            <a:ext cx="1541463" cy="50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994647"/>
            <a:ext cx="1066800" cy="12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ction Button: Forward or Next 19">
            <a:hlinkClick r:id="rId8" action="ppaction://program" highlightClick="1"/>
          </p:cNvPr>
          <p:cNvSpPr/>
          <p:nvPr/>
        </p:nvSpPr>
        <p:spPr>
          <a:xfrm>
            <a:off x="8617857" y="6324599"/>
            <a:ext cx="526143" cy="533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9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84 0.1037 L -0.17674 0.0703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407 0.01064 L -0.2724 -0.011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86679E-6 L 0.2599 -0.00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489 0.30486 L -0.29323 0.238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917 0.32685 L -0.22917 0.204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824335"/>
            <a:ext cx="21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* Chọn khổ giấy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sp>
        <p:nvSpPr>
          <p:cNvPr id="7" name="TextBox 6"/>
          <p:cNvSpPr txBox="1"/>
          <p:nvPr/>
        </p:nvSpPr>
        <p:spPr>
          <a:xfrm>
            <a:off x="3289053" y="2234594"/>
            <a:ext cx="501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1: </a:t>
            </a:r>
            <a:r>
              <a:rPr lang="en-US" sz="2400" b="1" smtClean="0">
                <a:solidFill>
                  <a:srgbClr val="002060"/>
                </a:solidFill>
              </a:rPr>
              <a:t>Chọn thẻ lệnh…………….. Trên thanh </a:t>
            </a:r>
            <a:r>
              <a:rPr lang="en-US" sz="2400" b="1" smtClean="0">
                <a:solidFill>
                  <a:srgbClr val="FF0000"/>
                </a:solidFill>
              </a:rPr>
              <a:t>Ribbon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0510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2: </a:t>
            </a:r>
            <a:r>
              <a:rPr lang="en-US" sz="2400" b="1" smtClean="0">
                <a:solidFill>
                  <a:srgbClr val="002060"/>
                </a:solidFill>
              </a:rPr>
              <a:t>Trong nhóm lệnh </a:t>
            </a:r>
            <a:r>
              <a:rPr lang="en-US" sz="2400" b="1" smtClean="0">
                <a:solidFill>
                  <a:srgbClr val="FF0000"/>
                </a:solidFill>
              </a:rPr>
              <a:t>Page Setup</a:t>
            </a:r>
            <a:r>
              <a:rPr lang="en-US" sz="2400" b="1" smtClean="0">
                <a:solidFill>
                  <a:srgbClr val="002060"/>
                </a:solidFill>
              </a:rPr>
              <a:t>, chọn nút lệnh ……………………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889228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C00000"/>
                </a:solidFill>
              </a:rPr>
              <a:t>+ Bước 3: </a:t>
            </a:r>
            <a:r>
              <a:rPr lang="en-US" sz="2400" b="1" smtClean="0">
                <a:solidFill>
                  <a:srgbClr val="002060"/>
                </a:solidFill>
              </a:rPr>
              <a:t>Em có thể chọn các khổ giấy sẵn như………...,…………....hoặc thiết lập khổ giấy bằng chọn </a:t>
            </a:r>
            <a:r>
              <a:rPr lang="en-US" sz="2400" b="1" smtClean="0">
                <a:solidFill>
                  <a:srgbClr val="FF0000"/>
                </a:solidFill>
              </a:rPr>
              <a:t>More Paper Sizes.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8301" y="17526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Page Layout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2588" y="2253741"/>
            <a:ext cx="862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Letter,   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2865536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A4, A3…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2588" y="3509561"/>
            <a:ext cx="10906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Size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5921"/>
            <a:ext cx="2743200" cy="17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499" y="1686221"/>
            <a:ext cx="1395413" cy="36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677" y="2072088"/>
            <a:ext cx="710923" cy="10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677" y="2053986"/>
            <a:ext cx="710923" cy="10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62" y="3022452"/>
            <a:ext cx="2209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388" y="3065591"/>
            <a:ext cx="21652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35" y="4433248"/>
            <a:ext cx="206626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ction Button: Forward or Next 21">
            <a:hlinkClick r:id="rId8" action="ppaction://program" highlightClick="1"/>
          </p:cNvPr>
          <p:cNvSpPr/>
          <p:nvPr/>
        </p:nvSpPr>
        <p:spPr>
          <a:xfrm>
            <a:off x="8617857" y="6324601"/>
            <a:ext cx="526143" cy="533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8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583 0.00416 L -0.24583 0.070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528 -0.1743 L -0.35156 -0.0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778 0.10869 L -0.51111 0.29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25 0.2197 L -0.425 0.208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200"/>
          <a:stretch/>
        </p:blipFill>
        <p:spPr>
          <a:xfrm>
            <a:off x="0" y="1676401"/>
            <a:ext cx="9144000" cy="1782236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7257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smtClean="0"/>
              <a:t>1 Các thuộc tính của trang</a:t>
            </a:r>
            <a:endParaRPr lang="en-US" sz="320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1109661"/>
            <a:ext cx="91440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100" smtClean="0"/>
              <a:t>2 Làm thế nào để định dạng trang văn bản?</a:t>
            </a:r>
            <a:endParaRPr lang="en-US" sz="3100"/>
          </a:p>
        </p:txBody>
      </p:sp>
      <p:sp>
        <p:nvSpPr>
          <p:cNvPr id="6" name="Action Button: Forward or Next 5">
            <a:hlinkClick r:id="rId3" action="ppaction://program" highlightClick="1"/>
          </p:cNvPr>
          <p:cNvSpPr/>
          <p:nvPr/>
        </p:nvSpPr>
        <p:spPr>
          <a:xfrm>
            <a:off x="8617857" y="6324601"/>
            <a:ext cx="526143" cy="53339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272721" y="1744136"/>
            <a:ext cx="6293757" cy="3429000"/>
          </a:xfrm>
          <a:prstGeom prst="cloudCallout">
            <a:avLst>
              <a:gd name="adj1" fmla="val -49404"/>
              <a:gd name="adj2" fmla="val 6715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Em hãy thực hiện đặt lề cho trang văn bản </a:t>
            </a:r>
            <a:r>
              <a:rPr lang="en-US" sz="2800" b="1" u="sng" smtClean="0">
                <a:solidFill>
                  <a:srgbClr val="FF0000"/>
                </a:solidFill>
              </a:rPr>
              <a:t>thang_bom.docx</a:t>
            </a:r>
            <a:r>
              <a:rPr lang="en-US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/>
              <a:t>với  các lề trái 3 cm; lề phải, trên, dưới đều là 2 cm.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19907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62100"/>
            <a:ext cx="1143000" cy="2667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Định dạng trang văn bản</a:t>
            </a:r>
            <a:endParaRPr lang="en-US" sz="2400" b="1"/>
          </a:p>
        </p:txBody>
      </p:sp>
      <p:sp>
        <p:nvSpPr>
          <p:cNvPr id="4" name="Rounded Rectangle 3"/>
          <p:cNvSpPr/>
          <p:nvPr/>
        </p:nvSpPr>
        <p:spPr>
          <a:xfrm>
            <a:off x="1828800" y="1909549"/>
            <a:ext cx="1981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Các thuộc tính của trang</a:t>
            </a:r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1828800" y="3218028"/>
            <a:ext cx="1981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Cách định dạng trang văn bản</a:t>
            </a:r>
            <a:endParaRPr lang="en-US" b="1"/>
          </a:p>
        </p:txBody>
      </p:sp>
      <p:sp>
        <p:nvSpPr>
          <p:cNvPr id="5" name="Snip Diagonal Corner Rectangle 4"/>
          <p:cNvSpPr/>
          <p:nvPr/>
        </p:nvSpPr>
        <p:spPr>
          <a:xfrm>
            <a:off x="5583999" y="1439839"/>
            <a:ext cx="1752600" cy="381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Khổ giấy</a:t>
            </a:r>
            <a:endParaRPr lang="en-US" b="1"/>
          </a:p>
        </p:txBody>
      </p:sp>
      <p:sp>
        <p:nvSpPr>
          <p:cNvPr id="8" name="Snip Diagonal Corner Rectangle 7"/>
          <p:cNvSpPr/>
          <p:nvPr/>
        </p:nvSpPr>
        <p:spPr>
          <a:xfrm>
            <a:off x="5583999" y="2130188"/>
            <a:ext cx="1752600" cy="38100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Hướng giấy</a:t>
            </a:r>
            <a:endParaRPr lang="en-US" b="1"/>
          </a:p>
        </p:txBody>
      </p:sp>
      <p:sp>
        <p:nvSpPr>
          <p:cNvPr id="9" name="Snip Diagonal Corner Rectangle 8"/>
          <p:cNvSpPr/>
          <p:nvPr/>
        </p:nvSpPr>
        <p:spPr>
          <a:xfrm>
            <a:off x="5583999" y="2849539"/>
            <a:ext cx="2133600" cy="381000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Lề trang văn bản</a:t>
            </a:r>
            <a:endParaRPr lang="en-US" b="1"/>
          </a:p>
        </p:txBody>
      </p:sp>
      <p:sp>
        <p:nvSpPr>
          <p:cNvPr id="10" name="Snip Single Corner Rectangle 9"/>
          <p:cNvSpPr/>
          <p:nvPr/>
        </p:nvSpPr>
        <p:spPr>
          <a:xfrm>
            <a:off x="5583999" y="3428999"/>
            <a:ext cx="2209800" cy="474828"/>
          </a:xfrm>
          <a:prstGeom prst="snip1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/>
            <a:r>
              <a:rPr lang="en-US" b="1" smtClean="0"/>
              <a:t>Sử dụng nút lệnh</a:t>
            </a:r>
            <a:endParaRPr lang="en-US" b="1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809" y="4779040"/>
            <a:ext cx="691697" cy="1337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847" y="4874656"/>
            <a:ext cx="1223904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6" r="6302"/>
          <a:stretch/>
        </p:blipFill>
        <p:spPr bwMode="auto">
          <a:xfrm>
            <a:off x="4512764" y="4746742"/>
            <a:ext cx="807720" cy="136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>
            <a:stCxn id="2" idx="3"/>
            <a:endCxn id="7" idx="1"/>
          </p:cNvCxnSpPr>
          <p:nvPr/>
        </p:nvCxnSpPr>
        <p:spPr>
          <a:xfrm>
            <a:off x="1295400" y="2895600"/>
            <a:ext cx="533400" cy="66532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3"/>
            <a:endCxn id="4" idx="1"/>
          </p:cNvCxnSpPr>
          <p:nvPr/>
        </p:nvCxnSpPr>
        <p:spPr>
          <a:xfrm flipV="1">
            <a:off x="1295400" y="2252449"/>
            <a:ext cx="533400" cy="64315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5" idx="2"/>
          </p:cNvCxnSpPr>
          <p:nvPr/>
        </p:nvCxnSpPr>
        <p:spPr>
          <a:xfrm flipV="1">
            <a:off x="3810000" y="1630339"/>
            <a:ext cx="1773999" cy="62211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8" idx="2"/>
          </p:cNvCxnSpPr>
          <p:nvPr/>
        </p:nvCxnSpPr>
        <p:spPr>
          <a:xfrm>
            <a:off x="3810000" y="2252449"/>
            <a:ext cx="1773999" cy="6823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9" idx="2"/>
          </p:cNvCxnSpPr>
          <p:nvPr/>
        </p:nvCxnSpPr>
        <p:spPr>
          <a:xfrm>
            <a:off x="3810000" y="2252449"/>
            <a:ext cx="1773999" cy="78759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0" idx="2"/>
          </p:cNvCxnSpPr>
          <p:nvPr/>
        </p:nvCxnSpPr>
        <p:spPr>
          <a:xfrm>
            <a:off x="3810000" y="3560928"/>
            <a:ext cx="1773999" cy="10548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1"/>
            <a:endCxn id="14" idx="0"/>
          </p:cNvCxnSpPr>
          <p:nvPr/>
        </p:nvCxnSpPr>
        <p:spPr>
          <a:xfrm flipH="1">
            <a:off x="4916624" y="3903827"/>
            <a:ext cx="1772275" cy="84291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1"/>
            <a:endCxn id="13" idx="0"/>
          </p:cNvCxnSpPr>
          <p:nvPr/>
        </p:nvCxnSpPr>
        <p:spPr>
          <a:xfrm flipH="1">
            <a:off x="6650799" y="3903827"/>
            <a:ext cx="38100" cy="9708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1"/>
            <a:endCxn id="12" idx="0"/>
          </p:cNvCxnSpPr>
          <p:nvPr/>
        </p:nvCxnSpPr>
        <p:spPr>
          <a:xfrm>
            <a:off x="6688899" y="3903827"/>
            <a:ext cx="1772759" cy="87521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4078424" y="6172200"/>
            <a:ext cx="1505575" cy="521876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Lề trang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30107" y="6064724"/>
            <a:ext cx="1223904" cy="7368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Hướng giấy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575278" y="6172200"/>
            <a:ext cx="1416322" cy="609600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Khổ giấy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1143000" y="609600"/>
            <a:ext cx="6858000" cy="4778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Củng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cố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0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5" grpId="0" animBg="1"/>
      <p:bldP spid="8" grpId="0" animBg="1"/>
      <p:bldP spid="9" grpId="0" animBg="1"/>
      <p:bldP spid="1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858000" cy="782637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lại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nội</a:t>
            </a:r>
            <a:r>
              <a:rPr lang="en-US" sz="2400" b="1" dirty="0" smtClean="0">
                <a:solidFill>
                  <a:srgbClr val="C00000"/>
                </a:solidFill>
              </a:rPr>
              <a:t> dung </a:t>
            </a:r>
            <a:r>
              <a:rPr lang="en-US" sz="2400" b="1" dirty="0" err="1" smtClean="0">
                <a:solidFill>
                  <a:srgbClr val="C00000"/>
                </a:solidFill>
              </a:rPr>
              <a:t>đã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+ </a:t>
            </a:r>
            <a:r>
              <a:rPr lang="en-US" sz="2400" b="1" dirty="0" err="1" smtClean="0">
                <a:solidFill>
                  <a:srgbClr val="0070C0"/>
                </a:solidFill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thuộc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+ </a:t>
            </a:r>
            <a:r>
              <a:rPr lang="en-US" sz="2400" b="1" dirty="0" err="1" smtClean="0">
                <a:solidFill>
                  <a:srgbClr val="0070C0"/>
                </a:solidFill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định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nút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lệnh</a:t>
            </a:r>
            <a:r>
              <a:rPr lang="en-US" sz="2400" b="1" dirty="0" smtClean="0">
                <a:solidFill>
                  <a:srgbClr val="0070C0"/>
                </a:solidFill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</a:rPr>
              <a:t>nhớ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nút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lệnh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C00000"/>
                </a:solidFill>
              </a:rPr>
              <a:t>Xem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phần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tiếp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theo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+ </a:t>
            </a:r>
            <a:r>
              <a:rPr lang="en-US" sz="2400" b="1" dirty="0" err="1" smtClean="0">
                <a:solidFill>
                  <a:srgbClr val="0070C0"/>
                </a:solidFill>
              </a:rPr>
              <a:t>Định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hộp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thoại</a:t>
            </a:r>
            <a:r>
              <a:rPr lang="en-US" sz="2400" b="1" dirty="0" smtClean="0">
                <a:solidFill>
                  <a:srgbClr val="0070C0"/>
                </a:solidFill>
              </a:rPr>
              <a:t> Page Setup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+ In </a:t>
            </a:r>
            <a:r>
              <a:rPr lang="en-US" sz="2400" b="1" dirty="0" err="1" smtClean="0">
                <a:solidFill>
                  <a:srgbClr val="0070C0"/>
                </a:solidFill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bản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5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MẮT AI TINH HƠN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534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smtClean="0">
                <a:solidFill>
                  <a:srgbClr val="C00000"/>
                </a:solidFill>
              </a:rPr>
              <a:t>Có 2 văn bản xuất hiện trên màn hình, các đội hãy quan sát điểm khác nhau giữa 2 văn bản đó và ghi vào bảng nhóm. Đội nào tìm được nhiều điểm khác nhau và nhanh nhất sẽ  chiến thắng. </a:t>
            </a:r>
            <a:r>
              <a:rPr lang="en-US" sz="4000" b="1">
                <a:solidFill>
                  <a:srgbClr val="C00000"/>
                </a:solidFill>
              </a:rPr>
              <a:t>Thời gian </a:t>
            </a:r>
            <a:r>
              <a:rPr lang="en-US" sz="4000" b="1" smtClean="0">
                <a:solidFill>
                  <a:srgbClr val="C00000"/>
                </a:solidFill>
              </a:rPr>
              <a:t>là 3 phút. </a:t>
            </a:r>
            <a:endParaRPr lang="en-US" sz="40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90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69183"/>
            <a:ext cx="7886700" cy="701674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Tìm những điểm khác nhau giữa 2 văn bản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4" y="1572225"/>
            <a:ext cx="3977131" cy="514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02229" y="870857"/>
            <a:ext cx="609600" cy="609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1</a:t>
            </a:r>
            <a:endParaRPr lang="en-US" sz="3600" b="1"/>
          </a:p>
        </p:txBody>
      </p:sp>
      <p:sp>
        <p:nvSpPr>
          <p:cNvPr id="9" name="Oval 8"/>
          <p:cNvSpPr/>
          <p:nvPr/>
        </p:nvSpPr>
        <p:spPr>
          <a:xfrm>
            <a:off x="6298144" y="1742256"/>
            <a:ext cx="609600" cy="609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2</a:t>
            </a:r>
            <a:endParaRPr lang="en-US" sz="3600" b="1"/>
          </a:p>
        </p:txBody>
      </p:sp>
      <p:sp>
        <p:nvSpPr>
          <p:cNvPr id="10" name="Oval 9"/>
          <p:cNvSpPr/>
          <p:nvPr/>
        </p:nvSpPr>
        <p:spPr>
          <a:xfrm>
            <a:off x="1219200" y="1999343"/>
            <a:ext cx="1600200" cy="362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372" y="2362200"/>
            <a:ext cx="3722427" cy="362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-29137" y="2761505"/>
            <a:ext cx="3722427" cy="667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54185" y="4648200"/>
            <a:ext cx="3722427" cy="667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9015" y="5754060"/>
            <a:ext cx="979227" cy="426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990" y="2518991"/>
            <a:ext cx="4851591" cy="34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905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7837"/>
            <a:ext cx="9144000" cy="13001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51+52: TRÌNH 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TRANG VĂN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BẢN VÀ 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54276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</a:rPr>
              <a:t>Nội</a:t>
            </a:r>
            <a:r>
              <a:rPr lang="en-US" sz="2400" b="1" i="1" dirty="0" smtClean="0">
                <a:solidFill>
                  <a:srgbClr val="C00000"/>
                </a:solidFill>
              </a:rPr>
              <a:t> dung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trọng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tâm</a:t>
            </a:r>
            <a:r>
              <a:rPr lang="en-US" sz="2400" b="1" i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/>
              <a:t>-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thuộc</a:t>
            </a:r>
            <a:r>
              <a:rPr lang="en-US" sz="2400" b="1" i="1" dirty="0"/>
              <a:t> </a:t>
            </a:r>
            <a:r>
              <a:rPr lang="en-US" sz="2400" b="1" i="1" dirty="0" err="1"/>
              <a:t>tính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trang</a:t>
            </a:r>
            <a:r>
              <a:rPr lang="en-US" sz="2400" b="1" i="1" dirty="0"/>
              <a:t>.</a:t>
            </a:r>
          </a:p>
          <a:p>
            <a:r>
              <a:rPr lang="en-US" sz="2400" b="1" i="1" dirty="0" smtClean="0"/>
              <a:t>- </a:t>
            </a:r>
            <a:r>
              <a:rPr lang="en-US" sz="2400" b="1" i="1" dirty="0" err="1" smtClean="0"/>
              <a:t>Định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dạng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trang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văn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bản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   +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Bằng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nút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lệnh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endParaRPr lang="en-US" sz="2400" b="1" i="1" dirty="0" smtClean="0">
              <a:solidFill>
                <a:srgbClr val="0070C0"/>
              </a:solidFill>
            </a:endParaRPr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   +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Bằng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hộp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thoại</a:t>
            </a:r>
            <a:r>
              <a:rPr lang="en-US" sz="2400" b="1" i="1" dirty="0" smtClean="0">
                <a:solidFill>
                  <a:srgbClr val="0070C0"/>
                </a:solidFill>
              </a:rPr>
              <a:t> Page Setup.</a:t>
            </a:r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2400" b="1" i="1" dirty="0"/>
              <a:t>- </a:t>
            </a:r>
            <a:r>
              <a:rPr lang="en-US" sz="2400" b="1" i="1" dirty="0" err="1"/>
              <a:t>Xem</a:t>
            </a:r>
            <a:r>
              <a:rPr lang="en-US" sz="2400" b="1" i="1" dirty="0"/>
              <a:t> </a:t>
            </a:r>
            <a:r>
              <a:rPr lang="en-US" sz="2400" b="1" i="1" dirty="0" err="1"/>
              <a:t>văn</a:t>
            </a:r>
            <a:r>
              <a:rPr lang="en-US" sz="2400" b="1" i="1" dirty="0"/>
              <a:t> </a:t>
            </a:r>
            <a:r>
              <a:rPr lang="en-US" sz="2400" b="1" i="1" dirty="0" err="1"/>
              <a:t>bản</a:t>
            </a:r>
            <a:r>
              <a:rPr lang="en-US" sz="2400" b="1" i="1" dirty="0"/>
              <a:t> </a:t>
            </a:r>
            <a:r>
              <a:rPr lang="en-US" sz="2400" b="1" i="1" dirty="0" err="1"/>
              <a:t>trước</a:t>
            </a:r>
            <a:r>
              <a:rPr lang="en-US" sz="2400" b="1" i="1" dirty="0"/>
              <a:t> </a:t>
            </a:r>
            <a:r>
              <a:rPr lang="en-US" sz="2400" b="1" i="1" dirty="0" err="1"/>
              <a:t>khi</a:t>
            </a:r>
            <a:r>
              <a:rPr lang="en-US" sz="2400" b="1" i="1" dirty="0"/>
              <a:t> in </a:t>
            </a:r>
            <a:r>
              <a:rPr lang="en-US" sz="2400" b="1" i="1" dirty="0" err="1"/>
              <a:t>và</a:t>
            </a:r>
            <a:r>
              <a:rPr lang="en-US" sz="2400" b="1" i="1" dirty="0"/>
              <a:t> in </a:t>
            </a:r>
            <a:r>
              <a:rPr lang="en-US" sz="2400" b="1" i="1" dirty="0" err="1"/>
              <a:t>văn</a:t>
            </a:r>
            <a:r>
              <a:rPr lang="en-US" sz="2400" b="1" i="1" dirty="0"/>
              <a:t> </a:t>
            </a:r>
            <a:r>
              <a:rPr lang="en-US" sz="2400" b="1" i="1" dirty="0" err="1"/>
              <a:t>bản</a:t>
            </a:r>
            <a:r>
              <a:rPr lang="en-US" sz="2400" b="1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147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180674" y="1752600"/>
            <a:ext cx="6439326" cy="3124200"/>
          </a:xfrm>
          <a:prstGeom prst="cloudCallout">
            <a:avLst>
              <a:gd name="adj1" fmla="val -55651"/>
              <a:gd name="adj2" fmla="val 880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Em hãy dùng thước kẻ và thực hiện đo chiều dài và chiều rộng </a:t>
            </a:r>
            <a:r>
              <a:rPr lang="en-US" sz="2400" b="1" smtClean="0">
                <a:solidFill>
                  <a:schemeClr val="bg1"/>
                </a:solidFill>
              </a:rPr>
              <a:t>(đơn vị tính là mm) của </a:t>
            </a:r>
            <a:r>
              <a:rPr lang="en-US" sz="2400" b="1">
                <a:solidFill>
                  <a:schemeClr val="bg1"/>
                </a:solidFill>
              </a:rPr>
              <a:t>trang giấy A4 em đã được nhận</a:t>
            </a:r>
            <a:r>
              <a:rPr lang="en-US" sz="2400" b="1" smtClean="0">
                <a:solidFill>
                  <a:schemeClr val="bg1"/>
                </a:solidFill>
              </a:rPr>
              <a:t>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337" y="2209800"/>
            <a:ext cx="870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hai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loại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giấy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giấy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đứng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hướng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giấy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ngang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81000" y="0"/>
            <a:ext cx="6858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 </a:t>
            </a:r>
            <a:r>
              <a:rPr lang="en-US" sz="3600" dirty="0" err="1" smtClean="0">
                <a:solidFill>
                  <a:srgbClr val="FFFF00"/>
                </a:solidFill>
              </a:rPr>
              <a:t>Các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thuộc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tính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của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42900" y="5334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</a:rPr>
              <a:t>Kích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cỡ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khổ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giấy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26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5905500"/>
            <a:ext cx="2190750" cy="95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143000"/>
            <a:ext cx="870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Khổ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giấy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thường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sử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dụng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nhất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khổ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giấy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A4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kích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cỡ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: 297mm x 210mm.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04800" y="1752600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</a:rPr>
              <a:t>Hướng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giấy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981200" y="1752600"/>
            <a:ext cx="6706026" cy="3124200"/>
          </a:xfrm>
          <a:prstGeom prst="cloudCallout">
            <a:avLst>
              <a:gd name="adj1" fmla="val -55651"/>
              <a:gd name="adj2" fmla="val 8803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quan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sát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loại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hãy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văn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hướng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giấy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ngang</a:t>
            </a:r>
            <a:r>
              <a:rPr lang="en-US" sz="2400" b="1" dirty="0" smtClean="0">
                <a:solidFill>
                  <a:schemeClr val="bg1"/>
                </a:solidFill>
              </a:rPr>
              <a:t> hay </a:t>
            </a:r>
            <a:r>
              <a:rPr lang="en-US" sz="2400" b="1" dirty="0" err="1" smtClean="0">
                <a:solidFill>
                  <a:schemeClr val="bg1"/>
                </a:solidFill>
              </a:rPr>
              <a:t>hướng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giấy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đứng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752600"/>
            <a:ext cx="8153400" cy="4053385"/>
            <a:chOff x="560696" y="1737814"/>
            <a:chExt cx="8153400" cy="4053385"/>
          </a:xfrm>
        </p:grpSpPr>
        <p:grpSp>
          <p:nvGrpSpPr>
            <p:cNvPr id="25" name="Group 24"/>
            <p:cNvGrpSpPr/>
            <p:nvPr/>
          </p:nvGrpSpPr>
          <p:grpSpPr>
            <a:xfrm>
              <a:off x="560696" y="1737814"/>
              <a:ext cx="8153400" cy="4053385"/>
              <a:chOff x="495300" y="990600"/>
              <a:chExt cx="8153400" cy="4053385"/>
            </a:xfrm>
          </p:grpSpPr>
          <p:pic>
            <p:nvPicPr>
              <p:cNvPr id="29" name="Picture 28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9323" b="19678"/>
              <a:stretch/>
            </p:blipFill>
            <p:spPr>
              <a:xfrm>
                <a:off x="495300" y="990600"/>
                <a:ext cx="8153400" cy="405338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953000" y="12192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5368689" y="1933906"/>
              <a:ext cx="446396" cy="446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248400" y="3400566"/>
              <a:ext cx="609600" cy="4162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</a:rPr>
                <a:t>3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127275" y="2896738"/>
              <a:ext cx="446396" cy="4833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FF0000"/>
                  </a:solidFill>
                </a:rPr>
                <a:t>1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606800" y="2949053"/>
            <a:ext cx="1524000" cy="5180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smtClean="0">
                <a:solidFill>
                  <a:srgbClr val="FF0000"/>
                </a:solidFill>
              </a:rPr>
              <a:t>Giấy đứng</a:t>
            </a:r>
            <a:endParaRPr lang="en-US" sz="2300" b="1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1329" y="1981200"/>
            <a:ext cx="1379621" cy="478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Giấy ngang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799664" y="3439610"/>
            <a:ext cx="1379621" cy="478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Giấy ngang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0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9" grpId="0"/>
      <p:bldP spid="4" grpId="0"/>
      <p:bldP spid="6" grpId="0"/>
      <p:bldP spid="10" grpId="0"/>
      <p:bldP spid="11" grpId="0"/>
      <p:bldP spid="12" grpId="0" animBg="1"/>
      <p:bldP spid="12" grpId="1" animBg="1"/>
      <p:bldP spid="5" grpId="0" animBg="1"/>
      <p:bldP spid="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09337" y="2862597"/>
            <a:ext cx="870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Có hai loại hướng giấy: hướng giấy đứng và hướng giấy ngang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762000" y="304800"/>
            <a:ext cx="6858000" cy="47783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 </a:t>
            </a:r>
            <a:r>
              <a:rPr lang="en-US" sz="3600" dirty="0" err="1" smtClean="0">
                <a:solidFill>
                  <a:srgbClr val="FFFF00"/>
                </a:solidFill>
              </a:rPr>
              <a:t>Các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thuộc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tính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của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trang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1023939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C00000"/>
                </a:solidFill>
              </a:rPr>
              <a:t>* Kích cỡ trang giấy (khổ giấy)</a:t>
            </a:r>
            <a:endParaRPr lang="en-US" sz="2800">
              <a:solidFill>
                <a:srgbClr val="C00000"/>
              </a:solidFill>
            </a:endParaRPr>
          </a:p>
        </p:txBody>
      </p:sp>
      <p:pic>
        <p:nvPicPr>
          <p:cNvPr id="9" name="Picture 26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5905500"/>
            <a:ext cx="2190750" cy="952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600200"/>
            <a:ext cx="870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2060"/>
                </a:solidFill>
              </a:rPr>
              <a:t>Khổ giấy thường được sử dụng nhất là khổ giấy A4 có kích cỡ: 297mm x 210mm.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6200" y="2319339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C00000"/>
                </a:solidFill>
              </a:rPr>
              <a:t>* Hướng giấy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52400" y="3327545"/>
            <a:ext cx="7886700" cy="5762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5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C00000"/>
                </a:solidFill>
              </a:rPr>
              <a:t>* Lề trang văn bản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9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6" grpId="0"/>
      <p:bldP spid="10" grpId="0"/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80"/>
          <a:stretch/>
        </p:blipFill>
        <p:spPr>
          <a:xfrm>
            <a:off x="120485" y="685800"/>
            <a:ext cx="8859487" cy="56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3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76" y="1219200"/>
            <a:ext cx="8945224" cy="2972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49173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</a:rPr>
              <a:t>                                                                                         Lề trang văn bản được tính bắt đầu từ mép trang giấy. Lề đoạn văn được tính bắt đầu từ lề trang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2111514"/>
            <a:ext cx="105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</a:rPr>
              <a:t>  0”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1684" y="2743200"/>
            <a:ext cx="148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</a:rPr>
              <a:t>Màu xám</a:t>
            </a:r>
            <a:endParaRPr lang="en-US" sz="2000" b="1" i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2" y="4419600"/>
            <a:ext cx="87045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Chú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thích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vi-VN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Inch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(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3" tooltip="Tiếng Việt"/>
              </a:rPr>
              <a:t>tiếng Việt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đọc như "in-sơ</a:t>
            </a:r>
            <a:r>
              <a:rPr lang="vi-VN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"); 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ký hiệu hoặc viết tắt là in, đôi khi là ″ - 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4" tooltip="Nguyên tố (ký hiệu) (trang chưa được viết)"/>
              </a:rPr>
              <a:t>dấu phẩy trên kép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là tên của một 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5" tooltip="Đơn vị đo"/>
              </a:rPr>
              <a:t>đơn vị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6" tooltip="Chiều dài"/>
              </a:rPr>
              <a:t>chiều dài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trong một số hệ thống đo lường khác nhau, bao gồm 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7" tooltip="Hệ đo lường Anh (trang chưa được viết)"/>
              </a:rPr>
              <a:t>Hệ đo lường Anh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 và </a:t>
            </a: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8" tooltip="Hệ đo lường Mỹ (trang chưa được viết)"/>
              </a:rPr>
              <a:t>Hệ đo lường </a:t>
            </a:r>
            <a:r>
              <a:rPr lang="vi-VN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hlinkClick r:id="rId8" tooltip="Hệ đo lường Mỹ (trang chưa được viết)"/>
              </a:rPr>
              <a:t>Mỹ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inch ≈ 25,4 mm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4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37" t="32591"/>
          <a:stretch/>
        </p:blipFill>
        <p:spPr>
          <a:xfrm>
            <a:off x="1828798" y="480060"/>
            <a:ext cx="5629323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886" y="838200"/>
            <a:ext cx="562428" cy="5867400"/>
          </a:xfrm>
          <a:prstGeom prst="rect">
            <a:avLst/>
          </a:prstGeom>
          <a:solidFill>
            <a:srgbClr val="EDEDE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43914" y="838200"/>
            <a:ext cx="533400" cy="5867400"/>
          </a:xfrm>
          <a:prstGeom prst="rect">
            <a:avLst/>
          </a:prstGeom>
          <a:solidFill>
            <a:srgbClr val="EDEDE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542383" y="-729022"/>
            <a:ext cx="533400" cy="3666484"/>
          </a:xfrm>
          <a:prstGeom prst="rect">
            <a:avLst/>
          </a:prstGeom>
          <a:solidFill>
            <a:srgbClr val="EDEDE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546825" y="4639128"/>
            <a:ext cx="533400" cy="3657600"/>
          </a:xfrm>
          <a:prstGeom prst="rect">
            <a:avLst/>
          </a:prstGeom>
          <a:solidFill>
            <a:srgbClr val="EDEDE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99014" y="4267200"/>
            <a:ext cx="4426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48050" y="635000"/>
            <a:ext cx="0" cy="55916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99014" y="609600"/>
            <a:ext cx="0" cy="559162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61171" y="2943749"/>
            <a:ext cx="97622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Lề trái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6610" y="904492"/>
            <a:ext cx="107247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Lề trên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0715" y="3962400"/>
            <a:ext cx="10967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Lề phải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3376" y="6287895"/>
            <a:ext cx="117371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Lề dưới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6363" y="5029200"/>
            <a:ext cx="119616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Lề đoạn</a:t>
            </a:r>
            <a:endParaRPr lang="en-US" sz="2400" b="1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 flipV="1">
            <a:off x="2372524" y="4296370"/>
            <a:ext cx="847833" cy="9636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372523" y="5181600"/>
            <a:ext cx="626491" cy="7843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9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4" grpId="0" animBg="1"/>
      <p:bldP spid="35" grpId="0" animBg="1"/>
      <p:bldP spid="36" grpId="0" animBg="1"/>
      <p:bldP spid="37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2" val="e1642ba2f1f42911c3449bbd99ffbebff4617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 - &amp;quot;TIẾT 51+52: TRÌNH BÀY&amp;#x0D;&amp;#x0A;TRANG VĂN BẢN VÀ IN&amp;quot;&quot;/&gt;&lt;property id=&quot;20307&quot; value=&quot;256&quot;/&gt;&lt;/object&gt;&lt;object type=&quot;3&quot; unique_id=&quot;10066&quot;&gt;&lt;property id=&quot;20148&quot; value=&quot;5&quot;/&gt;&lt;property id=&quot;20300&quot; value=&quot;Slide 5 - &amp;quot;1 Các thuộc tính của trang&amp;quot;&quot;/&gt;&lt;property id=&quot;20307&quot; value=&quot;258&quot;/&gt;&lt;/object&gt;&lt;object type=&quot;3&quot; unique_id=&quot;10068&quot;&gt;&lt;property id=&quot;20148&quot; value=&quot;5&quot;/&gt;&lt;property id=&quot;20300&quot; value=&quot;Slide 10&quot;/&gt;&lt;property id=&quot;20307&quot; value=&quot;260&quot;/&gt;&lt;/object&gt;&lt;object type=&quot;3&quot; unique_id=&quot;10070&quot;&gt;&lt;property id=&quot;20148&quot; value=&quot;5&quot;/&gt;&lt;property id=&quot;20300&quot; value=&quot;Slide 16 - &amp;quot;Củng cố&amp;quot;&quot;/&gt;&lt;property id=&quot;20307&quot; value=&quot;261&quot;/&gt;&lt;/object&gt;&lt;object type=&quot;3&quot; unique_id=&quot;10078&quot;&gt;&lt;property id=&quot;20148&quot; value=&quot;5&quot;/&gt;&lt;property id=&quot;20300&quot; value=&quot;Slide 17 - &amp;quot;Dặn dò&amp;quot;&quot;/&gt;&lt;property id=&quot;20307&quot; value=&quot;270&quot;/&gt;&lt;/object&gt;&lt;object type=&quot;3&quot; unique_id=&quot;10261&quot;&gt;&lt;property id=&quot;20148&quot; value=&quot;5&quot;/&gt;&lt;property id=&quot;20300&quot; value=&quot;Slide 1 - &amp;quot;KHỞI ĐỘNG&amp;quot;&quot;/&gt;&lt;property id=&quot;20307&quot; value=&quot;279&quot;/&gt;&lt;/object&gt;&lt;object type=&quot;3&quot; unique_id=&quot;10262&quot;&gt;&lt;property id=&quot;20148&quot; value=&quot;5&quot;/&gt;&lt;property id=&quot;20300&quot; value=&quot;Slide 2 - &amp;quot;MẮT AI TINH HƠN&amp;quot;&quot;/&gt;&lt;property id=&quot;20307&quot; value=&quot;280&quot;/&gt;&lt;/object&gt;&lt;object type=&quot;3&quot; unique_id=&quot;10263&quot;&gt;&lt;property id=&quot;20148&quot; value=&quot;5&quot;/&gt;&lt;property id=&quot;20300&quot; value=&quot;Slide 3 - &amp;quot;Tìm những điểm khác nhau giữa 2 văn bản&amp;quot;&quot;/&gt;&lt;property id=&quot;20307&quot; value=&quot;290&quot;/&gt;&lt;/object&gt;&lt;object type=&quot;3&quot; unique_id=&quot;10264&quot;&gt;&lt;property id=&quot;20148&quot; value=&quot;5&quot;/&gt;&lt;property id=&quot;20300&quot; value=&quot;Slide 6 - &amp;quot;1 Các thuộc tính của trang&amp;quot;&quot;/&gt;&lt;property id=&quot;20307&quot; value=&quot;284&quot;/&gt;&lt;/object&gt;&lt;object type=&quot;3&quot; unique_id=&quot;10265&quot;&gt;&lt;property id=&quot;20148&quot; value=&quot;5&quot;/&gt;&lt;property id=&quot;20300&quot; value=&quot;Slide 7&quot;/&gt;&lt;property id=&quot;20307&quot; value=&quot;283&quot;/&gt;&lt;/object&gt;&lt;object type=&quot;3&quot; unique_id=&quot;10266&quot;&gt;&lt;property id=&quot;20148&quot; value=&quot;5&quot;/&gt;&lt;property id=&quot;20300&quot; value=&quot;Slide 8&quot;/&gt;&lt;property id=&quot;20307&quot; value=&quot;271&quot;/&gt;&lt;/object&gt;&lt;object type=&quot;3&quot; unique_id=&quot;10267&quot;&gt;&lt;property id=&quot;20148&quot; value=&quot;5&quot;/&gt;&lt;property id=&quot;20300&quot; value=&quot;Slide 9&quot;/&gt;&lt;property id=&quot;20307&quot; value=&quot;286&quot;/&gt;&lt;/object&gt;&lt;object type=&quot;3&quot; unique_id=&quot;10268&quot;&gt;&lt;property id=&quot;20148&quot; value=&quot;5&quot;/&gt;&lt;property id=&quot;20300&quot; value=&quot;Slide 11&quot;/&gt;&lt;property id=&quot;20307&quot; value=&quot;272&quot;/&gt;&lt;/object&gt;&lt;object type=&quot;3&quot; unique_id=&quot;10269&quot;&gt;&lt;property id=&quot;20148&quot; value=&quot;5&quot;/&gt;&lt;property id=&quot;20300&quot; value=&quot;Slide 12&quot;/&gt;&lt;property id=&quot;20307&quot; value=&quot;285&quot;/&gt;&lt;/object&gt;&lt;object type=&quot;3&quot; unique_id=&quot;10270&quot;&gt;&lt;property id=&quot;20148&quot; value=&quot;5&quot;/&gt;&lt;property id=&quot;20300&quot; value=&quot;Slide 13&quot;/&gt;&lt;property id=&quot;20307&quot; value=&quot;273&quot;/&gt;&lt;/object&gt;&lt;object type=&quot;3&quot; unique_id=&quot;10271&quot;&gt;&lt;property id=&quot;20148&quot; value=&quot;5&quot;/&gt;&lt;property id=&quot;20300&quot; value=&quot;Slide 14&quot;/&gt;&lt;property id=&quot;20307&quot; value=&quot;274&quot;/&gt;&lt;/object&gt;&lt;object type=&quot;3&quot; unique_id=&quot;10272&quot;&gt;&lt;property id=&quot;20148&quot; value=&quot;5&quot;/&gt;&lt;property id=&quot;20300&quot; value=&quot;Slide 15&quot;/&gt;&lt;property id=&quot;20307&quot; value=&quot;28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M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</Template>
  <TotalTime>722</TotalTime>
  <Words>781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Mau</vt:lpstr>
      <vt:lpstr>KHỞI ĐỘNG</vt:lpstr>
      <vt:lpstr>MẮT AI TINH HƠN</vt:lpstr>
      <vt:lpstr>Tìm những điểm khác nhau giữa 2 văn bản</vt:lpstr>
      <vt:lpstr>TIẾT 51+52: TRÌNH BÀY TRANG VĂN BẢN VÀ IN</vt:lpstr>
      <vt:lpstr>1 Các thuộc tính của trang</vt:lpstr>
      <vt:lpstr>1 Các thuộc tính của trang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Củng cố</vt:lpstr>
      <vt:lpstr>Dặn dò</vt:lpstr>
    </vt:vector>
  </TitlesOfParts>
  <Company>THSP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TRANG VĂN BẢN VÀ IN</dc:title>
  <dc:creator>TRẦN XUÂN THÀNH</dc:creator>
  <cp:lastModifiedBy>MINHTAM</cp:lastModifiedBy>
  <cp:revision>118</cp:revision>
  <dcterms:created xsi:type="dcterms:W3CDTF">2017-07-08T04:10:20Z</dcterms:created>
  <dcterms:modified xsi:type="dcterms:W3CDTF">2020-05-03T06:51:23Z</dcterms:modified>
</cp:coreProperties>
</file>