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1" r:id="rId5"/>
    <p:sldId id="263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800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81" d="100"/>
          <a:sy n="81" d="100"/>
        </p:scale>
        <p:origin x="-105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0429-693B-457D-A2CC-BF1EC6A7187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331AD-A0AC-44A3-8F04-7718D5B2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394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0429-693B-457D-A2CC-BF1EC6A7187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331AD-A0AC-44A3-8F04-7718D5B2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09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0429-693B-457D-A2CC-BF1EC6A7187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331AD-A0AC-44A3-8F04-7718D5B2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5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0429-693B-457D-A2CC-BF1EC6A7187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331AD-A0AC-44A3-8F04-7718D5B2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767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0429-693B-457D-A2CC-BF1EC6A7187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331AD-A0AC-44A3-8F04-7718D5B2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115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0429-693B-457D-A2CC-BF1EC6A7187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331AD-A0AC-44A3-8F04-7718D5B2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819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0429-693B-457D-A2CC-BF1EC6A7187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331AD-A0AC-44A3-8F04-7718D5B2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858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0429-693B-457D-A2CC-BF1EC6A7187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331AD-A0AC-44A3-8F04-7718D5B2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554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0429-693B-457D-A2CC-BF1EC6A7187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331AD-A0AC-44A3-8F04-7718D5B2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938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0429-693B-457D-A2CC-BF1EC6A7187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331AD-A0AC-44A3-8F04-7718D5B2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79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0429-693B-457D-A2CC-BF1EC6A7187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331AD-A0AC-44A3-8F04-7718D5B2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705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50429-693B-457D-A2CC-BF1EC6A7187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331AD-A0AC-44A3-8F04-7718D5B2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540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41425"/>
            <a:ext cx="4495800" cy="5921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  1.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ác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endParaRPr lang="en-US" sz="28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trê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chê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: l/n</a:t>
            </a:r>
          </a:p>
          <a:p>
            <a:pPr marL="0" indent="0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núa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nếp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r/d/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endParaRPr lang="en-US" sz="28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Da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bò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23240" y="121801"/>
            <a:ext cx="8077200" cy="11196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TIẾT 85.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CHƯƠNG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 ĐỊA PHƯƠNG</a:t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RÈN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viên: Ngô Thị Thủy - Trường THCS Long Biên</a:t>
            </a:r>
          </a:p>
        </p:txBody>
      </p:sp>
      <p:sp>
        <p:nvSpPr>
          <p:cNvPr id="6" name="Rectangle 5"/>
          <p:cNvSpPr/>
          <p:nvPr/>
        </p:nvSpPr>
        <p:spPr>
          <a:xfrm>
            <a:off x="1264920" y="2763520"/>
            <a:ext cx="12410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64920" y="3810000"/>
            <a:ext cx="167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nếp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64920" y="4820920"/>
            <a:ext cx="167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648200" y="1173599"/>
            <a:ext cx="3429000" cy="13176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713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685800" y="1600200"/>
            <a:ext cx="5715000" cy="36307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60000"/>
              </a:lnSpc>
            </a:pPr>
            <a:r>
              <a:rPr lang="en-US" sz="26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7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7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7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7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7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lnSpc>
                <a:spcPct val="160000"/>
              </a:lnSpc>
            </a:pPr>
            <a:r>
              <a:rPr lang="en-US" sz="26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7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en-US" sz="27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7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7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27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7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endParaRPr lang="en-US" sz="2700" b="1" dirty="0" smtClean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</a:pP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endParaRPr lang="en-US" sz="27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</a:pP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Chớ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chê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bai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60000"/>
              </a:lnSpc>
            </a:pP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chê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thấp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treo</a:t>
            </a:r>
            <a:endParaRPr lang="en-US" sz="27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</a:pP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chê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thấp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trèo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60000"/>
              </a:lnSpc>
            </a:pP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trê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khinh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trạch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rúc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bùn</a:t>
            </a:r>
            <a:endParaRPr lang="en-US" sz="27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</a:pP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Trạch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chê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lùn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trốn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lnSpc>
                <a:spcPct val="160000"/>
              </a:lnSpc>
            </a:pPr>
            <a:endParaRPr lang="en-US" sz="2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23240" y="328176"/>
            <a:ext cx="8077200" cy="11196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TIẾT 85.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CHƯƠNG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 ĐỊA PHƯƠNG</a:t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RÈN CHÍNH TẢ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769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-228600" y="-76200"/>
            <a:ext cx="9372600" cy="13176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CHƯƠNG TRÌNH ĐỊA PHƯƠNG</a:t>
            </a:r>
            <a:br>
              <a:rPr lang="en-US" sz="3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RÈN CHÍNH TẢ</a:t>
            </a:r>
            <a:endParaRPr lang="en-US" sz="3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810000" y="1043304"/>
            <a:ext cx="0" cy="56165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 txBox="1">
            <a:spLocks/>
          </p:cNvSpPr>
          <p:nvPr/>
        </p:nvSpPr>
        <p:spPr>
          <a:xfrm>
            <a:off x="4648200" y="1173599"/>
            <a:ext cx="3429000" cy="13176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1173599"/>
            <a:ext cx="3276600" cy="507858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 b="1" dirty="0" smtClean="0">
                <a:solidFill>
                  <a:srgbClr val="800000"/>
                </a:solidFill>
                <a:latin typeface=" Arial"/>
                <a:cs typeface="Times New Roman" pitchFamily="18" charset="0"/>
              </a:rPr>
              <a:t>. </a:t>
            </a:r>
            <a:r>
              <a:rPr lang="en-US" sz="2200" b="1" dirty="0" err="1" smtClean="0">
                <a:solidFill>
                  <a:srgbClr val="800000"/>
                </a:solidFill>
                <a:latin typeface=" Arial"/>
                <a:cs typeface="Times New Roman" pitchFamily="18" charset="0"/>
              </a:rPr>
              <a:t>Nội</a:t>
            </a:r>
            <a:r>
              <a:rPr lang="en-US" sz="2200" b="1" dirty="0" smtClean="0">
                <a:solidFill>
                  <a:srgbClr val="800000"/>
                </a:solidFill>
                <a:latin typeface=" Arial"/>
                <a:cs typeface="Times New Roman" pitchFamily="18" charset="0"/>
              </a:rPr>
              <a:t> </a:t>
            </a:r>
            <a:r>
              <a:rPr lang="en-US" sz="2200" b="1" dirty="0">
                <a:solidFill>
                  <a:srgbClr val="800000"/>
                </a:solidFill>
                <a:latin typeface=" Arial"/>
                <a:cs typeface="Times New Roman" pitchFamily="18" charset="0"/>
              </a:rPr>
              <a:t>dung </a:t>
            </a:r>
            <a:r>
              <a:rPr lang="en-US" sz="2200" b="1" dirty="0" err="1">
                <a:solidFill>
                  <a:srgbClr val="800000"/>
                </a:solidFill>
                <a:latin typeface=" Arial"/>
                <a:cs typeface="Times New Roman" pitchFamily="18" charset="0"/>
              </a:rPr>
              <a:t>luyện</a:t>
            </a:r>
            <a:r>
              <a:rPr lang="en-US" sz="2200" b="1" dirty="0">
                <a:solidFill>
                  <a:srgbClr val="800000"/>
                </a:solidFill>
                <a:latin typeface=" Arial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800000"/>
                </a:solidFill>
                <a:latin typeface=" Arial"/>
                <a:cs typeface="Times New Roman" pitchFamily="18" charset="0"/>
              </a:rPr>
              <a:t>tập</a:t>
            </a:r>
            <a:r>
              <a:rPr lang="en-US" sz="2200" b="1" dirty="0" smtClean="0">
                <a:solidFill>
                  <a:srgbClr val="800000"/>
                </a:solidFill>
                <a:latin typeface=" Arial"/>
                <a:cs typeface="Times New Roman" pitchFamily="18" charset="0"/>
              </a:rPr>
              <a:t>.</a:t>
            </a:r>
            <a:endParaRPr lang="en-US" sz="2200" b="1" dirty="0">
              <a:solidFill>
                <a:srgbClr val="800000"/>
              </a:solidFill>
              <a:latin typeface=" Arial"/>
              <a:cs typeface="Times New Roman" pitchFamily="18" charset="0"/>
            </a:endParaRPr>
          </a:p>
          <a:p>
            <a:r>
              <a:rPr lang="en-US" sz="2200" b="1" dirty="0">
                <a:solidFill>
                  <a:srgbClr val="000066"/>
                </a:solidFill>
                <a:latin typeface=" Arial"/>
                <a:cs typeface="Times New Roman" pitchFamily="18" charset="0"/>
              </a:rPr>
              <a:t>   1. </a:t>
            </a:r>
            <a:r>
              <a:rPr lang="en-US" sz="2200" b="1" dirty="0" err="1">
                <a:solidFill>
                  <a:srgbClr val="000066"/>
                </a:solidFill>
                <a:latin typeface=" Arial"/>
                <a:cs typeface="Times New Roman" pitchFamily="18" charset="0"/>
              </a:rPr>
              <a:t>Các</a:t>
            </a:r>
            <a:r>
              <a:rPr lang="en-US" sz="2200" b="1" dirty="0">
                <a:solidFill>
                  <a:srgbClr val="000066"/>
                </a:solidFill>
                <a:latin typeface=" Arial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66"/>
                </a:solidFill>
                <a:latin typeface=" Arial"/>
                <a:cs typeface="Times New Roman" pitchFamily="18" charset="0"/>
              </a:rPr>
              <a:t>tỉnh</a:t>
            </a:r>
            <a:r>
              <a:rPr lang="en-US" sz="2200" b="1" dirty="0">
                <a:solidFill>
                  <a:srgbClr val="000066"/>
                </a:solidFill>
                <a:latin typeface=" Arial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66"/>
                </a:solidFill>
                <a:latin typeface=" Arial"/>
                <a:cs typeface="Times New Roman" pitchFamily="18" charset="0"/>
              </a:rPr>
              <a:t>phía</a:t>
            </a:r>
            <a:r>
              <a:rPr lang="en-US" sz="2200" b="1" dirty="0">
                <a:solidFill>
                  <a:srgbClr val="000066"/>
                </a:solidFill>
                <a:latin typeface=" Arial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66"/>
                </a:solidFill>
                <a:latin typeface=" Arial"/>
                <a:cs typeface="Times New Roman" pitchFamily="18" charset="0"/>
              </a:rPr>
              <a:t>Bắc</a:t>
            </a:r>
            <a:r>
              <a:rPr lang="en-US" sz="2200" b="1" dirty="0">
                <a:solidFill>
                  <a:srgbClr val="000066"/>
                </a:solidFill>
                <a:latin typeface=" Arial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200" b="1" dirty="0" err="1">
                <a:solidFill>
                  <a:srgbClr val="003300"/>
                </a:solidFill>
                <a:latin typeface=" Arial"/>
                <a:cs typeface="Times New Roman" pitchFamily="18" charset="0"/>
              </a:rPr>
              <a:t>Dễ</a:t>
            </a:r>
            <a:r>
              <a:rPr lang="en-US" sz="2200" b="1" dirty="0">
                <a:solidFill>
                  <a:srgbClr val="003300"/>
                </a:solidFill>
                <a:latin typeface=" Arial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3300"/>
                </a:solidFill>
                <a:latin typeface=" Arial"/>
                <a:cs typeface="Times New Roman" pitchFamily="18" charset="0"/>
              </a:rPr>
              <a:t>mắc</a:t>
            </a:r>
            <a:r>
              <a:rPr lang="en-US" sz="2200" b="1" dirty="0">
                <a:solidFill>
                  <a:srgbClr val="003300"/>
                </a:solidFill>
                <a:latin typeface=" Arial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3300"/>
                </a:solidFill>
                <a:latin typeface=" Arial"/>
                <a:cs typeface="Times New Roman" pitchFamily="18" charset="0"/>
              </a:rPr>
              <a:t>lỗi</a:t>
            </a:r>
            <a:r>
              <a:rPr lang="en-US" sz="2200" b="1" dirty="0">
                <a:solidFill>
                  <a:srgbClr val="003300"/>
                </a:solidFill>
                <a:latin typeface=" Arial"/>
                <a:cs typeface="Times New Roman" pitchFamily="18" charset="0"/>
              </a:rPr>
              <a:t>: </a:t>
            </a:r>
            <a:r>
              <a:rPr lang="en-US" sz="2200" b="1" dirty="0" err="1">
                <a:solidFill>
                  <a:srgbClr val="003300"/>
                </a:solidFill>
                <a:latin typeface=" Arial"/>
                <a:cs typeface="Times New Roman" pitchFamily="18" charset="0"/>
              </a:rPr>
              <a:t>tr</a:t>
            </a:r>
            <a:r>
              <a:rPr lang="en-US" sz="2200" b="1" dirty="0">
                <a:solidFill>
                  <a:srgbClr val="003300"/>
                </a:solidFill>
                <a:latin typeface=" Arial"/>
                <a:cs typeface="Times New Roman" pitchFamily="18" charset="0"/>
              </a:rPr>
              <a:t>/ </a:t>
            </a:r>
            <a:r>
              <a:rPr lang="en-US" sz="2200" b="1" dirty="0" err="1">
                <a:solidFill>
                  <a:srgbClr val="003300"/>
                </a:solidFill>
                <a:latin typeface=" Arial"/>
                <a:cs typeface="Times New Roman" pitchFamily="18" charset="0"/>
              </a:rPr>
              <a:t>ch</a:t>
            </a:r>
            <a:endParaRPr lang="en-US" sz="2200" b="1" dirty="0">
              <a:solidFill>
                <a:srgbClr val="003300"/>
              </a:solidFill>
              <a:latin typeface=" Arial"/>
              <a:cs typeface="Times New Roman" pitchFamily="18" charset="0"/>
            </a:endParaRPr>
          </a:p>
          <a:p>
            <a:r>
              <a:rPr lang="en-US" sz="2200" b="1" dirty="0">
                <a:latin typeface=" Arial"/>
                <a:cs typeface="Times New Roman" pitchFamily="18" charset="0"/>
              </a:rPr>
              <a:t>    </a:t>
            </a:r>
            <a:r>
              <a:rPr lang="en-US" sz="2200" b="1" dirty="0" err="1">
                <a:solidFill>
                  <a:srgbClr val="FF0000"/>
                </a:solidFill>
                <a:latin typeface=" Arial"/>
                <a:cs typeface="Times New Roman" pitchFamily="18" charset="0"/>
              </a:rPr>
              <a:t>Cá</a:t>
            </a:r>
            <a:r>
              <a:rPr lang="en-US" sz="2200" b="1" dirty="0">
                <a:solidFill>
                  <a:srgbClr val="FF0000"/>
                </a:solidFill>
                <a:latin typeface=" Arial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 Arial"/>
                <a:cs typeface="Times New Roman" pitchFamily="18" charset="0"/>
              </a:rPr>
              <a:t>trê</a:t>
            </a:r>
            <a:r>
              <a:rPr lang="en-US" sz="2200" b="1" dirty="0">
                <a:solidFill>
                  <a:srgbClr val="FF0000"/>
                </a:solidFill>
                <a:latin typeface=" Arial"/>
                <a:cs typeface="Times New Roman" pitchFamily="18" charset="0"/>
              </a:rPr>
              <a:t> </a:t>
            </a:r>
            <a:r>
              <a:rPr lang="en-US" sz="2200" b="1" dirty="0">
                <a:latin typeface=" Arial"/>
                <a:cs typeface="Times New Roman" pitchFamily="18" charset="0"/>
              </a:rPr>
              <a:t>– </a:t>
            </a:r>
            <a:r>
              <a:rPr lang="en-US" sz="2200" b="1" dirty="0" err="1">
                <a:latin typeface=" Arial"/>
                <a:cs typeface="Times New Roman" pitchFamily="18" charset="0"/>
              </a:rPr>
              <a:t>cá</a:t>
            </a:r>
            <a:r>
              <a:rPr lang="en-US" sz="2200" b="1" dirty="0">
                <a:latin typeface=" Arial"/>
                <a:cs typeface="Times New Roman" pitchFamily="18" charset="0"/>
              </a:rPr>
              <a:t> </a:t>
            </a:r>
            <a:r>
              <a:rPr lang="en-US" sz="2200" b="1" dirty="0" err="1">
                <a:latin typeface=" Arial"/>
                <a:cs typeface="Times New Roman" pitchFamily="18" charset="0"/>
              </a:rPr>
              <a:t>chê</a:t>
            </a:r>
            <a:r>
              <a:rPr lang="en-US" sz="2200" b="1" dirty="0">
                <a:latin typeface=" Arial"/>
                <a:cs typeface="Times New Roman" pitchFamily="18" charset="0"/>
              </a:rPr>
              <a:t> </a:t>
            </a:r>
          </a:p>
          <a:p>
            <a:pPr>
              <a:buFontTx/>
              <a:buChar char="-"/>
            </a:pPr>
            <a:r>
              <a:rPr lang="en-US" sz="2200" b="1" dirty="0" err="1">
                <a:solidFill>
                  <a:srgbClr val="003300"/>
                </a:solidFill>
                <a:latin typeface=" Arial"/>
                <a:cs typeface="Times New Roman" pitchFamily="18" charset="0"/>
              </a:rPr>
              <a:t>Dễ</a:t>
            </a:r>
            <a:r>
              <a:rPr lang="en-US" sz="2200" b="1" dirty="0">
                <a:solidFill>
                  <a:srgbClr val="003300"/>
                </a:solidFill>
                <a:latin typeface=" Arial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3300"/>
                </a:solidFill>
                <a:latin typeface=" Arial"/>
                <a:cs typeface="Times New Roman" pitchFamily="18" charset="0"/>
              </a:rPr>
              <a:t>mắc</a:t>
            </a:r>
            <a:r>
              <a:rPr lang="en-US" sz="2200" b="1" dirty="0">
                <a:solidFill>
                  <a:srgbClr val="003300"/>
                </a:solidFill>
                <a:latin typeface=" Arial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3300"/>
                </a:solidFill>
                <a:latin typeface=" Arial"/>
                <a:cs typeface="Times New Roman" pitchFamily="18" charset="0"/>
              </a:rPr>
              <a:t>lỗi</a:t>
            </a:r>
            <a:r>
              <a:rPr lang="en-US" sz="2200" b="1" dirty="0">
                <a:solidFill>
                  <a:srgbClr val="003300"/>
                </a:solidFill>
                <a:latin typeface=" Arial"/>
                <a:cs typeface="Times New Roman" pitchFamily="18" charset="0"/>
              </a:rPr>
              <a:t>: l/n</a:t>
            </a:r>
          </a:p>
          <a:p>
            <a:r>
              <a:rPr lang="en-US" sz="2200" b="1" dirty="0">
                <a:latin typeface=" Arial"/>
                <a:cs typeface="Times New Roman" pitchFamily="18" charset="0"/>
              </a:rPr>
              <a:t>    </a:t>
            </a:r>
            <a:r>
              <a:rPr lang="en-US" sz="2200" b="1" dirty="0" err="1">
                <a:solidFill>
                  <a:srgbClr val="FF0000"/>
                </a:solidFill>
                <a:latin typeface=" Arial"/>
                <a:cs typeface="Times New Roman" pitchFamily="18" charset="0"/>
              </a:rPr>
              <a:t>Lúa</a:t>
            </a:r>
            <a:r>
              <a:rPr lang="en-US" sz="2200" b="1" dirty="0">
                <a:solidFill>
                  <a:srgbClr val="FF0000"/>
                </a:solidFill>
                <a:latin typeface=" Arial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 Arial"/>
                <a:cs typeface="Times New Roman" pitchFamily="18" charset="0"/>
              </a:rPr>
              <a:t>nếp</a:t>
            </a:r>
            <a:r>
              <a:rPr lang="en-US" sz="2200" b="1" dirty="0">
                <a:solidFill>
                  <a:srgbClr val="FF0000"/>
                </a:solidFill>
                <a:latin typeface=" Arial"/>
                <a:cs typeface="Times New Roman" pitchFamily="18" charset="0"/>
              </a:rPr>
              <a:t> </a:t>
            </a:r>
            <a:r>
              <a:rPr lang="en-US" sz="2200" b="1" dirty="0">
                <a:latin typeface=" Arial"/>
                <a:cs typeface="Times New Roman" pitchFamily="18" charset="0"/>
              </a:rPr>
              <a:t>– </a:t>
            </a:r>
            <a:r>
              <a:rPr lang="en-US" sz="2200" b="1" dirty="0" err="1">
                <a:latin typeface=" Arial"/>
                <a:cs typeface="Times New Roman" pitchFamily="18" charset="0"/>
              </a:rPr>
              <a:t>núa</a:t>
            </a:r>
            <a:r>
              <a:rPr lang="en-US" sz="2200" b="1" dirty="0">
                <a:latin typeface=" Arial"/>
                <a:cs typeface="Times New Roman" pitchFamily="18" charset="0"/>
              </a:rPr>
              <a:t> </a:t>
            </a:r>
            <a:r>
              <a:rPr lang="en-US" sz="2200" b="1" dirty="0" err="1">
                <a:latin typeface=" Arial"/>
                <a:cs typeface="Times New Roman" pitchFamily="18" charset="0"/>
              </a:rPr>
              <a:t>nếp</a:t>
            </a:r>
            <a:endParaRPr lang="en-US" sz="2200" b="1" dirty="0">
              <a:latin typeface=" Arial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200" b="1" dirty="0" err="1">
                <a:solidFill>
                  <a:srgbClr val="003300"/>
                </a:solidFill>
                <a:latin typeface=" Arial"/>
                <a:cs typeface="Times New Roman" pitchFamily="18" charset="0"/>
              </a:rPr>
              <a:t>Dễ</a:t>
            </a:r>
            <a:r>
              <a:rPr lang="en-US" sz="2200" b="1" dirty="0">
                <a:solidFill>
                  <a:srgbClr val="003300"/>
                </a:solidFill>
                <a:latin typeface=" Arial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3300"/>
                </a:solidFill>
                <a:latin typeface=" Arial"/>
                <a:cs typeface="Times New Roman" pitchFamily="18" charset="0"/>
              </a:rPr>
              <a:t>mắc</a:t>
            </a:r>
            <a:r>
              <a:rPr lang="en-US" sz="2200" b="1" dirty="0">
                <a:solidFill>
                  <a:srgbClr val="003300"/>
                </a:solidFill>
                <a:latin typeface=" Arial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3300"/>
                </a:solidFill>
                <a:latin typeface=" Arial"/>
                <a:cs typeface="Times New Roman" pitchFamily="18" charset="0"/>
              </a:rPr>
              <a:t>lỗi</a:t>
            </a:r>
            <a:r>
              <a:rPr lang="en-US" sz="2200" b="1" dirty="0">
                <a:solidFill>
                  <a:srgbClr val="003300"/>
                </a:solidFill>
                <a:latin typeface=" Arial"/>
                <a:cs typeface="Times New Roman" pitchFamily="18" charset="0"/>
              </a:rPr>
              <a:t> r/d/</a:t>
            </a:r>
            <a:r>
              <a:rPr lang="en-US" sz="2200" b="1" dirty="0" err="1">
                <a:solidFill>
                  <a:srgbClr val="003300"/>
                </a:solidFill>
                <a:latin typeface=" Arial"/>
                <a:cs typeface="Times New Roman" pitchFamily="18" charset="0"/>
              </a:rPr>
              <a:t>gi</a:t>
            </a:r>
            <a:endParaRPr lang="en-US" sz="2200" b="1" dirty="0">
              <a:solidFill>
                <a:srgbClr val="003300"/>
              </a:solidFill>
              <a:latin typeface=" Arial"/>
              <a:cs typeface="Times New Roman" pitchFamily="18" charset="0"/>
            </a:endParaRPr>
          </a:p>
          <a:p>
            <a:r>
              <a:rPr lang="en-US" sz="2200" b="1" dirty="0">
                <a:latin typeface=" Arial"/>
                <a:cs typeface="Times New Roman" pitchFamily="18" charset="0"/>
              </a:rPr>
              <a:t>    </a:t>
            </a:r>
            <a:r>
              <a:rPr lang="en-US" sz="2200" b="1" dirty="0">
                <a:solidFill>
                  <a:srgbClr val="FF0000"/>
                </a:solidFill>
                <a:latin typeface=" Arial"/>
                <a:cs typeface="Times New Roman" pitchFamily="18" charset="0"/>
              </a:rPr>
              <a:t>Da </a:t>
            </a:r>
            <a:r>
              <a:rPr lang="en-US" sz="2200" b="1" dirty="0" err="1">
                <a:solidFill>
                  <a:srgbClr val="FF0000"/>
                </a:solidFill>
                <a:latin typeface=" Arial"/>
                <a:cs typeface="Times New Roman" pitchFamily="18" charset="0"/>
              </a:rPr>
              <a:t>bò</a:t>
            </a:r>
            <a:r>
              <a:rPr lang="en-US" sz="2200" b="1" dirty="0">
                <a:solidFill>
                  <a:srgbClr val="FF0000"/>
                </a:solidFill>
                <a:latin typeface=" Arial"/>
                <a:cs typeface="Times New Roman" pitchFamily="18" charset="0"/>
              </a:rPr>
              <a:t> </a:t>
            </a:r>
            <a:r>
              <a:rPr lang="en-US" sz="2200" b="1" dirty="0">
                <a:latin typeface=" Arial"/>
                <a:cs typeface="Times New Roman" pitchFamily="18" charset="0"/>
              </a:rPr>
              <a:t>– </a:t>
            </a:r>
            <a:r>
              <a:rPr lang="en-US" sz="2200" b="1" dirty="0" err="1">
                <a:latin typeface=" Arial"/>
                <a:cs typeface="Times New Roman" pitchFamily="18" charset="0"/>
              </a:rPr>
              <a:t>gia</a:t>
            </a:r>
            <a:r>
              <a:rPr lang="en-US" sz="2200" b="1" dirty="0">
                <a:latin typeface=" Arial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 Arial"/>
                <a:cs typeface="Times New Roman" pitchFamily="18" charset="0"/>
              </a:rPr>
              <a:t>bò</a:t>
            </a:r>
            <a:endParaRPr lang="en-US" sz="2200" b="1" dirty="0" smtClean="0">
              <a:latin typeface=" Arial"/>
              <a:cs typeface="Times New Roman" pitchFamily="18" charset="0"/>
            </a:endParaRPr>
          </a:p>
          <a:p>
            <a:endParaRPr lang="en-US" sz="2200" b="1" dirty="0">
              <a:latin typeface=" Arial"/>
              <a:cs typeface="Times New Roman" pitchFamily="18" charset="0"/>
            </a:endParaRPr>
          </a:p>
          <a:p>
            <a:endParaRPr lang="en-US" sz="2200" b="1" dirty="0" smtClean="0">
              <a:latin typeface=" Arial"/>
              <a:cs typeface="Times New Roman" pitchFamily="18" charset="0"/>
            </a:endParaRPr>
          </a:p>
          <a:p>
            <a:endParaRPr lang="en-US" sz="2200" b="1" dirty="0">
              <a:latin typeface=" Arial"/>
              <a:cs typeface="Times New Roman" pitchFamily="18" charset="0"/>
            </a:endParaRPr>
          </a:p>
          <a:p>
            <a:endParaRPr lang="en-US" sz="2200" b="1" dirty="0" smtClean="0">
              <a:latin typeface=" Arial"/>
              <a:cs typeface="Times New Roman" pitchFamily="18" charset="0"/>
            </a:endParaRPr>
          </a:p>
          <a:p>
            <a:endParaRPr lang="en-US" sz="2200" b="1" dirty="0">
              <a:latin typeface=" Arial"/>
              <a:cs typeface="Times New Roman" pitchFamily="18" charset="0"/>
            </a:endParaRPr>
          </a:p>
          <a:p>
            <a:endParaRPr lang="en-US" sz="2200" b="1" dirty="0">
              <a:latin typeface=" Arial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038600" y="1165344"/>
            <a:ext cx="4419600" cy="469380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Bef>
                <a:spcPts val="1200"/>
              </a:spcBef>
            </a:pPr>
            <a:r>
              <a:rPr lang="en-US" sz="2000" b="1" dirty="0">
                <a:solidFill>
                  <a:srgbClr val="FF0000"/>
                </a:solidFill>
                <a:latin typeface="AArial"/>
                <a:cs typeface="Times New Roman" pitchFamily="18" charset="0"/>
              </a:rPr>
              <a:t>II. </a:t>
            </a:r>
            <a:r>
              <a:rPr lang="en-US" sz="2000" b="1" dirty="0" err="1">
                <a:solidFill>
                  <a:srgbClr val="FF0000"/>
                </a:solidFill>
                <a:latin typeface="AArial"/>
                <a:cs typeface="Times New Roman" pitchFamily="18" charset="0"/>
              </a:rPr>
              <a:t>Luyện</a:t>
            </a:r>
            <a:r>
              <a:rPr lang="en-US" sz="2000" b="1" dirty="0">
                <a:solidFill>
                  <a:srgbClr val="FF0000"/>
                </a:solidFill>
                <a:latin typeface="AArial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Arial"/>
                <a:cs typeface="Times New Roman" pitchFamily="18" charset="0"/>
              </a:rPr>
              <a:t>chính</a:t>
            </a:r>
            <a:r>
              <a:rPr lang="en-US" sz="2000" b="1" dirty="0">
                <a:solidFill>
                  <a:srgbClr val="FF0000"/>
                </a:solidFill>
                <a:latin typeface="AArial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Arial"/>
                <a:cs typeface="Times New Roman" pitchFamily="18" charset="0"/>
              </a:rPr>
              <a:t>tả</a:t>
            </a:r>
            <a:r>
              <a:rPr lang="en-US" sz="2000" b="1" dirty="0">
                <a:solidFill>
                  <a:srgbClr val="FF0000"/>
                </a:solidFill>
                <a:latin typeface="AArial"/>
                <a:cs typeface="Times New Roman" pitchFamily="18" charset="0"/>
              </a:rPr>
              <a:t>.</a:t>
            </a:r>
          </a:p>
          <a:p>
            <a:pPr algn="just">
              <a:spcBef>
                <a:spcPts val="1200"/>
              </a:spcBef>
            </a:pPr>
            <a:r>
              <a:rPr lang="en-US" b="1" dirty="0">
                <a:solidFill>
                  <a:srgbClr val="800000"/>
                </a:solidFill>
                <a:latin typeface="AArial"/>
                <a:cs typeface="Times New Roman" pitchFamily="18" charset="0"/>
              </a:rPr>
              <a:t>        </a:t>
            </a:r>
            <a:r>
              <a:rPr lang="en-US" b="1" dirty="0">
                <a:solidFill>
                  <a:srgbClr val="000066"/>
                </a:solidFill>
                <a:latin typeface="AArial"/>
                <a:cs typeface="Times New Roman" pitchFamily="18" charset="0"/>
              </a:rPr>
              <a:t>1.  </a:t>
            </a:r>
            <a:r>
              <a:rPr lang="en-US" b="1" dirty="0" err="1">
                <a:solidFill>
                  <a:srgbClr val="000066"/>
                </a:solidFill>
                <a:latin typeface="AArial"/>
                <a:cs typeface="Times New Roman" pitchFamily="18" charset="0"/>
              </a:rPr>
              <a:t>Viết</a:t>
            </a:r>
            <a:r>
              <a:rPr lang="en-US" b="1" dirty="0">
                <a:solidFill>
                  <a:srgbClr val="000066"/>
                </a:solidFill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AArial"/>
                <a:cs typeface="Times New Roman" pitchFamily="18" charset="0"/>
              </a:rPr>
              <a:t>đúng</a:t>
            </a:r>
            <a:r>
              <a:rPr lang="en-US" b="1" dirty="0">
                <a:solidFill>
                  <a:srgbClr val="000066"/>
                </a:solidFill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AArial"/>
                <a:cs typeface="Times New Roman" pitchFamily="18" charset="0"/>
              </a:rPr>
              <a:t>tr</a:t>
            </a:r>
            <a:r>
              <a:rPr lang="en-US" b="1" dirty="0">
                <a:solidFill>
                  <a:srgbClr val="000066"/>
                </a:solidFill>
                <a:latin typeface="AArial"/>
                <a:cs typeface="Times New Roman" pitchFamily="18" charset="0"/>
              </a:rPr>
              <a:t>/ </a:t>
            </a:r>
            <a:r>
              <a:rPr lang="en-US" b="1" dirty="0" err="1">
                <a:solidFill>
                  <a:srgbClr val="000066"/>
                </a:solidFill>
                <a:latin typeface="AArial"/>
                <a:cs typeface="Times New Roman" pitchFamily="18" charset="0"/>
              </a:rPr>
              <a:t>ch</a:t>
            </a:r>
            <a:endParaRPr lang="en-US" b="1" dirty="0">
              <a:solidFill>
                <a:srgbClr val="000066"/>
              </a:solidFill>
              <a:latin typeface="AArial"/>
              <a:cs typeface="Times New Roman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en-US" b="1" smtClean="0">
                <a:latin typeface="AArial"/>
                <a:cs typeface="Times New Roman" pitchFamily="18" charset="0"/>
              </a:rPr>
              <a:t>       Trò </a:t>
            </a:r>
            <a:r>
              <a:rPr lang="en-US" b="1" dirty="0" err="1">
                <a:latin typeface="AArial"/>
                <a:cs typeface="Times New Roman" pitchFamily="18" charset="0"/>
              </a:rPr>
              <a:t>chơi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là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của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trời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cho</a:t>
            </a:r>
            <a:endParaRPr lang="en-US" b="1" dirty="0">
              <a:latin typeface="AArial"/>
              <a:cs typeface="Times New Roman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en-US" b="1" dirty="0" err="1">
                <a:latin typeface="AArial"/>
                <a:cs typeface="Times New Roman" pitchFamily="18" charset="0"/>
              </a:rPr>
              <a:t>Chớ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nên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chơi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trò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chỉ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trích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chê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bai</a:t>
            </a:r>
            <a:r>
              <a:rPr lang="en-US" b="1" dirty="0">
                <a:latin typeface="AArial"/>
                <a:cs typeface="Times New Roman" pitchFamily="18" charset="0"/>
              </a:rPr>
              <a:t>.</a:t>
            </a:r>
          </a:p>
          <a:p>
            <a:pPr algn="just">
              <a:spcBef>
                <a:spcPts val="1200"/>
              </a:spcBef>
            </a:pPr>
            <a:r>
              <a:rPr lang="en-US" b="1" smtClean="0">
                <a:latin typeface="AArial"/>
                <a:cs typeface="Times New Roman" pitchFamily="18" charset="0"/>
              </a:rPr>
              <a:t>     Trăng </a:t>
            </a:r>
            <a:r>
              <a:rPr lang="en-US" b="1" dirty="0" err="1">
                <a:latin typeface="AArial"/>
                <a:cs typeface="Times New Roman" pitchFamily="18" charset="0"/>
              </a:rPr>
              <a:t>chê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trời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thấp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trăng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treo</a:t>
            </a:r>
            <a:endParaRPr lang="en-US" b="1" dirty="0">
              <a:latin typeface="AArial"/>
              <a:cs typeface="Times New Roman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en-US" b="1" dirty="0" err="1">
                <a:latin typeface="AArial"/>
                <a:cs typeface="Times New Roman" pitchFamily="18" charset="0"/>
              </a:rPr>
              <a:t>Trời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chê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trăng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thấp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trời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trèo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lên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trên</a:t>
            </a:r>
            <a:r>
              <a:rPr lang="en-US" b="1" dirty="0">
                <a:latin typeface="AArial"/>
                <a:cs typeface="Times New Roman" pitchFamily="18" charset="0"/>
              </a:rPr>
              <a:t>.</a:t>
            </a:r>
          </a:p>
          <a:p>
            <a:pPr algn="just">
              <a:spcBef>
                <a:spcPts val="1200"/>
              </a:spcBef>
            </a:pPr>
            <a:r>
              <a:rPr lang="en-US" b="1" smtClean="0">
                <a:latin typeface="AArial"/>
                <a:cs typeface="Times New Roman" pitchFamily="18" charset="0"/>
              </a:rPr>
              <a:t>      Cá </a:t>
            </a:r>
            <a:r>
              <a:rPr lang="en-US" b="1" dirty="0" err="1">
                <a:latin typeface="AArial"/>
                <a:cs typeface="Times New Roman" pitchFamily="18" charset="0"/>
              </a:rPr>
              <a:t>trê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khinh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trạch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rúc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bùn</a:t>
            </a:r>
            <a:endParaRPr lang="en-US" b="1" dirty="0">
              <a:latin typeface="AArial"/>
              <a:cs typeface="Times New Roman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en-US" b="1" dirty="0" err="1">
                <a:latin typeface="AArial"/>
                <a:cs typeface="Times New Roman" pitchFamily="18" charset="0"/>
              </a:rPr>
              <a:t>Trạch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chê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cá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lùn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chỉ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trốn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với</a:t>
            </a:r>
            <a:r>
              <a:rPr lang="en-US" b="1" dirty="0">
                <a:latin typeface="AArial"/>
                <a:cs typeface="Times New Roman" pitchFamily="18" charset="0"/>
              </a:rPr>
              <a:t> </a:t>
            </a:r>
            <a:r>
              <a:rPr lang="en-US" b="1" dirty="0" err="1">
                <a:latin typeface="AArial"/>
                <a:cs typeface="Times New Roman" pitchFamily="18" charset="0"/>
              </a:rPr>
              <a:t>lui</a:t>
            </a:r>
            <a:r>
              <a:rPr lang="en-US" b="1" dirty="0">
                <a:latin typeface="AArial"/>
                <a:cs typeface="Times New Roman" pitchFamily="18" charset="0"/>
              </a:rPr>
              <a:t>.</a:t>
            </a:r>
          </a:p>
          <a:p>
            <a:pPr algn="just"/>
            <a:r>
              <a:rPr lang="en-US" b="1" smtClean="0">
                <a:latin typeface="AArial"/>
                <a:cs typeface="Times New Roman" pitchFamily="18" charset="0"/>
              </a:rPr>
              <a:t>           </a:t>
            </a:r>
            <a:endParaRPr lang="en-US" b="1" dirty="0">
              <a:latin typeface="AArial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20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3200399" cy="365542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6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6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6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6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6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6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6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  1. </a:t>
            </a:r>
            <a:r>
              <a:rPr lang="en-US" sz="26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6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ác</a:t>
            </a:r>
            <a:r>
              <a:rPr lang="en-US" sz="26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6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6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6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endParaRPr lang="en-US" sz="24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chê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: l/n</a:t>
            </a:r>
          </a:p>
          <a:p>
            <a:pPr marL="0" indent="0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núa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nếp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r/d/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endParaRPr lang="en-US" sz="24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bò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581400" y="228599"/>
            <a:ext cx="0" cy="56165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/>
          <p:cNvSpPr txBox="1">
            <a:spLocks/>
          </p:cNvSpPr>
          <p:nvPr/>
        </p:nvSpPr>
        <p:spPr>
          <a:xfrm>
            <a:off x="3886200" y="355600"/>
            <a:ext cx="4876800" cy="4181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</a:pPr>
            <a:r>
              <a:rPr lang="en-US" sz="26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2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spcBef>
                <a:spcPts val="1200"/>
              </a:spcBef>
            </a:pPr>
            <a:r>
              <a:rPr lang="en-US" sz="22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l/n</a:t>
            </a:r>
          </a:p>
          <a:p>
            <a:pPr>
              <a:spcBef>
                <a:spcPts val="1200"/>
              </a:spcBef>
            </a:pP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làng</a:t>
            </a:r>
            <a:endParaRPr lang="en-US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nàng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lâng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lâng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long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đong</a:t>
            </a:r>
            <a:endParaRPr lang="en-US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2200" b="1" smtClean="0">
                <a:latin typeface="Times New Roman" pitchFamily="18" charset="0"/>
                <a:cs typeface="Times New Roman" pitchFamily="18" charset="0"/>
              </a:rPr>
              <a:t>Lững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lờ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nao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nao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Lầm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lũi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nàng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leo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non</a:t>
            </a:r>
          </a:p>
          <a:p>
            <a:pPr>
              <a:spcBef>
                <a:spcPts val="1200"/>
              </a:spcBef>
            </a:pP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lấp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lóa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nàng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lắc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lư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spcBef>
                <a:spcPts val="1200"/>
              </a:spcBef>
            </a:pPr>
            <a:endParaRPr lang="en-US" sz="2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038600" y="4188827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r/d/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rung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rinh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giật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tơi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bời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Râu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000" b="1" err="1">
                <a:latin typeface="Times New Roman" pitchFamily="18" charset="0"/>
                <a:cs typeface="Times New Roman" pitchFamily="18" charset="0"/>
              </a:rPr>
              <a:t>rũ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rượi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rụng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dịu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dàng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74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9255" y="1241425"/>
            <a:ext cx="7148945" cy="4321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Nam,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endParaRPr lang="en-US" sz="2800" b="1" dirty="0" smtClean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c/t</a:t>
            </a:r>
          </a:p>
          <a:p>
            <a:pPr marL="0" indent="0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ạt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lạt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n/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endParaRPr lang="en-US" sz="28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Con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ngan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– con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v/d</a:t>
            </a:r>
          </a:p>
          <a:p>
            <a:pPr marL="0" indent="0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dề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quê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92719"/>
            <a:ext cx="7848600" cy="1012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85.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CHƯƠNG TRÌNH ĐỊA PHƯƠNG</a:t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RÈN CHÍNH TẢ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81062" y="2773680"/>
            <a:ext cx="12907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70902" y="3810000"/>
            <a:ext cx="167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ngan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93520" y="4831100"/>
            <a:ext cx="13355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648200" y="1173599"/>
            <a:ext cx="3429000" cy="13176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551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55" y="1241425"/>
            <a:ext cx="4443845" cy="5921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I.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c/t</a:t>
            </a:r>
          </a:p>
          <a:p>
            <a:pPr marL="0" indent="0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ạt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lạt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n/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endParaRPr lang="en-US" sz="24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ngan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– con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v/d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quê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267200" y="1219200"/>
            <a:ext cx="0" cy="56165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 txBox="1">
            <a:spLocks/>
          </p:cNvSpPr>
          <p:nvPr/>
        </p:nvSpPr>
        <p:spPr>
          <a:xfrm>
            <a:off x="4648200" y="1173599"/>
            <a:ext cx="3429000" cy="13176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457700" y="1295400"/>
            <a:ext cx="4914900" cy="2590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5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5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5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5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5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25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c/t</a:t>
            </a:r>
          </a:p>
          <a:p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endParaRPr lang="en-US" sz="25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trúc</a:t>
            </a:r>
            <a:endParaRPr lang="en-US" sz="25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trút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5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vùn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vụt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endParaRPr lang="en-US" sz="2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42900" y="206375"/>
            <a:ext cx="7848600" cy="1012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85.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CHƯƠNG TRÌNH ĐỊA PHƯƠNG</a:t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RÈN CHÍNH TẢ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194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55" y="1241425"/>
            <a:ext cx="4443845" cy="5921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2.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c/t</a:t>
            </a:r>
          </a:p>
          <a:p>
            <a:pPr marL="0" indent="0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ạt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lạt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n/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endParaRPr lang="en-US" sz="24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ngan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– con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v/d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ề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quê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267200" y="1219200"/>
            <a:ext cx="0" cy="56165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 txBox="1">
            <a:spLocks/>
          </p:cNvSpPr>
          <p:nvPr/>
        </p:nvSpPr>
        <p:spPr>
          <a:xfrm>
            <a:off x="4648200" y="1173599"/>
            <a:ext cx="3429000" cy="13176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457700" y="1219200"/>
            <a:ext cx="4914900" cy="2667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5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5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5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5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5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25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n/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endParaRPr lang="en-US" sz="25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gà</a:t>
            </a:r>
            <a:endParaRPr lang="en-US" sz="25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Hoang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endParaRPr lang="en-US" sz="25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San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hô</a:t>
            </a:r>
            <a:endParaRPr lang="en-US" sz="25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Sang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giàu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Thấp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lùn</a:t>
            </a:r>
            <a:endParaRPr lang="en-US" sz="2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3400" y="172213"/>
            <a:ext cx="7848600" cy="1012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85.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CHƯƠNG TRÌNH ĐỊA PHƯƠNG</a:t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RÈN CHÍNH TẢ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916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55" y="1241425"/>
            <a:ext cx="4443845" cy="5921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c/t</a:t>
            </a:r>
          </a:p>
          <a:p>
            <a:pPr marL="0" indent="0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ạt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lạt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n/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endParaRPr lang="en-US" sz="24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ngan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– con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v/d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ề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quê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297680" y="1143000"/>
            <a:ext cx="0" cy="43891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 txBox="1">
            <a:spLocks/>
          </p:cNvSpPr>
          <p:nvPr/>
        </p:nvSpPr>
        <p:spPr>
          <a:xfrm>
            <a:off x="4648200" y="1173599"/>
            <a:ext cx="3429000" cy="13176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381500" y="1143000"/>
            <a:ext cx="4914900" cy="28844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5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5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5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5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5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25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v/d</a:t>
            </a:r>
          </a:p>
          <a:p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25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Dồi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dào</a:t>
            </a:r>
            <a:endParaRPr lang="en-US" sz="25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endParaRPr lang="en-US" sz="25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Vội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vã</a:t>
            </a:r>
            <a:endParaRPr lang="en-US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25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3400" y="92719"/>
            <a:ext cx="7848600" cy="1012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85.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CHƯƠNG TRÌNH ĐỊA PHƯƠNG</a:t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RÈN CHÍNH TẢ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751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727</Words>
  <Application>Microsoft Office PowerPoint</Application>
  <PresentationFormat>On-screen Show (4:3)</PresentationFormat>
  <Paragraphs>124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BÀI CŨ</dc:title>
  <dc:creator>Administrator</dc:creator>
  <cp:lastModifiedBy>Nguyen </cp:lastModifiedBy>
  <cp:revision>30</cp:revision>
  <dcterms:created xsi:type="dcterms:W3CDTF">2015-01-28T03:43:25Z</dcterms:created>
  <dcterms:modified xsi:type="dcterms:W3CDTF">2021-02-19T15:44:24Z</dcterms:modified>
</cp:coreProperties>
</file>