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8" r:id="rId2"/>
    <p:sldId id="256" r:id="rId3"/>
    <p:sldId id="257" r:id="rId4"/>
    <p:sldId id="261" r:id="rId5"/>
    <p:sldId id="259" r:id="rId6"/>
    <p:sldId id="260"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432"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A463F6-EBED-470F-87C9-5D8508FB8064}" type="datetimeFigureOut">
              <a:rPr lang="en-US" smtClean="0"/>
              <a:pPr/>
              <a:t>2/4/2021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910BBC-52D5-4DE7-9D8D-6CD2C42E4B0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DF54FEF-4ED0-454E-84DD-C8CB1208FCF7}" type="datetimeFigureOut">
              <a:rPr lang="en-US" smtClean="0"/>
              <a:pPr/>
              <a:t>2/4/2021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7BC8A85-3415-418B-A5B1-01938513FA2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DF54FEF-4ED0-454E-84DD-C8CB1208FCF7}" type="datetimeFigureOut">
              <a:rPr lang="en-US" smtClean="0"/>
              <a:pPr/>
              <a:t>2/4/2021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7BC8A85-3415-418B-A5B1-01938513FA2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DF54FEF-4ED0-454E-84DD-C8CB1208FCF7}" type="datetimeFigureOut">
              <a:rPr lang="en-US" smtClean="0"/>
              <a:pPr/>
              <a:t>2/4/2021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7BC8A85-3415-418B-A5B1-01938513FA2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DF54FEF-4ED0-454E-84DD-C8CB1208FCF7}" type="datetimeFigureOut">
              <a:rPr lang="en-US" smtClean="0"/>
              <a:pPr/>
              <a:t>2/4/2021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7BC8A85-3415-418B-A5B1-01938513FA22}"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DF54FEF-4ED0-454E-84DD-C8CB1208FCF7}" type="datetimeFigureOut">
              <a:rPr lang="en-US" smtClean="0"/>
              <a:pPr/>
              <a:t>2/4/2021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7BC8A85-3415-418B-A5B1-01938513FA2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DF54FEF-4ED0-454E-84DD-C8CB1208FCF7}" type="datetimeFigureOut">
              <a:rPr lang="en-US" smtClean="0"/>
              <a:pPr/>
              <a:t>2/4/2021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7BC8A85-3415-418B-A5B1-01938513FA22}"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DF54FEF-4ED0-454E-84DD-C8CB1208FCF7}" type="datetimeFigureOut">
              <a:rPr lang="en-US" smtClean="0"/>
              <a:pPr/>
              <a:t>2/4/2021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7BC8A85-3415-418B-A5B1-01938513FA2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DF54FEF-4ED0-454E-84DD-C8CB1208FCF7}" type="datetimeFigureOut">
              <a:rPr lang="en-US" smtClean="0"/>
              <a:pPr/>
              <a:t>2/4/2021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7BC8A85-3415-418B-A5B1-01938513FA22}"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DF54FEF-4ED0-454E-84DD-C8CB1208FCF7}" type="datetimeFigureOut">
              <a:rPr lang="en-US" smtClean="0"/>
              <a:pPr/>
              <a:t>2/4/2021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7BC8A85-3415-418B-A5B1-01938513FA2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DF54FEF-4ED0-454E-84DD-C8CB1208FCF7}" type="datetimeFigureOut">
              <a:rPr lang="en-US" smtClean="0"/>
              <a:pPr/>
              <a:t>2/4/2021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7BC8A85-3415-418B-A5B1-01938513FA2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DF54FEF-4ED0-454E-84DD-C8CB1208FCF7}" type="datetimeFigureOut">
              <a:rPr lang="en-US" smtClean="0"/>
              <a:pPr/>
              <a:t>2/4/2021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7BC8A85-3415-418B-A5B1-01938513FA22}"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DF54FEF-4ED0-454E-84DD-C8CB1208FCF7}" type="datetimeFigureOut">
              <a:rPr lang="en-US" smtClean="0"/>
              <a:pPr/>
              <a:t>2/4/2021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7BC8A85-3415-418B-A5B1-01938513FA2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doctailieu.com/tieng-noi-cua-van-nghe-c4695"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images - 2021-01-20T231759.577.jpg"/>
          <p:cNvPicPr>
            <a:picLocks noChangeAspect="1"/>
          </p:cNvPicPr>
          <p:nvPr/>
        </p:nvPicPr>
        <p:blipFill>
          <a:blip r:embed="rId2"/>
          <a:stretch>
            <a:fillRect/>
          </a:stretch>
        </p:blipFill>
        <p:spPr>
          <a:xfrm>
            <a:off x="0" y="0"/>
            <a:ext cx="9155784" cy="6858000"/>
          </a:xfrm>
          <a:prstGeom prst="rect">
            <a:avLst/>
          </a:prstGeom>
        </p:spPr>
      </p:pic>
      <p:sp>
        <p:nvSpPr>
          <p:cNvPr id="5" name="Rectangle 4"/>
          <p:cNvSpPr/>
          <p:nvPr/>
        </p:nvSpPr>
        <p:spPr>
          <a:xfrm>
            <a:off x="546548" y="1482884"/>
            <a:ext cx="8118953" cy="3017686"/>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lnSpc>
                <a:spcPct val="150000"/>
              </a:lnSpc>
            </a:pPr>
            <a:r>
              <a:rPr lang="en-US" sz="4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Tiết</a:t>
            </a:r>
            <a:r>
              <a:rPr lang="en-US" sz="4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104, 105</a:t>
            </a:r>
          </a:p>
          <a:p>
            <a:pPr algn="ctr">
              <a:lnSpc>
                <a:spcPct val="150000"/>
              </a:lnSpc>
            </a:pPr>
            <a:r>
              <a:rPr lang="en-US" sz="4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ÔN TẬP </a:t>
            </a:r>
          </a:p>
          <a:p>
            <a:pPr algn="ctr">
              <a:lnSpc>
                <a:spcPct val="150000"/>
              </a:lnSpc>
            </a:pPr>
            <a:r>
              <a:rPr lang="en-US" sz="4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CÁC TÁC PHẨM NGHỊ LUẬN</a:t>
            </a:r>
            <a:endPar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2" y="142852"/>
          <a:ext cx="9144031" cy="6949440"/>
        </p:xfrm>
        <a:graphic>
          <a:graphicData uri="http://schemas.openxmlformats.org/drawingml/2006/table">
            <a:tbl>
              <a:tblPr firstRow="1" bandRow="1">
                <a:tableStyleId>{5C22544A-7EE6-4342-B048-85BDC9FD1C3A}</a:tableStyleId>
              </a:tblPr>
              <a:tblGrid>
                <a:gridCol w="1253617"/>
                <a:gridCol w="3854185"/>
                <a:gridCol w="4036229"/>
              </a:tblGrid>
              <a:tr h="370840">
                <a:tc>
                  <a:txBody>
                    <a:bodyPr/>
                    <a:lstStyle/>
                    <a:p>
                      <a:pPr algn="just"/>
                      <a:endParaRPr lang="en-US" sz="2800" b="1" dirty="0">
                        <a:latin typeface="Times New Roman" pitchFamily="18" charset="0"/>
                        <a:cs typeface="Times New Roman" pitchFamily="18" charset="0"/>
                      </a:endParaRPr>
                    </a:p>
                  </a:txBody>
                  <a:tcPr/>
                </a:tc>
                <a:tc>
                  <a:txBody>
                    <a:bodyPr/>
                    <a:lstStyle/>
                    <a:p>
                      <a:pPr algn="just"/>
                      <a:r>
                        <a:rPr lang="en-US" sz="2800" b="1" dirty="0" err="1" smtClean="0">
                          <a:solidFill>
                            <a:srgbClr val="FFFF00"/>
                          </a:solidFill>
                          <a:latin typeface="Times New Roman" pitchFamily="18" charset="0"/>
                          <a:cs typeface="Times New Roman" pitchFamily="18" charset="0"/>
                        </a:rPr>
                        <a:t>Bàn</a:t>
                      </a:r>
                      <a:r>
                        <a:rPr lang="en-US" sz="2800" b="1" baseline="0" dirty="0" smtClean="0">
                          <a:solidFill>
                            <a:srgbClr val="FFFF00"/>
                          </a:solidFill>
                          <a:latin typeface="Times New Roman" pitchFamily="18" charset="0"/>
                          <a:cs typeface="Times New Roman" pitchFamily="18" charset="0"/>
                        </a:rPr>
                        <a:t> </a:t>
                      </a:r>
                      <a:r>
                        <a:rPr lang="en-US" sz="2800" b="1" baseline="0" dirty="0" err="1" smtClean="0">
                          <a:solidFill>
                            <a:srgbClr val="FFFF00"/>
                          </a:solidFill>
                          <a:latin typeface="Times New Roman" pitchFamily="18" charset="0"/>
                          <a:cs typeface="Times New Roman" pitchFamily="18" charset="0"/>
                        </a:rPr>
                        <a:t>về</a:t>
                      </a:r>
                      <a:r>
                        <a:rPr lang="en-US" sz="2800" b="1" baseline="0" dirty="0" smtClean="0">
                          <a:solidFill>
                            <a:srgbClr val="FFFF00"/>
                          </a:solidFill>
                          <a:latin typeface="Times New Roman" pitchFamily="18" charset="0"/>
                          <a:cs typeface="Times New Roman" pitchFamily="18" charset="0"/>
                        </a:rPr>
                        <a:t> </a:t>
                      </a:r>
                      <a:r>
                        <a:rPr lang="en-US" sz="2800" b="1" baseline="0" dirty="0" err="1" smtClean="0">
                          <a:solidFill>
                            <a:srgbClr val="FFFF00"/>
                          </a:solidFill>
                          <a:latin typeface="Times New Roman" pitchFamily="18" charset="0"/>
                          <a:cs typeface="Times New Roman" pitchFamily="18" charset="0"/>
                        </a:rPr>
                        <a:t>đọc</a:t>
                      </a:r>
                      <a:r>
                        <a:rPr lang="en-US" sz="2800" b="1" baseline="0" dirty="0" smtClean="0">
                          <a:solidFill>
                            <a:srgbClr val="FFFF00"/>
                          </a:solidFill>
                          <a:latin typeface="Times New Roman" pitchFamily="18" charset="0"/>
                          <a:cs typeface="Times New Roman" pitchFamily="18" charset="0"/>
                        </a:rPr>
                        <a:t> </a:t>
                      </a:r>
                      <a:r>
                        <a:rPr lang="en-US" sz="2800" b="1" baseline="0" dirty="0" err="1" smtClean="0">
                          <a:solidFill>
                            <a:srgbClr val="FFFF00"/>
                          </a:solidFill>
                          <a:latin typeface="Times New Roman" pitchFamily="18" charset="0"/>
                          <a:cs typeface="Times New Roman" pitchFamily="18" charset="0"/>
                        </a:rPr>
                        <a:t>sách</a:t>
                      </a:r>
                      <a:endParaRPr lang="en-US" sz="2800" b="1" dirty="0">
                        <a:solidFill>
                          <a:srgbClr val="FFFF00"/>
                        </a:solidFill>
                        <a:latin typeface="Times New Roman" pitchFamily="18" charset="0"/>
                        <a:cs typeface="Times New Roman" pitchFamily="18" charset="0"/>
                      </a:endParaRPr>
                    </a:p>
                  </a:txBody>
                  <a:tcPr/>
                </a:tc>
                <a:tc>
                  <a:txBody>
                    <a:bodyPr/>
                    <a:lstStyle/>
                    <a:p>
                      <a:pPr algn="just"/>
                      <a:r>
                        <a:rPr lang="en-US" sz="2800" b="1" dirty="0" err="1" smtClean="0">
                          <a:solidFill>
                            <a:srgbClr val="FFFF00"/>
                          </a:solidFill>
                          <a:latin typeface="Times New Roman" pitchFamily="18" charset="0"/>
                          <a:cs typeface="Times New Roman" pitchFamily="18" charset="0"/>
                        </a:rPr>
                        <a:t>Tiếng</a:t>
                      </a:r>
                      <a:r>
                        <a:rPr lang="en-US" sz="2800" b="1" baseline="0" dirty="0" smtClean="0">
                          <a:solidFill>
                            <a:srgbClr val="FFFF00"/>
                          </a:solidFill>
                          <a:latin typeface="Times New Roman" pitchFamily="18" charset="0"/>
                          <a:cs typeface="Times New Roman" pitchFamily="18" charset="0"/>
                        </a:rPr>
                        <a:t> </a:t>
                      </a:r>
                      <a:r>
                        <a:rPr lang="en-US" sz="2800" b="1" baseline="0" dirty="0" err="1" smtClean="0">
                          <a:solidFill>
                            <a:srgbClr val="FFFF00"/>
                          </a:solidFill>
                          <a:latin typeface="Times New Roman" pitchFamily="18" charset="0"/>
                          <a:cs typeface="Times New Roman" pitchFamily="18" charset="0"/>
                        </a:rPr>
                        <a:t>nói</a:t>
                      </a:r>
                      <a:r>
                        <a:rPr lang="en-US" sz="2800" b="1" baseline="0" dirty="0" smtClean="0">
                          <a:solidFill>
                            <a:srgbClr val="FFFF00"/>
                          </a:solidFill>
                          <a:latin typeface="Times New Roman" pitchFamily="18" charset="0"/>
                          <a:cs typeface="Times New Roman" pitchFamily="18" charset="0"/>
                        </a:rPr>
                        <a:t> </a:t>
                      </a:r>
                      <a:r>
                        <a:rPr lang="en-US" sz="2800" b="1" baseline="0" dirty="0" err="1" smtClean="0">
                          <a:solidFill>
                            <a:srgbClr val="FFFF00"/>
                          </a:solidFill>
                          <a:latin typeface="Times New Roman" pitchFamily="18" charset="0"/>
                          <a:cs typeface="Times New Roman" pitchFamily="18" charset="0"/>
                        </a:rPr>
                        <a:t>của</a:t>
                      </a:r>
                      <a:r>
                        <a:rPr lang="en-US" sz="2800" b="1" baseline="0" dirty="0" smtClean="0">
                          <a:solidFill>
                            <a:srgbClr val="FFFF00"/>
                          </a:solidFill>
                          <a:latin typeface="Times New Roman" pitchFamily="18" charset="0"/>
                          <a:cs typeface="Times New Roman" pitchFamily="18" charset="0"/>
                        </a:rPr>
                        <a:t> </a:t>
                      </a:r>
                      <a:r>
                        <a:rPr lang="en-US" sz="2800" b="1" baseline="0" dirty="0" err="1" smtClean="0">
                          <a:solidFill>
                            <a:srgbClr val="FFFF00"/>
                          </a:solidFill>
                          <a:latin typeface="Times New Roman" pitchFamily="18" charset="0"/>
                          <a:cs typeface="Times New Roman" pitchFamily="18" charset="0"/>
                        </a:rPr>
                        <a:t>văn</a:t>
                      </a:r>
                      <a:r>
                        <a:rPr lang="en-US" sz="2800" b="1" baseline="0" dirty="0" smtClean="0">
                          <a:solidFill>
                            <a:srgbClr val="FFFF00"/>
                          </a:solidFill>
                          <a:latin typeface="Times New Roman" pitchFamily="18" charset="0"/>
                          <a:cs typeface="Times New Roman" pitchFamily="18" charset="0"/>
                        </a:rPr>
                        <a:t> </a:t>
                      </a:r>
                      <a:r>
                        <a:rPr lang="en-US" sz="2800" b="1" baseline="0" dirty="0" err="1" smtClean="0">
                          <a:solidFill>
                            <a:srgbClr val="FFFF00"/>
                          </a:solidFill>
                          <a:latin typeface="Times New Roman" pitchFamily="18" charset="0"/>
                          <a:cs typeface="Times New Roman" pitchFamily="18" charset="0"/>
                        </a:rPr>
                        <a:t>nghệ</a:t>
                      </a:r>
                      <a:endParaRPr lang="en-US" sz="2800" b="1" dirty="0">
                        <a:solidFill>
                          <a:srgbClr val="FFFF00"/>
                        </a:solidFill>
                        <a:latin typeface="Times New Roman" pitchFamily="18" charset="0"/>
                        <a:cs typeface="Times New Roman" pitchFamily="18" charset="0"/>
                      </a:endParaRPr>
                    </a:p>
                  </a:txBody>
                  <a:tcPr/>
                </a:tc>
              </a:tr>
              <a:tr h="370840">
                <a:tc>
                  <a:txBody>
                    <a:bodyPr/>
                    <a:lstStyle/>
                    <a:p>
                      <a:pPr algn="just"/>
                      <a:r>
                        <a:rPr lang="en-US" sz="2400" b="1" dirty="0" err="1" smtClean="0">
                          <a:latin typeface="Times New Roman" pitchFamily="18" charset="0"/>
                          <a:cs typeface="Times New Roman" pitchFamily="18" charset="0"/>
                        </a:rPr>
                        <a:t>Tác</a:t>
                      </a:r>
                      <a:r>
                        <a:rPr lang="en-US" sz="2400" b="1" baseline="0" dirty="0" smtClean="0">
                          <a:latin typeface="Times New Roman" pitchFamily="18" charset="0"/>
                          <a:cs typeface="Times New Roman" pitchFamily="18" charset="0"/>
                        </a:rPr>
                        <a:t> </a:t>
                      </a:r>
                      <a:r>
                        <a:rPr lang="en-US" sz="2400" b="1" baseline="0" dirty="0" err="1" smtClean="0">
                          <a:latin typeface="Times New Roman" pitchFamily="18" charset="0"/>
                          <a:cs typeface="Times New Roman" pitchFamily="18" charset="0"/>
                        </a:rPr>
                        <a:t>giả</a:t>
                      </a:r>
                      <a:endParaRPr lang="en-US" sz="2400" b="1" dirty="0">
                        <a:latin typeface="Times New Roman" pitchFamily="18" charset="0"/>
                        <a:cs typeface="Times New Roman" pitchFamily="18" charset="0"/>
                      </a:endParaRPr>
                    </a:p>
                  </a:txBody>
                  <a:tcPr/>
                </a:tc>
                <a:tc>
                  <a:txBody>
                    <a:bodyPr/>
                    <a:lstStyle/>
                    <a:p>
                      <a:pPr algn="just"/>
                      <a:r>
                        <a:rPr lang="en-US" sz="2800" b="0" dirty="0" smtClean="0">
                          <a:latin typeface="Times New Roman" pitchFamily="18" charset="0"/>
                          <a:cs typeface="Times New Roman" pitchFamily="18" charset="0"/>
                        </a:rPr>
                        <a:t>Chu </a:t>
                      </a:r>
                      <a:r>
                        <a:rPr lang="en-US" sz="2800" b="0" dirty="0" err="1" smtClean="0">
                          <a:latin typeface="Times New Roman" pitchFamily="18" charset="0"/>
                          <a:cs typeface="Times New Roman" pitchFamily="18" charset="0"/>
                        </a:rPr>
                        <a:t>Quang</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Tiềm</a:t>
                      </a:r>
                      <a:endParaRPr lang="en-US" sz="2800" b="0" dirty="0">
                        <a:latin typeface="Times New Roman" pitchFamily="18" charset="0"/>
                        <a:cs typeface="Times New Roman" pitchFamily="18" charset="0"/>
                      </a:endParaRPr>
                    </a:p>
                  </a:txBody>
                  <a:tcPr/>
                </a:tc>
                <a:tc>
                  <a:txBody>
                    <a:bodyPr/>
                    <a:lstStyle/>
                    <a:p>
                      <a:pPr algn="just"/>
                      <a:r>
                        <a:rPr lang="en-US" sz="2800" b="0" dirty="0" err="1" smtClean="0">
                          <a:latin typeface="Times New Roman" pitchFamily="18" charset="0"/>
                          <a:cs typeface="Times New Roman" pitchFamily="18" charset="0"/>
                        </a:rPr>
                        <a:t>Nguyễn</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Đình</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Thi</a:t>
                      </a:r>
                      <a:endParaRPr lang="en-US" sz="2800" b="0" dirty="0">
                        <a:latin typeface="Times New Roman" pitchFamily="18" charset="0"/>
                        <a:cs typeface="Times New Roman" pitchFamily="18" charset="0"/>
                      </a:endParaRPr>
                    </a:p>
                  </a:txBody>
                  <a:tcPr/>
                </a:tc>
              </a:tr>
              <a:tr h="370840">
                <a:tc>
                  <a:txBody>
                    <a:bodyPr/>
                    <a:lstStyle/>
                    <a:p>
                      <a:pPr algn="just"/>
                      <a:r>
                        <a:rPr lang="en-US" sz="2400" b="1" dirty="0" err="1" smtClean="0">
                          <a:latin typeface="Times New Roman" pitchFamily="18" charset="0"/>
                          <a:cs typeface="Times New Roman" pitchFamily="18" charset="0"/>
                        </a:rPr>
                        <a:t>Xuất</a:t>
                      </a:r>
                      <a:r>
                        <a:rPr lang="en-US" sz="2400" b="1" baseline="0" dirty="0" smtClean="0">
                          <a:latin typeface="Times New Roman" pitchFamily="18" charset="0"/>
                          <a:cs typeface="Times New Roman" pitchFamily="18" charset="0"/>
                        </a:rPr>
                        <a:t> </a:t>
                      </a:r>
                      <a:r>
                        <a:rPr lang="en-US" sz="2400" b="1" baseline="0" dirty="0" err="1" smtClean="0">
                          <a:latin typeface="Times New Roman" pitchFamily="18" charset="0"/>
                          <a:cs typeface="Times New Roman" pitchFamily="18" charset="0"/>
                        </a:rPr>
                        <a:t>xứ</a:t>
                      </a:r>
                      <a:endParaRPr lang="en-US" sz="2400" b="1" dirty="0">
                        <a:latin typeface="Times New Roman" pitchFamily="18" charset="0"/>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2800" kern="1200" dirty="0" smtClean="0">
                          <a:solidFill>
                            <a:schemeClr val="dk1"/>
                          </a:solidFill>
                          <a:latin typeface="Times New Roman" pitchFamily="18" charset="0"/>
                          <a:ea typeface="+mn-ea"/>
                          <a:cs typeface="Times New Roman" pitchFamily="18" charset="0"/>
                        </a:rPr>
                        <a:t>- </a:t>
                      </a:r>
                      <a:r>
                        <a:rPr kumimoji="0" lang="en-US" sz="2800" kern="1200" dirty="0" err="1" smtClean="0">
                          <a:solidFill>
                            <a:schemeClr val="dk1"/>
                          </a:solidFill>
                          <a:latin typeface="Times New Roman" pitchFamily="18" charset="0"/>
                          <a:ea typeface="+mn-ea"/>
                          <a:cs typeface="Times New Roman" pitchFamily="18" charset="0"/>
                        </a:rPr>
                        <a:t>Trích</a:t>
                      </a:r>
                      <a:r>
                        <a:rPr kumimoji="0" lang="en-US" sz="2800" kern="1200" dirty="0" smtClean="0">
                          <a:solidFill>
                            <a:schemeClr val="dk1"/>
                          </a:solidFill>
                          <a:latin typeface="Times New Roman" pitchFamily="18" charset="0"/>
                          <a:ea typeface="+mn-ea"/>
                          <a:cs typeface="Times New Roman" pitchFamily="18" charset="0"/>
                        </a:rPr>
                        <a:t> </a:t>
                      </a:r>
                      <a:r>
                        <a:rPr kumimoji="0" lang="en-US" sz="2800" kern="1200" dirty="0" err="1" smtClean="0">
                          <a:solidFill>
                            <a:schemeClr val="dk1"/>
                          </a:solidFill>
                          <a:latin typeface="Times New Roman" pitchFamily="18" charset="0"/>
                          <a:ea typeface="+mn-ea"/>
                          <a:cs typeface="Times New Roman" pitchFamily="18" charset="0"/>
                        </a:rPr>
                        <a:t>trong</a:t>
                      </a:r>
                      <a:r>
                        <a:rPr kumimoji="0" lang="en-US" sz="2800" kern="1200" dirty="0" smtClean="0">
                          <a:solidFill>
                            <a:schemeClr val="dk1"/>
                          </a:solidFill>
                          <a:latin typeface="Times New Roman" pitchFamily="18" charset="0"/>
                          <a:ea typeface="+mn-ea"/>
                          <a:cs typeface="Times New Roman" pitchFamily="18" charset="0"/>
                        </a:rPr>
                        <a:t> “</a:t>
                      </a:r>
                      <a:r>
                        <a:rPr kumimoji="0" lang="en-US" sz="2800" i="1" kern="1200" dirty="0" err="1" smtClean="0">
                          <a:solidFill>
                            <a:schemeClr val="dk1"/>
                          </a:solidFill>
                          <a:latin typeface="Times New Roman" pitchFamily="18" charset="0"/>
                          <a:ea typeface="+mn-ea"/>
                          <a:cs typeface="Times New Roman" pitchFamily="18" charset="0"/>
                        </a:rPr>
                        <a:t>Danh</a:t>
                      </a:r>
                      <a:r>
                        <a:rPr kumimoji="0" lang="en-US" sz="2800" i="1" kern="1200" dirty="0" smtClean="0">
                          <a:solidFill>
                            <a:schemeClr val="dk1"/>
                          </a:solidFill>
                          <a:latin typeface="Times New Roman" pitchFamily="18" charset="0"/>
                          <a:ea typeface="+mn-ea"/>
                          <a:cs typeface="Times New Roman" pitchFamily="18" charset="0"/>
                        </a:rPr>
                        <a:t> </a:t>
                      </a:r>
                      <a:r>
                        <a:rPr kumimoji="0" lang="en-US" sz="2800" i="1" kern="1200" dirty="0" err="1" smtClean="0">
                          <a:solidFill>
                            <a:schemeClr val="dk1"/>
                          </a:solidFill>
                          <a:latin typeface="Times New Roman" pitchFamily="18" charset="0"/>
                          <a:ea typeface="+mn-ea"/>
                          <a:cs typeface="Times New Roman" pitchFamily="18" charset="0"/>
                        </a:rPr>
                        <a:t>nhân</a:t>
                      </a:r>
                      <a:r>
                        <a:rPr kumimoji="0" lang="en-US" sz="2800" i="1" kern="1200" dirty="0" smtClean="0">
                          <a:solidFill>
                            <a:schemeClr val="dk1"/>
                          </a:solidFill>
                          <a:latin typeface="Times New Roman" pitchFamily="18" charset="0"/>
                          <a:ea typeface="+mn-ea"/>
                          <a:cs typeface="Times New Roman" pitchFamily="18" charset="0"/>
                        </a:rPr>
                        <a:t> </a:t>
                      </a:r>
                      <a:r>
                        <a:rPr kumimoji="0" lang="en-US" sz="2800" i="1" kern="1200" dirty="0" err="1" smtClean="0">
                          <a:solidFill>
                            <a:schemeClr val="dk1"/>
                          </a:solidFill>
                          <a:latin typeface="Times New Roman" pitchFamily="18" charset="0"/>
                          <a:ea typeface="+mn-ea"/>
                          <a:cs typeface="Times New Roman" pitchFamily="18" charset="0"/>
                        </a:rPr>
                        <a:t>Trung</a:t>
                      </a:r>
                      <a:r>
                        <a:rPr kumimoji="0" lang="en-US" sz="2800" i="1" kern="1200" dirty="0" smtClean="0">
                          <a:solidFill>
                            <a:schemeClr val="dk1"/>
                          </a:solidFill>
                          <a:latin typeface="Times New Roman" pitchFamily="18" charset="0"/>
                          <a:ea typeface="+mn-ea"/>
                          <a:cs typeface="Times New Roman" pitchFamily="18" charset="0"/>
                        </a:rPr>
                        <a:t> </a:t>
                      </a:r>
                      <a:r>
                        <a:rPr kumimoji="0" lang="en-US" sz="2800" i="1" kern="1200" dirty="0" err="1" smtClean="0">
                          <a:solidFill>
                            <a:schemeClr val="dk1"/>
                          </a:solidFill>
                          <a:latin typeface="Times New Roman" pitchFamily="18" charset="0"/>
                          <a:ea typeface="+mn-ea"/>
                          <a:cs typeface="Times New Roman" pitchFamily="18" charset="0"/>
                        </a:rPr>
                        <a:t>Quốc</a:t>
                      </a:r>
                      <a:r>
                        <a:rPr kumimoji="0" lang="en-US" sz="2800" i="1" kern="1200" dirty="0" smtClean="0">
                          <a:solidFill>
                            <a:schemeClr val="dk1"/>
                          </a:solidFill>
                          <a:latin typeface="Times New Roman" pitchFamily="18" charset="0"/>
                          <a:ea typeface="+mn-ea"/>
                          <a:cs typeface="Times New Roman" pitchFamily="18" charset="0"/>
                        </a:rPr>
                        <a:t> </a:t>
                      </a:r>
                      <a:r>
                        <a:rPr kumimoji="0" lang="en-US" sz="2800" i="1" kern="1200" dirty="0" err="1" smtClean="0">
                          <a:solidFill>
                            <a:schemeClr val="dk1"/>
                          </a:solidFill>
                          <a:latin typeface="Times New Roman" pitchFamily="18" charset="0"/>
                          <a:ea typeface="+mn-ea"/>
                          <a:cs typeface="Times New Roman" pitchFamily="18" charset="0"/>
                        </a:rPr>
                        <a:t>bàn</a:t>
                      </a:r>
                      <a:r>
                        <a:rPr kumimoji="0" lang="en-US" sz="2800" i="1" kern="1200" dirty="0" smtClean="0">
                          <a:solidFill>
                            <a:schemeClr val="dk1"/>
                          </a:solidFill>
                          <a:latin typeface="Times New Roman" pitchFamily="18" charset="0"/>
                          <a:ea typeface="+mn-ea"/>
                          <a:cs typeface="Times New Roman" pitchFamily="18" charset="0"/>
                        </a:rPr>
                        <a:t> </a:t>
                      </a:r>
                      <a:r>
                        <a:rPr kumimoji="0" lang="en-US" sz="2800" i="1" kern="1200" dirty="0" err="1" smtClean="0">
                          <a:solidFill>
                            <a:schemeClr val="dk1"/>
                          </a:solidFill>
                          <a:latin typeface="Times New Roman" pitchFamily="18" charset="0"/>
                          <a:ea typeface="+mn-ea"/>
                          <a:cs typeface="Times New Roman" pitchFamily="18" charset="0"/>
                        </a:rPr>
                        <a:t>về</a:t>
                      </a:r>
                      <a:r>
                        <a:rPr kumimoji="0" lang="en-US" sz="2800" i="1" kern="1200" dirty="0" smtClean="0">
                          <a:solidFill>
                            <a:schemeClr val="dk1"/>
                          </a:solidFill>
                          <a:latin typeface="Times New Roman" pitchFamily="18" charset="0"/>
                          <a:ea typeface="+mn-ea"/>
                          <a:cs typeface="Times New Roman" pitchFamily="18" charset="0"/>
                        </a:rPr>
                        <a:t> </a:t>
                      </a:r>
                      <a:r>
                        <a:rPr kumimoji="0" lang="en-US" sz="2800" i="1" kern="1200" dirty="0" err="1" smtClean="0">
                          <a:solidFill>
                            <a:schemeClr val="dk1"/>
                          </a:solidFill>
                          <a:latin typeface="Times New Roman" pitchFamily="18" charset="0"/>
                          <a:ea typeface="+mn-ea"/>
                          <a:cs typeface="Times New Roman" pitchFamily="18" charset="0"/>
                        </a:rPr>
                        <a:t>niềm</a:t>
                      </a:r>
                      <a:r>
                        <a:rPr kumimoji="0" lang="en-US" sz="2800" i="1" kern="1200" dirty="0" smtClean="0">
                          <a:solidFill>
                            <a:schemeClr val="dk1"/>
                          </a:solidFill>
                          <a:latin typeface="Times New Roman" pitchFamily="18" charset="0"/>
                          <a:ea typeface="+mn-ea"/>
                          <a:cs typeface="Times New Roman" pitchFamily="18" charset="0"/>
                        </a:rPr>
                        <a:t> </a:t>
                      </a:r>
                      <a:r>
                        <a:rPr kumimoji="0" lang="en-US" sz="2800" i="1" kern="1200" dirty="0" err="1" smtClean="0">
                          <a:solidFill>
                            <a:schemeClr val="dk1"/>
                          </a:solidFill>
                          <a:latin typeface="Times New Roman" pitchFamily="18" charset="0"/>
                          <a:ea typeface="+mn-ea"/>
                          <a:cs typeface="Times New Roman" pitchFamily="18" charset="0"/>
                        </a:rPr>
                        <a:t>vui</a:t>
                      </a:r>
                      <a:r>
                        <a:rPr kumimoji="0" lang="en-US" sz="2800" i="1" kern="1200" dirty="0" smtClean="0">
                          <a:solidFill>
                            <a:schemeClr val="dk1"/>
                          </a:solidFill>
                          <a:latin typeface="Times New Roman" pitchFamily="18" charset="0"/>
                          <a:ea typeface="+mn-ea"/>
                          <a:cs typeface="Times New Roman" pitchFamily="18" charset="0"/>
                        </a:rPr>
                        <a:t> </a:t>
                      </a:r>
                      <a:r>
                        <a:rPr kumimoji="0" lang="en-US" sz="2800" i="1" kern="1200" dirty="0" err="1" smtClean="0">
                          <a:solidFill>
                            <a:schemeClr val="dk1"/>
                          </a:solidFill>
                          <a:latin typeface="Times New Roman" pitchFamily="18" charset="0"/>
                          <a:ea typeface="+mn-ea"/>
                          <a:cs typeface="Times New Roman" pitchFamily="18" charset="0"/>
                        </a:rPr>
                        <a:t>nỗi</a:t>
                      </a:r>
                      <a:r>
                        <a:rPr kumimoji="0" lang="en-US" sz="2800" i="1" kern="1200" dirty="0" smtClean="0">
                          <a:solidFill>
                            <a:schemeClr val="dk1"/>
                          </a:solidFill>
                          <a:latin typeface="Times New Roman" pitchFamily="18" charset="0"/>
                          <a:ea typeface="+mn-ea"/>
                          <a:cs typeface="Times New Roman" pitchFamily="18" charset="0"/>
                        </a:rPr>
                        <a:t> </a:t>
                      </a:r>
                      <a:r>
                        <a:rPr kumimoji="0" lang="en-US" sz="2800" i="1" kern="1200" dirty="0" err="1" smtClean="0">
                          <a:solidFill>
                            <a:schemeClr val="dk1"/>
                          </a:solidFill>
                          <a:latin typeface="Times New Roman" pitchFamily="18" charset="0"/>
                          <a:ea typeface="+mn-ea"/>
                          <a:cs typeface="Times New Roman" pitchFamily="18" charset="0"/>
                        </a:rPr>
                        <a:t>buồn</a:t>
                      </a:r>
                      <a:r>
                        <a:rPr kumimoji="0" lang="en-US" sz="2800" i="1" kern="1200" dirty="0" smtClean="0">
                          <a:solidFill>
                            <a:schemeClr val="dk1"/>
                          </a:solidFill>
                          <a:latin typeface="Times New Roman" pitchFamily="18" charset="0"/>
                          <a:ea typeface="+mn-ea"/>
                          <a:cs typeface="Times New Roman" pitchFamily="18" charset="0"/>
                        </a:rPr>
                        <a:t> </a:t>
                      </a:r>
                      <a:r>
                        <a:rPr kumimoji="0" lang="en-US" sz="2800" i="1" kern="1200" dirty="0" err="1" smtClean="0">
                          <a:solidFill>
                            <a:schemeClr val="dk1"/>
                          </a:solidFill>
                          <a:latin typeface="Times New Roman" pitchFamily="18" charset="0"/>
                          <a:ea typeface="+mn-ea"/>
                          <a:cs typeface="Times New Roman" pitchFamily="18" charset="0"/>
                        </a:rPr>
                        <a:t>của</a:t>
                      </a:r>
                      <a:r>
                        <a:rPr kumimoji="0" lang="en-US" sz="2800" i="1" kern="1200" dirty="0" smtClean="0">
                          <a:solidFill>
                            <a:schemeClr val="dk1"/>
                          </a:solidFill>
                          <a:latin typeface="Times New Roman" pitchFamily="18" charset="0"/>
                          <a:ea typeface="+mn-ea"/>
                          <a:cs typeface="Times New Roman" pitchFamily="18" charset="0"/>
                        </a:rPr>
                        <a:t> </a:t>
                      </a:r>
                      <a:r>
                        <a:rPr kumimoji="0" lang="en-US" sz="2800" i="1" kern="1200" dirty="0" err="1" smtClean="0">
                          <a:solidFill>
                            <a:schemeClr val="dk1"/>
                          </a:solidFill>
                          <a:latin typeface="Times New Roman" pitchFamily="18" charset="0"/>
                          <a:ea typeface="+mn-ea"/>
                          <a:cs typeface="Times New Roman" pitchFamily="18" charset="0"/>
                        </a:rPr>
                        <a:t>việc</a:t>
                      </a:r>
                      <a:r>
                        <a:rPr kumimoji="0" lang="en-US" sz="2800" i="1" kern="1200" dirty="0" smtClean="0">
                          <a:solidFill>
                            <a:schemeClr val="dk1"/>
                          </a:solidFill>
                          <a:latin typeface="Times New Roman" pitchFamily="18" charset="0"/>
                          <a:ea typeface="+mn-ea"/>
                          <a:cs typeface="Times New Roman" pitchFamily="18" charset="0"/>
                        </a:rPr>
                        <a:t> </a:t>
                      </a:r>
                      <a:r>
                        <a:rPr kumimoji="0" lang="en-US" sz="2800" i="1" kern="1200" dirty="0" err="1" smtClean="0">
                          <a:solidFill>
                            <a:schemeClr val="dk1"/>
                          </a:solidFill>
                          <a:latin typeface="Times New Roman" pitchFamily="18" charset="0"/>
                          <a:ea typeface="+mn-ea"/>
                          <a:cs typeface="Times New Roman" pitchFamily="18" charset="0"/>
                        </a:rPr>
                        <a:t>đọc</a:t>
                      </a:r>
                      <a:r>
                        <a:rPr kumimoji="0" lang="en-US" sz="2800" i="1" kern="1200" dirty="0" smtClean="0">
                          <a:solidFill>
                            <a:schemeClr val="dk1"/>
                          </a:solidFill>
                          <a:latin typeface="Times New Roman" pitchFamily="18" charset="0"/>
                          <a:ea typeface="+mn-ea"/>
                          <a:cs typeface="Times New Roman" pitchFamily="18" charset="0"/>
                        </a:rPr>
                        <a:t> </a:t>
                      </a:r>
                      <a:r>
                        <a:rPr kumimoji="0" lang="en-US" sz="2800" i="1" kern="1200" dirty="0" err="1" smtClean="0">
                          <a:solidFill>
                            <a:schemeClr val="dk1"/>
                          </a:solidFill>
                          <a:latin typeface="Times New Roman" pitchFamily="18" charset="0"/>
                          <a:ea typeface="+mn-ea"/>
                          <a:cs typeface="Times New Roman" pitchFamily="18" charset="0"/>
                        </a:rPr>
                        <a:t>sách</a:t>
                      </a:r>
                      <a:r>
                        <a:rPr kumimoji="0" lang="en-US" sz="2800" i="1" kern="1200" dirty="0" smtClean="0">
                          <a:solidFill>
                            <a:schemeClr val="dk1"/>
                          </a:solidFill>
                          <a:latin typeface="Times New Roman" pitchFamily="18" charset="0"/>
                          <a:ea typeface="+mn-ea"/>
                          <a:cs typeface="Times New Roman" pitchFamily="18" charset="0"/>
                        </a:rPr>
                        <a:t>”-</a:t>
                      </a:r>
                      <a:r>
                        <a:rPr kumimoji="0" lang="en-US" sz="2800" kern="1200" dirty="0" err="1" smtClean="0">
                          <a:solidFill>
                            <a:schemeClr val="dk1"/>
                          </a:solidFill>
                          <a:latin typeface="Times New Roman" pitchFamily="18" charset="0"/>
                          <a:ea typeface="+mn-ea"/>
                          <a:cs typeface="Times New Roman" pitchFamily="18" charset="0"/>
                        </a:rPr>
                        <a:t>Bắc</a:t>
                      </a:r>
                      <a:r>
                        <a:rPr kumimoji="0" lang="en-US" sz="2800" kern="1200" dirty="0" smtClean="0">
                          <a:solidFill>
                            <a:schemeClr val="dk1"/>
                          </a:solidFill>
                          <a:latin typeface="Times New Roman" pitchFamily="18" charset="0"/>
                          <a:ea typeface="+mn-ea"/>
                          <a:cs typeface="Times New Roman" pitchFamily="18" charset="0"/>
                        </a:rPr>
                        <a:t> </a:t>
                      </a:r>
                      <a:r>
                        <a:rPr kumimoji="0" lang="en-US" sz="2800" kern="1200" dirty="0" err="1" smtClean="0">
                          <a:solidFill>
                            <a:schemeClr val="dk1"/>
                          </a:solidFill>
                          <a:latin typeface="Times New Roman" pitchFamily="18" charset="0"/>
                          <a:ea typeface="+mn-ea"/>
                          <a:cs typeface="Times New Roman" pitchFamily="18" charset="0"/>
                        </a:rPr>
                        <a:t>Kinh</a:t>
                      </a:r>
                      <a:r>
                        <a:rPr kumimoji="0" lang="en-US" sz="2800" kern="1200" dirty="0" smtClean="0">
                          <a:solidFill>
                            <a:schemeClr val="dk1"/>
                          </a:solidFill>
                          <a:latin typeface="Times New Roman" pitchFamily="18" charset="0"/>
                          <a:ea typeface="+mn-ea"/>
                          <a:cs typeface="Times New Roman" pitchFamily="18" charset="0"/>
                        </a:rPr>
                        <a:t>, 1995.</a:t>
                      </a:r>
                    </a:p>
                  </a:txBody>
                  <a:tcPr/>
                </a:tc>
                <a:tc>
                  <a:txBody>
                    <a:bodyPr/>
                    <a:lstStyle/>
                    <a:p>
                      <a:pPr algn="just"/>
                      <a:r>
                        <a:rPr kumimoji="0" lang="en-US" sz="2800" kern="1200" dirty="0" err="1" smtClean="0">
                          <a:solidFill>
                            <a:schemeClr val="dk1"/>
                          </a:solidFill>
                          <a:latin typeface="Times New Roman" pitchFamily="18" charset="0"/>
                          <a:ea typeface="+mn-ea"/>
                          <a:cs typeface="Times New Roman" pitchFamily="18" charset="0"/>
                        </a:rPr>
                        <a:t>Viết</a:t>
                      </a:r>
                      <a:r>
                        <a:rPr kumimoji="0" lang="en-US" sz="2800" kern="1200" dirty="0" smtClean="0">
                          <a:solidFill>
                            <a:schemeClr val="dk1"/>
                          </a:solidFill>
                          <a:latin typeface="Times New Roman" pitchFamily="18" charset="0"/>
                          <a:ea typeface="+mn-ea"/>
                          <a:cs typeface="Times New Roman" pitchFamily="18" charset="0"/>
                        </a:rPr>
                        <a:t> </a:t>
                      </a:r>
                      <a:r>
                        <a:rPr kumimoji="0" lang="en-US" sz="2800" kern="1200" dirty="0" err="1" smtClean="0">
                          <a:solidFill>
                            <a:schemeClr val="dk1"/>
                          </a:solidFill>
                          <a:latin typeface="Times New Roman" pitchFamily="18" charset="0"/>
                          <a:ea typeface="+mn-ea"/>
                          <a:cs typeface="Times New Roman" pitchFamily="18" charset="0"/>
                        </a:rPr>
                        <a:t>năm</a:t>
                      </a:r>
                      <a:r>
                        <a:rPr kumimoji="0" lang="en-US" sz="2800" kern="1200" dirty="0" smtClean="0">
                          <a:solidFill>
                            <a:schemeClr val="dk1"/>
                          </a:solidFill>
                          <a:latin typeface="Times New Roman" pitchFamily="18" charset="0"/>
                          <a:ea typeface="+mn-ea"/>
                          <a:cs typeface="Times New Roman" pitchFamily="18" charset="0"/>
                        </a:rPr>
                        <a:t> 1948 </a:t>
                      </a:r>
                    </a:p>
                    <a:p>
                      <a:pPr algn="just"/>
                      <a:r>
                        <a:rPr kumimoji="0" lang="en-US" sz="2800" kern="1200" dirty="0" smtClean="0">
                          <a:solidFill>
                            <a:schemeClr val="dk1"/>
                          </a:solidFill>
                          <a:latin typeface="Times New Roman" pitchFamily="18" charset="0"/>
                          <a:ea typeface="+mn-ea"/>
                          <a:cs typeface="Times New Roman" pitchFamily="18" charset="0"/>
                        </a:rPr>
                        <a:t>- In </a:t>
                      </a:r>
                      <a:r>
                        <a:rPr kumimoji="0" lang="en-US" sz="2800" kern="1200" dirty="0" err="1" smtClean="0">
                          <a:solidFill>
                            <a:schemeClr val="dk1"/>
                          </a:solidFill>
                          <a:latin typeface="Times New Roman" pitchFamily="18" charset="0"/>
                          <a:ea typeface="+mn-ea"/>
                          <a:cs typeface="Times New Roman" pitchFamily="18" charset="0"/>
                        </a:rPr>
                        <a:t>trong</a:t>
                      </a:r>
                      <a:r>
                        <a:rPr kumimoji="0" lang="en-US" sz="2800" kern="1200" dirty="0" smtClean="0">
                          <a:solidFill>
                            <a:schemeClr val="dk1"/>
                          </a:solidFill>
                          <a:latin typeface="Times New Roman" pitchFamily="18" charset="0"/>
                          <a:ea typeface="+mn-ea"/>
                          <a:cs typeface="Times New Roman" pitchFamily="18" charset="0"/>
                        </a:rPr>
                        <a:t> </a:t>
                      </a:r>
                      <a:r>
                        <a:rPr kumimoji="0" lang="en-US" sz="2800" kern="1200" dirty="0" err="1" smtClean="0">
                          <a:solidFill>
                            <a:schemeClr val="dk1"/>
                          </a:solidFill>
                          <a:latin typeface="Times New Roman" pitchFamily="18" charset="0"/>
                          <a:ea typeface="+mn-ea"/>
                          <a:cs typeface="Times New Roman" pitchFamily="18" charset="0"/>
                        </a:rPr>
                        <a:t>cuốn</a:t>
                      </a:r>
                      <a:r>
                        <a:rPr kumimoji="0" lang="en-US" sz="2800" kern="1200" dirty="0" smtClean="0">
                          <a:solidFill>
                            <a:schemeClr val="dk1"/>
                          </a:solidFill>
                          <a:latin typeface="Times New Roman" pitchFamily="18" charset="0"/>
                          <a:ea typeface="+mn-ea"/>
                          <a:cs typeface="Times New Roman" pitchFamily="18" charset="0"/>
                        </a:rPr>
                        <a:t> “</a:t>
                      </a:r>
                      <a:r>
                        <a:rPr kumimoji="0" lang="en-US" sz="2800" kern="1200" dirty="0" err="1" smtClean="0">
                          <a:solidFill>
                            <a:schemeClr val="dk1"/>
                          </a:solidFill>
                          <a:latin typeface="Times New Roman" pitchFamily="18" charset="0"/>
                          <a:ea typeface="+mn-ea"/>
                          <a:cs typeface="Times New Roman" pitchFamily="18" charset="0"/>
                        </a:rPr>
                        <a:t>Mấy</a:t>
                      </a:r>
                      <a:r>
                        <a:rPr kumimoji="0" lang="en-US" sz="2800" kern="1200" dirty="0" smtClean="0">
                          <a:solidFill>
                            <a:schemeClr val="dk1"/>
                          </a:solidFill>
                          <a:latin typeface="Times New Roman" pitchFamily="18" charset="0"/>
                          <a:ea typeface="+mn-ea"/>
                          <a:cs typeface="Times New Roman" pitchFamily="18" charset="0"/>
                        </a:rPr>
                        <a:t> </a:t>
                      </a:r>
                      <a:r>
                        <a:rPr kumimoji="0" lang="en-US" sz="2800" kern="1200" dirty="0" err="1" smtClean="0">
                          <a:solidFill>
                            <a:schemeClr val="dk1"/>
                          </a:solidFill>
                          <a:latin typeface="Times New Roman" pitchFamily="18" charset="0"/>
                          <a:ea typeface="+mn-ea"/>
                          <a:cs typeface="Times New Roman" pitchFamily="18" charset="0"/>
                        </a:rPr>
                        <a:t>vấn</a:t>
                      </a:r>
                      <a:r>
                        <a:rPr kumimoji="0" lang="en-US" sz="2800" kern="1200" dirty="0" smtClean="0">
                          <a:solidFill>
                            <a:schemeClr val="dk1"/>
                          </a:solidFill>
                          <a:latin typeface="Times New Roman" pitchFamily="18" charset="0"/>
                          <a:ea typeface="+mn-ea"/>
                          <a:cs typeface="Times New Roman" pitchFamily="18" charset="0"/>
                        </a:rPr>
                        <a:t> </a:t>
                      </a:r>
                      <a:r>
                        <a:rPr kumimoji="0" lang="en-US" sz="2800" kern="1200" dirty="0" err="1" smtClean="0">
                          <a:solidFill>
                            <a:schemeClr val="dk1"/>
                          </a:solidFill>
                          <a:latin typeface="Times New Roman" pitchFamily="18" charset="0"/>
                          <a:ea typeface="+mn-ea"/>
                          <a:cs typeface="Times New Roman" pitchFamily="18" charset="0"/>
                        </a:rPr>
                        <a:t>đề</a:t>
                      </a:r>
                      <a:r>
                        <a:rPr kumimoji="0" lang="en-US" sz="2800" kern="1200" dirty="0" smtClean="0">
                          <a:solidFill>
                            <a:schemeClr val="dk1"/>
                          </a:solidFill>
                          <a:latin typeface="Times New Roman" pitchFamily="18" charset="0"/>
                          <a:ea typeface="+mn-ea"/>
                          <a:cs typeface="Times New Roman" pitchFamily="18" charset="0"/>
                        </a:rPr>
                        <a:t> </a:t>
                      </a:r>
                      <a:r>
                        <a:rPr kumimoji="0" lang="en-US" sz="2800" kern="1200" dirty="0" err="1" smtClean="0">
                          <a:solidFill>
                            <a:schemeClr val="dk1"/>
                          </a:solidFill>
                          <a:latin typeface="Times New Roman" pitchFamily="18" charset="0"/>
                          <a:ea typeface="+mn-ea"/>
                          <a:cs typeface="Times New Roman" pitchFamily="18" charset="0"/>
                        </a:rPr>
                        <a:t>văn</a:t>
                      </a:r>
                      <a:r>
                        <a:rPr kumimoji="0" lang="en-US" sz="2800" kern="1200" dirty="0" smtClean="0">
                          <a:solidFill>
                            <a:schemeClr val="dk1"/>
                          </a:solidFill>
                          <a:latin typeface="Times New Roman" pitchFamily="18" charset="0"/>
                          <a:ea typeface="+mn-ea"/>
                          <a:cs typeface="Times New Roman" pitchFamily="18" charset="0"/>
                        </a:rPr>
                        <a:t> </a:t>
                      </a:r>
                      <a:r>
                        <a:rPr kumimoji="0" lang="en-US" sz="2800" kern="1200" dirty="0" err="1" smtClean="0">
                          <a:solidFill>
                            <a:schemeClr val="dk1"/>
                          </a:solidFill>
                          <a:latin typeface="Times New Roman" pitchFamily="18" charset="0"/>
                          <a:ea typeface="+mn-ea"/>
                          <a:cs typeface="Times New Roman" pitchFamily="18" charset="0"/>
                        </a:rPr>
                        <a:t>học</a:t>
                      </a:r>
                      <a:r>
                        <a:rPr kumimoji="0" lang="en-US" sz="2800" kern="1200" dirty="0" smtClean="0">
                          <a:solidFill>
                            <a:schemeClr val="dk1"/>
                          </a:solidFill>
                          <a:latin typeface="Times New Roman" pitchFamily="18" charset="0"/>
                          <a:ea typeface="+mn-ea"/>
                          <a:cs typeface="Times New Roman" pitchFamily="18" charset="0"/>
                        </a:rPr>
                        <a:t>”, </a:t>
                      </a:r>
                      <a:r>
                        <a:rPr kumimoji="0" lang="en-US" sz="2800" kern="1200" dirty="0" err="1" smtClean="0">
                          <a:solidFill>
                            <a:schemeClr val="dk1"/>
                          </a:solidFill>
                          <a:latin typeface="Times New Roman" pitchFamily="18" charset="0"/>
                          <a:ea typeface="+mn-ea"/>
                          <a:cs typeface="Times New Roman" pitchFamily="18" charset="0"/>
                        </a:rPr>
                        <a:t>xuất</a:t>
                      </a:r>
                      <a:r>
                        <a:rPr kumimoji="0" lang="en-US" sz="2800" kern="1200" dirty="0" smtClean="0">
                          <a:solidFill>
                            <a:schemeClr val="dk1"/>
                          </a:solidFill>
                          <a:latin typeface="Times New Roman" pitchFamily="18" charset="0"/>
                          <a:ea typeface="+mn-ea"/>
                          <a:cs typeface="Times New Roman" pitchFamily="18" charset="0"/>
                        </a:rPr>
                        <a:t> </a:t>
                      </a:r>
                      <a:r>
                        <a:rPr kumimoji="0" lang="en-US" sz="2800" kern="1200" dirty="0" err="1" smtClean="0">
                          <a:solidFill>
                            <a:schemeClr val="dk1"/>
                          </a:solidFill>
                          <a:latin typeface="Times New Roman" pitchFamily="18" charset="0"/>
                          <a:ea typeface="+mn-ea"/>
                          <a:cs typeface="Times New Roman" pitchFamily="18" charset="0"/>
                        </a:rPr>
                        <a:t>bản</a:t>
                      </a:r>
                      <a:r>
                        <a:rPr kumimoji="0" lang="en-US" sz="2800" kern="1200" dirty="0" smtClean="0">
                          <a:solidFill>
                            <a:schemeClr val="dk1"/>
                          </a:solidFill>
                          <a:latin typeface="Times New Roman" pitchFamily="18" charset="0"/>
                          <a:ea typeface="+mn-ea"/>
                          <a:cs typeface="Times New Roman" pitchFamily="18" charset="0"/>
                        </a:rPr>
                        <a:t> </a:t>
                      </a:r>
                      <a:r>
                        <a:rPr kumimoji="0" lang="en-US" sz="2800" kern="1200" dirty="0" err="1" smtClean="0">
                          <a:solidFill>
                            <a:schemeClr val="dk1"/>
                          </a:solidFill>
                          <a:latin typeface="Times New Roman" pitchFamily="18" charset="0"/>
                          <a:ea typeface="+mn-ea"/>
                          <a:cs typeface="Times New Roman" pitchFamily="18" charset="0"/>
                        </a:rPr>
                        <a:t>năm</a:t>
                      </a:r>
                      <a:r>
                        <a:rPr kumimoji="0" lang="en-US" sz="2800" kern="1200" dirty="0" smtClean="0">
                          <a:solidFill>
                            <a:schemeClr val="dk1"/>
                          </a:solidFill>
                          <a:latin typeface="Times New Roman" pitchFamily="18" charset="0"/>
                          <a:ea typeface="+mn-ea"/>
                          <a:cs typeface="Times New Roman" pitchFamily="18" charset="0"/>
                        </a:rPr>
                        <a:t> 1956.</a:t>
                      </a:r>
                      <a:endParaRPr lang="en-US" sz="2800" b="0" dirty="0">
                        <a:latin typeface="Times New Roman" pitchFamily="18" charset="0"/>
                        <a:cs typeface="Times New Roman" pitchFamily="18" charset="0"/>
                      </a:endParaRPr>
                    </a:p>
                  </a:txBody>
                  <a:tcPr/>
                </a:tc>
              </a:tr>
              <a:tr h="370840">
                <a:tc>
                  <a:txBody>
                    <a:bodyPr/>
                    <a:lstStyle/>
                    <a:p>
                      <a:pPr algn="just"/>
                      <a:r>
                        <a:rPr lang="en-US" sz="2400" b="1" dirty="0" smtClean="0">
                          <a:latin typeface="Times New Roman" pitchFamily="18" charset="0"/>
                          <a:cs typeface="Times New Roman" pitchFamily="18" charset="0"/>
                        </a:rPr>
                        <a:t>PTBĐ</a:t>
                      </a:r>
                      <a:endParaRPr lang="en-US" sz="2400" b="1" dirty="0">
                        <a:latin typeface="Times New Roman" pitchFamily="18" charset="0"/>
                        <a:cs typeface="Times New Roman" pitchFamily="18" charset="0"/>
                      </a:endParaRPr>
                    </a:p>
                  </a:txBody>
                  <a:tcPr/>
                </a:tc>
                <a:tc gridSpan="2">
                  <a:txBody>
                    <a:bodyPr/>
                    <a:lstStyle/>
                    <a:p>
                      <a:pPr algn="just"/>
                      <a:r>
                        <a:rPr lang="en-US" sz="2800" b="0" dirty="0" err="1" smtClean="0">
                          <a:latin typeface="Times New Roman" pitchFamily="18" charset="0"/>
                          <a:cs typeface="Times New Roman" pitchFamily="18" charset="0"/>
                        </a:rPr>
                        <a:t>Nghị</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luận</a:t>
                      </a:r>
                      <a:endParaRPr lang="en-US" sz="2800" b="0" dirty="0">
                        <a:latin typeface="Times New Roman" pitchFamily="18" charset="0"/>
                        <a:cs typeface="Times New Roman" pitchFamily="18" charset="0"/>
                      </a:endParaRPr>
                    </a:p>
                  </a:txBody>
                  <a:tcPr/>
                </a:tc>
                <a:tc hMerge="1">
                  <a:txBody>
                    <a:bodyPr/>
                    <a:lstStyle/>
                    <a:p>
                      <a:endParaRPr lang="en-US" sz="2800" dirty="0">
                        <a:latin typeface="Times New Roman" pitchFamily="18" charset="0"/>
                        <a:cs typeface="Times New Roman" pitchFamily="18" charset="0"/>
                      </a:endParaRPr>
                    </a:p>
                  </a:txBody>
                  <a:tcPr/>
                </a:tc>
              </a:tr>
              <a:tr h="370840">
                <a:tc>
                  <a:txBody>
                    <a:bodyPr/>
                    <a:lstStyle/>
                    <a:p>
                      <a:pPr algn="just"/>
                      <a:r>
                        <a:rPr lang="en-US" sz="2400" b="1" dirty="0" err="1" smtClean="0">
                          <a:latin typeface="Times New Roman" pitchFamily="18" charset="0"/>
                          <a:cs typeface="Times New Roman" pitchFamily="18" charset="0"/>
                        </a:rPr>
                        <a:t>Nội</a:t>
                      </a:r>
                      <a:r>
                        <a:rPr lang="en-US" sz="2400" b="1" baseline="0" dirty="0" smtClean="0">
                          <a:latin typeface="Times New Roman" pitchFamily="18" charset="0"/>
                          <a:cs typeface="Times New Roman" pitchFamily="18" charset="0"/>
                        </a:rPr>
                        <a:t> dung / </a:t>
                      </a:r>
                      <a:r>
                        <a:rPr lang="en-US" sz="2400" b="1" dirty="0" err="1" smtClean="0">
                          <a:latin typeface="Times New Roman" pitchFamily="18" charset="0"/>
                          <a:cs typeface="Times New Roman" pitchFamily="18" charset="0"/>
                        </a:rPr>
                        <a:t>Bố</a:t>
                      </a:r>
                      <a:r>
                        <a:rPr lang="en-US" sz="2400" b="1" baseline="0" dirty="0" smtClean="0">
                          <a:latin typeface="Times New Roman" pitchFamily="18" charset="0"/>
                          <a:cs typeface="Times New Roman" pitchFamily="18" charset="0"/>
                        </a:rPr>
                        <a:t> </a:t>
                      </a:r>
                      <a:r>
                        <a:rPr lang="en-US" sz="2400" b="1" baseline="0" dirty="0" err="1" smtClean="0">
                          <a:latin typeface="Times New Roman" pitchFamily="18" charset="0"/>
                          <a:cs typeface="Times New Roman" pitchFamily="18" charset="0"/>
                        </a:rPr>
                        <a:t>cục</a:t>
                      </a:r>
                      <a:endParaRPr lang="en-US" sz="2400" b="1" dirty="0">
                        <a:latin typeface="Times New Roman" pitchFamily="18" charset="0"/>
                        <a:cs typeface="Times New Roman" pitchFamily="18" charset="0"/>
                      </a:endParaRPr>
                    </a:p>
                  </a:txBody>
                  <a:tcPr/>
                </a:tc>
                <a:tc>
                  <a:txBody>
                    <a:bodyPr/>
                    <a:lstStyle/>
                    <a:p>
                      <a:pPr algn="just"/>
                      <a:r>
                        <a:rPr lang="en-US" sz="2800" b="0" dirty="0" err="1" smtClean="0">
                          <a:latin typeface="Times New Roman" pitchFamily="18" charset="0"/>
                          <a:cs typeface="Times New Roman" pitchFamily="18" charset="0"/>
                        </a:rPr>
                        <a:t>Sự</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cần</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thiết</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và</a:t>
                      </a:r>
                      <a:r>
                        <a:rPr lang="en-US" sz="2800" b="0" baseline="0" dirty="0" smtClean="0">
                          <a:latin typeface="Times New Roman" pitchFamily="18" charset="0"/>
                          <a:cs typeface="Times New Roman" pitchFamily="18" charset="0"/>
                        </a:rPr>
                        <a:t> ý </a:t>
                      </a:r>
                      <a:r>
                        <a:rPr lang="en-US" sz="2800" b="0" baseline="0" dirty="0" err="1" smtClean="0">
                          <a:latin typeface="Times New Roman" pitchFamily="18" charset="0"/>
                          <a:cs typeface="Times New Roman" pitchFamily="18" charset="0"/>
                        </a:rPr>
                        <a:t>nghĩa</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của</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việc</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đọc</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sách</a:t>
                      </a:r>
                      <a:endParaRPr lang="en-US" sz="2800" b="0" baseline="0" dirty="0" smtClean="0">
                        <a:latin typeface="Times New Roman" pitchFamily="18" charset="0"/>
                        <a:cs typeface="Times New Roman" pitchFamily="18" charset="0"/>
                      </a:endParaRPr>
                    </a:p>
                    <a:p>
                      <a:pPr algn="just">
                        <a:buFontTx/>
                        <a:buChar char="-"/>
                      </a:pPr>
                      <a:r>
                        <a:rPr lang="en-US" sz="2800" b="0" baseline="0" dirty="0" err="1" smtClean="0">
                          <a:latin typeface="Times New Roman" pitchFamily="18" charset="0"/>
                          <a:cs typeface="Times New Roman" pitchFamily="18" charset="0"/>
                        </a:rPr>
                        <a:t>Những</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khó</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khăn</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thiên</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hướng</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sai</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lệch</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thường</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gặp</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khi</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đọc</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sách</a:t>
                      </a:r>
                      <a:r>
                        <a:rPr lang="en-US" sz="2800" b="0" baseline="0" dirty="0" smtClean="0">
                          <a:latin typeface="Times New Roman" pitchFamily="18" charset="0"/>
                          <a:cs typeface="Times New Roman" pitchFamily="18" charset="0"/>
                        </a:rPr>
                        <a:t>.</a:t>
                      </a:r>
                    </a:p>
                    <a:p>
                      <a:pPr algn="just">
                        <a:buFontTx/>
                        <a:buChar char="-"/>
                      </a:pP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Phương</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pháp</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đọc</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sách</a:t>
                      </a:r>
                      <a:endParaRPr lang="en-US" sz="2800" b="0" baseline="0" dirty="0" smtClean="0">
                        <a:latin typeface="Times New Roman" pitchFamily="18" charset="0"/>
                        <a:cs typeface="Times New Roman" pitchFamily="18" charset="0"/>
                      </a:endParaRPr>
                    </a:p>
                  </a:txBody>
                  <a:tcPr/>
                </a:tc>
                <a:tc>
                  <a:txBody>
                    <a:bodyPr/>
                    <a:lstStyle/>
                    <a:p>
                      <a:pPr algn="just"/>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Nội</a:t>
                      </a:r>
                      <a:r>
                        <a:rPr lang="en-US" sz="2800" b="0" dirty="0" smtClean="0">
                          <a:latin typeface="Times New Roman" pitchFamily="18" charset="0"/>
                          <a:cs typeface="Times New Roman" pitchFamily="18" charset="0"/>
                        </a:rPr>
                        <a:t> dung </a:t>
                      </a:r>
                      <a:r>
                        <a:rPr lang="en-US" sz="2800" b="0" dirty="0" err="1" smtClean="0">
                          <a:latin typeface="Times New Roman" pitchFamily="18" charset="0"/>
                          <a:cs typeface="Times New Roman" pitchFamily="18" charset="0"/>
                        </a:rPr>
                        <a:t>của</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văn</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nghệ</a:t>
                      </a:r>
                      <a:endParaRPr lang="en-US" sz="2800" b="0" dirty="0" smtClean="0">
                        <a:latin typeface="Times New Roman" pitchFamily="18" charset="0"/>
                        <a:cs typeface="Times New Roman" pitchFamily="18" charset="0"/>
                      </a:endParaRPr>
                    </a:p>
                    <a:p>
                      <a:pPr algn="just">
                        <a:buFontTx/>
                        <a:buChar char="-"/>
                      </a:pPr>
                      <a:r>
                        <a:rPr lang="en-US" sz="2800" b="0" dirty="0" err="1" smtClean="0">
                          <a:latin typeface="Times New Roman" pitchFamily="18" charset="0"/>
                          <a:cs typeface="Times New Roman" pitchFamily="18" charset="0"/>
                        </a:rPr>
                        <a:t>Vai</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trò</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quan</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trọng</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của</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văn</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nghệ</a:t>
                      </a:r>
                      <a:endParaRPr lang="en-US" sz="2800" b="0" dirty="0" smtClean="0">
                        <a:latin typeface="Times New Roman" pitchFamily="18" charset="0"/>
                        <a:cs typeface="Times New Roman" pitchFamily="18" charset="0"/>
                      </a:endParaRPr>
                    </a:p>
                    <a:p>
                      <a:pPr algn="just">
                        <a:buFontTx/>
                        <a:buChar char="-"/>
                      </a:pP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Khả</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năng</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kì</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diệu</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của</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văn</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nghệ</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trong</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việc</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tác</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động</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đến</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người</a:t>
                      </a:r>
                      <a:r>
                        <a:rPr lang="en-US" sz="2800" b="0" dirty="0" smtClean="0">
                          <a:latin typeface="Times New Roman" pitchFamily="18" charset="0"/>
                          <a:cs typeface="Times New Roman" pitchFamily="18" charset="0"/>
                        </a:rPr>
                        <a:t> </a:t>
                      </a:r>
                      <a:r>
                        <a:rPr lang="en-US" sz="2800" b="0" dirty="0" err="1" smtClean="0">
                          <a:latin typeface="Times New Roman" pitchFamily="18" charset="0"/>
                          <a:cs typeface="Times New Roman" pitchFamily="18" charset="0"/>
                        </a:rPr>
                        <a:t>đọc</a:t>
                      </a:r>
                      <a:endParaRPr lang="en-US" sz="2800" b="0" dirty="0">
                        <a:latin typeface="Times New Roman" pitchFamily="18" charset="0"/>
                        <a:cs typeface="Times New Roman" pitchFamily="18" charset="0"/>
                      </a:endParaRPr>
                    </a:p>
                  </a:txBody>
                  <a:tcPr/>
                </a:tc>
              </a:tr>
              <a:tr h="370840">
                <a:tc>
                  <a:txBody>
                    <a:bodyPr/>
                    <a:lstStyle/>
                    <a:p>
                      <a:pPr algn="just"/>
                      <a:r>
                        <a:rPr lang="en-US" sz="2800" b="1" dirty="0" err="1" smtClean="0">
                          <a:latin typeface="Times New Roman" pitchFamily="18" charset="0"/>
                          <a:cs typeface="Times New Roman" pitchFamily="18" charset="0"/>
                        </a:rPr>
                        <a:t>Nghệ</a:t>
                      </a:r>
                      <a:r>
                        <a:rPr lang="en-US" sz="2800" b="1" baseline="0" dirty="0" smtClean="0">
                          <a:latin typeface="Times New Roman" pitchFamily="18" charset="0"/>
                          <a:cs typeface="Times New Roman" pitchFamily="18" charset="0"/>
                        </a:rPr>
                        <a:t> </a:t>
                      </a:r>
                      <a:r>
                        <a:rPr lang="en-US" sz="2800" b="1" baseline="0" dirty="0" err="1" smtClean="0">
                          <a:latin typeface="Times New Roman" pitchFamily="18" charset="0"/>
                          <a:cs typeface="Times New Roman" pitchFamily="18" charset="0"/>
                        </a:rPr>
                        <a:t>thuật</a:t>
                      </a:r>
                      <a:endParaRPr lang="en-US" sz="2800" b="1" dirty="0">
                        <a:latin typeface="Times New Roman" pitchFamily="18" charset="0"/>
                        <a:cs typeface="Times New Roman" pitchFamily="18" charset="0"/>
                      </a:endParaRPr>
                    </a:p>
                  </a:txBody>
                  <a:tcPr/>
                </a:tc>
                <a:tc gridSpan="2">
                  <a:txBody>
                    <a:bodyPr/>
                    <a:lstStyle/>
                    <a:p>
                      <a:pPr algn="just"/>
                      <a:r>
                        <a:rPr lang="en-US" sz="2800" b="0" dirty="0" err="1" smtClean="0">
                          <a:latin typeface="Times New Roman" pitchFamily="18" charset="0"/>
                          <a:cs typeface="Times New Roman" pitchFamily="18" charset="0"/>
                        </a:rPr>
                        <a:t>Lí</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lẽ</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dẫn</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chứng</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sinh</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động</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cụ</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thể</a:t>
                      </a:r>
                      <a:r>
                        <a:rPr lang="en-US" sz="2800" b="0" baseline="0" dirty="0" smtClean="0">
                          <a:latin typeface="Times New Roman" pitchFamily="18" charset="0"/>
                          <a:cs typeface="Times New Roman" pitchFamily="18" charset="0"/>
                        </a:rPr>
                        <a:t> - &gt; </a:t>
                      </a:r>
                      <a:r>
                        <a:rPr lang="en-US" sz="2800" b="0" baseline="0" dirty="0" err="1" smtClean="0">
                          <a:latin typeface="Times New Roman" pitchFamily="18" charset="0"/>
                          <a:cs typeface="Times New Roman" pitchFamily="18" charset="0"/>
                        </a:rPr>
                        <a:t>tăng</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sức</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thuyết</a:t>
                      </a:r>
                      <a:r>
                        <a:rPr lang="en-US" sz="2800" b="0" baseline="0" dirty="0" smtClean="0">
                          <a:latin typeface="Times New Roman" pitchFamily="18" charset="0"/>
                          <a:cs typeface="Times New Roman" pitchFamily="18" charset="0"/>
                        </a:rPr>
                        <a:t> </a:t>
                      </a:r>
                      <a:r>
                        <a:rPr lang="en-US" sz="2800" b="0" baseline="0" dirty="0" err="1" smtClean="0">
                          <a:latin typeface="Times New Roman" pitchFamily="18" charset="0"/>
                          <a:cs typeface="Times New Roman" pitchFamily="18" charset="0"/>
                        </a:rPr>
                        <a:t>phục</a:t>
                      </a:r>
                      <a:endParaRPr lang="en-US" sz="2800" b="0" dirty="0">
                        <a:latin typeface="Times New Roman" pitchFamily="18" charset="0"/>
                        <a:cs typeface="Times New Roman" pitchFamily="18" charset="0"/>
                      </a:endParaRPr>
                    </a:p>
                  </a:txBody>
                  <a:tcPr/>
                </a:tc>
                <a:tc hMerge="1">
                  <a:txBody>
                    <a:bodyPr/>
                    <a:lstStyle/>
                    <a:p>
                      <a:endParaRPr lang="en-US" sz="28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Đọc</a:t>
            </a:r>
            <a:r>
              <a:rPr kumimoji="0" lang="en-US" sz="2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đoạn</a:t>
            </a:r>
            <a:r>
              <a:rPr kumimoji="0" lang="en-US" sz="2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văn</a:t>
            </a:r>
            <a:r>
              <a:rPr kumimoji="0" lang="en-US" sz="2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sau</a:t>
            </a:r>
            <a:r>
              <a:rPr kumimoji="0" lang="en-US" sz="2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và</a:t>
            </a:r>
            <a:r>
              <a:rPr kumimoji="0" lang="en-US" sz="2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trả</a:t>
            </a:r>
            <a:r>
              <a:rPr kumimoji="0" lang="en-US" sz="2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lời</a:t>
            </a:r>
            <a:r>
              <a:rPr kumimoji="0" lang="en-US" sz="2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các</a:t>
            </a:r>
            <a:r>
              <a:rPr kumimoji="0" lang="en-US" sz="2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câu</a:t>
            </a:r>
            <a:r>
              <a:rPr kumimoji="0" lang="en-US" sz="2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hỏi</a:t>
            </a:r>
            <a:r>
              <a:rPr kumimoji="0" lang="en-US" sz="2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Học</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vấn</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không</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chỉ</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là</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chuyện</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đọc</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sách</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nhưng</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đọc</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sách</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vẫn</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là</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một</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con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đường</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quan</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trọng</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của</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học</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sng"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vấn</a:t>
            </a:r>
            <a:r>
              <a:rPr kumimoji="0" lang="en-US" sz="2000" b="0" i="1"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Bởi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vì</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học</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vấn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không</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chỉ</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là</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việc</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cá</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nhân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mà</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là</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việc</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của</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toàn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nhân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loại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Mỗi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loại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học</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vấn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đến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giai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đoạn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hôm</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nay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đều</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là</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thành</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quả</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của</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toàn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nhân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loại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nhờ</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biết</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phân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công</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cố</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gắng</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tích</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lũy</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ngày</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đêm</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mà</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có</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Các</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thành</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quả</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đó</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sở</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dĩ</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không</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bị</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vùi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lấp</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đều</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là</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do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sách</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vở</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ghi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chép</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lưu</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truyền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lại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Sách</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là</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kho</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tàng</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quý</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báu</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cất</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giữ</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di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sản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tinh</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thần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nhân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loại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cũng</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có</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thể</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nói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đó</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là</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những</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cột</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mốc</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trên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con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đường</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tiến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hóa</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học</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thuật</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của</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nhân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loại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Nếu</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chúng</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ta</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mong</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tiến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lên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từ</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văn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hóa</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học</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thuật</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của</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giai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đoạn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này</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thì</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nhất</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định</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phải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lấy</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thành</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quả</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nhân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loại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đã</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đạt</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được</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trong</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quá</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khứ</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làm</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điểm</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xuất</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phát</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Nếu</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xóa</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bỏ</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hết</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những</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thành</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quả</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nhân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loại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đã</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đạt</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được</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trong</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quá</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khứ</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thì</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chưa</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biết</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chừng</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chúng</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ta</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đã</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lùi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điểm</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xuất</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phát</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về</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đến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mấy</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trăm</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năm</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thậm</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chí</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là</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mấy</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nghìn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năm</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trước</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lúc</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đó</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dù</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có</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tiến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lên</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cũng</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chỉ</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là</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đi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giật</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lùi</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làm</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kẻ</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lạc</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hậu</a:t>
            </a:r>
            <a:r>
              <a:rPr kumimoji="0" lang="en-US" sz="20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r>
              <a:rPr kumimoji="0" lang="en-US" sz="20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Chu </a:t>
            </a:r>
            <a:r>
              <a:rPr kumimoji="0" lang="en-US" sz="2000" b="0"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Quang</a:t>
            </a:r>
            <a:r>
              <a:rPr kumimoji="0" lang="en-US" sz="20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Tiềm</a:t>
            </a:r>
            <a:r>
              <a:rPr kumimoji="0" lang="en-US" sz="20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SGK </a:t>
            </a:r>
            <a:r>
              <a:rPr kumimoji="0" lang="en-US" sz="2000" b="0"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Ngữ</a:t>
            </a:r>
            <a:r>
              <a:rPr kumimoji="0" lang="en-US" sz="20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văn</a:t>
            </a:r>
            <a:r>
              <a:rPr kumimoji="0" lang="en-US" sz="20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9, </a:t>
            </a:r>
            <a:r>
              <a:rPr kumimoji="0" lang="en-US" sz="2000" b="0"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tập</a:t>
            </a:r>
            <a:r>
              <a:rPr kumimoji="0" lang="en-US" sz="20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2, NXBGD)</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Câu</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 (0.5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điểm</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Đoạn</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văn</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trích</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từ</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văn</a:t>
            </a:r>
            <a:r>
              <a:rPr kumimoji="0" lang="en-US" sz="20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bản</a:t>
            </a:r>
            <a:r>
              <a:rPr kumimoji="0" lang="en-US" sz="20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nào</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Nêu</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phương</a:t>
            </a:r>
            <a:r>
              <a:rPr kumimoji="0" lang="en-US" sz="20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thức</a:t>
            </a:r>
            <a:r>
              <a:rPr kumimoji="0" lang="en-US" sz="20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biểu</a:t>
            </a:r>
            <a:r>
              <a:rPr kumimoji="0" lang="en-US" sz="20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đạt</a:t>
            </a:r>
            <a:r>
              <a:rPr kumimoji="0" lang="en-US" sz="20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chính</a:t>
            </a:r>
            <a:r>
              <a:rPr kumimoji="0" lang="en-US" sz="20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của</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đoạn</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văn</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B</a:t>
            </a:r>
            <a:r>
              <a:rPr kumimoji="0" lang="en-US" sz="2000" b="0"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àn</a:t>
            </a:r>
            <a:r>
              <a:rPr kumimoji="0" lang="en-US" sz="2000" b="0" i="0" u="none"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0" u="none" strike="noStrike" cap="none" normalizeH="0" dirty="0" err="1" smtClean="0">
                <a:ln>
                  <a:noFill/>
                </a:ln>
                <a:solidFill>
                  <a:srgbClr val="FF0000"/>
                </a:solidFill>
                <a:effectLst/>
                <a:latin typeface="Times New Roman" pitchFamily="18" charset="0"/>
                <a:ea typeface="Times New Roman" pitchFamily="18" charset="0"/>
                <a:cs typeface="Times New Roman" pitchFamily="18" charset="0"/>
              </a:rPr>
              <a:t>về</a:t>
            </a:r>
            <a:r>
              <a:rPr kumimoji="0" lang="en-US" sz="2000" b="0" i="0" u="none"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0" u="none" strike="noStrike" cap="none" normalizeH="0" dirty="0" err="1" smtClean="0">
                <a:ln>
                  <a:noFill/>
                </a:ln>
                <a:solidFill>
                  <a:srgbClr val="FF0000"/>
                </a:solidFill>
                <a:effectLst/>
                <a:latin typeface="Times New Roman" pitchFamily="18" charset="0"/>
                <a:ea typeface="Times New Roman" pitchFamily="18" charset="0"/>
                <a:cs typeface="Times New Roman" pitchFamily="18" charset="0"/>
              </a:rPr>
              <a:t>đọc</a:t>
            </a:r>
            <a:r>
              <a:rPr kumimoji="0" lang="en-US" sz="2000" b="0" i="0" u="none"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0" u="none" strike="noStrike" cap="none" normalizeH="0" dirty="0" err="1" smtClean="0">
                <a:ln>
                  <a:noFill/>
                </a:ln>
                <a:solidFill>
                  <a:srgbClr val="FF0000"/>
                </a:solidFill>
                <a:effectLst/>
                <a:latin typeface="Times New Roman" pitchFamily="18" charset="0"/>
                <a:ea typeface="Times New Roman" pitchFamily="18" charset="0"/>
                <a:cs typeface="Times New Roman" pitchFamily="18" charset="0"/>
              </a:rPr>
              <a:t>sách</a:t>
            </a:r>
            <a:r>
              <a:rPr kumimoji="0" lang="en-US" sz="2000" b="0" i="0" u="none"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 PTBĐ: </a:t>
            </a:r>
            <a:r>
              <a:rPr kumimoji="0" lang="en-US" sz="2000" b="0" i="0" u="none" strike="noStrike" cap="none" normalizeH="0" dirty="0" err="1" smtClean="0">
                <a:ln>
                  <a:noFill/>
                </a:ln>
                <a:solidFill>
                  <a:srgbClr val="FF0000"/>
                </a:solidFill>
                <a:effectLst/>
                <a:latin typeface="Times New Roman" pitchFamily="18" charset="0"/>
                <a:ea typeface="Times New Roman" pitchFamily="18" charset="0"/>
                <a:cs typeface="Times New Roman" pitchFamily="18" charset="0"/>
              </a:rPr>
              <a:t>Nghị</a:t>
            </a:r>
            <a:r>
              <a:rPr kumimoji="0" lang="en-US" sz="2000" b="0" i="0" u="none"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0" u="none" strike="noStrike" cap="none" normalizeH="0" dirty="0" err="1" smtClean="0">
                <a:ln>
                  <a:noFill/>
                </a:ln>
                <a:solidFill>
                  <a:srgbClr val="FF0000"/>
                </a:solidFill>
                <a:effectLst/>
                <a:latin typeface="Times New Roman" pitchFamily="18" charset="0"/>
                <a:ea typeface="Times New Roman" pitchFamily="18" charset="0"/>
                <a:cs typeface="Times New Roman" pitchFamily="18" charset="0"/>
              </a:rPr>
              <a:t>luận</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Câu</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 (0.5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điểm</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Đoạn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văn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được</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viết</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theo</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phép</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lập</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luận</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nào</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Diễn</a:t>
            </a:r>
            <a:r>
              <a:rPr kumimoji="0" lang="en-US" sz="2000" b="0" i="0" u="none"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000" b="0" i="0" u="none" strike="noStrike" cap="none" normalizeH="0" dirty="0" err="1" smtClean="0">
                <a:ln>
                  <a:noFill/>
                </a:ln>
                <a:solidFill>
                  <a:srgbClr val="FF0000"/>
                </a:solidFill>
                <a:effectLst/>
                <a:latin typeface="Times New Roman" pitchFamily="18" charset="0"/>
                <a:ea typeface="Times New Roman" pitchFamily="18" charset="0"/>
                <a:cs typeface="Times New Roman" pitchFamily="18" charset="0"/>
              </a:rPr>
              <a:t>dịch</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Câu</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3 (1,0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điểm</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Xác</a:t>
            </a:r>
            <a:r>
              <a:rPr kumimoji="0" lang="en-US" sz="20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định</a:t>
            </a:r>
            <a:r>
              <a:rPr kumimoji="0" lang="en-US" sz="20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các</a:t>
            </a:r>
            <a:r>
              <a:rPr kumimoji="0" lang="en-US" sz="20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phép</a:t>
            </a:r>
            <a:r>
              <a:rPr kumimoji="0" lang="en-US" sz="20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liên</a:t>
            </a:r>
            <a:r>
              <a:rPr kumimoji="0" lang="en-US" sz="20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kết</a:t>
            </a:r>
            <a:r>
              <a:rPr kumimoji="0" lang="en-US" sz="20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được</a:t>
            </a:r>
            <a:r>
              <a:rPr kumimoji="0" lang="en-US" sz="20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sử</a:t>
            </a:r>
            <a:r>
              <a:rPr kumimoji="0" lang="en-US" sz="20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dụng</a:t>
            </a:r>
            <a:r>
              <a:rPr kumimoji="0" lang="en-US" sz="20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trong</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hai</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câu</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văn</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sau</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Học</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vấn</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không</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chỉ</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là</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chuyện</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đọc</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sách</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nhưng</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đọc</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sách</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vẫn</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là</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một</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con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đường</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quan</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trọng</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của</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học</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vấn</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Bởi</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vì</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học</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vấn</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không</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chỉ</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là</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việc</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cá</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nhân</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mà</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là</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việc</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của</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toàn</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nhân</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loại</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lang="en-US" sz="2000" i="1" dirty="0" smtClean="0">
                <a:solidFill>
                  <a:srgbClr val="000000"/>
                </a:solidFill>
                <a:latin typeface="Times New Roman" pitchFamily="18" charset="0"/>
                <a:ea typeface="Times New Roman" pitchFamily="18" charset="0"/>
                <a:cs typeface="Times New Roman" pitchFamily="18" charset="0"/>
              </a:rPr>
              <a:t>- </a:t>
            </a:r>
            <a:r>
              <a:rPr lang="en-US" sz="2000" i="1" dirty="0" err="1" smtClean="0">
                <a:solidFill>
                  <a:srgbClr val="FF0000"/>
                </a:solidFill>
                <a:latin typeface="Times New Roman" pitchFamily="18" charset="0"/>
                <a:ea typeface="Times New Roman" pitchFamily="18" charset="0"/>
                <a:cs typeface="Times New Roman" pitchFamily="18" charset="0"/>
              </a:rPr>
              <a:t>Phép</a:t>
            </a:r>
            <a:r>
              <a:rPr lang="en-US" sz="2000" i="1" dirty="0" smtClean="0">
                <a:solidFill>
                  <a:srgbClr val="FF0000"/>
                </a:solidFill>
                <a:latin typeface="Times New Roman" pitchFamily="18" charset="0"/>
                <a:ea typeface="Times New Roman" pitchFamily="18" charset="0"/>
                <a:cs typeface="Times New Roman" pitchFamily="18" charset="0"/>
              </a:rPr>
              <a:t> </a:t>
            </a:r>
            <a:r>
              <a:rPr lang="en-US" sz="2000" i="1" dirty="0" err="1" smtClean="0">
                <a:solidFill>
                  <a:srgbClr val="FF0000"/>
                </a:solidFill>
                <a:latin typeface="Times New Roman" pitchFamily="18" charset="0"/>
                <a:ea typeface="Times New Roman" pitchFamily="18" charset="0"/>
                <a:cs typeface="Times New Roman" pitchFamily="18" charset="0"/>
              </a:rPr>
              <a:t>lặp</a:t>
            </a:r>
            <a:r>
              <a:rPr lang="en-US" sz="2000" i="1" dirty="0" smtClean="0">
                <a:solidFill>
                  <a:srgbClr val="FF0000"/>
                </a:solidFill>
                <a:latin typeface="Times New Roman" pitchFamily="18" charset="0"/>
                <a:ea typeface="Times New Roman" pitchFamily="18" charset="0"/>
                <a:cs typeface="Times New Roman" pitchFamily="18" charset="0"/>
              </a:rPr>
              <a:t> “</a:t>
            </a:r>
            <a:r>
              <a:rPr lang="en-US" sz="2000" i="1" dirty="0" err="1" smtClean="0">
                <a:solidFill>
                  <a:srgbClr val="FF0000"/>
                </a:solidFill>
                <a:latin typeface="Times New Roman" pitchFamily="18" charset="0"/>
                <a:ea typeface="Times New Roman" pitchFamily="18" charset="0"/>
                <a:cs typeface="Times New Roman" pitchFamily="18" charset="0"/>
              </a:rPr>
              <a:t>Học</a:t>
            </a:r>
            <a:r>
              <a:rPr lang="en-US" sz="2000" i="1" dirty="0" smtClean="0">
                <a:solidFill>
                  <a:srgbClr val="FF0000"/>
                </a:solidFill>
                <a:latin typeface="Times New Roman" pitchFamily="18" charset="0"/>
                <a:ea typeface="Times New Roman" pitchFamily="18" charset="0"/>
                <a:cs typeface="Times New Roman" pitchFamily="18" charset="0"/>
              </a:rPr>
              <a:t> </a:t>
            </a:r>
            <a:r>
              <a:rPr lang="en-US" sz="2000" i="1" dirty="0" err="1" smtClean="0">
                <a:solidFill>
                  <a:srgbClr val="FF0000"/>
                </a:solidFill>
                <a:latin typeface="Times New Roman" pitchFamily="18" charset="0"/>
                <a:ea typeface="Times New Roman" pitchFamily="18" charset="0"/>
                <a:cs typeface="Times New Roman" pitchFamily="18" charset="0"/>
              </a:rPr>
              <a:t>vấn</a:t>
            </a:r>
            <a:r>
              <a:rPr lang="en-US" sz="2000" i="1" dirty="0" smtClean="0">
                <a:solidFill>
                  <a:srgbClr val="FF0000"/>
                </a:solidFill>
                <a:latin typeface="Times New Roman" pitchFamily="18" charset="0"/>
                <a:ea typeface="Times New Roman" pitchFamily="18" charset="0"/>
                <a:cs typeface="Times New Roman" pitchFamily="18" charset="0"/>
              </a:rPr>
              <a:t> </a:t>
            </a:r>
            <a:r>
              <a:rPr lang="en-US" sz="2000" i="1" dirty="0" err="1" smtClean="0">
                <a:solidFill>
                  <a:srgbClr val="FF0000"/>
                </a:solidFill>
                <a:latin typeface="Times New Roman" pitchFamily="18" charset="0"/>
                <a:ea typeface="Times New Roman" pitchFamily="18" charset="0"/>
                <a:cs typeface="Times New Roman" pitchFamily="18" charset="0"/>
              </a:rPr>
              <a:t>không</a:t>
            </a:r>
            <a:r>
              <a:rPr lang="en-US" sz="2000" i="1" dirty="0" smtClean="0">
                <a:solidFill>
                  <a:srgbClr val="FF0000"/>
                </a:solidFill>
                <a:latin typeface="Times New Roman" pitchFamily="18" charset="0"/>
                <a:ea typeface="Times New Roman" pitchFamily="18" charset="0"/>
                <a:cs typeface="Times New Roman" pitchFamily="18" charset="0"/>
              </a:rPr>
              <a:t> </a:t>
            </a:r>
            <a:r>
              <a:rPr lang="en-US" sz="2000" i="1" dirty="0" err="1" smtClean="0">
                <a:solidFill>
                  <a:srgbClr val="FF0000"/>
                </a:solidFill>
                <a:latin typeface="Times New Roman" pitchFamily="18" charset="0"/>
                <a:ea typeface="Times New Roman" pitchFamily="18" charset="0"/>
                <a:cs typeface="Times New Roman" pitchFamily="18" charset="0"/>
              </a:rPr>
              <a:t>chỉ</a:t>
            </a:r>
            <a:r>
              <a:rPr lang="en-US" sz="2000" i="1" dirty="0" smtClean="0">
                <a:solidFill>
                  <a:srgbClr val="FF0000"/>
                </a:solidFill>
                <a:latin typeface="Times New Roman" pitchFamily="18" charset="0"/>
                <a:ea typeface="Times New Roman" pitchFamily="18" charset="0"/>
                <a:cs typeface="Times New Roman" pitchFamily="18" charset="0"/>
              </a:rPr>
              <a:t>” + </a:t>
            </a:r>
            <a:r>
              <a:rPr lang="en-US" sz="2000" i="1" dirty="0" err="1" smtClean="0">
                <a:solidFill>
                  <a:srgbClr val="FF0000"/>
                </a:solidFill>
                <a:latin typeface="Times New Roman" pitchFamily="18" charset="0"/>
                <a:ea typeface="Times New Roman" pitchFamily="18" charset="0"/>
                <a:cs typeface="Times New Roman" pitchFamily="18" charset="0"/>
              </a:rPr>
              <a:t>Phép</a:t>
            </a:r>
            <a:r>
              <a:rPr lang="en-US" sz="2000" i="1" dirty="0" smtClean="0">
                <a:solidFill>
                  <a:srgbClr val="FF0000"/>
                </a:solidFill>
                <a:latin typeface="Times New Roman" pitchFamily="18" charset="0"/>
                <a:ea typeface="Times New Roman" pitchFamily="18" charset="0"/>
                <a:cs typeface="Times New Roman" pitchFamily="18" charset="0"/>
              </a:rPr>
              <a:t> </a:t>
            </a:r>
            <a:r>
              <a:rPr lang="en-US" sz="2000" i="1" dirty="0" err="1" smtClean="0">
                <a:solidFill>
                  <a:srgbClr val="FF0000"/>
                </a:solidFill>
                <a:latin typeface="Times New Roman" pitchFamily="18" charset="0"/>
                <a:ea typeface="Times New Roman" pitchFamily="18" charset="0"/>
                <a:cs typeface="Times New Roman" pitchFamily="18" charset="0"/>
              </a:rPr>
              <a:t>nối</a:t>
            </a:r>
            <a:r>
              <a:rPr lang="en-US" sz="2000" i="1" dirty="0" smtClean="0">
                <a:solidFill>
                  <a:srgbClr val="FF0000"/>
                </a:solidFill>
                <a:latin typeface="Times New Roman" pitchFamily="18" charset="0"/>
                <a:ea typeface="Times New Roman" pitchFamily="18" charset="0"/>
                <a:cs typeface="Times New Roman" pitchFamily="18" charset="0"/>
              </a:rPr>
              <a:t> “</a:t>
            </a:r>
            <a:r>
              <a:rPr lang="en-US" sz="2000" i="1" dirty="0" err="1" smtClean="0">
                <a:solidFill>
                  <a:srgbClr val="FF0000"/>
                </a:solidFill>
                <a:latin typeface="Times New Roman" pitchFamily="18" charset="0"/>
                <a:ea typeface="Times New Roman" pitchFamily="18" charset="0"/>
                <a:cs typeface="Times New Roman" pitchFamily="18" charset="0"/>
              </a:rPr>
              <a:t>Bởi</a:t>
            </a:r>
            <a:r>
              <a:rPr lang="en-US" sz="2000" i="1" dirty="0" smtClean="0">
                <a:solidFill>
                  <a:srgbClr val="FF0000"/>
                </a:solidFill>
                <a:latin typeface="Times New Roman" pitchFamily="18" charset="0"/>
                <a:ea typeface="Times New Roman" pitchFamily="18" charset="0"/>
                <a:cs typeface="Times New Roman" pitchFamily="18" charset="0"/>
              </a:rPr>
              <a:t> </a:t>
            </a:r>
            <a:r>
              <a:rPr lang="en-US" sz="2000" i="1" dirty="0" err="1" smtClean="0">
                <a:solidFill>
                  <a:srgbClr val="FF0000"/>
                </a:solidFill>
                <a:latin typeface="Times New Roman" pitchFamily="18" charset="0"/>
                <a:ea typeface="Times New Roman" pitchFamily="18" charset="0"/>
                <a:cs typeface="Times New Roman" pitchFamily="18" charset="0"/>
              </a:rPr>
              <a:t>vì</a:t>
            </a:r>
            <a:r>
              <a:rPr lang="en-US" sz="2000" i="1" dirty="0" smtClean="0">
                <a:solidFill>
                  <a:srgbClr val="FF0000"/>
                </a:solidFill>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Câu</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4 (1,0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điểm</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sng"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Nội</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dung </a:t>
            </a:r>
            <a:r>
              <a:rPr kumimoji="0" lang="en-US" sz="2000" b="0" i="0" u="sng"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chính</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của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đoạn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văn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trên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14282" y="500067"/>
          <a:ext cx="8572560" cy="5786453"/>
        </p:xfrm>
        <a:graphic>
          <a:graphicData uri="http://schemas.openxmlformats.org/drawingml/2006/table">
            <a:tbl>
              <a:tblPr/>
              <a:tblGrid>
                <a:gridCol w="8572560"/>
              </a:tblGrid>
              <a:tr h="1582072">
                <a:tc>
                  <a:txBody>
                    <a:bodyPr/>
                    <a:lstStyle/>
                    <a:p>
                      <a:pPr algn="just">
                        <a:lnSpc>
                          <a:spcPct val="115000"/>
                        </a:lnSpc>
                        <a:spcAft>
                          <a:spcPts val="0"/>
                        </a:spcAft>
                      </a:pPr>
                      <a:r>
                        <a:rPr lang="en-US" sz="2800" dirty="0" smtClean="0">
                          <a:solidFill>
                            <a:srgbClr val="000000"/>
                          </a:solidFill>
                          <a:latin typeface="Times New Roman" pitchFamily="18" charset="0"/>
                          <a:ea typeface="Times New Roman"/>
                          <a:cs typeface="Times New Roman" pitchFamily="18" charset="0"/>
                        </a:rPr>
                        <a:t>1. </a:t>
                      </a:r>
                      <a:r>
                        <a:rPr lang="en-US" sz="2800" dirty="0" err="1" smtClean="0">
                          <a:solidFill>
                            <a:srgbClr val="000000"/>
                          </a:solidFill>
                          <a:latin typeface="Times New Roman" pitchFamily="18" charset="0"/>
                          <a:ea typeface="Times New Roman"/>
                          <a:cs typeface="Times New Roman" pitchFamily="18" charset="0"/>
                        </a:rPr>
                        <a:t>Đoạn</a:t>
                      </a:r>
                      <a:r>
                        <a:rPr lang="en-US" sz="2800" dirty="0" smtClean="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trích</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trên</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trích</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từ</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tác</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phẩm</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Bàn</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về</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đọc</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sách</a:t>
                      </a:r>
                      <a:r>
                        <a:rPr lang="en-US" sz="2800" dirty="0">
                          <a:solidFill>
                            <a:srgbClr val="000000"/>
                          </a:solidFill>
                          <a:latin typeface="Times New Roman" pitchFamily="18" charset="0"/>
                          <a:ea typeface="Times New Roman"/>
                          <a:cs typeface="Times New Roman" pitchFamily="18" charset="0"/>
                        </a:rPr>
                        <a:t>”.</a:t>
                      </a:r>
                      <a:endParaRPr lang="en-US" sz="2800" dirty="0">
                        <a:latin typeface="Times New Roman" pitchFamily="18" charset="0"/>
                        <a:ea typeface="Times New Roman"/>
                        <a:cs typeface="Times New Roman" pitchFamily="18" charset="0"/>
                      </a:endParaRPr>
                    </a:p>
                    <a:p>
                      <a:pPr algn="just">
                        <a:lnSpc>
                          <a:spcPct val="115000"/>
                        </a:lnSpc>
                        <a:spcAft>
                          <a:spcPts val="0"/>
                        </a:spcAft>
                      </a:pPr>
                      <a:r>
                        <a:rPr lang="en-US" sz="2800" dirty="0" err="1">
                          <a:solidFill>
                            <a:srgbClr val="000000"/>
                          </a:solidFill>
                          <a:latin typeface="Times New Roman" pitchFamily="18" charset="0"/>
                          <a:ea typeface="Times New Roman"/>
                          <a:cs typeface="Times New Roman" pitchFamily="18" charset="0"/>
                        </a:rPr>
                        <a:t>Phương</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thức</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biểu</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đạt</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chính</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nghị</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luận</a:t>
                      </a:r>
                      <a:r>
                        <a:rPr lang="en-US" sz="2800" dirty="0">
                          <a:solidFill>
                            <a:srgbClr val="000000"/>
                          </a:solidFill>
                          <a:latin typeface="Times New Roman" pitchFamily="18" charset="0"/>
                          <a:ea typeface="Times New Roman"/>
                          <a:cs typeface="Times New Roman" pitchFamily="18" charset="0"/>
                        </a:rPr>
                        <a:t>.</a:t>
                      </a:r>
                      <a:endParaRPr lang="en-US" sz="2800" dirty="0">
                        <a:latin typeface="Times New Roman" pitchFamily="18" charset="0"/>
                        <a:ea typeface="Times New Roman"/>
                        <a:cs typeface="Times New Roman" pitchFamily="18" charset="0"/>
                      </a:endParaRPr>
                    </a:p>
                  </a:txBody>
                  <a:tcPr marL="67733" marR="677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8401">
                <a:tc>
                  <a:txBody>
                    <a:bodyPr/>
                    <a:lstStyle/>
                    <a:p>
                      <a:pPr>
                        <a:lnSpc>
                          <a:spcPct val="115000"/>
                        </a:lnSpc>
                        <a:spcAft>
                          <a:spcPts val="0"/>
                        </a:spcAft>
                      </a:pPr>
                      <a:r>
                        <a:rPr lang="en-US" sz="2800" dirty="0" smtClean="0">
                          <a:latin typeface="Times New Roman" pitchFamily="18" charset="0"/>
                          <a:ea typeface="Times New Roman"/>
                          <a:cs typeface="Times New Roman" pitchFamily="18" charset="0"/>
                        </a:rPr>
                        <a:t>2. </a:t>
                      </a:r>
                      <a:r>
                        <a:rPr lang="en-US" sz="2800" dirty="0" err="1" smtClean="0">
                          <a:latin typeface="Times New Roman" pitchFamily="18" charset="0"/>
                          <a:ea typeface="Times New Roman"/>
                          <a:cs typeface="Times New Roman" pitchFamily="18" charset="0"/>
                        </a:rPr>
                        <a:t>Phép</a:t>
                      </a:r>
                      <a:r>
                        <a:rPr lang="en-US" sz="2800" dirty="0" smtClean="0">
                          <a:latin typeface="Times New Roman" pitchFamily="18" charset="0"/>
                          <a:ea typeface="Times New Roman"/>
                          <a:cs typeface="Times New Roman" pitchFamily="18" charset="0"/>
                        </a:rPr>
                        <a:t> </a:t>
                      </a:r>
                      <a:r>
                        <a:rPr lang="en-US" sz="2800" dirty="0" err="1">
                          <a:latin typeface="Times New Roman" pitchFamily="18" charset="0"/>
                          <a:ea typeface="Times New Roman"/>
                          <a:cs typeface="Times New Roman" pitchFamily="18" charset="0"/>
                        </a:rPr>
                        <a:t>lập</a:t>
                      </a:r>
                      <a:r>
                        <a:rPr lang="en-US" sz="2800" dirty="0">
                          <a:latin typeface="Times New Roman" pitchFamily="18" charset="0"/>
                          <a:ea typeface="Times New Roman"/>
                          <a:cs typeface="Times New Roman" pitchFamily="18" charset="0"/>
                        </a:rPr>
                        <a:t> </a:t>
                      </a:r>
                      <a:r>
                        <a:rPr lang="en-US" sz="2800" dirty="0" err="1">
                          <a:latin typeface="Times New Roman" pitchFamily="18" charset="0"/>
                          <a:ea typeface="Times New Roman"/>
                          <a:cs typeface="Times New Roman" pitchFamily="18" charset="0"/>
                        </a:rPr>
                        <a:t>luận</a:t>
                      </a:r>
                      <a:r>
                        <a:rPr lang="en-US" sz="2800" dirty="0">
                          <a:latin typeface="Times New Roman" pitchFamily="18" charset="0"/>
                          <a:ea typeface="Times New Roman"/>
                          <a:cs typeface="Times New Roman" pitchFamily="18" charset="0"/>
                        </a:rPr>
                        <a:t>: </a:t>
                      </a:r>
                      <a:r>
                        <a:rPr lang="en-US" sz="2800" dirty="0" err="1">
                          <a:latin typeface="Times New Roman" pitchFamily="18" charset="0"/>
                          <a:ea typeface="Times New Roman"/>
                          <a:cs typeface="Times New Roman" pitchFamily="18" charset="0"/>
                        </a:rPr>
                        <a:t>Diễn</a:t>
                      </a:r>
                      <a:r>
                        <a:rPr lang="en-US" sz="2800" dirty="0">
                          <a:latin typeface="Times New Roman" pitchFamily="18" charset="0"/>
                          <a:ea typeface="Times New Roman"/>
                          <a:cs typeface="Times New Roman" pitchFamily="18" charset="0"/>
                        </a:rPr>
                        <a:t> </a:t>
                      </a:r>
                      <a:r>
                        <a:rPr lang="en-US" sz="2800" dirty="0" err="1">
                          <a:latin typeface="Times New Roman" pitchFamily="18" charset="0"/>
                          <a:ea typeface="Times New Roman"/>
                          <a:cs typeface="Times New Roman" pitchFamily="18" charset="0"/>
                        </a:rPr>
                        <a:t>dịch</a:t>
                      </a:r>
                      <a:endParaRPr lang="en-US" sz="2800" dirty="0">
                        <a:latin typeface="Times New Roman" pitchFamily="18" charset="0"/>
                        <a:ea typeface="Times New Roman"/>
                        <a:cs typeface="Times New Roman" pitchFamily="18" charset="0"/>
                      </a:endParaRPr>
                    </a:p>
                  </a:txBody>
                  <a:tcPr marL="67733" marR="677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2072">
                <a:tc>
                  <a:txBody>
                    <a:bodyPr/>
                    <a:lstStyle/>
                    <a:p>
                      <a:pPr algn="just">
                        <a:lnSpc>
                          <a:spcPct val="115000"/>
                        </a:lnSpc>
                        <a:spcAft>
                          <a:spcPts val="0"/>
                        </a:spcAft>
                      </a:pPr>
                      <a:r>
                        <a:rPr lang="en-US" sz="2800" dirty="0" smtClean="0">
                          <a:solidFill>
                            <a:srgbClr val="000000"/>
                          </a:solidFill>
                          <a:latin typeface="Times New Roman" pitchFamily="18" charset="0"/>
                          <a:ea typeface="Times New Roman"/>
                          <a:cs typeface="Times New Roman" pitchFamily="18" charset="0"/>
                        </a:rPr>
                        <a:t>3. </a:t>
                      </a:r>
                      <a:r>
                        <a:rPr lang="en-US" sz="2800" dirty="0" err="1" smtClean="0">
                          <a:solidFill>
                            <a:srgbClr val="000000"/>
                          </a:solidFill>
                          <a:latin typeface="Times New Roman" pitchFamily="18" charset="0"/>
                          <a:ea typeface="Times New Roman"/>
                          <a:cs typeface="Times New Roman" pitchFamily="18" charset="0"/>
                        </a:rPr>
                        <a:t>Các</a:t>
                      </a:r>
                      <a:r>
                        <a:rPr lang="en-US" sz="2800" dirty="0" smtClean="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phép</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liên</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kết</a:t>
                      </a:r>
                      <a:r>
                        <a:rPr lang="en-US" sz="2800" dirty="0">
                          <a:solidFill>
                            <a:srgbClr val="000000"/>
                          </a:solidFill>
                          <a:latin typeface="Times New Roman" pitchFamily="18" charset="0"/>
                          <a:ea typeface="Times New Roman"/>
                          <a:cs typeface="Times New Roman" pitchFamily="18" charset="0"/>
                        </a:rPr>
                        <a:t>:</a:t>
                      </a:r>
                      <a:endParaRPr lang="en-US" sz="2800" dirty="0">
                        <a:latin typeface="Times New Roman" pitchFamily="18" charset="0"/>
                        <a:ea typeface="Times New Roman"/>
                        <a:cs typeface="Times New Roman" pitchFamily="18" charset="0"/>
                      </a:endParaRPr>
                    </a:p>
                    <a:p>
                      <a:pPr algn="just">
                        <a:lnSpc>
                          <a:spcPct val="115000"/>
                        </a:lnSpc>
                        <a:spcAft>
                          <a:spcPts val="0"/>
                        </a:spcAft>
                      </a:pPr>
                      <a:r>
                        <a:rPr lang="en-US" sz="2800" dirty="0">
                          <a:solidFill>
                            <a:srgbClr val="000000"/>
                          </a:solidFill>
                          <a:latin typeface="Times New Roman" pitchFamily="18" charset="0"/>
                          <a:ea typeface="Times New Roman"/>
                          <a:cs typeface="Times New Roman" pitchFamily="18" charset="0"/>
                        </a:rPr>
                        <a:t>+</a:t>
                      </a:r>
                      <a:r>
                        <a:rPr lang="en-US" sz="2800" dirty="0" err="1">
                          <a:solidFill>
                            <a:srgbClr val="000000"/>
                          </a:solidFill>
                          <a:latin typeface="Times New Roman" pitchFamily="18" charset="0"/>
                          <a:ea typeface="Times New Roman"/>
                          <a:cs typeface="Times New Roman" pitchFamily="18" charset="0"/>
                        </a:rPr>
                        <a:t>Phép</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lặp</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học</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vấn</a:t>
                      </a:r>
                      <a:r>
                        <a:rPr lang="en-US" sz="2800" dirty="0">
                          <a:solidFill>
                            <a:srgbClr val="000000"/>
                          </a:solidFill>
                          <a:latin typeface="Times New Roman" pitchFamily="18" charset="0"/>
                          <a:ea typeface="Times New Roman"/>
                          <a:cs typeface="Times New Roman" pitchFamily="18" charset="0"/>
                        </a:rPr>
                        <a:t>.</a:t>
                      </a:r>
                      <a:endParaRPr lang="en-US" sz="2800" dirty="0">
                        <a:latin typeface="Times New Roman" pitchFamily="18" charset="0"/>
                        <a:ea typeface="Times New Roman"/>
                        <a:cs typeface="Times New Roman" pitchFamily="18" charset="0"/>
                      </a:endParaRPr>
                    </a:p>
                    <a:p>
                      <a:pPr algn="just">
                        <a:lnSpc>
                          <a:spcPct val="115000"/>
                        </a:lnSpc>
                        <a:spcAft>
                          <a:spcPts val="0"/>
                        </a:spcAft>
                      </a:pPr>
                      <a:r>
                        <a:rPr lang="en-US" sz="2800" dirty="0">
                          <a:solidFill>
                            <a:srgbClr val="000000"/>
                          </a:solidFill>
                          <a:latin typeface="Times New Roman" pitchFamily="18" charset="0"/>
                          <a:ea typeface="Times New Roman"/>
                          <a:cs typeface="Times New Roman" pitchFamily="18" charset="0"/>
                        </a:rPr>
                        <a:t>+</a:t>
                      </a:r>
                      <a:r>
                        <a:rPr lang="en-US" sz="2800" dirty="0" err="1">
                          <a:solidFill>
                            <a:srgbClr val="000000"/>
                          </a:solidFill>
                          <a:latin typeface="Times New Roman" pitchFamily="18" charset="0"/>
                          <a:ea typeface="Times New Roman"/>
                          <a:cs typeface="Times New Roman" pitchFamily="18" charset="0"/>
                        </a:rPr>
                        <a:t>Phép</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nối</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Bởi</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vì</a:t>
                      </a:r>
                      <a:r>
                        <a:rPr lang="en-US" sz="2800" dirty="0">
                          <a:solidFill>
                            <a:srgbClr val="000000"/>
                          </a:solidFill>
                          <a:latin typeface="Times New Roman" pitchFamily="18" charset="0"/>
                          <a:ea typeface="Times New Roman"/>
                          <a:cs typeface="Times New Roman" pitchFamily="18" charset="0"/>
                        </a:rPr>
                        <a:t>.</a:t>
                      </a:r>
                      <a:endParaRPr lang="en-US" sz="2800" dirty="0">
                        <a:latin typeface="Times New Roman" pitchFamily="18" charset="0"/>
                        <a:ea typeface="Times New Roman"/>
                        <a:cs typeface="Times New Roman" pitchFamily="18" charset="0"/>
                      </a:endParaRPr>
                    </a:p>
                  </a:txBody>
                  <a:tcPr marL="67733" marR="677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23908">
                <a:tc>
                  <a:txBody>
                    <a:bodyPr/>
                    <a:lstStyle/>
                    <a:p>
                      <a:pPr algn="just">
                        <a:lnSpc>
                          <a:spcPct val="115000"/>
                        </a:lnSpc>
                        <a:spcAft>
                          <a:spcPts val="0"/>
                        </a:spcAft>
                      </a:pPr>
                      <a:r>
                        <a:rPr lang="en-US" sz="2800" dirty="0" smtClean="0">
                          <a:solidFill>
                            <a:srgbClr val="000000"/>
                          </a:solidFill>
                          <a:latin typeface="Times New Roman" pitchFamily="18" charset="0"/>
                          <a:ea typeface="Times New Roman"/>
                          <a:cs typeface="Times New Roman" pitchFamily="18" charset="0"/>
                        </a:rPr>
                        <a:t>4. </a:t>
                      </a:r>
                      <a:r>
                        <a:rPr lang="en-US" sz="2800" dirty="0" err="1" smtClean="0">
                          <a:solidFill>
                            <a:srgbClr val="000000"/>
                          </a:solidFill>
                          <a:latin typeface="Times New Roman" pitchFamily="18" charset="0"/>
                          <a:ea typeface="Times New Roman"/>
                          <a:cs typeface="Times New Roman" pitchFamily="18" charset="0"/>
                        </a:rPr>
                        <a:t>Nội</a:t>
                      </a:r>
                      <a:r>
                        <a:rPr lang="en-US" sz="2800" dirty="0" smtClean="0">
                          <a:solidFill>
                            <a:srgbClr val="000000"/>
                          </a:solidFill>
                          <a:latin typeface="Times New Roman" pitchFamily="18" charset="0"/>
                          <a:ea typeface="Times New Roman"/>
                          <a:cs typeface="Times New Roman" pitchFamily="18" charset="0"/>
                        </a:rPr>
                        <a:t> </a:t>
                      </a:r>
                      <a:r>
                        <a:rPr lang="en-US" sz="2800" dirty="0">
                          <a:solidFill>
                            <a:srgbClr val="000000"/>
                          </a:solidFill>
                          <a:latin typeface="Times New Roman" pitchFamily="18" charset="0"/>
                          <a:ea typeface="Times New Roman"/>
                          <a:cs typeface="Times New Roman" pitchFamily="18" charset="0"/>
                        </a:rPr>
                        <a:t>dung </a:t>
                      </a:r>
                      <a:r>
                        <a:rPr lang="en-US" sz="2800" dirty="0" err="1">
                          <a:solidFill>
                            <a:srgbClr val="000000"/>
                          </a:solidFill>
                          <a:latin typeface="Times New Roman" pitchFamily="18" charset="0"/>
                          <a:ea typeface="Times New Roman"/>
                          <a:cs typeface="Times New Roman" pitchFamily="18" charset="0"/>
                        </a:rPr>
                        <a:t>chính</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của</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đoạn</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văn</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Đọc</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sách</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là</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một</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trong</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những</a:t>
                      </a:r>
                      <a:r>
                        <a:rPr lang="en-US" sz="2800" dirty="0">
                          <a:solidFill>
                            <a:srgbClr val="000000"/>
                          </a:solidFill>
                          <a:latin typeface="Times New Roman" pitchFamily="18" charset="0"/>
                          <a:ea typeface="Times New Roman"/>
                          <a:cs typeface="Times New Roman" pitchFamily="18" charset="0"/>
                        </a:rPr>
                        <a:t> con </a:t>
                      </a:r>
                      <a:r>
                        <a:rPr lang="en-US" sz="2800" dirty="0" err="1">
                          <a:solidFill>
                            <a:srgbClr val="000000"/>
                          </a:solidFill>
                          <a:latin typeface="Times New Roman" pitchFamily="18" charset="0"/>
                          <a:ea typeface="Times New Roman"/>
                          <a:cs typeface="Times New Roman" pitchFamily="18" charset="0"/>
                        </a:rPr>
                        <a:t>đường</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quan</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trọng</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để</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nâng</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cao</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học</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vấn</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bởi</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sách</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là</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nơi</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lưu</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giữ</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những</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thành</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quả</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tinh</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hoa</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của</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nhân</a:t>
                      </a:r>
                      <a:r>
                        <a:rPr lang="en-US" sz="2800" dirty="0">
                          <a:solidFill>
                            <a:srgbClr val="000000"/>
                          </a:solidFill>
                          <a:latin typeface="Times New Roman" pitchFamily="18" charset="0"/>
                          <a:ea typeface="Times New Roman"/>
                          <a:cs typeface="Times New Roman" pitchFamily="18" charset="0"/>
                        </a:rPr>
                        <a:t> </a:t>
                      </a:r>
                      <a:r>
                        <a:rPr lang="en-US" sz="2800" dirty="0" err="1">
                          <a:solidFill>
                            <a:srgbClr val="000000"/>
                          </a:solidFill>
                          <a:latin typeface="Times New Roman" pitchFamily="18" charset="0"/>
                          <a:ea typeface="Times New Roman"/>
                          <a:cs typeface="Times New Roman" pitchFamily="18" charset="0"/>
                        </a:rPr>
                        <a:t>loại</a:t>
                      </a:r>
                      <a:r>
                        <a:rPr lang="en-US" sz="2800" dirty="0">
                          <a:solidFill>
                            <a:srgbClr val="000000"/>
                          </a:solidFill>
                          <a:latin typeface="Times New Roman" pitchFamily="18" charset="0"/>
                          <a:ea typeface="Times New Roman"/>
                          <a:cs typeface="Times New Roman" pitchFamily="18" charset="0"/>
                        </a:rPr>
                        <a:t>.</a:t>
                      </a:r>
                      <a:endParaRPr lang="en-US" sz="2800" dirty="0">
                        <a:latin typeface="Times New Roman" pitchFamily="18" charset="0"/>
                        <a:ea typeface="Times New Roman"/>
                        <a:cs typeface="Times New Roman" pitchFamily="18" charset="0"/>
                      </a:endParaRPr>
                    </a:p>
                  </a:txBody>
                  <a:tcPr marL="67733" marR="677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380599"/>
            <a:ext cx="8715404" cy="6001643"/>
          </a:xfrm>
          <a:prstGeom prst="rect">
            <a:avLst/>
          </a:prstGeom>
        </p:spPr>
        <p:txBody>
          <a:bodyPr wrap="square">
            <a:spAutoFit/>
          </a:bodyPr>
          <a:lstStyle/>
          <a:p>
            <a:r>
              <a:rPr lang="vi-VN" sz="2400" dirty="0">
                <a:latin typeface="Times New Roman" pitchFamily="18" charset="0"/>
                <a:cs typeface="Times New Roman" pitchFamily="18" charset="0"/>
              </a:rPr>
              <a:t>Đọc đoạn văn và trả lời câu hỏi</a:t>
            </a:r>
          </a:p>
          <a:p>
            <a:r>
              <a:rPr lang="vi-VN" sz="2400" i="1" dirty="0">
                <a:latin typeface="Times New Roman" pitchFamily="18" charset="0"/>
                <a:cs typeface="Times New Roman" pitchFamily="18" charset="0"/>
              </a:rPr>
              <a:t>Tác phẩm nghệ thuật nào cũng xây dựng bằng những vật liệu mượn ở thực tại (1). Nhưng nghệ sĩ không những ghi lại cái đã có rồi mà còn muốn nói một điều gì mới mẻ (2). Anh gửi vào tác phẩm một lá thư, một lời nhắn nhủ, anh muốn đem một phần của mình góp vào đời sống chung quanh (3).</a:t>
            </a:r>
            <a:endParaRPr lang="vi-VN" sz="2400" dirty="0">
              <a:latin typeface="Times New Roman" pitchFamily="18" charset="0"/>
              <a:cs typeface="Times New Roman" pitchFamily="18" charset="0"/>
            </a:endParaRPr>
          </a:p>
          <a:p>
            <a:r>
              <a:rPr lang="vi-VN" sz="2400" u="sng" dirty="0">
                <a:latin typeface="Times New Roman" pitchFamily="18" charset="0"/>
                <a:cs typeface="Times New Roman" pitchFamily="18" charset="0"/>
              </a:rPr>
              <a:t>(Nguyễn Đình Thi, </a:t>
            </a:r>
            <a:r>
              <a:rPr lang="vi-VN" sz="2400" dirty="0">
                <a:latin typeface="Times New Roman" pitchFamily="18" charset="0"/>
                <a:cs typeface="Times New Roman" pitchFamily="18" charset="0"/>
                <a:hlinkClick r:id="rId2" tooltip="Tiếng nói của văn nghệ"/>
              </a:rPr>
              <a:t>Tiếng nói của văn nghệ</a:t>
            </a:r>
            <a:r>
              <a:rPr lang="vi-VN" sz="2400" u="sng" dirty="0" smtClean="0">
                <a:latin typeface="Times New Roman" pitchFamily="18" charset="0"/>
                <a:cs typeface="Times New Roman" pitchFamily="18" charset="0"/>
              </a:rPr>
              <a:t>)</a:t>
            </a:r>
            <a:endParaRPr lang="en-US" sz="2400" u="sng" dirty="0" smtClean="0">
              <a:latin typeface="Times New Roman" pitchFamily="18" charset="0"/>
              <a:cs typeface="Times New Roman" pitchFamily="18" charset="0"/>
            </a:endParaRPr>
          </a:p>
          <a:p>
            <a:r>
              <a:rPr lang="en-US" sz="2400" u="sng" dirty="0" err="1" smtClean="0">
                <a:latin typeface="Times New Roman" pitchFamily="18" charset="0"/>
                <a:cs typeface="Times New Roman" pitchFamily="18" charset="0"/>
              </a:rPr>
              <a:t>Xác</a:t>
            </a:r>
            <a:r>
              <a:rPr lang="en-US" sz="2400" u="sng" dirty="0" smtClean="0">
                <a:latin typeface="Times New Roman" pitchFamily="18" charset="0"/>
                <a:cs typeface="Times New Roman" pitchFamily="18" charset="0"/>
              </a:rPr>
              <a:t> </a:t>
            </a:r>
            <a:r>
              <a:rPr lang="en-US" sz="2400" u="sng" dirty="0" err="1" smtClean="0">
                <a:latin typeface="Times New Roman" pitchFamily="18" charset="0"/>
                <a:cs typeface="Times New Roman" pitchFamily="18" charset="0"/>
              </a:rPr>
              <a:t>định</a:t>
            </a:r>
            <a:r>
              <a:rPr lang="en-US" sz="2400" u="sng" dirty="0" smtClean="0">
                <a:latin typeface="Times New Roman" pitchFamily="18" charset="0"/>
                <a:cs typeface="Times New Roman" pitchFamily="18" charset="0"/>
              </a:rPr>
              <a:t> </a:t>
            </a:r>
            <a:r>
              <a:rPr lang="en-US" sz="2400" u="sng" dirty="0" err="1" smtClean="0">
                <a:latin typeface="Times New Roman" pitchFamily="18" charset="0"/>
                <a:cs typeface="Times New Roman" pitchFamily="18" charset="0"/>
              </a:rPr>
              <a:t>phép</a:t>
            </a:r>
            <a:r>
              <a:rPr lang="en-US" sz="2400" u="sng" dirty="0" smtClean="0">
                <a:latin typeface="Times New Roman" pitchFamily="18" charset="0"/>
                <a:cs typeface="Times New Roman" pitchFamily="18" charset="0"/>
              </a:rPr>
              <a:t> </a:t>
            </a:r>
            <a:r>
              <a:rPr lang="en-US" sz="2400" u="sng" dirty="0" err="1" smtClean="0">
                <a:latin typeface="Times New Roman" pitchFamily="18" charset="0"/>
                <a:cs typeface="Times New Roman" pitchFamily="18" charset="0"/>
              </a:rPr>
              <a:t>liên</a:t>
            </a:r>
            <a:r>
              <a:rPr lang="en-US" sz="2400" u="sng" dirty="0" smtClean="0">
                <a:latin typeface="Times New Roman" pitchFamily="18" charset="0"/>
                <a:cs typeface="Times New Roman" pitchFamily="18" charset="0"/>
              </a:rPr>
              <a:t> </a:t>
            </a:r>
            <a:r>
              <a:rPr lang="en-US" sz="2400" u="sng" dirty="0" err="1" smtClean="0">
                <a:latin typeface="Times New Roman" pitchFamily="18" charset="0"/>
                <a:cs typeface="Times New Roman" pitchFamily="18" charset="0"/>
              </a:rPr>
              <a:t>kết</a:t>
            </a:r>
            <a:r>
              <a:rPr lang="en-US" sz="2400" u="sng" dirty="0" smtClean="0">
                <a:latin typeface="Times New Roman" pitchFamily="18" charset="0"/>
                <a:cs typeface="Times New Roman" pitchFamily="18" charset="0"/>
              </a:rPr>
              <a:t> </a:t>
            </a:r>
            <a:r>
              <a:rPr lang="en-US" sz="2400" u="sng" dirty="0" err="1" smtClean="0">
                <a:latin typeface="Times New Roman" pitchFamily="18" charset="0"/>
                <a:cs typeface="Times New Roman" pitchFamily="18" charset="0"/>
              </a:rPr>
              <a:t>giữa</a:t>
            </a:r>
            <a:r>
              <a:rPr lang="en-US" sz="2400" u="sng" dirty="0" smtClean="0">
                <a:latin typeface="Times New Roman" pitchFamily="18" charset="0"/>
                <a:cs typeface="Times New Roman" pitchFamily="18" charset="0"/>
              </a:rPr>
              <a:t> </a:t>
            </a:r>
            <a:r>
              <a:rPr lang="en-US" sz="2400" u="sng" dirty="0" err="1" smtClean="0">
                <a:latin typeface="Times New Roman" pitchFamily="18" charset="0"/>
                <a:cs typeface="Times New Roman" pitchFamily="18" charset="0"/>
              </a:rPr>
              <a:t>câu</a:t>
            </a:r>
            <a:r>
              <a:rPr lang="en-US" sz="2400" u="sng" dirty="0" smtClean="0">
                <a:latin typeface="Times New Roman" pitchFamily="18" charset="0"/>
                <a:cs typeface="Times New Roman" pitchFamily="18" charset="0"/>
              </a:rPr>
              <a:t> 1 </a:t>
            </a:r>
            <a:r>
              <a:rPr lang="en-US" sz="2400" u="sng" dirty="0" err="1" smtClean="0">
                <a:latin typeface="Times New Roman" pitchFamily="18" charset="0"/>
                <a:cs typeface="Times New Roman" pitchFamily="18" charset="0"/>
              </a:rPr>
              <a:t>và</a:t>
            </a:r>
            <a:r>
              <a:rPr lang="en-US" sz="2400" u="sng" dirty="0" smtClean="0">
                <a:latin typeface="Times New Roman" pitchFamily="18" charset="0"/>
                <a:cs typeface="Times New Roman" pitchFamily="18" charset="0"/>
              </a:rPr>
              <a:t> 2:</a:t>
            </a:r>
          </a:p>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Phép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nối</a:t>
            </a:r>
            <a:r>
              <a:rPr lang="en-US" sz="2400" dirty="0" smtClean="0">
                <a:latin typeface="Times New Roman" pitchFamily="18" charset="0"/>
                <a:cs typeface="Times New Roman" pitchFamily="18" charset="0"/>
              </a:rPr>
              <a:t>: QHT </a:t>
            </a:r>
            <a:r>
              <a:rPr lang="en-US" sz="2400" smtClean="0">
                <a:latin typeface="Times New Roman" pitchFamily="18" charset="0"/>
                <a:cs typeface="Times New Roman" pitchFamily="18" charset="0"/>
              </a:rPr>
              <a:t>nhưng</a:t>
            </a:r>
            <a:endParaRPr lang="vi-VN" sz="2400" dirty="0">
              <a:latin typeface="Times New Roman" pitchFamily="18" charset="0"/>
              <a:cs typeface="Times New Roman" pitchFamily="18" charset="0"/>
            </a:endParaRPr>
          </a:p>
          <a:p>
            <a:r>
              <a:rPr lang="vi-VN" sz="2400" b="1" dirty="0">
                <a:latin typeface="Times New Roman" pitchFamily="18" charset="0"/>
                <a:cs typeface="Times New Roman" pitchFamily="18" charset="0"/>
              </a:rPr>
              <a:t>Câu 1</a:t>
            </a:r>
            <a:r>
              <a:rPr lang="vi-VN" sz="2400" dirty="0">
                <a:latin typeface="Times New Roman" pitchFamily="18" charset="0"/>
                <a:cs typeface="Times New Roman" pitchFamily="18" charset="0"/>
              </a:rPr>
              <a:t>: Đoạn văn </a:t>
            </a:r>
            <a:r>
              <a:rPr lang="vi-VN" sz="2400" u="sng" dirty="0">
                <a:latin typeface="Times New Roman" pitchFamily="18" charset="0"/>
                <a:cs typeface="Times New Roman" pitchFamily="18" charset="0"/>
              </a:rPr>
              <a:t>bàn về vấn đề gì</a:t>
            </a:r>
            <a:r>
              <a:rPr lang="vi-VN" sz="2400" dirty="0">
                <a:latin typeface="Times New Roman" pitchFamily="18" charset="0"/>
                <a:cs typeface="Times New Roman" pitchFamily="18" charset="0"/>
              </a:rPr>
              <a:t>? </a:t>
            </a:r>
            <a:r>
              <a:rPr lang="vi-VN" sz="2400" u="sng" dirty="0">
                <a:latin typeface="Times New Roman" pitchFamily="18" charset="0"/>
                <a:cs typeface="Times New Roman" pitchFamily="18" charset="0"/>
              </a:rPr>
              <a:t>Chủ đề ấy có quan hệ như thế nào với chủ đề chung của văn bản?</a:t>
            </a:r>
          </a:p>
          <a:p>
            <a:r>
              <a:rPr lang="vi-VN" sz="2400" b="1" dirty="0">
                <a:latin typeface="Times New Roman" pitchFamily="18" charset="0"/>
                <a:cs typeface="Times New Roman" pitchFamily="18" charset="0"/>
              </a:rPr>
              <a:t>Câu 2</a:t>
            </a:r>
            <a:r>
              <a:rPr lang="vi-VN" sz="2400" dirty="0">
                <a:latin typeface="Times New Roman" pitchFamily="18" charset="0"/>
                <a:cs typeface="Times New Roman" pitchFamily="18" charset="0"/>
              </a:rPr>
              <a:t>: </a:t>
            </a:r>
            <a:r>
              <a:rPr lang="vi-VN" sz="2400" u="sng" dirty="0">
                <a:latin typeface="Times New Roman" pitchFamily="18" charset="0"/>
                <a:cs typeface="Times New Roman" pitchFamily="18" charset="0"/>
              </a:rPr>
              <a:t>Nội dung chính </a:t>
            </a:r>
            <a:r>
              <a:rPr lang="vi-VN" sz="2400" dirty="0">
                <a:latin typeface="Times New Roman" pitchFamily="18" charset="0"/>
                <a:cs typeface="Times New Roman" pitchFamily="18" charset="0"/>
              </a:rPr>
              <a:t>của mỗi câu trong đoạn văn trên là gì?</a:t>
            </a:r>
          </a:p>
          <a:p>
            <a:r>
              <a:rPr lang="vi-VN" sz="2400" b="1" dirty="0">
                <a:latin typeface="Times New Roman" pitchFamily="18" charset="0"/>
                <a:cs typeface="Times New Roman" pitchFamily="18" charset="0"/>
              </a:rPr>
              <a:t>Câu 3</a:t>
            </a:r>
            <a:r>
              <a:rPr lang="vi-VN" sz="2400" dirty="0">
                <a:latin typeface="Times New Roman" pitchFamily="18" charset="0"/>
                <a:cs typeface="Times New Roman" pitchFamily="18" charset="0"/>
              </a:rPr>
              <a:t>: Những </a:t>
            </a:r>
            <a:r>
              <a:rPr lang="vi-VN" sz="2400" u="sng" dirty="0" smtClean="0">
                <a:latin typeface="Times New Roman" pitchFamily="18" charset="0"/>
                <a:cs typeface="Times New Roman" pitchFamily="18" charset="0"/>
              </a:rPr>
              <a:t>nội</a:t>
            </a:r>
            <a:r>
              <a:rPr lang="en-US" sz="2400" u="sng" dirty="0" smtClean="0">
                <a:latin typeface="Times New Roman" pitchFamily="18" charset="0"/>
                <a:cs typeface="Times New Roman" pitchFamily="18" charset="0"/>
              </a:rPr>
              <a:t> dung</a:t>
            </a:r>
            <a:r>
              <a:rPr lang="vi-VN" sz="2400" u="sng" dirty="0" smtClean="0">
                <a:latin typeface="Times New Roman" pitchFamily="18" charset="0"/>
                <a:cs typeface="Times New Roman" pitchFamily="18" charset="0"/>
              </a:rPr>
              <a:t> </a:t>
            </a:r>
            <a:r>
              <a:rPr lang="vi-VN" sz="2400" u="sng" dirty="0">
                <a:latin typeface="Times New Roman" pitchFamily="18" charset="0"/>
                <a:cs typeface="Times New Roman" pitchFamily="18" charset="0"/>
              </a:rPr>
              <a:t>trên có quan hệ như thế nào với chủ đề </a:t>
            </a:r>
            <a:r>
              <a:rPr lang="vi-VN" sz="2400" dirty="0">
                <a:latin typeface="Times New Roman" pitchFamily="18" charset="0"/>
                <a:cs typeface="Times New Roman" pitchFamily="18" charset="0"/>
              </a:rPr>
              <a:t>của đoạn văn? Nêu </a:t>
            </a:r>
            <a:r>
              <a:rPr lang="vi-VN" sz="2400" u="sng" dirty="0">
                <a:latin typeface="Times New Roman" pitchFamily="18" charset="0"/>
                <a:cs typeface="Times New Roman" pitchFamily="18" charset="0"/>
              </a:rPr>
              <a:t>nhận xét về trình độ sắp xếp </a:t>
            </a:r>
            <a:r>
              <a:rPr lang="vi-VN" sz="2400" dirty="0">
                <a:latin typeface="Times New Roman" pitchFamily="18" charset="0"/>
                <a:cs typeface="Times New Roman" pitchFamily="18" charset="0"/>
              </a:rPr>
              <a:t>các câu trong đoạn văn.</a:t>
            </a:r>
          </a:p>
          <a:p>
            <a:r>
              <a:rPr lang="vi-VN" sz="2400" b="1" dirty="0">
                <a:latin typeface="Times New Roman" pitchFamily="18" charset="0"/>
                <a:cs typeface="Times New Roman" pitchFamily="18" charset="0"/>
              </a:rPr>
              <a:t>Câu 4</a:t>
            </a:r>
            <a:r>
              <a:rPr lang="vi-VN" sz="2400" dirty="0">
                <a:latin typeface="Times New Roman" pitchFamily="18" charset="0"/>
                <a:cs typeface="Times New Roman" pitchFamily="18" charset="0"/>
              </a:rPr>
              <a:t>: </a:t>
            </a:r>
            <a:r>
              <a:rPr lang="vi-VN" sz="2400" u="sng" dirty="0">
                <a:latin typeface="Times New Roman" pitchFamily="18" charset="0"/>
                <a:cs typeface="Times New Roman" pitchFamily="18" charset="0"/>
              </a:rPr>
              <a:t>Mối quan hệ chặt chẽ </a:t>
            </a:r>
            <a:r>
              <a:rPr lang="vi-VN" sz="2400" dirty="0">
                <a:latin typeface="Times New Roman" pitchFamily="18" charset="0"/>
                <a:cs typeface="Times New Roman" pitchFamily="18" charset="0"/>
              </a:rPr>
              <a:t>về nội dung giữa các câu trong đoạn văn trên được thể hiện bằng </a:t>
            </a:r>
            <a:r>
              <a:rPr lang="vi-VN" sz="2400" u="sng" dirty="0">
                <a:latin typeface="Times New Roman" pitchFamily="18" charset="0"/>
                <a:cs typeface="Times New Roman" pitchFamily="18" charset="0"/>
              </a:rPr>
              <a:t>những biện pháp </a:t>
            </a:r>
            <a:r>
              <a:rPr lang="vi-VN" sz="2400" dirty="0">
                <a:latin typeface="Times New Roman" pitchFamily="18" charset="0"/>
                <a:cs typeface="Times New Roman" pitchFamily="18" charset="0"/>
              </a:rPr>
              <a:t>nào?</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214290"/>
            <a:ext cx="8643998" cy="6555641"/>
          </a:xfrm>
          <a:prstGeom prst="rect">
            <a:avLst/>
          </a:prstGeom>
        </p:spPr>
        <p:txBody>
          <a:bodyPr wrap="square">
            <a:spAutoFit/>
          </a:bodyPr>
          <a:lstStyle/>
          <a:p>
            <a:r>
              <a:rPr lang="vi-VN" sz="2000" b="1" u="sng" dirty="0">
                <a:latin typeface="Times New Roman" pitchFamily="18" charset="0"/>
                <a:cs typeface="Times New Roman" pitchFamily="18" charset="0"/>
              </a:rPr>
              <a:t>Câu 1</a:t>
            </a:r>
            <a:r>
              <a:rPr lang="vi-VN" sz="2000" dirty="0">
                <a:latin typeface="Times New Roman" pitchFamily="18" charset="0"/>
                <a:cs typeface="Times New Roman" pitchFamily="18" charset="0"/>
              </a:rPr>
              <a:t>: Đoạn văn bàn về tâm sự người nghệ sĩ muốn gửi gắm trong tác phẩm của mình.</a:t>
            </a:r>
          </a:p>
          <a:p>
            <a:r>
              <a:rPr lang="vi-VN" sz="2000" dirty="0">
                <a:latin typeface="Times New Roman" pitchFamily="18" charset="0"/>
                <a:cs typeface="Times New Roman" pitchFamily="18" charset="0"/>
              </a:rPr>
              <a:t>- Chủ đề chung của văn bản là tiếng nói của văn nghệ. Chủ đề của đoạn văn trên nằm trong chủ đề chung của toàn văn bản, là một phần tạo nên chủ đề chung.</a:t>
            </a:r>
          </a:p>
          <a:p>
            <a:r>
              <a:rPr lang="vi-VN" sz="2000" b="1" u="sng" dirty="0">
                <a:latin typeface="Times New Roman" pitchFamily="18" charset="0"/>
                <a:cs typeface="Times New Roman" pitchFamily="18" charset="0"/>
              </a:rPr>
              <a:t>Câu 2</a:t>
            </a:r>
            <a:r>
              <a:rPr lang="vi-VN" sz="2000" dirty="0">
                <a:latin typeface="Times New Roman" pitchFamily="18" charset="0"/>
                <a:cs typeface="Times New Roman" pitchFamily="18" charset="0"/>
              </a:rPr>
              <a:t>: Nội dung chính của mỗi câu văn trong đoạn là:</a:t>
            </a:r>
          </a:p>
          <a:p>
            <a:r>
              <a:rPr lang="vi-VN" sz="2000" dirty="0">
                <a:latin typeface="Times New Roman" pitchFamily="18" charset="0"/>
                <a:cs typeface="Times New Roman" pitchFamily="18" charset="0"/>
              </a:rPr>
              <a:t>- Câu (1) Vật liệu xây dựng nên tác phẩm là thực tại</a:t>
            </a:r>
          </a:p>
          <a:p>
            <a:r>
              <a:rPr lang="vi-VN" sz="2000" dirty="0">
                <a:latin typeface="Times New Roman" pitchFamily="18" charset="0"/>
                <a:cs typeface="Times New Roman" pitchFamily="18" charset="0"/>
              </a:rPr>
              <a:t>- Câu (2) Khi phản ánh thực tại những người nghệ sĩ muốn nói một điều gì mới mẻ.</a:t>
            </a:r>
          </a:p>
          <a:p>
            <a:r>
              <a:rPr lang="vi-VN" sz="2000" dirty="0">
                <a:latin typeface="Times New Roman" pitchFamily="18" charset="0"/>
                <a:cs typeface="Times New Roman" pitchFamily="18" charset="0"/>
              </a:rPr>
              <a:t>- Câu (3) Mục đích của tâm sự gửi gắm trong tác phẩm.</a:t>
            </a:r>
          </a:p>
          <a:p>
            <a:r>
              <a:rPr lang="vi-VN" sz="2000" b="1" u="sng" dirty="0">
                <a:latin typeface="Times New Roman" pitchFamily="18" charset="0"/>
                <a:cs typeface="Times New Roman" pitchFamily="18" charset="0"/>
              </a:rPr>
              <a:t>Câu 3</a:t>
            </a:r>
            <a:r>
              <a:rPr lang="vi-VN" sz="2000" dirty="0">
                <a:latin typeface="Times New Roman" pitchFamily="18" charset="0"/>
                <a:cs typeface="Times New Roman" pitchFamily="18" charset="0"/>
              </a:rPr>
              <a:t>:</a:t>
            </a:r>
          </a:p>
          <a:p>
            <a:r>
              <a:rPr lang="vi-VN" sz="2000" dirty="0">
                <a:latin typeface="Times New Roman" pitchFamily="18" charset="0"/>
                <a:cs typeface="Times New Roman" pitchFamily="18" charset="0"/>
              </a:rPr>
              <a:t>- Những nội dung của các câu đều xoay quanh chủ đề cách phản ánh đời sống của tác phẩm văn nghệ.</a:t>
            </a:r>
          </a:p>
          <a:p>
            <a:r>
              <a:rPr lang="vi-VN" sz="2000" dirty="0">
                <a:latin typeface="Times New Roman" pitchFamily="18" charset="0"/>
                <a:cs typeface="Times New Roman" pitchFamily="18" charset="0"/>
              </a:rPr>
              <a:t>- Nhận xét về cách sắp xếp các câu: Các câu được sắp xếp theo trình tự triển khai chủ đề của đoạn, câu sau nối tiếp ý của câu trước.</a:t>
            </a:r>
          </a:p>
          <a:p>
            <a:r>
              <a:rPr lang="vi-VN" sz="2000" b="1" u="sng" dirty="0">
                <a:latin typeface="Times New Roman" pitchFamily="18" charset="0"/>
                <a:cs typeface="Times New Roman" pitchFamily="18" charset="0"/>
              </a:rPr>
              <a:t>Câu 4</a:t>
            </a:r>
            <a:r>
              <a:rPr lang="vi-VN" sz="2000" dirty="0">
                <a:latin typeface="Times New Roman" pitchFamily="18" charset="0"/>
                <a:cs typeface="Times New Roman" pitchFamily="18" charset="0"/>
              </a:rPr>
              <a:t>: Mối quan hệ chặt chẽ về nội dung giữa các câu trong đoạn văn trên được thể hiện bằng những biện pháp:</a:t>
            </a:r>
          </a:p>
          <a:p>
            <a:r>
              <a:rPr lang="vi-VN" sz="2000" dirty="0">
                <a:latin typeface="Times New Roman" pitchFamily="18" charset="0"/>
                <a:cs typeface="Times New Roman" pitchFamily="18" charset="0"/>
              </a:rPr>
              <a:t>Sự lặp lại các từ: tác phẩm – tác phẩm;</a:t>
            </a:r>
          </a:p>
          <a:p>
            <a:r>
              <a:rPr lang="vi-VN" sz="2000" dirty="0">
                <a:latin typeface="Times New Roman" pitchFamily="18" charset="0"/>
                <a:cs typeface="Times New Roman" pitchFamily="18" charset="0"/>
              </a:rPr>
              <a:t>Sử dụng các từ cùng trường liên tưởng: tác phẩm – nghệ sĩ, ghi lại – muốn nói – gửi vào – góp vào.</a:t>
            </a:r>
          </a:p>
          <a:p>
            <a:r>
              <a:rPr lang="vi-VN" sz="2000" dirty="0">
                <a:latin typeface="Times New Roman" pitchFamily="18" charset="0"/>
                <a:cs typeface="Times New Roman" pitchFamily="18" charset="0"/>
              </a:rPr>
              <a:t>Thay thế: những vật liệu mượn ở thực tại bằng cái đã có rồi, nghệ sĩ bằng anh;</a:t>
            </a:r>
          </a:p>
          <a:p>
            <a:r>
              <a:rPr lang="vi-VN" sz="2000" dirty="0">
                <a:latin typeface="Times New Roman" pitchFamily="18" charset="0"/>
                <a:cs typeface="Times New Roman" pitchFamily="18" charset="0"/>
              </a:rPr>
              <a:t>Dùng quan hệ từ: nhưng</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06" y="71414"/>
            <a:ext cx="8929718" cy="6001643"/>
          </a:xfrm>
          <a:prstGeom prst="rect">
            <a:avLst/>
          </a:prstGeom>
        </p:spPr>
        <p:txBody>
          <a:bodyPr wrap="square">
            <a:spAutoFit/>
          </a:bodyPr>
          <a:lstStyle/>
          <a:p>
            <a:r>
              <a:rPr lang="vi-VN" sz="2400" dirty="0">
                <a:latin typeface="Times New Roman" pitchFamily="18" charset="0"/>
                <a:cs typeface="Times New Roman" pitchFamily="18" charset="0"/>
              </a:rPr>
              <a:t>Cho đoạn trích sau</a:t>
            </a:r>
          </a:p>
          <a:p>
            <a:r>
              <a:rPr lang="vi-VN" sz="2400" i="1" dirty="0">
                <a:latin typeface="Times New Roman" pitchFamily="18" charset="0"/>
                <a:cs typeface="Times New Roman" pitchFamily="18" charset="0"/>
              </a:rPr>
              <a:t>Tác phẩm vừa là kết tinh của tâm hồn người sáng tác, vừa là sợi dây truyền cho mọi người sự sống mà nghệ sĩ mang trong lòng. Nghệ sĩ giới thiệu với chúng ta một cảm giác, tình tự, một tư tưởng bằng cách làm sống hiển hiện ngay lên trong tâm hồn chúng ta cảm giác, tình tự, tư tưởng ấy. Nghệ thuật không đứng ngoài trỏ vẽ cho ta đường đi, nghệ thuật vào đốt lửa trong lòng chúng ta, khiến chúng ta tự phải bước lên đường ấy. Bắt rễ ở cuộc đời hằng ngày của con người, văn nghệ lại tạo được sự sống cho tâm hồn người.</a:t>
            </a:r>
            <a:endParaRPr lang="vi-VN" sz="2400" dirty="0">
              <a:latin typeface="Times New Roman" pitchFamily="18" charset="0"/>
              <a:cs typeface="Times New Roman" pitchFamily="18" charset="0"/>
            </a:endParaRPr>
          </a:p>
          <a:p>
            <a:r>
              <a:rPr lang="vi-VN" sz="2400" b="1" dirty="0">
                <a:latin typeface="Times New Roman" pitchFamily="18" charset="0"/>
                <a:cs typeface="Times New Roman" pitchFamily="18" charset="0"/>
              </a:rPr>
              <a:t>Câu 1</a:t>
            </a:r>
            <a:r>
              <a:rPr lang="vi-VN" sz="2400" dirty="0">
                <a:latin typeface="Times New Roman" pitchFamily="18" charset="0"/>
                <a:cs typeface="Times New Roman" pitchFamily="18" charset="0"/>
              </a:rPr>
              <a:t>: Trong đoạn văn trên, tác giả sử dụng phép lập luận nào chính?</a:t>
            </a:r>
          </a:p>
          <a:p>
            <a:r>
              <a:rPr lang="vi-VN" sz="2400" b="1" dirty="0">
                <a:latin typeface="Times New Roman" pitchFamily="18" charset="0"/>
                <a:cs typeface="Times New Roman" pitchFamily="18" charset="0"/>
              </a:rPr>
              <a:t>Câu 2</a:t>
            </a:r>
            <a:r>
              <a:rPr lang="vi-VN" sz="2400" dirty="0">
                <a:latin typeface="Times New Roman" pitchFamily="18" charset="0"/>
                <a:cs typeface="Times New Roman" pitchFamily="18" charset="0"/>
              </a:rPr>
              <a:t>: Nội dung của đoạn văn trên là gì?</a:t>
            </a:r>
          </a:p>
          <a:p>
            <a:r>
              <a:rPr lang="vi-VN" sz="2400" b="1" dirty="0">
                <a:latin typeface="Times New Roman" pitchFamily="18" charset="0"/>
                <a:cs typeface="Times New Roman" pitchFamily="18" charset="0"/>
              </a:rPr>
              <a:t>Câu 3</a:t>
            </a:r>
            <a:r>
              <a:rPr lang="vi-VN" sz="2400" dirty="0">
                <a:latin typeface="Times New Roman" pitchFamily="18" charset="0"/>
                <a:cs typeface="Times New Roman" pitchFamily="18" charset="0"/>
              </a:rPr>
              <a:t>: Câu nào trong đoạn văn trên nêu ra ý chủ đạo của đoạn văn?</a:t>
            </a:r>
          </a:p>
          <a:p>
            <a:r>
              <a:rPr lang="vi-VN" sz="2400" b="1" dirty="0">
                <a:latin typeface="Times New Roman" pitchFamily="18" charset="0"/>
                <a:cs typeface="Times New Roman" pitchFamily="18" charset="0"/>
              </a:rPr>
              <a:t>Câu 4</a:t>
            </a:r>
            <a:r>
              <a:rPr lang="vi-VN" sz="2400" dirty="0">
                <a:latin typeface="Times New Roman" pitchFamily="18" charset="0"/>
                <a:cs typeface="Times New Roman" pitchFamily="18" charset="0"/>
              </a:rPr>
              <a:t>: Câu "</a:t>
            </a:r>
            <a:r>
              <a:rPr lang="vi-VN" sz="2400" i="1" dirty="0">
                <a:latin typeface="Times New Roman" pitchFamily="18" charset="0"/>
                <a:cs typeface="Times New Roman" pitchFamily="18" charset="0"/>
              </a:rPr>
              <a:t>Nghệ thuật không đứng ngoài trỏ vẽ cho ta đường đi, nghệ thuật vào đốt lửa trong lòng chúng ta, khiến chúng ta tự phải bước lên đường ấy</a:t>
            </a:r>
            <a:r>
              <a:rPr lang="vi-VN" sz="2400" dirty="0">
                <a:latin typeface="Times New Roman" pitchFamily="18" charset="0"/>
                <a:cs typeface="Times New Roman" pitchFamily="18" charset="0"/>
              </a:rPr>
              <a:t>" sử dụng biện pháp nghệ thuật gì?</a:t>
            </a:r>
          </a:p>
          <a:p>
            <a:r>
              <a:rPr lang="vi-VN" sz="2400" b="1" dirty="0">
                <a:latin typeface="Times New Roman" pitchFamily="18" charset="0"/>
                <a:cs typeface="Times New Roman" pitchFamily="18" charset="0"/>
              </a:rPr>
              <a:t>Câu 5</a:t>
            </a:r>
            <a:r>
              <a:rPr lang="vi-VN" sz="2400" dirty="0">
                <a:latin typeface="Times New Roman" pitchFamily="18" charset="0"/>
                <a:cs typeface="Times New Roman" pitchFamily="18" charset="0"/>
              </a:rPr>
              <a:t>: Về lập luận ở đoạn văn trên có gì đặc sắc</a:t>
            </a:r>
            <a:r>
              <a:rPr lang="vi-VN" sz="2400" dirty="0" smtClean="0">
                <a:latin typeface="Times New Roman" pitchFamily="18" charset="0"/>
                <a:cs typeface="Times New Roman" pitchFamily="18" charset="0"/>
              </a:rPr>
              <a:t>?</a:t>
            </a:r>
            <a:endParaRPr lang="vi-VN"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297019"/>
            <a:ext cx="8215370" cy="5632311"/>
          </a:xfrm>
          <a:prstGeom prst="rect">
            <a:avLst/>
          </a:prstGeom>
        </p:spPr>
        <p:txBody>
          <a:bodyPr wrap="square">
            <a:spAutoFit/>
          </a:bodyPr>
          <a:lstStyle/>
          <a:p>
            <a:r>
              <a:rPr lang="vi-VN" sz="2400" b="1" dirty="0">
                <a:latin typeface="Times New Roman" pitchFamily="18" charset="0"/>
                <a:cs typeface="Times New Roman" pitchFamily="18" charset="0"/>
              </a:rPr>
              <a:t>Đáp án đề đọc hiểu Tiếng nói của văn nghệ số 3</a:t>
            </a:r>
            <a:endParaRPr lang="vi-VN" sz="2400" dirty="0">
              <a:latin typeface="Times New Roman" pitchFamily="18" charset="0"/>
              <a:cs typeface="Times New Roman" pitchFamily="18" charset="0"/>
            </a:endParaRPr>
          </a:p>
          <a:p>
            <a:r>
              <a:rPr lang="vi-VN" sz="2400" b="1" u="sng" dirty="0">
                <a:latin typeface="Times New Roman" pitchFamily="18" charset="0"/>
                <a:cs typeface="Times New Roman" pitchFamily="18" charset="0"/>
              </a:rPr>
              <a:t>Câu 1</a:t>
            </a:r>
            <a:r>
              <a:rPr lang="vi-VN" sz="2400" dirty="0">
                <a:latin typeface="Times New Roman" pitchFamily="18" charset="0"/>
                <a:cs typeface="Times New Roman" pitchFamily="18" charset="0"/>
              </a:rPr>
              <a:t>: Trong đoạn văn trên, tác giả sử dụng phép lập luận phân tích là chính.</a:t>
            </a:r>
          </a:p>
          <a:p>
            <a:r>
              <a:rPr lang="vi-VN" sz="2400" b="1" u="sng" dirty="0">
                <a:latin typeface="Times New Roman" pitchFamily="18" charset="0"/>
                <a:cs typeface="Times New Roman" pitchFamily="18" charset="0"/>
              </a:rPr>
              <a:t>Câu 2</a:t>
            </a:r>
            <a:r>
              <a:rPr lang="vi-VN" sz="2400" dirty="0">
                <a:latin typeface="Times New Roman" pitchFamily="18" charset="0"/>
                <a:cs typeface="Times New Roman" pitchFamily="18" charset="0"/>
              </a:rPr>
              <a:t>: Nội dung của đoạn văn trên là: văn nghệ là sản phẩm của người sáng tác đồng thời truyền tải thông điệp cho người đọc.</a:t>
            </a:r>
          </a:p>
          <a:p>
            <a:r>
              <a:rPr lang="vi-VN" sz="2400" b="1" u="sng" dirty="0">
                <a:latin typeface="Times New Roman" pitchFamily="18" charset="0"/>
                <a:cs typeface="Times New Roman" pitchFamily="18" charset="0"/>
              </a:rPr>
              <a:t>Câu 3</a:t>
            </a:r>
            <a:r>
              <a:rPr lang="vi-VN" sz="2400" dirty="0">
                <a:latin typeface="Times New Roman" pitchFamily="18" charset="0"/>
                <a:cs typeface="Times New Roman" pitchFamily="18" charset="0"/>
              </a:rPr>
              <a:t>: Câu nêu ra ý chủ đạo của đoạn văn là: "</a:t>
            </a:r>
            <a:r>
              <a:rPr lang="vi-VN" sz="2400" i="1" dirty="0">
                <a:latin typeface="Times New Roman" pitchFamily="18" charset="0"/>
                <a:cs typeface="Times New Roman" pitchFamily="18" charset="0"/>
              </a:rPr>
              <a:t>Tác phẩm vừa là kết tinh của tâm hồn người sáng tác, vừa là sợi dây truyền cho mọi người sự sống mà nghệ sĩ mang trong lòng</a:t>
            </a:r>
            <a:r>
              <a:rPr lang="vi-VN" sz="2400" dirty="0">
                <a:latin typeface="Times New Roman" pitchFamily="18" charset="0"/>
                <a:cs typeface="Times New Roman" pitchFamily="18" charset="0"/>
              </a:rPr>
              <a:t>"</a:t>
            </a:r>
          </a:p>
          <a:p>
            <a:r>
              <a:rPr lang="vi-VN" sz="2400" b="1" u="sng" dirty="0">
                <a:latin typeface="Times New Roman" pitchFamily="18" charset="0"/>
                <a:cs typeface="Times New Roman" pitchFamily="18" charset="0"/>
              </a:rPr>
              <a:t>Câu 4</a:t>
            </a:r>
            <a:r>
              <a:rPr lang="vi-VN" sz="2400" dirty="0">
                <a:latin typeface="Times New Roman" pitchFamily="18" charset="0"/>
                <a:cs typeface="Times New Roman" pitchFamily="18" charset="0"/>
              </a:rPr>
              <a:t>: Câu "</a:t>
            </a:r>
            <a:r>
              <a:rPr lang="vi-VN" sz="2400" i="1" dirty="0">
                <a:latin typeface="Times New Roman" pitchFamily="18" charset="0"/>
                <a:cs typeface="Times New Roman" pitchFamily="18" charset="0"/>
              </a:rPr>
              <a:t>Nghệ thuật không đứng ngoài trỏ vẽ cho ta đường đi, nghệ thuật vào đốt lửa trong lòng chúng ta, khiến chúng ta tự phải bước lên đường ấy</a:t>
            </a:r>
            <a:r>
              <a:rPr lang="vi-VN" sz="2400" dirty="0">
                <a:latin typeface="Times New Roman" pitchFamily="18" charset="0"/>
                <a:cs typeface="Times New Roman" pitchFamily="18" charset="0"/>
              </a:rPr>
              <a:t>" sử dụng biện pháp nghệ thuật nhân hóa.</a:t>
            </a:r>
          </a:p>
          <a:p>
            <a:r>
              <a:rPr lang="vi-VN" sz="2400" b="1" u="sng" dirty="0">
                <a:latin typeface="Times New Roman" pitchFamily="18" charset="0"/>
                <a:cs typeface="Times New Roman" pitchFamily="18" charset="0"/>
              </a:rPr>
              <a:t>Câu 5</a:t>
            </a:r>
            <a:r>
              <a:rPr lang="vi-VN" sz="2400" dirty="0">
                <a:latin typeface="Times New Roman" pitchFamily="18" charset="0"/>
                <a:cs typeface="Times New Roman" pitchFamily="18" charset="0"/>
              </a:rPr>
              <a:t>: Đặc sắc về lập luận ở đoạn văn trên là:</a:t>
            </a:r>
          </a:p>
          <a:p>
            <a:r>
              <a:rPr lang="vi-VN" sz="2400" dirty="0">
                <a:latin typeface="Times New Roman" pitchFamily="18" charset="0"/>
                <a:cs typeface="Times New Roman" pitchFamily="18" charset="0"/>
              </a:rPr>
              <a:t>Cách dẫn dắt tự nhiên, uyển chuyển.</a:t>
            </a:r>
          </a:p>
          <a:p>
            <a:r>
              <a:rPr lang="vi-VN" sz="2400" dirty="0">
                <a:latin typeface="Times New Roman" pitchFamily="18" charset="0"/>
                <a:cs typeface="Times New Roman" pitchFamily="18" charset="0"/>
              </a:rPr>
              <a:t>Phân tích cụ thể, chặt chẽ</a:t>
            </a:r>
          </a:p>
          <a:p>
            <a:r>
              <a:rPr lang="vi-VN" sz="2400" dirty="0">
                <a:latin typeface="Times New Roman" pitchFamily="18" charset="0"/>
                <a:cs typeface="Times New Roman" pitchFamily="18" charset="0"/>
              </a:rPr>
              <a:t>Câu văn giàu hình ảnh</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185</TotalTime>
  <Words>1049</Words>
  <Application>Microsoft Office PowerPoint</Application>
  <PresentationFormat>On-screen Show (4:3)</PresentationFormat>
  <Paragraphs>76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Slide 1</vt:lpstr>
      <vt:lpstr>Slide 2</vt:lpstr>
      <vt:lpstr>Slide 3</vt:lpstr>
      <vt:lpstr>Slide 4</vt:lpstr>
      <vt:lpstr>Slide 5</vt:lpstr>
      <vt:lpstr>Slide 6</vt:lpstr>
      <vt:lpstr>Slide 7</vt:lpstr>
      <vt:lpstr>Slide 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21AK22</dc:creator>
  <cp:lastModifiedBy>21AK22</cp:lastModifiedBy>
  <cp:revision>18</cp:revision>
  <dcterms:created xsi:type="dcterms:W3CDTF">2021-02-03T15:26:18Z</dcterms:created>
  <dcterms:modified xsi:type="dcterms:W3CDTF">2021-02-04T03:07:35Z</dcterms:modified>
</cp:coreProperties>
</file>