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76" r:id="rId6"/>
    <p:sldId id="260" r:id="rId7"/>
    <p:sldId id="277" r:id="rId8"/>
    <p:sldId id="261" r:id="rId9"/>
    <p:sldId id="262" r:id="rId10"/>
    <p:sldId id="263" r:id="rId11"/>
    <p:sldId id="264" r:id="rId12"/>
    <p:sldId id="274" r:id="rId13"/>
    <p:sldId id="265" r:id="rId14"/>
    <p:sldId id="280" r:id="rId15"/>
    <p:sldId id="278" r:id="rId16"/>
    <p:sldId id="28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CC"/>
    <a:srgbClr val="CC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6D8F-7D73-403D-9B6B-3419C35B3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D365-0519-429E-A5B5-C339104B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B6AC4-6314-4A68-BC04-4E7B62B4E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F29081-2FAE-4726-8BDA-A3C3E0C44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ED787D-57BC-4669-8BEC-D27CDD598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1E912-3AA1-441E-B017-064D72AC0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2039-97DB-4E3B-BF6F-DA34E00AD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3D2E1-0FD1-427D-8592-F3843DC5A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0F0B-5D12-4B40-8DB8-A57D3487D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542C-4EAA-426C-BB3E-C8BDA4924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CD59-F7C5-4EBE-8D7D-890C9525D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5AE3A-D40D-4A0D-873F-A4942FD2D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42B58-D417-4B37-BE0A-EC237FC5C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4014437-BF24-41A3-89C9-7506A72F9B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\Desktop\GDCD%20them\GDCD%209\Tiet%207-8%20Ke%20thua%20phat%20huy%20truyen%20thong%20tot%20dep%20cua%20dan%20toc\Bac%20Ho%20mot%20tinh%20yeu%20bao%20la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Admin\Desktop\GDCD%20them\GDCD%209\Tiet%207-8%20Ke%20thua%20phat%20huy%20truyen%20thong%20tot%20dep%20cua%20dan%20toc\Long%20yeu%20nuoc%20cua%20nhan%20dan%20ta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9492205769146667_574_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371600" y="2590800"/>
            <a:ext cx="417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54876" y="274321"/>
            <a:ext cx="6115050" cy="80182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  <a:b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7323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CÔNG DÂN 9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1" y="549875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5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752600"/>
          </a:xfrm>
          <a:ln w="38100" cmpd="dbl">
            <a:solidFill>
              <a:schemeClr val="accent2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Hãy kể những truyền thống tốt đẹp của dân tộc ta mà em biết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36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0000CC"/>
                </a:solidFill>
              </a:rPr>
              <a:t>2. Truyền thống của dân tộc ta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  - Yêu nước , bất khuất 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  - Đoàn kết, nhân nghĩa…….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  - Cần cù lao động………….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  - Hiếu học, hiếu thảo,…….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  - Tôn sư trọng đạo.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CC3399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CÁC TRUYỀN THỐNG VỀ </a:t>
            </a:r>
            <a:br>
              <a:rPr lang="en-US" sz="4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VĂN HÓA  - NGHỆ THUẬT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91600" cy="4724400"/>
          </a:xfrm>
        </p:spPr>
        <p:txBody>
          <a:bodyPr/>
          <a:lstStyle/>
          <a:p>
            <a:r>
              <a:rPr lang="en-US"/>
              <a:t>-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Cúng tổ tiên ngày tết, Lễ hội đền Hùng.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- Viếng nghĩa trang liệt sĩ ngày lễ, tết.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- Đua ghe Ngo, Hội đua voi ở tây nguyên.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- Mùng 1 tết Cha, mùng 3 tết Thầy.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- Tuồng chèo , Dân ca, Đàn ca tài tử.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- Trang phục áo dài, Nón Lá, Thơ Lục Vân Tiên.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- Các nghành nghề truyền thống.</a:t>
            </a:r>
            <a:endParaRPr lang="en-US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Bac Ho mot tinh yeu bao la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81000"/>
            <a:ext cx="8001000" cy="60007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86800" cy="2133600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III. BÀI TẬP :</a:t>
            </a:r>
            <a:br>
              <a:rPr lang="en-US" sz="4000">
                <a:latin typeface="Times New Roman" pitchFamily="18" charset="0"/>
              </a:rPr>
            </a:br>
            <a:r>
              <a:rPr lang="en-US" sz="40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</a:rPr>
              <a:t>1./ </a:t>
            </a:r>
            <a:r>
              <a:rPr lang="en-US" sz="3200" b="1">
                <a:latin typeface="Times New Roman" pitchFamily="18" charset="0"/>
              </a:rPr>
              <a:t>Những thái độ hành vi thể hiện sự kế thừa và phát huy truyền thống tốt đẹp của dân tộc :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/>
            </a:r>
            <a:br>
              <a:rPr lang="en-US" sz="3200" b="1">
                <a:latin typeface="Times New Roman" pitchFamily="18" charset="0"/>
              </a:rPr>
            </a:br>
            <a:endParaRPr lang="en-US" sz="3200" b="1">
              <a:latin typeface="Times New Roman" pitchFamily="18" charset="0"/>
            </a:endParaRPr>
          </a:p>
        </p:txBody>
      </p:sp>
      <p:graphicFrame>
        <p:nvGraphicFramePr>
          <p:cNvPr id="11405" name="Group 141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772400" cy="4572001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1371600"/>
                <a:gridCol w="228600"/>
                <a:gridCol w="1066800"/>
                <a:gridCol w="1371600"/>
                <a:gridCol w="13716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Câu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Đúng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Câu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Đúng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981200" y="3124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07" name="Text Box 143"/>
          <p:cNvSpPr txBox="1">
            <a:spLocks noChangeArrowheads="1"/>
          </p:cNvSpPr>
          <p:nvPr/>
        </p:nvSpPr>
        <p:spPr bwMode="auto">
          <a:xfrm>
            <a:off x="1905000" y="4267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08" name="Text Box 144"/>
          <p:cNvSpPr txBox="1">
            <a:spLocks noChangeArrowheads="1"/>
          </p:cNvSpPr>
          <p:nvPr/>
        </p:nvSpPr>
        <p:spPr bwMode="auto">
          <a:xfrm>
            <a:off x="1905000" y="5867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09" name="Text Box 145"/>
          <p:cNvSpPr txBox="1">
            <a:spLocks noChangeArrowheads="1"/>
          </p:cNvSpPr>
          <p:nvPr/>
        </p:nvSpPr>
        <p:spPr bwMode="auto">
          <a:xfrm>
            <a:off x="5867400" y="3124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0" name="Text Box 146"/>
          <p:cNvSpPr txBox="1">
            <a:spLocks noChangeArrowheads="1"/>
          </p:cNvSpPr>
          <p:nvPr/>
        </p:nvSpPr>
        <p:spPr bwMode="auto">
          <a:xfrm>
            <a:off x="5867400" y="3733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2" name="Text Box 148"/>
          <p:cNvSpPr txBox="1">
            <a:spLocks noChangeArrowheads="1"/>
          </p:cNvSpPr>
          <p:nvPr/>
        </p:nvSpPr>
        <p:spPr bwMode="auto">
          <a:xfrm>
            <a:off x="5867400" y="5257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3" name="Text Box 149"/>
          <p:cNvSpPr txBox="1">
            <a:spLocks noChangeArrowheads="1"/>
          </p:cNvSpPr>
          <p:nvPr/>
        </p:nvSpPr>
        <p:spPr bwMode="auto">
          <a:xfrm>
            <a:off x="5867400" y="4267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4" name="Text Box 150"/>
          <p:cNvSpPr txBox="1">
            <a:spLocks noChangeArrowheads="1"/>
          </p:cNvSpPr>
          <p:nvPr/>
        </p:nvSpPr>
        <p:spPr bwMode="auto">
          <a:xfrm>
            <a:off x="3276600" y="3733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5" name="Text Box 151"/>
          <p:cNvSpPr txBox="1">
            <a:spLocks noChangeArrowheads="1"/>
          </p:cNvSpPr>
          <p:nvPr/>
        </p:nvSpPr>
        <p:spPr bwMode="auto">
          <a:xfrm>
            <a:off x="3276600" y="4724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6" name="Text Box 152"/>
          <p:cNvSpPr txBox="1">
            <a:spLocks noChangeArrowheads="1"/>
          </p:cNvSpPr>
          <p:nvPr/>
        </p:nvSpPr>
        <p:spPr bwMode="auto">
          <a:xfrm>
            <a:off x="3276600" y="53340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  <p:sp>
        <p:nvSpPr>
          <p:cNvPr id="11417" name="Text Box 153"/>
          <p:cNvSpPr txBox="1">
            <a:spLocks noChangeArrowheads="1"/>
          </p:cNvSpPr>
          <p:nvPr/>
        </p:nvSpPr>
        <p:spPr bwMode="auto">
          <a:xfrm>
            <a:off x="7239000" y="4800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6" grpId="0"/>
      <p:bldP spid="11407" grpId="0"/>
      <p:bldP spid="11408" grpId="0"/>
      <p:bldP spid="11409" grpId="0"/>
      <p:bldP spid="11410" grpId="0"/>
      <p:bldP spid="11412" grpId="0"/>
      <p:bldP spid="11413" grpId="0"/>
      <p:bldP spid="11414" grpId="0"/>
      <p:bldP spid="11415" grpId="0"/>
      <p:bldP spid="11416" grpId="0"/>
      <p:bldP spid="11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-228600" y="-838200"/>
            <a:ext cx="8229600" cy="7696200"/>
            <a:chOff x="-144" y="-624"/>
            <a:chExt cx="5184" cy="4848"/>
          </a:xfrm>
        </p:grpSpPr>
        <p:pic>
          <p:nvPicPr>
            <p:cNvPr id="34819" name="Picture 3" descr="V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48"/>
              <a:ext cx="1894" cy="4176"/>
            </a:xfrm>
            <a:prstGeom prst="rect">
              <a:avLst/>
            </a:prstGeom>
            <a:noFill/>
          </p:spPr>
        </p:pic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-144" y="-624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endParaRPr lang="en-US" sz="4400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720" y="624"/>
              <a:ext cx="576" cy="336"/>
              <a:chOff x="2592" y="672"/>
              <a:chExt cx="576" cy="336"/>
            </a:xfrm>
          </p:grpSpPr>
          <p:sp>
            <p:nvSpPr>
              <p:cNvPr id="34822" name="AutoShape 6"/>
              <p:cNvSpPr>
                <a:spLocks noChangeArrowheads="1"/>
              </p:cNvSpPr>
              <p:nvPr/>
            </p:nvSpPr>
            <p:spPr bwMode="auto">
              <a:xfrm>
                <a:off x="2736" y="672"/>
                <a:ext cx="192" cy="192"/>
              </a:xfrm>
              <a:prstGeom prst="star5">
                <a:avLst/>
              </a:prstGeom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3" name="Text Box 7"/>
              <p:cNvSpPr txBox="1">
                <a:spLocks noChangeArrowheads="1"/>
              </p:cNvSpPr>
              <p:nvPr/>
            </p:nvSpPr>
            <p:spPr bwMode="auto">
              <a:xfrm>
                <a:off x="2592" y="777"/>
                <a:ext cx="5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rgbClr val="990000"/>
                    </a:solidFill>
                    <a:latin typeface=".VnArial" pitchFamily="34" charset="0"/>
                  </a:rPr>
                  <a:t>Hµ Néi</a:t>
                </a:r>
                <a:endParaRPr lang="en-US" sz="1800">
                  <a:latin typeface=".VnTime" pitchFamily="34" charset="0"/>
                </a:endParaRPr>
              </a:p>
            </p:txBody>
          </p:sp>
        </p:grpSp>
        <p:grpSp>
          <p:nvGrpSpPr>
            <p:cNvPr id="34824" name="Group 8"/>
            <p:cNvGrpSpPr>
              <a:grpSpLocks/>
            </p:cNvGrpSpPr>
            <p:nvPr/>
          </p:nvGrpSpPr>
          <p:grpSpPr bwMode="auto">
            <a:xfrm>
              <a:off x="720" y="336"/>
              <a:ext cx="768" cy="240"/>
              <a:chOff x="2592" y="288"/>
              <a:chExt cx="768" cy="240"/>
            </a:xfrm>
          </p:grpSpPr>
          <p:sp>
            <p:nvSpPr>
              <p:cNvPr id="34825" name="Text Box 9"/>
              <p:cNvSpPr txBox="1">
                <a:spLocks noChangeArrowheads="1"/>
              </p:cNvSpPr>
              <p:nvPr/>
            </p:nvSpPr>
            <p:spPr bwMode="auto">
              <a:xfrm>
                <a:off x="2592" y="288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990000"/>
                    </a:solidFill>
                    <a:latin typeface=".VnArial" pitchFamily="34" charset="0"/>
                  </a:rPr>
                  <a:t>Hµ T©y</a:t>
                </a:r>
                <a:endParaRPr lang="en-US" sz="1800">
                  <a:latin typeface=".VnTime" pitchFamily="34" charset="0"/>
                </a:endParaRPr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auto">
              <a:xfrm flipH="1" flipV="1">
                <a:off x="2880" y="480"/>
                <a:ext cx="48" cy="48"/>
              </a:xfrm>
              <a:prstGeom prst="ellipse">
                <a:avLst/>
              </a:prstGeom>
              <a:noFill/>
              <a:ln w="57150" cmpd="thickThin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104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990000"/>
                  </a:solidFill>
                  <a:latin typeface=".VnArial" pitchFamily="34" charset="0"/>
                </a:rPr>
                <a:t>HuÕ</a:t>
              </a:r>
              <a:endParaRPr lang="en-US" sz="1800">
                <a:latin typeface=".VnTime" pitchFamily="34" charset="0"/>
              </a:endParaRPr>
            </a:p>
          </p:txBody>
        </p:sp>
        <p:sp>
          <p:nvSpPr>
            <p:cNvPr id="34828" name="Oval 12"/>
            <p:cNvSpPr>
              <a:spLocks noChangeArrowheads="1"/>
            </p:cNvSpPr>
            <p:nvPr/>
          </p:nvSpPr>
          <p:spPr bwMode="auto">
            <a:xfrm flipH="1" flipV="1">
              <a:off x="1392" y="1968"/>
              <a:ext cx="48" cy="48"/>
            </a:xfrm>
            <a:prstGeom prst="ellipse">
              <a:avLst/>
            </a:prstGeom>
            <a:noFill/>
            <a:ln w="57150" cmpd="thickThin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29" name="Group 13"/>
            <p:cNvGrpSpPr>
              <a:grpSpLocks/>
            </p:cNvGrpSpPr>
            <p:nvPr/>
          </p:nvGrpSpPr>
          <p:grpSpPr bwMode="auto">
            <a:xfrm>
              <a:off x="912" y="3504"/>
              <a:ext cx="1296" cy="374"/>
              <a:chOff x="2784" y="3552"/>
              <a:chExt cx="1296" cy="374"/>
            </a:xfrm>
          </p:grpSpPr>
          <p:sp>
            <p:nvSpPr>
              <p:cNvPr id="34830" name="AutoShape 14"/>
              <p:cNvSpPr>
                <a:spLocks noChangeArrowheads="1"/>
              </p:cNvSpPr>
              <p:nvPr/>
            </p:nvSpPr>
            <p:spPr bwMode="auto">
              <a:xfrm>
                <a:off x="3024" y="3552"/>
                <a:ext cx="192" cy="192"/>
              </a:xfrm>
              <a:prstGeom prst="star5">
                <a:avLst/>
              </a:prstGeom>
              <a:gradFill rotWithShape="1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1" name="Text Box 15"/>
              <p:cNvSpPr txBox="1">
                <a:spLocks noChangeArrowheads="1"/>
              </p:cNvSpPr>
              <p:nvPr/>
            </p:nvSpPr>
            <p:spPr bwMode="auto">
              <a:xfrm>
                <a:off x="2784" y="3695"/>
                <a:ext cx="12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solidFill>
                      <a:srgbClr val="990000"/>
                    </a:solidFill>
                    <a:latin typeface=".VnArial" pitchFamily="34" charset="0"/>
                  </a:rPr>
                  <a:t>TP. Hå ChÝ Minh</a:t>
                </a:r>
                <a:endParaRPr lang="en-US" sz="1800">
                  <a:latin typeface=".VnTime" pitchFamily="34" charset="0"/>
                </a:endParaRPr>
              </a:p>
            </p:txBody>
          </p:sp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336" y="3936"/>
              <a:ext cx="1008" cy="240"/>
              <a:chOff x="2208" y="3984"/>
              <a:chExt cx="1008" cy="240"/>
            </a:xfrm>
          </p:grpSpPr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2208" y="4032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990000"/>
                    </a:solidFill>
                    <a:latin typeface=".VnArial" pitchFamily="34" charset="0"/>
                  </a:rPr>
                  <a:t>§ång Th¸p M­êi</a:t>
                </a:r>
                <a:endParaRPr lang="en-US" sz="1800">
                  <a:latin typeface=".VnTime" pitchFamily="34" charset="0"/>
                </a:endParaRPr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auto">
              <a:xfrm flipH="1" flipV="1">
                <a:off x="2688" y="3984"/>
                <a:ext cx="48" cy="48"/>
              </a:xfrm>
              <a:prstGeom prst="ellipse">
                <a:avLst/>
              </a:prstGeom>
              <a:noFill/>
              <a:ln w="57150" cmpd="thickThin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35" name="Group 19"/>
            <p:cNvGrpSpPr>
              <a:grpSpLocks/>
            </p:cNvGrpSpPr>
            <p:nvPr/>
          </p:nvGrpSpPr>
          <p:grpSpPr bwMode="auto">
            <a:xfrm>
              <a:off x="720" y="1296"/>
              <a:ext cx="768" cy="240"/>
              <a:chOff x="2592" y="1344"/>
              <a:chExt cx="768" cy="240"/>
            </a:xfrm>
          </p:grpSpPr>
          <p:sp>
            <p:nvSpPr>
              <p:cNvPr id="34836" name="Text Box 20"/>
              <p:cNvSpPr txBox="1">
                <a:spLocks noChangeArrowheads="1"/>
              </p:cNvSpPr>
              <p:nvPr/>
            </p:nvSpPr>
            <p:spPr bwMode="auto">
              <a:xfrm>
                <a:off x="2592" y="1344"/>
                <a:ext cx="76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990000"/>
                    </a:solidFill>
                    <a:latin typeface=".VnArial" pitchFamily="34" charset="0"/>
                  </a:rPr>
                  <a:t>NghÖ An</a:t>
                </a:r>
                <a:endParaRPr lang="en-US" sz="1800">
                  <a:latin typeface=".VnTime" pitchFamily="34" charset="0"/>
                </a:endParaRPr>
              </a:p>
            </p:txBody>
          </p:sp>
          <p:sp>
            <p:nvSpPr>
              <p:cNvPr id="34837" name="Oval 21"/>
              <p:cNvSpPr>
                <a:spLocks noChangeArrowheads="1"/>
              </p:cNvSpPr>
              <p:nvPr/>
            </p:nvSpPr>
            <p:spPr bwMode="auto">
              <a:xfrm flipH="1" flipV="1">
                <a:off x="2880" y="1536"/>
                <a:ext cx="48" cy="48"/>
              </a:xfrm>
              <a:prstGeom prst="ellipse">
                <a:avLst/>
              </a:prstGeom>
              <a:noFill/>
              <a:ln w="57150" cmpd="thickThin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1056" y="2928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990000"/>
                  </a:solidFill>
                  <a:latin typeface=".VnArial" pitchFamily="34" charset="0"/>
                </a:rPr>
                <a:t>T©y Nguyªn</a:t>
              </a:r>
              <a:endParaRPr lang="en-US" sz="1800">
                <a:latin typeface=".VnTime" pitchFamily="34" charset="0"/>
              </a:endParaRPr>
            </a:p>
          </p:txBody>
        </p:sp>
        <p:sp>
          <p:nvSpPr>
            <p:cNvPr id="34839" name="Oval 23"/>
            <p:cNvSpPr>
              <a:spLocks noChangeArrowheads="1"/>
            </p:cNvSpPr>
            <p:nvPr/>
          </p:nvSpPr>
          <p:spPr bwMode="auto">
            <a:xfrm flipH="1" flipV="1">
              <a:off x="1488" y="2880"/>
              <a:ext cx="48" cy="48"/>
            </a:xfrm>
            <a:prstGeom prst="ellipse">
              <a:avLst/>
            </a:prstGeom>
            <a:noFill/>
            <a:ln w="57150" cmpd="thickThin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40" name="Group 24"/>
            <p:cNvGrpSpPr>
              <a:grpSpLocks/>
            </p:cNvGrpSpPr>
            <p:nvPr/>
          </p:nvGrpSpPr>
          <p:grpSpPr bwMode="auto">
            <a:xfrm>
              <a:off x="384" y="240"/>
              <a:ext cx="1008" cy="345"/>
              <a:chOff x="1704" y="624"/>
              <a:chExt cx="1008" cy="345"/>
            </a:xfrm>
          </p:grpSpPr>
          <p:sp>
            <p:nvSpPr>
              <p:cNvPr id="34841" name="Text Box 25"/>
              <p:cNvSpPr txBox="1">
                <a:spLocks noChangeArrowheads="1"/>
              </p:cNvSpPr>
              <p:nvPr/>
            </p:nvSpPr>
            <p:spPr bwMode="auto">
              <a:xfrm>
                <a:off x="1704" y="624"/>
                <a:ext cx="10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rgbClr val="CC3300"/>
                    </a:solidFill>
                    <a:latin typeface=".VnTime" pitchFamily="34" charset="0"/>
                  </a:rPr>
                  <a:t>Phó Thä</a:t>
                </a:r>
              </a:p>
            </p:txBody>
          </p:sp>
          <p:sp>
            <p:nvSpPr>
              <p:cNvPr id="34842" name="Oval 26"/>
              <p:cNvSpPr>
                <a:spLocks noChangeArrowheads="1"/>
              </p:cNvSpPr>
              <p:nvPr/>
            </p:nvSpPr>
            <p:spPr bwMode="auto">
              <a:xfrm flipH="1" flipV="1">
                <a:off x="2082" y="921"/>
                <a:ext cx="63" cy="48"/>
              </a:xfrm>
              <a:prstGeom prst="ellipse">
                <a:avLst/>
              </a:prstGeom>
              <a:solidFill>
                <a:srgbClr val="00FFFF"/>
              </a:solidFill>
              <a:ln w="57150" cmpd="thickThin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43" name="WordArt 27"/>
          <p:cNvSpPr>
            <a:spLocks noChangeArrowheads="1" noChangeShapeType="1" noTextEdit="1"/>
          </p:cNvSpPr>
          <p:nvPr/>
        </p:nvSpPr>
        <p:spPr bwMode="auto">
          <a:xfrm>
            <a:off x="2286000" y="76200"/>
            <a:ext cx="19050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H"/>
              </a:rPr>
              <a:t>trß ch¬i: </a:t>
            </a:r>
          </a:p>
        </p:txBody>
      </p:sp>
      <p:sp>
        <p:nvSpPr>
          <p:cNvPr id="34844" name="WordArt 28"/>
          <p:cNvSpPr>
            <a:spLocks noChangeArrowheads="1" noChangeShapeType="1" noTextEdit="1"/>
          </p:cNvSpPr>
          <p:nvPr/>
        </p:nvSpPr>
        <p:spPr bwMode="auto">
          <a:xfrm>
            <a:off x="4343400" y="762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Century SchoolbookH"/>
              </a:rPr>
              <a:t>hµnh tr×nh v¨n ho¸</a:t>
            </a: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1295400" y="1143000"/>
            <a:ext cx="365125" cy="3048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>
            <a:off x="2057400" y="3292475"/>
            <a:ext cx="228600" cy="21272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2209800" y="4648200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auto">
          <a:xfrm>
            <a:off x="1828800" y="5638800"/>
            <a:ext cx="381000" cy="3810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>
            <a:off x="1447800" y="2362200"/>
            <a:ext cx="2286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676400" y="776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A50021"/>
                </a:solidFill>
                <a:latin typeface=".VnTime" pitchFamily="34" charset="0"/>
              </a:rPr>
              <a:t>B¾c Giang</a:t>
            </a:r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1447800" y="914400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2895600" y="1600200"/>
            <a:ext cx="5867400" cy="24701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2700000" scaled="1"/>
          </a:gradFill>
          <a:ln w="2857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  <a:latin typeface=".VnTime" pitchFamily="34" charset="0"/>
              </a:rPr>
              <a:t>LuËt ch¬i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: - Mçi ®éi sÏ chän mét ®Þa danh trªn b¶n ®å, øng víi mçi ®Þa danh lµ mét c©u hái.</a:t>
            </a:r>
          </a:p>
          <a:p>
            <a:pPr algn="just"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Tr¶ lêi ®óng c©u hái sÏ mét trµng vç tay cña kh¸n gi¶</a:t>
            </a:r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533400" y="762000"/>
            <a:ext cx="228600" cy="304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54" name="AutoShape 38"/>
          <p:cNvSpPr>
            <a:spLocks noChangeArrowheads="1"/>
          </p:cNvSpPr>
          <p:nvPr/>
        </p:nvSpPr>
        <p:spPr bwMode="auto">
          <a:xfrm rot="10800000">
            <a:off x="3505200" y="1905000"/>
            <a:ext cx="3276600" cy="1447800"/>
          </a:xfrm>
          <a:prstGeom prst="wedgeRoundRectCallout">
            <a:avLst>
              <a:gd name="adj1" fmla="val 110222"/>
              <a:gd name="adj2" fmla="val 88157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2075" tIns="46038" rIns="92075" bIns="46038" anchor="ctr"/>
          <a:lstStyle/>
          <a:p>
            <a:pPr algn="just" eaLnBrk="0" hangingPunct="0"/>
            <a:r>
              <a:rPr lang="en-US" sz="2000" b="1">
                <a:latin typeface=".VnAvant" pitchFamily="34" charset="0"/>
              </a:rPr>
              <a:t>VÎ ®Ñp truyÒn thèng trong giao tiÕp øng xö cña ng­êi Hµ Néi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4114800" y="838200"/>
            <a:ext cx="33528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.VnHelvetInsH" pitchFamily="34" charset="0"/>
              </a:rPr>
              <a:t>Thanh lÞc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7010400" y="838200"/>
            <a:ext cx="990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latin typeface=".VnHelvetInsH" pitchFamily="34" charset="0"/>
              </a:rPr>
              <a:t>h</a:t>
            </a:r>
          </a:p>
        </p:txBody>
      </p: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4648200" y="2133600"/>
            <a:ext cx="3111500" cy="1752600"/>
          </a:xfrm>
          <a:prstGeom prst="wedgeRoundRectCallout">
            <a:avLst>
              <a:gd name="adj1" fmla="val -176069"/>
              <a:gd name="adj2" fmla="val -115310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2400">
                <a:latin typeface=".VnTime" pitchFamily="34" charset="0"/>
              </a:rPr>
              <a:t>Lµ mét ngµy lÔ lín cña d©n téc diÔn ra vµo 10 th¸ng 3. §ã lµ truyÒn thèng g×?</a:t>
            </a:r>
          </a:p>
        </p:txBody>
      </p:sp>
      <p:sp>
        <p:nvSpPr>
          <p:cNvPr id="34858" name="AutoShape 42"/>
          <p:cNvSpPr>
            <a:spLocks noChangeArrowheads="1"/>
          </p:cNvSpPr>
          <p:nvPr/>
        </p:nvSpPr>
        <p:spPr bwMode="auto">
          <a:xfrm>
            <a:off x="3581400" y="2057400"/>
            <a:ext cx="4114800" cy="1676400"/>
          </a:xfrm>
          <a:prstGeom prst="wedgeRoundRectCallout">
            <a:avLst>
              <a:gd name="adj1" fmla="val -98264"/>
              <a:gd name="adj2" fmla="val -114676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2400">
                <a:latin typeface=".VnTime" pitchFamily="34" charset="0"/>
              </a:rPr>
              <a:t>Ng­êi d©n n¬i ®©y næi tiÕng víi truyÒn thèng nµy, tiªu biÓu cã vÞ anh hïng Hoµng Hoa Th¸m</a:t>
            </a:r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3352800" y="838200"/>
            <a:ext cx="5105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Nhí ¬n tæ tiªn</a:t>
            </a:r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1752600" y="1752600"/>
            <a:ext cx="7162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Chèng giÆc ngo¹i x©m</a:t>
            </a:r>
          </a:p>
        </p:txBody>
      </p:sp>
      <p:sp>
        <p:nvSpPr>
          <p:cNvPr id="34861" name="AutoShape 45"/>
          <p:cNvSpPr>
            <a:spLocks noChangeArrowheads="1"/>
          </p:cNvSpPr>
          <p:nvPr/>
        </p:nvSpPr>
        <p:spPr bwMode="auto">
          <a:xfrm>
            <a:off x="3886200" y="2057400"/>
            <a:ext cx="4114800" cy="1905000"/>
          </a:xfrm>
          <a:prstGeom prst="wedgeRoundRectCallout">
            <a:avLst>
              <a:gd name="adj1" fmla="val -106829"/>
              <a:gd name="adj2" fmla="val -2483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lang="en-US">
                <a:latin typeface=".VnTime" pitchFamily="34" charset="0"/>
              </a:rPr>
              <a:t>Mäi ng­êi con cña vïng ®Êt nµy lu«n ph¸t huy truyÒn thèng ®ã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276600" y="2667000"/>
            <a:ext cx="5562600" cy="210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HiÕu häc</a:t>
            </a:r>
          </a:p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Yªu n­íc</a:t>
            </a:r>
          </a:p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CÇn cï lao ®éng                                                             </a:t>
            </a:r>
          </a:p>
        </p:txBody>
      </p:sp>
      <p:sp>
        <p:nvSpPr>
          <p:cNvPr id="34863" name="AutoShape 47"/>
          <p:cNvSpPr>
            <a:spLocks noChangeArrowheads="1"/>
          </p:cNvSpPr>
          <p:nvPr/>
        </p:nvSpPr>
        <p:spPr bwMode="auto">
          <a:xfrm>
            <a:off x="3505200" y="1752600"/>
            <a:ext cx="5029200" cy="2057400"/>
          </a:xfrm>
          <a:prstGeom prst="wedgeRoundRectCallout">
            <a:avLst>
              <a:gd name="adj1" fmla="val -75347"/>
              <a:gd name="adj2" fmla="val 3055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.VnTime" pitchFamily="34" charset="0"/>
              </a:rPr>
              <a:t>§©y lµ mét s¶n vËt truyÒn thèng cña ng­êi d©n HuÕ nã th­êng ®i cïng víi ¸o dµi HuÕ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3429000" y="4724400"/>
            <a:ext cx="23590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nãn huÕ </a:t>
            </a:r>
          </a:p>
        </p:txBody>
      </p:sp>
      <p:sp>
        <p:nvSpPr>
          <p:cNvPr id="34865" name="AutoShape 49"/>
          <p:cNvSpPr>
            <a:spLocks noChangeArrowheads="1"/>
          </p:cNvSpPr>
          <p:nvPr/>
        </p:nvSpPr>
        <p:spPr bwMode="auto">
          <a:xfrm>
            <a:off x="3657600" y="1905000"/>
            <a:ext cx="4953000" cy="2133600"/>
          </a:xfrm>
          <a:prstGeom prst="wedgeRoundRectCallout">
            <a:avLst>
              <a:gd name="adj1" fmla="val -74806"/>
              <a:gd name="adj2" fmla="val 81546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 eaLnBrk="0" hangingPunct="0"/>
            <a:r>
              <a:rPr lang="en-US" sz="2400" b="1">
                <a:latin typeface=".VnAvant" pitchFamily="34" charset="0"/>
              </a:rPr>
              <a:t>Mét lo¹i h×nh nghÖ thuËt truyÒn thèng cña ng­êi T©y Nguyªn ®­îc Unesco c«ng nhËn lµ di s¶n v¨n ho¸ phi vËt thÓ ?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3276600" y="5410200"/>
            <a:ext cx="3657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0000"/>
                </a:solidFill>
                <a:latin typeface=".VnHelvetInsH" pitchFamily="34" charset="0"/>
              </a:rPr>
              <a:t>Cång chiªng</a:t>
            </a:r>
          </a:p>
        </p:txBody>
      </p:sp>
      <p:sp>
        <p:nvSpPr>
          <p:cNvPr id="34867" name="Text Box 51"/>
          <p:cNvSpPr txBox="1">
            <a:spLocks noChangeArrowheads="1"/>
          </p:cNvSpPr>
          <p:nvPr/>
        </p:nvSpPr>
        <p:spPr bwMode="auto">
          <a:xfrm>
            <a:off x="457200" y="37338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.VnTime" pitchFamily="34" charset="0"/>
              </a:rPr>
              <a:t>V¨n HiÐn</a:t>
            </a:r>
          </a:p>
        </p:txBody>
      </p:sp>
      <p:pic>
        <p:nvPicPr>
          <p:cNvPr id="34868" name="Picture 52" descr="Cau 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762000"/>
            <a:ext cx="3048000" cy="6096000"/>
          </a:xfrm>
          <a:prstGeom prst="rect">
            <a:avLst/>
          </a:prstGeom>
          <a:noFill/>
        </p:spPr>
      </p:pic>
      <p:pic>
        <p:nvPicPr>
          <p:cNvPr id="34869" name="Picture 53" descr="Cau do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762000"/>
            <a:ext cx="304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5" grpId="0" animBg="1"/>
      <p:bldP spid="34846" grpId="0" animBg="1"/>
      <p:bldP spid="34847" grpId="0" animBg="1"/>
      <p:bldP spid="34849" grpId="0" animBg="1"/>
      <p:bldP spid="34849" grpId="1" animBg="1"/>
      <p:bldP spid="34851" grpId="0" animBg="1"/>
      <p:bldP spid="34852" grpId="0" animBg="1"/>
      <p:bldP spid="34852" grpId="1" animBg="1"/>
      <p:bldP spid="34853" grpId="0" animBg="1"/>
      <p:bldP spid="34854" grpId="0" animBg="1"/>
      <p:bldP spid="34854" grpId="1" animBg="1"/>
      <p:bldP spid="34855" grpId="0"/>
      <p:bldP spid="34855" grpId="1"/>
      <p:bldP spid="34856" grpId="0"/>
      <p:bldP spid="34856" grpId="1"/>
      <p:bldP spid="34857" grpId="0" animBg="1"/>
      <p:bldP spid="34857" grpId="1" animBg="1"/>
      <p:bldP spid="34858" grpId="0" animBg="1"/>
      <p:bldP spid="34858" grpId="1" animBg="1"/>
      <p:bldP spid="34859" grpId="0"/>
      <p:bldP spid="34860" grpId="0"/>
      <p:bldP spid="34861" grpId="0" animBg="1"/>
      <p:bldP spid="34861" grpId="1" animBg="1"/>
      <p:bldP spid="34862" grpId="0"/>
      <p:bldP spid="34863" grpId="0" animBg="1"/>
      <p:bldP spid="34863" grpId="1" animBg="1"/>
      <p:bldP spid="34864" grpId="0"/>
      <p:bldP spid="34865" grpId="0" animBg="1"/>
      <p:bldP spid="34865" grpId="1" animBg="1"/>
      <p:bldP spid="348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FF0000"/>
                </a:solidFill>
                <a:latin typeface="Times-Narrow" pitchFamily="18" charset="0"/>
              </a:rPr>
              <a:t>BÀI VỀ NHÀ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Times New Roman" pitchFamily="18" charset="0"/>
              </a:rPr>
              <a:t> 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- Học thuộc nội dung 1 và 2 trong bài học.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- Giải bài tập 2, 3.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- Xem trước nội dung còn lại.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- Mỗi em sưu tầm 1 bức ảnh thể hiện truyền thống dân tộc ta để trình bày trong tiết sau.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9814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VNI-Franko"/>
              </a:rPr>
              <a:t>KEÁT THUÙC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7081838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99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VNI-Times"/>
              </a:rPr>
              <a:t>KÍNH CHUÙC QUYÙ THAÀY COÂ VAØ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VNI-Times"/>
              </a:rPr>
              <a:t>CAÙC EM HOÏC DOÀI DAØO SÖÙC KHOÛE</a:t>
            </a:r>
          </a:p>
        </p:txBody>
      </p:sp>
    </p:spTree>
  </p:cSld>
  <p:clrMapOvr>
    <a:masterClrMapping/>
  </p:clrMapOvr>
  <p:transition spd="med">
    <p:checker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 descr="Papyrus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plaque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4770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KẾ THỪA VÀ PHÁT HUY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TRUYỀN THỐNG TỐT ĐẸP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CỦA DÂN TỘC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I. ĐẶT VẤN ĐỀ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2286000"/>
          </a:xfrm>
        </p:spPr>
        <p:txBody>
          <a:bodyPr/>
          <a:lstStyle/>
          <a:p>
            <a:r>
              <a:rPr lang="en-US" b="1">
                <a:solidFill>
                  <a:srgbClr val="CC3399"/>
                </a:solidFill>
                <a:latin typeface="Times New Roman" pitchFamily="18" charset="0"/>
              </a:rPr>
              <a:t>Truyện đọc 1</a:t>
            </a:r>
            <a:r>
              <a:rPr lang="en-US">
                <a:latin typeface="Times New Roman" pitchFamily="18" charset="0"/>
              </a:rPr>
              <a:t> :</a:t>
            </a:r>
          </a:p>
          <a:p>
            <a:pPr>
              <a:buFontTx/>
              <a:buNone/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BÁC HỒ NÓI VỀ LÒNG YÊU NƯỚC CỦA DÂN TỘC TA</a:t>
            </a:r>
            <a:endParaRPr lang="en-US" sz="4400" b="1">
              <a:solidFill>
                <a:srgbClr val="CC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Long yeu nuoc cua nhan dan ta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066800"/>
            <a:ext cx="6477000" cy="48577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28600"/>
            <a:ext cx="4572000" cy="2667000"/>
          </a:xfrm>
        </p:spPr>
        <p:txBody>
          <a:bodyPr/>
          <a:lstStyle/>
          <a:p>
            <a:pPr algn="l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4191000" cy="62484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Ý nghĩa câu chuyện trên ?</a:t>
            </a:r>
          </a:p>
          <a:p>
            <a:pPr>
              <a:buFontTx/>
              <a:buNone/>
            </a:pP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Tại sao nói lòng yêu nước nầy đã trở thành truyền thống.?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0" y="3048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- </a:t>
            </a:r>
            <a:r>
              <a:rPr lang="en-US" sz="4000" b="1">
                <a:solidFill>
                  <a:schemeClr val="accent2"/>
                </a:solidFill>
              </a:rPr>
              <a:t>Dân tộc ta có 1 lòng yêu nước nồng nàn, bất khuất chống ngoại xâm……</a:t>
            </a: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/>
            </a:r>
            <a:br>
              <a:rPr lang="en-US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648200" y="3717925"/>
            <a:ext cx="3886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- </a:t>
            </a:r>
            <a:r>
              <a:rPr lang="en-US" sz="4000" b="1">
                <a:solidFill>
                  <a:schemeClr val="accent2"/>
                </a:solidFill>
              </a:rPr>
              <a:t>Được truyền từ đời nầy sang đời khác ( mang tính kế thừa ).</a:t>
            </a:r>
            <a:br>
              <a:rPr lang="en-US" sz="4000" b="1">
                <a:solidFill>
                  <a:schemeClr val="accent2"/>
                </a:solidFill>
              </a:rPr>
            </a:br>
            <a:endParaRPr lang="en-US" sz="4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2011362"/>
          </a:xfrm>
          <a:ln/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</a:rPr>
              <a:t>Truyện đọc 2 :</a:t>
            </a:r>
            <a:r>
              <a:rPr lang="en-US" sz="4000">
                <a:solidFill>
                  <a:srgbClr val="FF0000"/>
                </a:solidFill>
              </a:rPr>
              <a:t> </a:t>
            </a:r>
            <a:br>
              <a:rPr lang="en-US" sz="4000">
                <a:solidFill>
                  <a:srgbClr val="FF0000"/>
                </a:solidFill>
              </a:rPr>
            </a:br>
            <a:r>
              <a:rPr lang="en-US" sz="4800" b="1">
                <a:solidFill>
                  <a:schemeClr val="accent2"/>
                </a:solidFill>
              </a:rPr>
              <a:t>CHUYỆN KỂ VỀ MỘT NGƯỜI THẦY</a:t>
            </a:r>
          </a:p>
        </p:txBody>
      </p:sp>
      <p:sp>
        <p:nvSpPr>
          <p:cNvPr id="6149" name="AutoShape 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1685925" cy="228600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150" name="Picture 6" descr="CV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2978150" cy="4038600"/>
          </a:xfrm>
          <a:prstGeom prst="rect">
            <a:avLst/>
          </a:prstGeom>
          <a:noFill/>
        </p:spPr>
      </p:pic>
      <p:pic>
        <p:nvPicPr>
          <p:cNvPr id="6152" name="Picture 8" descr="c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3657600" cy="4191000"/>
          </a:xfrm>
          <a:prstGeom prst="rect">
            <a:avLst/>
          </a:prstGeom>
          <a:noFill/>
        </p:spPr>
      </p:pic>
      <p:pic>
        <p:nvPicPr>
          <p:cNvPr id="6153" name="Picture 9" descr="cv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895600"/>
            <a:ext cx="5029200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2895600" cy="3810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Ý nghĩa câu chuyện trên 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304800"/>
            <a:ext cx="4876800" cy="5943600"/>
          </a:xfrm>
        </p:spPr>
        <p:txBody>
          <a:bodyPr/>
          <a:lstStyle/>
          <a:p>
            <a:pPr>
              <a:buFontTx/>
              <a:buNone/>
            </a:pPr>
            <a:endParaRPr lang="en-US" sz="4000" b="1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z="4000" b="1">
                <a:solidFill>
                  <a:srgbClr val="0000CC"/>
                </a:solidFill>
              </a:rPr>
              <a:t>Ngoài truyền thống yêu nước , dân tộc ta còn nhiều truyền thống quí báu khác như truyền thống tôn sư trọng đạo.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3429000"/>
            <a:ext cx="3657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24400" y="3581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7200" y="3581400"/>
            <a:ext cx="3657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>
                <a:solidFill>
                  <a:srgbClr val="FF0000"/>
                </a:solidFill>
              </a:rPr>
              <a:t>Thảo luận và phát biểu</a:t>
            </a:r>
            <a:r>
              <a:rPr lang="en-US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CC3399"/>
                </a:solidFill>
              </a:rPr>
              <a:t>Qua truyện đọc, và đoạn phim đã xem: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1">
              <a:solidFill>
                <a:srgbClr val="CC33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CC3399"/>
                </a:solidFill>
              </a:rPr>
              <a:t>           </a:t>
            </a:r>
            <a:r>
              <a:rPr lang="en-US" b="1">
                <a:solidFill>
                  <a:srgbClr val="CC3300"/>
                </a:solidFill>
              </a:rPr>
              <a:t>(  Nhóm 1 )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  </a:t>
            </a:r>
            <a:r>
              <a:rPr lang="en-US" b="1">
                <a:solidFill>
                  <a:srgbClr val="0000CC"/>
                </a:solidFill>
              </a:rPr>
              <a:t>- </a:t>
            </a:r>
            <a:r>
              <a:rPr lang="en-US" sz="3600" b="1">
                <a:solidFill>
                  <a:srgbClr val="0000CC"/>
                </a:solidFill>
              </a:rPr>
              <a:t>Truyền thống là gì  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b="1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         </a:t>
            </a:r>
            <a:r>
              <a:rPr lang="en-US" sz="3600" b="1">
                <a:solidFill>
                  <a:srgbClr val="CC3300"/>
                </a:solidFill>
              </a:rPr>
              <a:t>( Nhóm 2 )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-  Kể những truyền thống dân tộc ta mà em biết 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b="1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000CC"/>
                </a:solidFill>
              </a:rPr>
              <a:t>  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II. BÀI HỌC 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>
                <a:solidFill>
                  <a:srgbClr val="CC3399"/>
                </a:solidFill>
                <a:latin typeface="Times New Roman" pitchFamily="18" charset="0"/>
              </a:rPr>
              <a:t>          </a:t>
            </a:r>
            <a:r>
              <a:rPr lang="en-US" sz="4400" b="1">
                <a:solidFill>
                  <a:srgbClr val="CC3399"/>
                </a:solidFill>
                <a:latin typeface="Times New Roman" pitchFamily="18" charset="0"/>
              </a:rPr>
              <a:t>1./ Khái niệm :</a:t>
            </a:r>
          </a:p>
          <a:p>
            <a:pPr>
              <a:buFontTx/>
              <a:buNone/>
            </a:pP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   Truyền thống </a:t>
            </a:r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là những giá trị tinh thần ( tư tưởng, đức tính, lối sống, cách ứng xử,….) được hình thành trong quá trình lịch sử lâu dài của dân tộc, được truyền từ thế hệ nầy sang thế hệ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509&quot;&gt;&lt;/object&gt;&lt;object type=&quot;2&quot; unique_id=&quot;10510&quot;&gt;&lt;object type=&quot;3&quot; unique_id=&quot;10511&quot;&gt;&lt;property id=&quot;20148&quot; value=&quot;5&quot;/&gt;&lt;property id=&quot;20300&quot; value=&quot;Slide 2 - &amp;quot;TIẾT 7 &amp;quot;&quot;/&gt;&lt;property id=&quot;20307&quot; value=&quot;257&quot;/&gt;&lt;/object&gt;&lt;object type=&quot;3&quot; unique_id=&quot;10512&quot;&gt;&lt;property id=&quot;20148&quot; value=&quot;5&quot;/&gt;&lt;property id=&quot;20300&quot; value=&quot;Slide 3 - &amp;quot;I. ĐẶT VẤN ĐỀ&amp;quot;&quot;/&gt;&lt;property id=&quot;20307&quot; value=&quot;258&quot;/&gt;&lt;/object&gt;&lt;object type=&quot;3&quot; unique_id=&quot;10513&quot;&gt;&lt;property id=&quot;20148&quot; value=&quot;5&quot;/&gt;&lt;property id=&quot;20300&quot; value=&quot;Slide 4&quot;/&gt;&lt;property id=&quot;20307&quot; value=&quot;259&quot;/&gt;&lt;/object&gt;&lt;object type=&quot;3&quot; unique_id=&quot;10514&quot;&gt;&lt;property id=&quot;20148&quot; value=&quot;5&quot;/&gt;&lt;property id=&quot;20300&quot; value=&quot;Slide 5 - &amp;quot;&amp;#x0D;&amp;#x0A;&amp;quot;&quot;/&gt;&lt;property id=&quot;20307&quot; value=&quot;276&quot;/&gt;&lt;/object&gt;&lt;object type=&quot;3&quot; unique_id=&quot;10515&quot;&gt;&lt;property id=&quot;20148&quot; value=&quot;5&quot;/&gt;&lt;property id=&quot;20300&quot; value=&quot;Slide 6 - &amp;quot;Truyện đọc 2 : &amp;#x0D;&amp;#x0A;CHUYỆN KỂ VỀ MỘT NGƯỜI THẦY&amp;quot;&quot;/&gt;&lt;property id=&quot;20307&quot; value=&quot;260&quot;/&gt;&lt;/object&gt;&lt;object type=&quot;3&quot; unique_id=&quot;10516&quot;&gt;&lt;property id=&quot;20148&quot; value=&quot;5&quot;/&gt;&lt;property id=&quot;20300&quot; value=&quot;Slide 7 - &amp;quot;Ý nghĩa câu chuyện trên ?&amp;quot;&quot;/&gt;&lt;property id=&quot;20307&quot; value=&quot;277&quot;/&gt;&lt;/object&gt;&lt;object type=&quot;3&quot; unique_id=&quot;10517&quot;&gt;&lt;property id=&quot;20148&quot; value=&quot;5&quot;/&gt;&lt;property id=&quot;20300&quot; value=&quot;Slide 8 - &amp;quot;Thảo luận và phát biểu :&amp;quot;&quot;/&gt;&lt;property id=&quot;20307&quot; value=&quot;261&quot;/&gt;&lt;/object&gt;&lt;object type=&quot;3&quot; unique_id=&quot;10518&quot;&gt;&lt;property id=&quot;20148&quot; value=&quot;5&quot;/&gt;&lt;property id=&quot;20300&quot; value=&quot;Slide 9 - &amp;quot;II. BÀI HỌC :&amp;quot;&quot;/&gt;&lt;property id=&quot;20307&quot; value=&quot;262&quot;/&gt;&lt;/object&gt;&lt;object type=&quot;3&quot; unique_id=&quot;10519&quot;&gt;&lt;property id=&quot;20148&quot; value=&quot;5&quot;/&gt;&lt;property id=&quot;20300&quot; value=&quot;Slide 10 - &amp;quot;Hãy kể những truyền thống tốt đẹp của dân tộc ta mà em biết ?&amp;quot;&quot;/&gt;&lt;property id=&quot;20307&quot; value=&quot;263&quot;/&gt;&lt;/object&gt;&lt;object type=&quot;3&quot; unique_id=&quot;10520&quot;&gt;&lt;property id=&quot;20148&quot; value=&quot;5&quot;/&gt;&lt;property id=&quot;20300&quot; value=&quot;Slide 11 - &amp;quot;CÁC TRUYỀN THỐNG VỀ &amp;#x0D;&amp;#x0A;VĂN HÓA  - NGHỆ THUẬT :&amp;quot;&quot;/&gt;&lt;property id=&quot;20307&quot; value=&quot;264&quot;/&gt;&lt;/object&gt;&lt;object type=&quot;3&quot; unique_id=&quot;10521&quot;&gt;&lt;property id=&quot;20148&quot; value=&quot;5&quot;/&gt;&lt;property id=&quot;20300&quot; value=&quot;Slide 12&quot;/&gt;&lt;property id=&quot;20307&quot; value=&quot;274&quot;/&gt;&lt;/object&gt;&lt;object type=&quot;3&quot; unique_id=&quot;10522&quot;&gt;&lt;property id=&quot;20148&quot; value=&quot;5&quot;/&gt;&lt;property id=&quot;20300&quot; value=&quot;Slide 13 - &amp;quot;III. BÀI TẬP :&amp;#x0D;&amp;#x0A; 1./ Những thái độ hành vi thể hiện sự kế thừa và phát huy truyền thống tốt đẹp của dân tộc :&amp;#x0D;&amp;#x0A;&amp;#x0D;&amp;#x0A;&amp;quot;&quot;/&gt;&lt;property id=&quot;20307&quot; value=&quot;265&quot;/&gt;&lt;/object&gt;&lt;object type=&quot;3&quot; unique_id=&quot;10523&quot;&gt;&lt;property id=&quot;20148&quot; value=&quot;5&quot;/&gt;&lt;property id=&quot;20300&quot; value=&quot;Slide 14&quot;/&gt;&lt;property id=&quot;20307&quot; value=&quot;280&quot;/&gt;&lt;/object&gt;&lt;object type=&quot;3&quot; unique_id=&quot;10524&quot;&gt;&lt;property id=&quot;20148&quot; value=&quot;5&quot;/&gt;&lt;property id=&quot;20300&quot; value=&quot;Slide 15 - &amp;quot;BÀI VỀ NHÀ&amp;quot;&quot;/&gt;&lt;property id=&quot;20307&quot; value=&quot;278&quot;/&gt;&lt;/object&gt;&lt;object type=&quot;3&quot; unique_id=&quot;10525&quot;&gt;&lt;property id=&quot;20148&quot; value=&quot;5&quot;/&gt;&lt;property id=&quot;20300&quot; value=&quot;Slide 16&quot;/&gt;&lt;property id=&quot;20307&quot; value=&quot;281&quot;/&gt;&lt;/object&gt;&lt;object type=&quot;3&quot; unique_id=&quot;10594&quot;&gt;&lt;property id=&quot;20148&quot; value=&quot;5&quot;/&gt;&lt;property id=&quot;20300&quot; value=&quot;Slide 1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731</Words>
  <Application>Microsoft Office PowerPoint</Application>
  <PresentationFormat>On-screen Show (4:3)</PresentationFormat>
  <Paragraphs>118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.VnArial</vt:lpstr>
      <vt:lpstr>.VnTime</vt:lpstr>
      <vt:lpstr>.VnAvant</vt:lpstr>
      <vt:lpstr>.VnHelvetInsH</vt:lpstr>
      <vt:lpstr>Times-Narrow</vt:lpstr>
      <vt:lpstr>.VnRevueH</vt:lpstr>
      <vt:lpstr>Default Design</vt:lpstr>
      <vt:lpstr>PHÒNG GD&amp;ĐT QUẬN LONG BIÊN TRƯỜNG THCS LONG BIÊN</vt:lpstr>
      <vt:lpstr>Slide 2</vt:lpstr>
      <vt:lpstr>I. ĐẶT VẤN ĐỀ</vt:lpstr>
      <vt:lpstr>Slide 4</vt:lpstr>
      <vt:lpstr> </vt:lpstr>
      <vt:lpstr>Truyện đọc 2 :  CHUYỆN KỂ VỀ MỘT NGƯỜI THẦY</vt:lpstr>
      <vt:lpstr>Ý nghĩa câu chuyện trên ?</vt:lpstr>
      <vt:lpstr>Thảo luận và phát biểu :</vt:lpstr>
      <vt:lpstr>II. BÀI HỌC :</vt:lpstr>
      <vt:lpstr>Hãy kể những truyền thống tốt đẹp của dân tộc ta mà em biết ?</vt:lpstr>
      <vt:lpstr>CÁC TRUYỀN THỐNG VỀ  VĂN HÓA  - NGHỆ THUẬT :</vt:lpstr>
      <vt:lpstr>Slide 12</vt:lpstr>
      <vt:lpstr>III. BÀI TẬP :  1./ Những thái độ hành vi thể hiện sự kế thừa và phát huy truyền thống tốt đẹp của dân tộc :  </vt:lpstr>
      <vt:lpstr>Slide 14</vt:lpstr>
      <vt:lpstr>BÀI VỀ NHÀ</vt:lpstr>
      <vt:lpstr>Slide 16</vt:lpstr>
    </vt:vector>
  </TitlesOfParts>
  <Company>itfriend.org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THCS LONG BIÊN</dc:title>
  <dc:creator>AQ</dc:creator>
  <cp:lastModifiedBy>21AK22</cp:lastModifiedBy>
  <cp:revision>17</cp:revision>
  <dcterms:created xsi:type="dcterms:W3CDTF">2011-09-26T12:05:35Z</dcterms:created>
  <dcterms:modified xsi:type="dcterms:W3CDTF">2020-10-17T06:15:13Z</dcterms:modified>
</cp:coreProperties>
</file>