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4"/>
  </p:notesMasterIdLst>
  <p:sldIdLst>
    <p:sldId id="279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AA1D9-3D55-4934-A14B-D6473FCB04D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DD0B4-EB59-457A-ABCE-5409EE2AFB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829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1pPr>
            <a:lvl2pPr marL="742950" indent="-28575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2pPr>
            <a:lvl3pPr marL="1143000" indent="-22860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3pPr>
            <a:lvl4pPr marL="1600200" indent="-22860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4pPr>
            <a:lvl5pPr marL="2057400" indent="-22860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9pPr>
          </a:lstStyle>
          <a:p>
            <a:fld id="{8AD4BF1F-A2C0-435A-8667-C7447094F6F5}" type="slidenum">
              <a:rPr lang="en-US" sz="10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sz="10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92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52228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0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1pPr>
            <a:lvl2pPr marL="742950" indent="-28575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2pPr>
            <a:lvl3pPr marL="1143000" indent="-22860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3pPr>
            <a:lvl4pPr marL="1600200" indent="-22860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4pPr>
            <a:lvl5pPr marL="2057400" indent="-228600" defTabSz="922338"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500" b="1" i="1">
                <a:solidFill>
                  <a:srgbClr val="FF3300"/>
                </a:solidFill>
                <a:latin typeface="Arial" panose="020B0604020202020204" pitchFamily="34" charset="0"/>
              </a:defRPr>
            </a:lvl9pPr>
          </a:lstStyle>
          <a:p>
            <a:fld id="{EB01C7D6-81A1-4948-9EE3-4B1070A5602A}" type="slidenum">
              <a:rPr lang="en-US" sz="10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sz="10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233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174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191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747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3758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35461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979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194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8327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>
            <a:cxnSpLocks noChangeShapeType="1"/>
          </p:cNvCxnSpPr>
          <p:nvPr userDrawn="1"/>
        </p:nvCxnSpPr>
        <p:spPr bwMode="auto">
          <a:xfrm>
            <a:off x="203200" y="533400"/>
            <a:ext cx="9448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/>
          </a:extLst>
        </p:spPr>
      </p:cxn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6800" y="88900"/>
            <a:ext cx="176953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2239"/>
            <a:ext cx="50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1178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203200" y="533400"/>
            <a:ext cx="8900584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AA47-D9DC-4E43-A1EA-B3F22BC6239F}" type="datetime1">
              <a:rPr lang="en-US"/>
              <a:pPr>
                <a:defRPr/>
              </a:pPr>
              <a:t>10/17/2020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33B7B80-0B00-4A3E-8829-CB4E485E9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1880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180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07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099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206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362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213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616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897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9A199-F3BD-4F66-B09D-07246433687C}" type="datetimeFigureOut">
              <a:rPr lang="en-US" smtClean="0"/>
              <a:pPr/>
              <a:t>10/17/2020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454000-4BCC-4B9F-9D1E-1995C54C7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438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29492205769146667_574_5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1828800" y="2590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939834" y="274320"/>
            <a:ext cx="8153400" cy="801829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b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 THCS LONG BIÊN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2713" y="1692349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CÔNG DÂN 9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4822" y="5498757"/>
            <a:ext cx="6682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5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Những qui định riêng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idx="1"/>
          </p:nvPr>
        </p:nvSpPr>
        <p:spPr>
          <a:xfrm>
            <a:off x="1828801" y="4495801"/>
            <a:ext cx="2638425" cy="53022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3200" b="1" dirty="0" err="1" smtClean="0">
                <a:solidFill>
                  <a:schemeClr val="tx1"/>
                </a:solidFill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bộ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grpSp>
        <p:nvGrpSpPr>
          <p:cNvPr id="12292" name="Group 10"/>
          <p:cNvGrpSpPr>
            <a:grpSpLocks/>
          </p:cNvGrpSpPr>
          <p:nvPr/>
        </p:nvGrpSpPr>
        <p:grpSpPr bwMode="auto">
          <a:xfrm>
            <a:off x="2743200" y="1981200"/>
            <a:ext cx="6858000" cy="2362200"/>
            <a:chOff x="768" y="768"/>
            <a:chExt cx="4320" cy="1488"/>
          </a:xfrm>
        </p:grpSpPr>
        <p:sp>
          <p:nvSpPr>
            <p:cNvPr id="409604" name="Line 4"/>
            <p:cNvSpPr>
              <a:spLocks noChangeShapeType="1"/>
            </p:cNvSpPr>
            <p:nvPr/>
          </p:nvSpPr>
          <p:spPr bwMode="auto">
            <a:xfrm>
              <a:off x="768" y="1392"/>
              <a:ext cx="43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09605" name="Line 5"/>
            <p:cNvSpPr>
              <a:spLocks noChangeShapeType="1"/>
            </p:cNvSpPr>
            <p:nvPr/>
          </p:nvSpPr>
          <p:spPr bwMode="auto">
            <a:xfrm>
              <a:off x="2880" y="768"/>
              <a:ext cx="0" cy="14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09606" name="Line 6"/>
            <p:cNvSpPr>
              <a:spLocks noChangeShapeType="1"/>
            </p:cNvSpPr>
            <p:nvPr/>
          </p:nvSpPr>
          <p:spPr bwMode="auto">
            <a:xfrm>
              <a:off x="768" y="1392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09607" name="Line 7"/>
            <p:cNvSpPr>
              <a:spLocks noChangeShapeType="1"/>
            </p:cNvSpPr>
            <p:nvPr/>
          </p:nvSpPr>
          <p:spPr bwMode="auto">
            <a:xfrm>
              <a:off x="5088" y="1392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09608" name="Rectangle 8"/>
          <p:cNvSpPr>
            <a:spLocks noChangeArrowheads="1"/>
          </p:cNvSpPr>
          <p:nvPr/>
        </p:nvSpPr>
        <p:spPr bwMode="auto">
          <a:xfrm>
            <a:off x="4724401" y="4518025"/>
            <a:ext cx="2638425" cy="97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Người đi xe đạp</a:t>
            </a:r>
          </a:p>
        </p:txBody>
      </p:sp>
      <p:sp>
        <p:nvSpPr>
          <p:cNvPr id="409609" name="Rectangle 9"/>
          <p:cNvSpPr>
            <a:spLocks noChangeArrowheads="1"/>
          </p:cNvSpPr>
          <p:nvPr/>
        </p:nvSpPr>
        <p:spPr bwMode="auto">
          <a:xfrm>
            <a:off x="8029576" y="4495800"/>
            <a:ext cx="2638425" cy="97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Người đi xe máy</a:t>
            </a:r>
          </a:p>
        </p:txBody>
      </p:sp>
    </p:spTree>
    <p:extLst>
      <p:ext uri="{BB962C8B-B14F-4D97-AF65-F5344CB8AC3E}">
        <p14:creationId xmlns:p14="http://schemas.microsoft.com/office/powerpoint/2010/main" xmlns="" val="27178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Người đi bộ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idx="1"/>
          </p:nvPr>
        </p:nvSpPr>
        <p:spPr>
          <a:xfrm>
            <a:off x="783771" y="1858964"/>
            <a:ext cx="9655629" cy="4345893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lnSpc>
                <a:spcPct val="80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30 -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ATGT</a:t>
            </a:r>
          </a:p>
        </p:txBody>
      </p:sp>
    </p:spTree>
    <p:extLst>
      <p:ext uri="{BB962C8B-B14F-4D97-AF65-F5344CB8AC3E}">
        <p14:creationId xmlns:p14="http://schemas.microsoft.com/office/powerpoint/2010/main" xmlns="" val="238988985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3" y="609600"/>
            <a:ext cx="9138965" cy="1302510"/>
          </a:xfrm>
        </p:spPr>
        <p:txBody>
          <a:bodyPr/>
          <a:lstStyle/>
          <a:p>
            <a:pPr algn="just">
              <a:defRPr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651" name="Rectangle 3"/>
          <p:cNvSpPr>
            <a:spLocks noGrp="1" noChangeArrowheads="1"/>
          </p:cNvSpPr>
          <p:nvPr>
            <p:ph idx="1"/>
          </p:nvPr>
        </p:nvSpPr>
        <p:spPr>
          <a:xfrm>
            <a:off x="733971" y="1404257"/>
            <a:ext cx="8475343" cy="5048794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võng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650mm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29 -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ATGT</a:t>
            </a:r>
          </a:p>
        </p:txBody>
      </p:sp>
    </p:spTree>
    <p:extLst>
      <p:ext uri="{BB962C8B-B14F-4D97-AF65-F5344CB8AC3E}">
        <p14:creationId xmlns:p14="http://schemas.microsoft.com/office/powerpoint/2010/main" xmlns="" val="131113957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Người đi xe máy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idx="1"/>
          </p:nvPr>
        </p:nvSpPr>
        <p:spPr>
          <a:xfrm>
            <a:off x="2314576" y="1600201"/>
            <a:ext cx="7820025" cy="4619625"/>
          </a:xfrm>
        </p:spPr>
        <p:txBody>
          <a:bodyPr/>
          <a:lstStyle/>
          <a:p>
            <a:pPr>
              <a:defRPr/>
            </a:pPr>
            <a:r>
              <a:rPr lang="en-US" smtClean="0"/>
              <a:t>Trẻ dưới 16 tuổi không được điều khiển xe cơ giới</a:t>
            </a:r>
          </a:p>
          <a:p>
            <a:pPr>
              <a:defRPr/>
            </a:pPr>
            <a:r>
              <a:rPr lang="en-US" smtClean="0"/>
              <a:t>Không được chở quá số người qui định</a:t>
            </a:r>
          </a:p>
          <a:p>
            <a:pPr>
              <a:defRPr/>
            </a:pPr>
            <a:r>
              <a:rPr lang="en-US" smtClean="0"/>
              <a:t>Không lạng lách đánh võng</a:t>
            </a:r>
          </a:p>
          <a:p>
            <a:pPr>
              <a:defRPr/>
            </a:pPr>
            <a:r>
              <a:rPr lang="en-US" smtClean="0"/>
              <a:t>Nghiêm cấm tổ chức đua xe trái phép</a:t>
            </a:r>
          </a:p>
          <a:p>
            <a:pPr>
              <a:defRPr/>
            </a:pPr>
            <a:r>
              <a:rPr lang="en-US" smtClean="0"/>
              <a:t>Không sử dụng ô hoặc điện thoại di động</a:t>
            </a:r>
          </a:p>
          <a:p>
            <a:pPr lvl="1" algn="r">
              <a:defRPr/>
            </a:pPr>
            <a:r>
              <a:rPr lang="en-US"/>
              <a:t>Trích điều 28 - Luật ATGT</a:t>
            </a:r>
          </a:p>
        </p:txBody>
      </p:sp>
    </p:spTree>
    <p:extLst>
      <p:ext uri="{BB962C8B-B14F-4D97-AF65-F5344CB8AC3E}">
        <p14:creationId xmlns:p14="http://schemas.microsoft.com/office/powerpoint/2010/main" xmlns="" val="96582994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048625" cy="1409700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Hệ thống báo hiệu giao thông đường bộ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803776"/>
            <a:ext cx="1905000" cy="53022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3200" b="1" dirty="0" err="1" smtClean="0">
                <a:solidFill>
                  <a:schemeClr val="tx1"/>
                </a:solidFill>
              </a:rPr>
              <a:t>Chỉ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huy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grpSp>
        <p:nvGrpSpPr>
          <p:cNvPr id="16388" name="Group 15"/>
          <p:cNvGrpSpPr>
            <a:grpSpLocks/>
          </p:cNvGrpSpPr>
          <p:nvPr/>
        </p:nvGrpSpPr>
        <p:grpSpPr bwMode="auto">
          <a:xfrm>
            <a:off x="2743200" y="2133600"/>
            <a:ext cx="6858000" cy="2438400"/>
            <a:chOff x="768" y="1584"/>
            <a:chExt cx="4320" cy="1536"/>
          </a:xfrm>
        </p:grpSpPr>
        <p:sp>
          <p:nvSpPr>
            <p:cNvPr id="413701" name="Line 5"/>
            <p:cNvSpPr>
              <a:spLocks noChangeShapeType="1"/>
            </p:cNvSpPr>
            <p:nvPr/>
          </p:nvSpPr>
          <p:spPr bwMode="auto">
            <a:xfrm>
              <a:off x="768" y="2208"/>
              <a:ext cx="43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3702" name="Line 6"/>
            <p:cNvSpPr>
              <a:spLocks noChangeShapeType="1"/>
            </p:cNvSpPr>
            <p:nvPr/>
          </p:nvSpPr>
          <p:spPr bwMode="auto">
            <a:xfrm>
              <a:off x="2880" y="1584"/>
              <a:ext cx="0" cy="14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3703" name="Line 7"/>
            <p:cNvSpPr>
              <a:spLocks noChangeShapeType="1"/>
            </p:cNvSpPr>
            <p:nvPr/>
          </p:nvSpPr>
          <p:spPr bwMode="auto">
            <a:xfrm>
              <a:off x="768" y="2208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3704" name="Line 8"/>
            <p:cNvSpPr>
              <a:spLocks noChangeShapeType="1"/>
            </p:cNvSpPr>
            <p:nvPr/>
          </p:nvSpPr>
          <p:spPr bwMode="auto">
            <a:xfrm>
              <a:off x="5088" y="2208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3705" name="Line 9"/>
            <p:cNvSpPr>
              <a:spLocks noChangeShapeType="1"/>
            </p:cNvSpPr>
            <p:nvPr/>
          </p:nvSpPr>
          <p:spPr bwMode="auto">
            <a:xfrm>
              <a:off x="1824" y="225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3706" name="Line 10"/>
            <p:cNvSpPr>
              <a:spLocks noChangeShapeType="1"/>
            </p:cNvSpPr>
            <p:nvPr/>
          </p:nvSpPr>
          <p:spPr bwMode="auto">
            <a:xfrm>
              <a:off x="4032" y="225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13707" name="Rectangle 11"/>
          <p:cNvSpPr>
            <a:spLocks noChangeArrowheads="1"/>
          </p:cNvSpPr>
          <p:nvPr/>
        </p:nvSpPr>
        <p:spPr bwMode="auto">
          <a:xfrm>
            <a:off x="3810000" y="4814889"/>
            <a:ext cx="1524000" cy="171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Đèn </a:t>
            </a: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Giao </a:t>
            </a: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thông</a:t>
            </a:r>
          </a:p>
        </p:txBody>
      </p:sp>
      <p:sp>
        <p:nvSpPr>
          <p:cNvPr id="413708" name="Rectangle 12"/>
          <p:cNvSpPr>
            <a:spLocks noChangeArrowheads="1"/>
          </p:cNvSpPr>
          <p:nvPr/>
        </p:nvSpPr>
        <p:spPr bwMode="auto">
          <a:xfrm>
            <a:off x="5181600" y="4803776"/>
            <a:ext cx="19050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Biển báo</a:t>
            </a:r>
          </a:p>
        </p:txBody>
      </p:sp>
      <p:sp>
        <p:nvSpPr>
          <p:cNvPr id="413709" name="Rectangle 13"/>
          <p:cNvSpPr>
            <a:spLocks noChangeArrowheads="1"/>
          </p:cNvSpPr>
          <p:nvPr/>
        </p:nvSpPr>
        <p:spPr bwMode="auto">
          <a:xfrm>
            <a:off x="7391400" y="4752975"/>
            <a:ext cx="1905000" cy="1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Vạch</a:t>
            </a: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sơn</a:t>
            </a:r>
          </a:p>
        </p:txBody>
      </p:sp>
      <p:sp>
        <p:nvSpPr>
          <p:cNvPr id="413710" name="Rectangle 14"/>
          <p:cNvSpPr>
            <a:spLocks noChangeArrowheads="1"/>
          </p:cNvSpPr>
          <p:nvPr/>
        </p:nvSpPr>
        <p:spPr bwMode="auto">
          <a:xfrm>
            <a:off x="8610600" y="4724400"/>
            <a:ext cx="2057400" cy="1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Hàng rào,</a:t>
            </a: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cọc tiêu</a:t>
            </a:r>
          </a:p>
        </p:txBody>
      </p:sp>
    </p:spTree>
    <p:extLst>
      <p:ext uri="{BB962C8B-B14F-4D97-AF65-F5344CB8AC3E}">
        <p14:creationId xmlns:p14="http://schemas.microsoft.com/office/powerpoint/2010/main" xmlns="" val="1132944473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Đèn giao thông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idx="1"/>
          </p:nvPr>
        </p:nvSpPr>
        <p:spPr>
          <a:xfrm>
            <a:off x="4191000" y="1600201"/>
            <a:ext cx="6477000" cy="4035425"/>
          </a:xfrm>
        </p:spPr>
        <p:txBody>
          <a:bodyPr/>
          <a:lstStyle/>
          <a:p>
            <a:pPr>
              <a:defRPr/>
            </a:pPr>
            <a:r>
              <a:rPr lang="en-US" smtClean="0"/>
              <a:t>Đỏ - Cấm đi 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Vàng - Dừng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Xanh - Đi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endParaRPr lang="en-US" smtClean="0"/>
          </a:p>
        </p:txBody>
      </p:sp>
      <p:pic>
        <p:nvPicPr>
          <p:cNvPr id="17412" name="Picture 4" descr="Graphic%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676400"/>
            <a:ext cx="1446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3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747" name="Rectangle 3"/>
          <p:cNvSpPr>
            <a:spLocks noGrp="1" noChangeArrowheads="1"/>
          </p:cNvSpPr>
          <p:nvPr>
            <p:ph idx="1"/>
          </p:nvPr>
        </p:nvSpPr>
        <p:spPr>
          <a:xfrm>
            <a:off x="2314576" y="1600201"/>
            <a:ext cx="7972425" cy="2867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Biển báo cấm</a:t>
            </a:r>
          </a:p>
          <a:p>
            <a:pPr>
              <a:defRPr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Biến báo nguy hiểm</a:t>
            </a:r>
          </a:p>
          <a:p>
            <a:pPr>
              <a:defRPr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Biển báo hiệu lệnh</a:t>
            </a:r>
          </a:p>
          <a:p>
            <a:pPr>
              <a:defRPr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Biển chỉ dẫn</a:t>
            </a:r>
          </a:p>
          <a:p>
            <a:pPr>
              <a:defRPr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Biển phụ</a:t>
            </a:r>
          </a:p>
        </p:txBody>
      </p:sp>
    </p:spTree>
    <p:extLst>
      <p:ext uri="{BB962C8B-B14F-4D97-AF65-F5344CB8AC3E}">
        <p14:creationId xmlns:p14="http://schemas.microsoft.com/office/powerpoint/2010/main" xmlns="" val="738050013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Tình huống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idx="1"/>
          </p:nvPr>
        </p:nvSpPr>
        <p:spPr>
          <a:xfrm>
            <a:off x="825138" y="1809206"/>
            <a:ext cx="8534400" cy="4202113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ùn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None/>
              <a:defRPr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SzPct val="110000"/>
              <a:buFont typeface="Verdana" pitchFamily="34" charset="0"/>
              <a:buChar char="?"/>
              <a:defRPr/>
            </a:pP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246001086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Bài tập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5695950"/>
            <a:ext cx="8686800" cy="476250"/>
          </a:xfrm>
        </p:spPr>
        <p:txBody>
          <a:bodyPr/>
          <a:lstStyle/>
          <a:p>
            <a:pPr lvl="1">
              <a:buSzPct val="110000"/>
              <a:buFont typeface="Verdana" pitchFamily="34" charset="0"/>
              <a:buChar char="?"/>
              <a:defRPr/>
            </a:pPr>
            <a:r>
              <a:rPr lang="en-US" i="1" dirty="0" smtClean="0"/>
              <a:t>Theo </a:t>
            </a: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 err="1" smtClean="0"/>
              <a:t>xe</a:t>
            </a:r>
            <a:r>
              <a:rPr lang="en-US" i="1" dirty="0" smtClean="0"/>
              <a:t> </a:t>
            </a:r>
            <a:r>
              <a:rPr lang="en-US" i="1" dirty="0" err="1" smtClean="0"/>
              <a:t>nào</a:t>
            </a:r>
            <a:r>
              <a:rPr lang="en-US" i="1" dirty="0" smtClean="0"/>
              <a:t> </a:t>
            </a:r>
            <a:r>
              <a:rPr lang="en-US" i="1" dirty="0" err="1" smtClean="0"/>
              <a:t>đỗ</a:t>
            </a:r>
            <a:r>
              <a:rPr lang="en-US" i="1" dirty="0" smtClean="0"/>
              <a:t> vi </a:t>
            </a:r>
            <a:r>
              <a:rPr lang="en-US" i="1" dirty="0" err="1" smtClean="0"/>
              <a:t>phạm</a:t>
            </a:r>
            <a:r>
              <a:rPr lang="en-US" i="1" dirty="0" smtClean="0"/>
              <a:t> qui </a:t>
            </a:r>
            <a:r>
              <a:rPr lang="en-US" i="1" dirty="0" err="1" smtClean="0"/>
              <a:t>tắc</a:t>
            </a:r>
            <a:r>
              <a:rPr lang="en-US" i="1" dirty="0" smtClean="0"/>
              <a:t> </a:t>
            </a:r>
            <a:r>
              <a:rPr lang="en-US" i="1" dirty="0" err="1" smtClean="0"/>
              <a:t>giao</a:t>
            </a:r>
            <a:r>
              <a:rPr lang="en-US" i="1" dirty="0" smtClean="0"/>
              <a:t> </a:t>
            </a:r>
            <a:r>
              <a:rPr lang="en-US" i="1" dirty="0" err="1" smtClean="0"/>
              <a:t>thông</a:t>
            </a:r>
            <a:r>
              <a:rPr lang="en-US" i="1" dirty="0" smtClean="0"/>
              <a:t> ?</a:t>
            </a:r>
          </a:p>
        </p:txBody>
      </p:sp>
      <p:pic>
        <p:nvPicPr>
          <p:cNvPr id="20484" name="Picture 4" descr="Image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282700"/>
            <a:ext cx="78962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63809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Bài tập (tiếp)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idx="1"/>
          </p:nvPr>
        </p:nvSpPr>
        <p:spPr>
          <a:xfrm>
            <a:off x="1447800" y="5695951"/>
            <a:ext cx="8763000" cy="860425"/>
          </a:xfrm>
        </p:spPr>
        <p:txBody>
          <a:bodyPr/>
          <a:lstStyle/>
          <a:p>
            <a:pPr lvl="1">
              <a:buSzPct val="110000"/>
              <a:buFont typeface="Verdana" pitchFamily="34" charset="0"/>
              <a:buChar char="?"/>
              <a:defRPr/>
            </a:pPr>
            <a:r>
              <a:rPr lang="en-US" i="1" dirty="0" smtClean="0"/>
              <a:t>Theo </a:t>
            </a:r>
            <a:r>
              <a:rPr lang="en-US" i="1" dirty="0" err="1" smtClean="0"/>
              <a:t>em</a:t>
            </a:r>
            <a:r>
              <a:rPr lang="en-US" i="1" dirty="0" smtClean="0"/>
              <a:t> </a:t>
            </a:r>
            <a:r>
              <a:rPr lang="en-US" i="1" dirty="0" err="1" smtClean="0"/>
              <a:t>xe</a:t>
            </a:r>
            <a:r>
              <a:rPr lang="en-US" i="1" dirty="0" smtClean="0"/>
              <a:t> </a:t>
            </a:r>
            <a:r>
              <a:rPr lang="en-US" i="1" dirty="0" err="1" smtClean="0"/>
              <a:t>thứ</a:t>
            </a:r>
            <a:r>
              <a:rPr lang="en-US" i="1" dirty="0" smtClean="0"/>
              <a:t> </a:t>
            </a:r>
            <a:r>
              <a:rPr lang="en-US" i="1" dirty="0" err="1" smtClean="0"/>
              <a:t>tự</a:t>
            </a:r>
            <a:r>
              <a:rPr lang="en-US" i="1" dirty="0" smtClean="0"/>
              <a:t> </a:t>
            </a:r>
            <a:r>
              <a:rPr lang="en-US" i="1" dirty="0" err="1" smtClean="0"/>
              <a:t>các</a:t>
            </a:r>
            <a:r>
              <a:rPr lang="en-US" i="1" dirty="0" smtClean="0"/>
              <a:t> </a:t>
            </a:r>
            <a:r>
              <a:rPr lang="en-US" i="1" dirty="0" err="1" smtClean="0"/>
              <a:t>xe</a:t>
            </a:r>
            <a:r>
              <a:rPr lang="en-US" i="1" dirty="0" smtClean="0"/>
              <a:t> </a:t>
            </a:r>
            <a:r>
              <a:rPr lang="en-US" i="1" dirty="0" err="1" smtClean="0"/>
              <a:t>đi</a:t>
            </a:r>
            <a:r>
              <a:rPr lang="en-US" i="1" dirty="0" smtClean="0"/>
              <a:t> </a:t>
            </a:r>
            <a:r>
              <a:rPr lang="en-US" i="1" dirty="0" err="1" smtClean="0"/>
              <a:t>như</a:t>
            </a:r>
            <a:r>
              <a:rPr lang="en-US" i="1" dirty="0" smtClean="0"/>
              <a:t> </a:t>
            </a:r>
            <a:r>
              <a:rPr lang="en-US" i="1" dirty="0" err="1" smtClean="0"/>
              <a:t>thế</a:t>
            </a:r>
            <a:r>
              <a:rPr lang="en-US" i="1" dirty="0" smtClean="0"/>
              <a:t> </a:t>
            </a:r>
            <a:r>
              <a:rPr lang="en-US" i="1" dirty="0" err="1" smtClean="0"/>
              <a:t>nào</a:t>
            </a:r>
            <a:r>
              <a:rPr lang="en-US" i="1" dirty="0" smtClean="0"/>
              <a:t> </a:t>
            </a:r>
            <a:r>
              <a:rPr lang="en-US" i="1" dirty="0" err="1" smtClean="0"/>
              <a:t>là</a:t>
            </a:r>
            <a:r>
              <a:rPr lang="en-US" i="1" dirty="0" smtClean="0"/>
              <a:t> </a:t>
            </a:r>
            <a:r>
              <a:rPr lang="en-US" i="1" dirty="0" err="1" smtClean="0"/>
              <a:t>đúng</a:t>
            </a:r>
            <a:r>
              <a:rPr lang="en-US" i="1" dirty="0" smtClean="0"/>
              <a:t> qui </a:t>
            </a:r>
            <a:r>
              <a:rPr lang="en-US" i="1" dirty="0" err="1" smtClean="0"/>
              <a:t>tắc</a:t>
            </a:r>
            <a:r>
              <a:rPr lang="en-US" i="1" dirty="0" smtClean="0"/>
              <a:t> </a:t>
            </a:r>
            <a:r>
              <a:rPr lang="en-US" i="1" dirty="0" err="1" smtClean="0"/>
              <a:t>giao</a:t>
            </a:r>
            <a:r>
              <a:rPr lang="en-US" i="1" dirty="0" smtClean="0"/>
              <a:t> </a:t>
            </a:r>
            <a:r>
              <a:rPr lang="en-US" i="1" dirty="0" err="1" smtClean="0"/>
              <a:t>thông</a:t>
            </a:r>
            <a:r>
              <a:rPr lang="en-US" i="1" dirty="0" smtClean="0"/>
              <a:t> ?</a:t>
            </a:r>
          </a:p>
        </p:txBody>
      </p:sp>
      <p:pic>
        <p:nvPicPr>
          <p:cNvPr id="21508" name="Picture 5" descr="Image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77724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721094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787235" y="1057276"/>
            <a:ext cx="6705600" cy="695325"/>
          </a:xfrm>
        </p:spPr>
        <p:txBody>
          <a:bodyPr/>
          <a:lstStyle/>
          <a:p>
            <a:pPr>
              <a:defRPr/>
            </a:pPr>
            <a:r>
              <a:rPr lang="en-US" sz="4400" dirty="0"/>
              <a:t>AN </a:t>
            </a:r>
            <a:r>
              <a:rPr lang="en-US" sz="4400" dirty="0" err="1"/>
              <a:t>TOÀN</a:t>
            </a:r>
            <a:r>
              <a:rPr lang="en-US" sz="4400" dirty="0"/>
              <a:t> </a:t>
            </a:r>
            <a:r>
              <a:rPr lang="en-US" sz="4400" dirty="0" err="1"/>
              <a:t>GIAO</a:t>
            </a:r>
            <a:r>
              <a:rPr lang="en-US" sz="4400" dirty="0"/>
              <a:t> </a:t>
            </a:r>
            <a:r>
              <a:rPr lang="en-US" sz="4400" dirty="0" err="1"/>
              <a:t>THÔNG</a:t>
            </a:r>
            <a:endParaRPr lang="en-US" sz="4400" dirty="0"/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1981200" y="4125914"/>
            <a:ext cx="830580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HẠNH PHÚC CỦA MỌI NHÀ</a:t>
            </a:r>
          </a:p>
        </p:txBody>
      </p:sp>
    </p:spTree>
    <p:extLst>
      <p:ext uri="{BB962C8B-B14F-4D97-AF65-F5344CB8AC3E}">
        <p14:creationId xmlns:p14="http://schemas.microsoft.com/office/powerpoint/2010/main" xmlns="" val="30758012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(</a:t>
            </a:r>
            <a:r>
              <a:rPr lang="en-US" dirty="0" err="1" smtClean="0"/>
              <a:t>tiếp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0962" name="Picture 2" descr="Để con tự đạp xe đi học hay đưa đón đến lớ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36576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Doanh nghiệp bảo hiểm khi thành lập cần biết những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83" y="3937426"/>
            <a:ext cx="3962234" cy="222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Không cho vượt đường ngang, nhiều gác chắn tàu từng bị... đá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0910" y="1143000"/>
            <a:ext cx="3569667" cy="23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Tình trạng thả rông gia súc trên đường gây mất ATGT - Đài Phát thanh và  Truyền hình Thanh Hó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3050" y="3937426"/>
            <a:ext cx="3965385" cy="23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6400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4111184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86200" y="1057276"/>
            <a:ext cx="6705600" cy="695325"/>
          </a:xfrm>
        </p:spPr>
        <p:txBody>
          <a:bodyPr/>
          <a:lstStyle/>
          <a:p>
            <a:pPr>
              <a:defRPr/>
            </a:pPr>
            <a:r>
              <a:rPr lang="en-US" sz="4400"/>
              <a:t>AN TOÀN GIAO THÔNG</a:t>
            </a:r>
          </a:p>
        </p:txBody>
      </p:sp>
      <p:sp>
        <p:nvSpPr>
          <p:cNvPr id="422915" name="Rectangle 3"/>
          <p:cNvSpPr>
            <a:spLocks noChangeArrowheads="1"/>
          </p:cNvSpPr>
          <p:nvPr/>
        </p:nvSpPr>
        <p:spPr bwMode="auto">
          <a:xfrm>
            <a:off x="1981200" y="4125914"/>
            <a:ext cx="8305800" cy="7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HẠNH PHÚC CỦA MỌI NHÀ</a:t>
            </a:r>
          </a:p>
        </p:txBody>
      </p:sp>
    </p:spTree>
    <p:extLst>
      <p:ext uri="{BB962C8B-B14F-4D97-AF65-F5344CB8AC3E}">
        <p14:creationId xmlns:p14="http://schemas.microsoft.com/office/powerpoint/2010/main" xmlns="" val="5010845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Thực hiện trật tự ATGT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idx="1"/>
          </p:nvPr>
        </p:nvSpPr>
        <p:spPr>
          <a:xfrm>
            <a:off x="2314576" y="1066801"/>
            <a:ext cx="7972425" cy="5302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smtClean="0"/>
              <a:t>		   Những qui định chung</a:t>
            </a:r>
          </a:p>
        </p:txBody>
      </p:sp>
      <p:sp>
        <p:nvSpPr>
          <p:cNvPr id="424964" name="Rectangle 4"/>
          <p:cNvSpPr>
            <a:spLocks noChangeArrowheads="1"/>
          </p:cNvSpPr>
          <p:nvPr/>
        </p:nvSpPr>
        <p:spPr bwMode="auto">
          <a:xfrm>
            <a:off x="1828800" y="2667001"/>
            <a:ext cx="13716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Đi bộ</a:t>
            </a:r>
          </a:p>
        </p:txBody>
      </p:sp>
      <p:sp>
        <p:nvSpPr>
          <p:cNvPr id="424965" name="Rectangle 5"/>
          <p:cNvSpPr>
            <a:spLocks noChangeArrowheads="1"/>
          </p:cNvSpPr>
          <p:nvPr/>
        </p:nvSpPr>
        <p:spPr bwMode="auto">
          <a:xfrm>
            <a:off x="4648200" y="2667001"/>
            <a:ext cx="22860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Xe thô sơ</a:t>
            </a:r>
          </a:p>
        </p:txBody>
      </p:sp>
      <p:sp>
        <p:nvSpPr>
          <p:cNvPr id="424966" name="Rectangle 6"/>
          <p:cNvSpPr>
            <a:spLocks noChangeArrowheads="1"/>
          </p:cNvSpPr>
          <p:nvPr/>
        </p:nvSpPr>
        <p:spPr bwMode="auto">
          <a:xfrm>
            <a:off x="7924800" y="2667001"/>
            <a:ext cx="24384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Xe cơ giới</a:t>
            </a:r>
          </a:p>
        </p:txBody>
      </p:sp>
      <p:sp>
        <p:nvSpPr>
          <p:cNvPr id="424967" name="Rectangle 7"/>
          <p:cNvSpPr>
            <a:spLocks noChangeArrowheads="1"/>
          </p:cNvSpPr>
          <p:nvPr/>
        </p:nvSpPr>
        <p:spPr bwMode="auto">
          <a:xfrm>
            <a:off x="4191000" y="3584576"/>
            <a:ext cx="41910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Hệ thống báo hiệu</a:t>
            </a:r>
          </a:p>
        </p:txBody>
      </p:sp>
      <p:sp>
        <p:nvSpPr>
          <p:cNvPr id="424968" name="Rectangle 8"/>
          <p:cNvSpPr>
            <a:spLocks noChangeArrowheads="1"/>
          </p:cNvSpPr>
          <p:nvPr/>
        </p:nvSpPr>
        <p:spPr bwMode="auto">
          <a:xfrm>
            <a:off x="1524000" y="4724401"/>
            <a:ext cx="22860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Chỉ huy</a:t>
            </a:r>
          </a:p>
        </p:txBody>
      </p:sp>
      <p:sp>
        <p:nvSpPr>
          <p:cNvPr id="424969" name="Rectangle 9"/>
          <p:cNvSpPr>
            <a:spLocks noChangeArrowheads="1"/>
          </p:cNvSpPr>
          <p:nvPr/>
        </p:nvSpPr>
        <p:spPr bwMode="auto">
          <a:xfrm>
            <a:off x="3505200" y="4724401"/>
            <a:ext cx="11430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Đèn</a:t>
            </a:r>
          </a:p>
        </p:txBody>
      </p:sp>
      <p:sp>
        <p:nvSpPr>
          <p:cNvPr id="424970" name="Rectangle 10"/>
          <p:cNvSpPr>
            <a:spLocks noChangeArrowheads="1"/>
          </p:cNvSpPr>
          <p:nvPr/>
        </p:nvSpPr>
        <p:spPr bwMode="auto">
          <a:xfrm>
            <a:off x="8382000" y="4676775"/>
            <a:ext cx="2286000" cy="1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Hàng rào,</a:t>
            </a: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cọc tiêu</a:t>
            </a:r>
          </a:p>
        </p:txBody>
      </p:sp>
      <p:sp>
        <p:nvSpPr>
          <p:cNvPr id="424971" name="Rectangle 11"/>
          <p:cNvSpPr>
            <a:spLocks noChangeArrowheads="1"/>
          </p:cNvSpPr>
          <p:nvPr/>
        </p:nvSpPr>
        <p:spPr bwMode="auto">
          <a:xfrm>
            <a:off x="3352800" y="6099176"/>
            <a:ext cx="54102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Luật giao thông đường bộ</a:t>
            </a:r>
          </a:p>
        </p:txBody>
      </p:sp>
      <p:sp>
        <p:nvSpPr>
          <p:cNvPr id="424972" name="Rectangle 12"/>
          <p:cNvSpPr>
            <a:spLocks noChangeArrowheads="1"/>
          </p:cNvSpPr>
          <p:nvPr/>
        </p:nvSpPr>
        <p:spPr bwMode="auto">
          <a:xfrm>
            <a:off x="5105400" y="4724400"/>
            <a:ext cx="1143000" cy="1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Biển</a:t>
            </a: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báo</a:t>
            </a:r>
          </a:p>
        </p:txBody>
      </p:sp>
      <p:sp>
        <p:nvSpPr>
          <p:cNvPr id="424973" name="Rectangle 13"/>
          <p:cNvSpPr>
            <a:spLocks noChangeArrowheads="1"/>
          </p:cNvSpPr>
          <p:nvPr/>
        </p:nvSpPr>
        <p:spPr bwMode="auto">
          <a:xfrm>
            <a:off x="6629400" y="4676775"/>
            <a:ext cx="1676400" cy="1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Vạch</a:t>
            </a: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sơn</a:t>
            </a:r>
          </a:p>
        </p:txBody>
      </p:sp>
      <p:sp>
        <p:nvSpPr>
          <p:cNvPr id="424974" name="Rectangle 14"/>
          <p:cNvSpPr>
            <a:spLocks noChangeArrowheads="1"/>
          </p:cNvSpPr>
          <p:nvPr/>
        </p:nvSpPr>
        <p:spPr bwMode="auto">
          <a:xfrm>
            <a:off x="3581400" y="1755776"/>
            <a:ext cx="53340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Những qui định riêng</a:t>
            </a:r>
          </a:p>
        </p:txBody>
      </p:sp>
      <p:sp>
        <p:nvSpPr>
          <p:cNvPr id="424975" name="Rectangle 15"/>
          <p:cNvSpPr>
            <a:spLocks noChangeArrowheads="1"/>
          </p:cNvSpPr>
          <p:nvPr/>
        </p:nvSpPr>
        <p:spPr bwMode="auto">
          <a:xfrm>
            <a:off x="5788968" y="6096000"/>
            <a:ext cx="461665" cy="533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76" name="Rectangle 16"/>
          <p:cNvSpPr>
            <a:spLocks noChangeArrowheads="1"/>
          </p:cNvSpPr>
          <p:nvPr/>
        </p:nvSpPr>
        <p:spPr bwMode="auto">
          <a:xfrm>
            <a:off x="5750868" y="3581400"/>
            <a:ext cx="461665" cy="533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77" name="Line 17"/>
          <p:cNvSpPr>
            <a:spLocks noChangeShapeType="1"/>
          </p:cNvSpPr>
          <p:nvPr/>
        </p:nvSpPr>
        <p:spPr bwMode="auto">
          <a:xfrm flipH="1">
            <a:off x="2971800" y="2362200"/>
            <a:ext cx="1600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78" name="Line 18"/>
          <p:cNvSpPr>
            <a:spLocks noChangeShapeType="1"/>
          </p:cNvSpPr>
          <p:nvPr/>
        </p:nvSpPr>
        <p:spPr bwMode="auto">
          <a:xfrm flipH="1">
            <a:off x="5715000" y="2362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79" name="Line 19"/>
          <p:cNvSpPr>
            <a:spLocks noChangeShapeType="1"/>
          </p:cNvSpPr>
          <p:nvPr/>
        </p:nvSpPr>
        <p:spPr bwMode="auto">
          <a:xfrm>
            <a:off x="7543800" y="2362200"/>
            <a:ext cx="1143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80" name="Line 20"/>
          <p:cNvSpPr>
            <a:spLocks noChangeShapeType="1"/>
          </p:cNvSpPr>
          <p:nvPr/>
        </p:nvSpPr>
        <p:spPr bwMode="auto">
          <a:xfrm>
            <a:off x="7543800" y="4267200"/>
            <a:ext cx="1143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81" name="Line 21"/>
          <p:cNvSpPr>
            <a:spLocks noChangeShapeType="1"/>
          </p:cNvSpPr>
          <p:nvPr/>
        </p:nvSpPr>
        <p:spPr bwMode="auto">
          <a:xfrm flipH="1">
            <a:off x="2819400" y="4267200"/>
            <a:ext cx="1143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82" name="Line 22"/>
          <p:cNvSpPr>
            <a:spLocks noChangeShapeType="1"/>
          </p:cNvSpPr>
          <p:nvPr/>
        </p:nvSpPr>
        <p:spPr bwMode="auto">
          <a:xfrm flipH="1">
            <a:off x="5710238" y="4343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83" name="Line 23"/>
          <p:cNvSpPr>
            <a:spLocks noChangeShapeType="1"/>
          </p:cNvSpPr>
          <p:nvPr/>
        </p:nvSpPr>
        <p:spPr bwMode="auto">
          <a:xfrm flipH="1">
            <a:off x="4191000" y="4343400"/>
            <a:ext cx="609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84" name="Line 24"/>
          <p:cNvSpPr>
            <a:spLocks noChangeShapeType="1"/>
          </p:cNvSpPr>
          <p:nvPr/>
        </p:nvSpPr>
        <p:spPr bwMode="auto">
          <a:xfrm>
            <a:off x="6629400" y="43434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4985" name="Line 25"/>
          <p:cNvSpPr>
            <a:spLocks noChangeShapeType="1"/>
          </p:cNvSpPr>
          <p:nvPr/>
        </p:nvSpPr>
        <p:spPr bwMode="auto">
          <a:xfrm flipH="1">
            <a:off x="5715000" y="3200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8631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 Toàn Giao Thông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idx="1"/>
          </p:nvPr>
        </p:nvSpPr>
        <p:spPr>
          <a:xfrm>
            <a:off x="2314576" y="1600200"/>
            <a:ext cx="7972425" cy="3379788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.VnTime" pitchFamily="34" charset="0"/>
              </a:rPr>
              <a:t>Tình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hình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giao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thông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hiện</a:t>
            </a:r>
            <a:r>
              <a:rPr lang="en-US" dirty="0" smtClean="0">
                <a:latin typeface=".VnTime" pitchFamily="34" charset="0"/>
              </a:rPr>
              <a:t> nay</a:t>
            </a:r>
          </a:p>
          <a:p>
            <a:pPr>
              <a:defRPr/>
            </a:pPr>
            <a:endParaRPr lang="en-US" dirty="0" smtClean="0">
              <a:latin typeface=".VnTime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.VnTime" pitchFamily="34" charset="0"/>
              </a:rPr>
              <a:t>Thực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hiện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tốt</a:t>
            </a:r>
            <a:r>
              <a:rPr lang="en-US" dirty="0" smtClean="0">
                <a:latin typeface=".VnTime" pitchFamily="34" charset="0"/>
              </a:rPr>
              <a:t> an </a:t>
            </a:r>
            <a:r>
              <a:rPr lang="en-US" dirty="0" err="1" smtClean="0">
                <a:latin typeface=".VnTime" pitchFamily="34" charset="0"/>
              </a:rPr>
              <a:t>toàn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giao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thông</a:t>
            </a:r>
            <a:endParaRPr lang="en-US" dirty="0" smtClean="0">
              <a:latin typeface=".VnTime" pitchFamily="34" charset="0"/>
            </a:endParaRPr>
          </a:p>
          <a:p>
            <a:pPr>
              <a:defRPr/>
            </a:pPr>
            <a:endParaRPr lang="en-US" dirty="0" smtClean="0">
              <a:latin typeface=".VnTime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.VnTime" pitchFamily="34" charset="0"/>
              </a:rPr>
              <a:t>Trách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nhiệm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của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công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dân</a:t>
            </a:r>
            <a:r>
              <a:rPr lang="en-US" dirty="0" smtClean="0">
                <a:latin typeface=".VnTime" pitchFamily="34" charset="0"/>
              </a:rPr>
              <a:t> – </a:t>
            </a:r>
            <a:r>
              <a:rPr lang="en-US" dirty="0" err="1" smtClean="0">
                <a:latin typeface=".VnTime" pitchFamily="34" charset="0"/>
              </a:rPr>
              <a:t>học</a:t>
            </a:r>
            <a:r>
              <a:rPr lang="en-US" dirty="0" smtClean="0">
                <a:latin typeface=".VnTime" pitchFamily="34" charset="0"/>
              </a:rPr>
              <a:t> </a:t>
            </a:r>
            <a:r>
              <a:rPr lang="en-US" dirty="0" err="1" smtClean="0">
                <a:latin typeface=".VnTime" pitchFamily="34" charset="0"/>
              </a:rPr>
              <a:t>sinh</a:t>
            </a:r>
            <a:r>
              <a:rPr lang="en-US" dirty="0" smtClean="0">
                <a:latin typeface=".VnTime" pitchFamily="34" charset="0"/>
              </a:rPr>
              <a:t> </a:t>
            </a:r>
          </a:p>
          <a:p>
            <a:pPr lvl="1">
              <a:buFont typeface="Wingdings 3" pitchFamily="18" charset="2"/>
              <a:buNone/>
              <a:defRPr/>
            </a:pPr>
            <a:endParaRPr lang="en-US" dirty="0" smtClean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60802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28601"/>
            <a:ext cx="8048625" cy="646973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năm</a:t>
            </a:r>
            <a:r>
              <a:rPr lang="en-US" sz="4000" dirty="0"/>
              <a:t> 2018</a:t>
            </a:r>
          </a:p>
        </p:txBody>
      </p:sp>
      <p:pic>
        <p:nvPicPr>
          <p:cNvPr id="4" name="Nhìn lại tình hình giao thông năm 2018 - VTV2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4925" y="14478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71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28601"/>
            <a:ext cx="8048625" cy="646973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năm</a:t>
            </a:r>
            <a:r>
              <a:rPr lang="en-US" sz="4000" dirty="0"/>
              <a:t> 2019</a:t>
            </a:r>
          </a:p>
        </p:txBody>
      </p:sp>
      <p:pic>
        <p:nvPicPr>
          <p:cNvPr id="4" name="Hơn 5.000 người chết do tai nạn giao thông trong 9 tháng năm 201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6513" y="13716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843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ounded Rectangle 2"/>
          <p:cNvSpPr>
            <a:spLocks noChangeArrowheads="1"/>
          </p:cNvSpPr>
          <p:nvPr/>
        </p:nvSpPr>
        <p:spPr bwMode="auto">
          <a:xfrm>
            <a:off x="2286000" y="76200"/>
            <a:ext cx="8229600" cy="14478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</a:pPr>
            <a:r>
              <a:rPr lang="vi-VN" altLang="en-US" sz="2000">
                <a:latin typeface="Tahoma" pitchFamily="34" charset="0"/>
                <a:cs typeface="Tahoma" pitchFamily="34" charset="0"/>
              </a:rPr>
              <a:t>Tình hình </a:t>
            </a:r>
            <a:r>
              <a:rPr lang="en-US" altLang="en-US" sz="2000">
                <a:latin typeface="Tahoma" pitchFamily="34" charset="0"/>
                <a:cs typeface="Tahoma" pitchFamily="34" charset="0"/>
              </a:rPr>
              <a:t>trật tự an toàn giao thông</a:t>
            </a:r>
            <a:r>
              <a:rPr lang="vi-VN" altLang="en-US" sz="2000">
                <a:latin typeface="Tahoma" pitchFamily="34" charset="0"/>
                <a:cs typeface="Tahoma" pitchFamily="34" charset="0"/>
              </a:rPr>
              <a:t> đường bộ rất phức tạp với hai</a:t>
            </a:r>
            <a:r>
              <a:rPr lang="en-US" altLang="en-US" sz="2000">
                <a:latin typeface="Tahoma" pitchFamily="34" charset="0"/>
                <a:cs typeface="Tahoma" pitchFamily="34" charset="0"/>
              </a:rPr>
              <a:t> </a:t>
            </a:r>
            <a:r>
              <a:rPr lang="vi-VN" altLang="en-US" sz="2000">
                <a:latin typeface="Tahoma" pitchFamily="34" charset="0"/>
                <a:cs typeface="Tahoma" pitchFamily="34" charset="0"/>
              </a:rPr>
              <a:t>vấn đề nghiêm trọng: </a:t>
            </a:r>
            <a:endParaRPr lang="en-US" altLang="en-US" sz="2000">
              <a:latin typeface="Tahoma" pitchFamily="34" charset="0"/>
              <a:cs typeface="Tahoma" pitchFamily="34" charset="0"/>
            </a:endParaRPr>
          </a:p>
          <a:p>
            <a:pPr marL="457200" indent="-457200">
              <a:spcBef>
                <a:spcPct val="20000"/>
              </a:spcBef>
            </a:pPr>
            <a:r>
              <a:rPr lang="en-US" altLang="en-US" sz="2000">
                <a:latin typeface="Tahoma" pitchFamily="34" charset="0"/>
                <a:cs typeface="Tahoma" pitchFamily="34" charset="0"/>
              </a:rPr>
              <a:t>-  N</a:t>
            </a:r>
            <a:r>
              <a:rPr lang="vi-VN" altLang="en-US" sz="2000">
                <a:latin typeface="Tahoma" pitchFamily="34" charset="0"/>
                <a:cs typeface="Tahoma" pitchFamily="34" charset="0"/>
              </a:rPr>
              <a:t>ạn tắc đường trầm trọng ở các thành phố lớn.</a:t>
            </a:r>
            <a:endParaRPr lang="en-US" altLang="en-US" sz="2000">
              <a:latin typeface="Tahoma" pitchFamily="34" charset="0"/>
              <a:cs typeface="Tahoma" pitchFamily="34" charset="0"/>
            </a:endParaRPr>
          </a:p>
          <a:p>
            <a:pPr marL="457200" indent="-457200">
              <a:spcBef>
                <a:spcPct val="20000"/>
              </a:spcBef>
            </a:pPr>
            <a:r>
              <a:rPr lang="en-US" altLang="en-US" sz="2000">
                <a:latin typeface="Tahoma" pitchFamily="34" charset="0"/>
                <a:cs typeface="Tahoma" pitchFamily="34" charset="0"/>
              </a:rPr>
              <a:t>- </a:t>
            </a:r>
            <a:r>
              <a:rPr lang="vi-VN" altLang="en-US" sz="2000">
                <a:latin typeface="Tahoma" pitchFamily="34" charset="0"/>
                <a:cs typeface="Tahoma" pitchFamily="34" charset="0"/>
              </a:rPr>
              <a:t>T</a:t>
            </a:r>
            <a:r>
              <a:rPr lang="en-US" altLang="en-US" sz="2000">
                <a:latin typeface="Tahoma" pitchFamily="34" charset="0"/>
                <a:cs typeface="Tahoma" pitchFamily="34" charset="0"/>
              </a:rPr>
              <a:t>ai nạn giao thông</a:t>
            </a:r>
            <a:r>
              <a:rPr lang="vi-VN" altLang="en-US" sz="2000">
                <a:latin typeface="Tahoma" pitchFamily="34" charset="0"/>
                <a:cs typeface="Tahoma" pitchFamily="34" charset="0"/>
              </a:rPr>
              <a:t> với số người chết, bị thương ở mức cao</a:t>
            </a:r>
            <a:endParaRPr lang="en-US" alt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715000" y="1600200"/>
            <a:ext cx="1371600" cy="2286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1" y="2362201"/>
            <a:ext cx="3241675" cy="708025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Các yếu tố ảnh hưởng đến </a:t>
            </a:r>
            <a:r>
              <a:rPr lang="en-US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tai </a:t>
            </a:r>
            <a:r>
              <a:rPr lang="en-US" sz="2000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nạn</a:t>
            </a:r>
            <a:r>
              <a:rPr lang="en-US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giao</a:t>
            </a:r>
            <a:r>
              <a:rPr lang="en-US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thông</a:t>
            </a:r>
            <a:r>
              <a:rPr lang="vi-VN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8800" y="3486150"/>
            <a:ext cx="1905000" cy="400050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 người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1" y="1905000"/>
            <a:ext cx="1903413" cy="400050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phương tiện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8800" y="2495550"/>
            <a:ext cx="1900238" cy="400050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cơ sở hạ tầng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8001001" y="3409950"/>
            <a:ext cx="148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</a:t>
            </a:r>
            <a:r>
              <a:rPr lang="vi-VN" alt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ơn 70%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7772400" y="1905000"/>
            <a:ext cx="1524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947" name="Rectangle 13"/>
          <p:cNvSpPr>
            <a:spLocks noChangeArrowheads="1"/>
          </p:cNvSpPr>
          <p:nvPr/>
        </p:nvSpPr>
        <p:spPr bwMode="auto">
          <a:xfrm>
            <a:off x="8961438" y="2438400"/>
            <a:ext cx="1477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Gần</a:t>
            </a:r>
            <a:r>
              <a:rPr lang="vi-VN" alt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vi-VN" alt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0%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9948" name="TextBox 14"/>
          <p:cNvSpPr txBox="1">
            <a:spLocks noChangeArrowheads="1"/>
          </p:cNvSpPr>
          <p:nvPr/>
        </p:nvSpPr>
        <p:spPr bwMode="auto">
          <a:xfrm>
            <a:off x="7924800" y="1905000"/>
            <a:ext cx="2209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u="sng" dirty="0" err="1">
                <a:solidFill>
                  <a:srgbClr val="800000"/>
                </a:solidFill>
              </a:rPr>
              <a:t>Nguyên</a:t>
            </a:r>
            <a:r>
              <a:rPr lang="en-US" altLang="en-US" b="1" u="sng" dirty="0">
                <a:solidFill>
                  <a:srgbClr val="800000"/>
                </a:solidFill>
              </a:rPr>
              <a:t> </a:t>
            </a:r>
            <a:r>
              <a:rPr lang="en-US" altLang="en-US" b="1" u="sng" dirty="0" err="1">
                <a:solidFill>
                  <a:srgbClr val="800000"/>
                </a:solidFill>
              </a:rPr>
              <a:t>nhân</a:t>
            </a:r>
            <a:r>
              <a:rPr lang="en-US" altLang="en-US" b="1" u="sng" dirty="0">
                <a:solidFill>
                  <a:srgbClr val="800000"/>
                </a:solidFill>
              </a:rPr>
              <a:t>: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070476" y="2674650"/>
            <a:ext cx="568325" cy="114141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10" idx="1"/>
          </p:cNvCxnSpPr>
          <p:nvPr/>
        </p:nvCxnSpPr>
        <p:spPr>
          <a:xfrm flipV="1">
            <a:off x="5070476" y="2105025"/>
            <a:ext cx="568325" cy="611188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3"/>
            <a:endCxn id="11" idx="1"/>
          </p:cNvCxnSpPr>
          <p:nvPr/>
        </p:nvCxnSpPr>
        <p:spPr>
          <a:xfrm flipV="1">
            <a:off x="5070476" y="2695575"/>
            <a:ext cx="568325" cy="20638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wn Arrow 26"/>
          <p:cNvSpPr/>
          <p:nvPr/>
        </p:nvSpPr>
        <p:spPr>
          <a:xfrm>
            <a:off x="5638800" y="4038600"/>
            <a:ext cx="1371600" cy="2286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182524" y="5138016"/>
            <a:ext cx="8042564" cy="1513272"/>
            <a:chOff x="658524" y="5442816"/>
            <a:chExt cx="8042564" cy="1513272"/>
          </a:xfrm>
        </p:grpSpPr>
        <p:sp>
          <p:nvSpPr>
            <p:cNvPr id="50196" name="Rectangle 28"/>
            <p:cNvSpPr>
              <a:spLocks noChangeArrowheads="1"/>
            </p:cNvSpPr>
            <p:nvPr/>
          </p:nvSpPr>
          <p:spPr bwMode="auto">
            <a:xfrm>
              <a:off x="776288" y="5543490"/>
              <a:ext cx="7848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Font typeface="Wingdings" pitchFamily="2" charset="2"/>
                <a:buChar char="q"/>
              </a:pPr>
              <a:r>
                <a:rPr lang="en-US" altLang="en-US" sz="20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Thiếu</a:t>
              </a:r>
              <a:r>
                <a:rPr lang="en-US" altLang="en-US" sz="20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vi-VN" altLang="en-US" sz="20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kiến thức, kĩ năng, ý thức khi tham gia giao thông</a:t>
              </a:r>
              <a:r>
                <a:rPr lang="en-US" altLang="en-US" sz="2000" b="1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.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62000" y="5940425"/>
              <a:ext cx="7939088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buFont typeface="Wingdings" pitchFamily="2" charset="2"/>
                <a:buChar char="q"/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Không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hiểu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biết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về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Luật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giao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thông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đường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bộ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và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không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nghiêm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chỉnh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chấp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hành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các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quy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tắc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An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toàn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giao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thông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đường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bộ</a:t>
              </a:r>
              <a:r>
                <a:rPr lang="en-US" sz="2000" b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.</a:t>
              </a:r>
              <a:endParaRPr lang="en-US" sz="2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8524" y="5442816"/>
              <a:ext cx="8001000" cy="1295400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60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4419600" y="4267201"/>
            <a:ext cx="4038600" cy="708025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Nguyên nhân gây tại nạn giao thông xuất phát từ học sinh </a:t>
            </a:r>
            <a:endParaRPr lang="en-US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77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allAtOnce" animBg="1"/>
      <p:bldP spid="7" grpId="0" animBg="1"/>
      <p:bldP spid="8" grpId="0" build="allAtOnce" animBg="1"/>
      <p:bldP spid="9" grpId="0" animBg="1"/>
      <p:bldP spid="10" grpId="0" animBg="1"/>
      <p:bldP spid="11" grpId="0" animBg="1"/>
      <p:bldP spid="39945" grpId="0"/>
      <p:bldP spid="13" grpId="0" animBg="1"/>
      <p:bldP spid="39947" grpId="0"/>
      <p:bldP spid="39948" grpId="0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 cstate="print"/>
          <a:srcRect l="57813" t="26042" r="29688" b="47916"/>
          <a:stretch>
            <a:fillRect/>
          </a:stretch>
        </p:blipFill>
        <p:spPr bwMode="auto">
          <a:xfrm>
            <a:off x="7696200" y="1219200"/>
            <a:ext cx="2514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35150" y="1143000"/>
            <a:ext cx="5937250" cy="1524000"/>
            <a:chOff x="-141845" y="381000"/>
            <a:chExt cx="8904845" cy="1196063"/>
          </a:xfrm>
        </p:grpSpPr>
        <p:sp>
          <p:nvSpPr>
            <p:cNvPr id="51207" name="Rounded Rectangular Callout 4"/>
            <p:cNvSpPr>
              <a:spLocks noChangeArrowheads="1"/>
            </p:cNvSpPr>
            <p:nvPr/>
          </p:nvSpPr>
          <p:spPr bwMode="auto">
            <a:xfrm>
              <a:off x="77205" y="381000"/>
              <a:ext cx="8685795" cy="1196063"/>
            </a:xfrm>
            <a:prstGeom prst="wedgeRoundRectCallout">
              <a:avLst>
                <a:gd name="adj1" fmla="val 53231"/>
                <a:gd name="adj2" fmla="val 66435"/>
                <a:gd name="adj3" fmla="val 16667"/>
              </a:avLst>
            </a:prstGeom>
            <a:solidFill>
              <a:srgbClr val="92D050"/>
            </a:soli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742950" lvl="1" indent="-285750">
                <a:lnSpc>
                  <a:spcPct val="150000"/>
                </a:lnSpc>
              </a:pPr>
              <a:endParaRPr lang="en-US" altLang="en-US" sz="2400" b="1" i="1">
                <a:latin typeface="Calibri" pitchFamily="34" charset="0"/>
              </a:endParaRPr>
            </a:p>
          </p:txBody>
        </p:sp>
        <p:sp>
          <p:nvSpPr>
            <p:cNvPr id="51208" name="TextBox 2"/>
            <p:cNvSpPr txBox="1">
              <a:spLocks noChangeArrowheads="1"/>
            </p:cNvSpPr>
            <p:nvPr/>
          </p:nvSpPr>
          <p:spPr bwMode="auto">
            <a:xfrm>
              <a:off x="-141845" y="594049"/>
              <a:ext cx="8561985" cy="60301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742950" lvl="1" indent="-285750">
                <a:lnSpc>
                  <a:spcPct val="150000"/>
                </a:lnSpc>
              </a:pPr>
              <a:r>
                <a:rPr lang="en-US" altLang="en-US" sz="2400" b="1" i="1" dirty="0" err="1">
                  <a:latin typeface="Calibri" pitchFamily="34" charset="0"/>
                </a:rPr>
                <a:t>Học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sinh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chúng</a:t>
              </a:r>
              <a:r>
                <a:rPr lang="en-US" altLang="en-US" sz="2400" b="1" i="1" dirty="0">
                  <a:latin typeface="Calibri" pitchFamily="34" charset="0"/>
                </a:rPr>
                <a:t> ta </a:t>
              </a:r>
              <a:r>
                <a:rPr lang="en-US" altLang="en-US" sz="2400" b="1" i="1" dirty="0" err="1">
                  <a:latin typeface="Calibri" pitchFamily="34" charset="0"/>
                </a:rPr>
                <a:t>cần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nắm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vững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những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quy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tắc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giao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thông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đường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bộ</a:t>
              </a:r>
              <a:r>
                <a:rPr lang="en-US" altLang="en-US" sz="2400" b="1" i="1" dirty="0">
                  <a:latin typeface="Calibri" pitchFamily="34" charset="0"/>
                </a:rPr>
                <a:t> </a:t>
              </a:r>
              <a:r>
                <a:rPr lang="en-US" altLang="en-US" sz="2400" b="1" i="1" dirty="0" err="1">
                  <a:latin typeface="Calibri" pitchFamily="34" charset="0"/>
                </a:rPr>
                <a:t>nào</a:t>
              </a:r>
              <a:r>
                <a:rPr lang="en-US" altLang="en-US" sz="2400" b="1" i="1" dirty="0">
                  <a:latin typeface="Calibri" pitchFamily="34" charset="0"/>
                </a:rPr>
                <a:t> ?</a:t>
              </a:r>
            </a:p>
          </p:txBody>
        </p:sp>
      </p:grp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5ADF45-5EB7-49D1-8C01-7BDD9465702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8" name="Rounded Rectangle 7"/>
          <p:cNvSpPr/>
          <p:nvPr/>
        </p:nvSpPr>
        <p:spPr>
          <a:xfrm>
            <a:off x="7924800" y="838200"/>
            <a:ext cx="914400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9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28601"/>
            <a:ext cx="8077200" cy="695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>
                <a:latin typeface=".VnTime" pitchFamily="34" charset="0"/>
              </a:rPr>
              <a:t>Thùc hiÖn tèt an toµn giao th«ng</a:t>
            </a:r>
          </a:p>
        </p:txBody>
      </p:sp>
      <p:sp>
        <p:nvSpPr>
          <p:cNvPr id="429060" name="Rectangle 4"/>
          <p:cNvSpPr>
            <a:spLocks noChangeArrowheads="1"/>
          </p:cNvSpPr>
          <p:nvPr/>
        </p:nvSpPr>
        <p:spPr bwMode="auto">
          <a:xfrm>
            <a:off x="5979468" y="1219200"/>
            <a:ext cx="461665" cy="9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eaVert"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8148936" y="1524000"/>
            <a:ext cx="46166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9063" name="Text Box 7"/>
          <p:cNvSpPr txBox="1">
            <a:spLocks noChangeArrowheads="1"/>
          </p:cNvSpPr>
          <p:nvPr/>
        </p:nvSpPr>
        <p:spPr bwMode="auto">
          <a:xfrm>
            <a:off x="8915400" y="3581400"/>
            <a:ext cx="762000" cy="78483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…</a:t>
            </a:r>
          </a:p>
          <a:p>
            <a:pPr algn="ctr">
              <a:spcBef>
                <a:spcPct val="50000"/>
              </a:spcBef>
              <a:defRPr/>
            </a:pPr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429064" name="Text Box 8"/>
          <p:cNvSpPr txBox="1">
            <a:spLocks noChangeArrowheads="1"/>
          </p:cNvSpPr>
          <p:nvPr/>
        </p:nvSpPr>
        <p:spPr bwMode="auto">
          <a:xfrm>
            <a:off x="3886200" y="3581400"/>
            <a:ext cx="1676400" cy="1200329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065" name="Text Box 9"/>
          <p:cNvSpPr txBox="1">
            <a:spLocks noChangeArrowheads="1"/>
          </p:cNvSpPr>
          <p:nvPr/>
        </p:nvSpPr>
        <p:spPr bwMode="auto">
          <a:xfrm>
            <a:off x="6096000" y="3581400"/>
            <a:ext cx="1676400" cy="1200329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066" name="Text Box 10"/>
          <p:cNvSpPr txBox="1">
            <a:spLocks noChangeArrowheads="1"/>
          </p:cNvSpPr>
          <p:nvPr/>
        </p:nvSpPr>
        <p:spPr bwMode="auto">
          <a:xfrm>
            <a:off x="1676400" y="3581401"/>
            <a:ext cx="1524000" cy="83099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249" name="Group 13"/>
          <p:cNvGrpSpPr>
            <a:grpSpLocks/>
          </p:cNvGrpSpPr>
          <p:nvPr/>
        </p:nvGrpSpPr>
        <p:grpSpPr bwMode="auto">
          <a:xfrm>
            <a:off x="4038600" y="1463675"/>
            <a:ext cx="3429000" cy="1455738"/>
            <a:chOff x="1920" y="871"/>
            <a:chExt cx="2160" cy="917"/>
          </a:xfrm>
        </p:grpSpPr>
        <p:sp>
          <p:nvSpPr>
            <p:cNvPr id="429062" name="Text Box 6"/>
            <p:cNvSpPr txBox="1">
              <a:spLocks noChangeArrowheads="1"/>
            </p:cNvSpPr>
            <p:nvPr/>
          </p:nvSpPr>
          <p:spPr bwMode="auto">
            <a:xfrm rot="16200000">
              <a:off x="2786" y="5"/>
              <a:ext cx="427" cy="216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 err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Quy</a:t>
              </a:r>
              <a:r>
                <a:rPr lang="en-US" sz="32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200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chung</a:t>
              </a:r>
              <a:endPara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9067" name="Line 11"/>
            <p:cNvSpPr>
              <a:spLocks noChangeShapeType="1"/>
            </p:cNvSpPr>
            <p:nvPr/>
          </p:nvSpPr>
          <p:spPr bwMode="auto">
            <a:xfrm>
              <a:off x="3006" y="1308"/>
              <a:ext cx="0" cy="48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9070" name="Line 14"/>
          <p:cNvSpPr>
            <a:spLocks noChangeShapeType="1"/>
          </p:cNvSpPr>
          <p:nvPr/>
        </p:nvSpPr>
        <p:spPr bwMode="auto">
          <a:xfrm>
            <a:off x="2438400" y="2895600"/>
            <a:ext cx="68580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9071" name="Line 15"/>
          <p:cNvSpPr>
            <a:spLocks noChangeShapeType="1"/>
          </p:cNvSpPr>
          <p:nvPr/>
        </p:nvSpPr>
        <p:spPr bwMode="auto">
          <a:xfrm>
            <a:off x="2451100" y="2895600"/>
            <a:ext cx="0" cy="685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9072" name="Line 16"/>
          <p:cNvSpPr>
            <a:spLocks noChangeShapeType="1"/>
          </p:cNvSpPr>
          <p:nvPr/>
        </p:nvSpPr>
        <p:spPr bwMode="auto">
          <a:xfrm>
            <a:off x="4724400" y="2895600"/>
            <a:ext cx="0" cy="685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9073" name="Line 17"/>
          <p:cNvSpPr>
            <a:spLocks noChangeShapeType="1"/>
          </p:cNvSpPr>
          <p:nvPr/>
        </p:nvSpPr>
        <p:spPr bwMode="auto">
          <a:xfrm>
            <a:off x="6934200" y="2895600"/>
            <a:ext cx="0" cy="685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29074" name="Line 18"/>
          <p:cNvSpPr>
            <a:spLocks noChangeShapeType="1"/>
          </p:cNvSpPr>
          <p:nvPr/>
        </p:nvSpPr>
        <p:spPr bwMode="auto">
          <a:xfrm>
            <a:off x="9296400" y="2895600"/>
            <a:ext cx="0" cy="685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0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599"/>
            <a:ext cx="9629260" cy="5268687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579" name="Rectangle 3"/>
          <p:cNvSpPr>
            <a:spLocks noGrp="1" noChangeArrowheads="1"/>
          </p:cNvSpPr>
          <p:nvPr>
            <p:ph idx="1"/>
          </p:nvPr>
        </p:nvSpPr>
        <p:spPr>
          <a:xfrm>
            <a:off x="2057401" y="1600201"/>
            <a:ext cx="7972425" cy="5302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580" name="Rectangle 4"/>
          <p:cNvSpPr>
            <a:spLocks noChangeArrowheads="1"/>
          </p:cNvSpPr>
          <p:nvPr/>
        </p:nvSpPr>
        <p:spPr bwMode="auto">
          <a:xfrm>
            <a:off x="2057401" y="2206625"/>
            <a:ext cx="7972425" cy="1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581" name="Rectangle 5"/>
          <p:cNvSpPr>
            <a:spLocks noChangeArrowheads="1"/>
          </p:cNvSpPr>
          <p:nvPr/>
        </p:nvSpPr>
        <p:spPr bwMode="auto">
          <a:xfrm>
            <a:off x="2057400" y="3429000"/>
            <a:ext cx="8153400" cy="11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52450" indent="-5524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47245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</TotalTime>
  <Words>685</Words>
  <Application>Microsoft Office PowerPoint</Application>
  <PresentationFormat>Custom</PresentationFormat>
  <Paragraphs>118</Paragraphs>
  <Slides>22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PHÒNG GD&amp;ĐT QUẬN LONG BIÊN TRƯỜNG THCS LONG BIÊN</vt:lpstr>
      <vt:lpstr>AN TOÀN GIAO THÔNG</vt:lpstr>
      <vt:lpstr>An Toàn Giao Thông</vt:lpstr>
      <vt:lpstr>Tình hình giao thông năm 2018</vt:lpstr>
      <vt:lpstr>Tình hình giao thông năm 2019</vt:lpstr>
      <vt:lpstr>Slide 6</vt:lpstr>
      <vt:lpstr>Slide 7</vt:lpstr>
      <vt:lpstr>Thùc hiÖn tèt an toµn giao th«ng</vt:lpstr>
      <vt:lpstr>Những qui định chung</vt:lpstr>
      <vt:lpstr>Những qui định riêng</vt:lpstr>
      <vt:lpstr>Người đi bộ</vt:lpstr>
      <vt:lpstr>Người đi xe đạp</vt:lpstr>
      <vt:lpstr>Người đi xe máy</vt:lpstr>
      <vt:lpstr>Hệ thống báo hiệu giao thông đường bộ</vt:lpstr>
      <vt:lpstr>Đèn giao thông</vt:lpstr>
      <vt:lpstr>Biển báo giao thông</vt:lpstr>
      <vt:lpstr>Tình huống</vt:lpstr>
      <vt:lpstr>Bài tập</vt:lpstr>
      <vt:lpstr>Bài tập (tiếp)</vt:lpstr>
      <vt:lpstr>Bài tập (tiếp)</vt:lpstr>
      <vt:lpstr>AN TOÀN GIAO THÔNG</vt:lpstr>
      <vt:lpstr>Thực hiện trật tự ATGT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TOÀN GIAO THÔNG</dc:title>
  <dc:creator>WIN10</dc:creator>
  <cp:lastModifiedBy>21AK22</cp:lastModifiedBy>
  <cp:revision>4</cp:revision>
  <dcterms:created xsi:type="dcterms:W3CDTF">2020-09-05T14:03:49Z</dcterms:created>
  <dcterms:modified xsi:type="dcterms:W3CDTF">2020-10-17T04:11:03Z</dcterms:modified>
</cp:coreProperties>
</file>