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2"/>
  </p:notesMasterIdLst>
  <p:sldIdLst>
    <p:sldId id="276" r:id="rId3"/>
    <p:sldId id="257" r:id="rId4"/>
    <p:sldId id="258" r:id="rId5"/>
    <p:sldId id="259" r:id="rId6"/>
    <p:sldId id="260" r:id="rId7"/>
    <p:sldId id="261" r:id="rId8"/>
    <p:sldId id="262" r:id="rId9"/>
    <p:sldId id="277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C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7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3" Type="http://schemas.openxmlformats.org/officeDocument/2006/relationships/image" Target="../media/image18.wmf"/><Relationship Id="rId21" Type="http://schemas.openxmlformats.org/officeDocument/2006/relationships/image" Target="../media/image36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4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373547-1BB7-4DF6-8EF6-B3DF95CADCC0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2DF9C-65E6-4B19-BC00-2371708FFA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06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2DF9C-65E6-4B19-BC00-2371708FFA8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2DF9C-65E6-4B19-BC00-2371708FFA8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E42239-5BC5-4C8E-827A-2C421B17327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84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3CBBD-0EB1-45E6-B467-585CA542CA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67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9DDA90-31BE-440D-88DE-A2BFD39D792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741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E286A6-7A1A-43AB-A3EC-3C1CD492D44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12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B1998-5B5E-4C5A-9A61-91BE92CE52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27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D3DE68-B0D3-4813-B5BD-1334AF59130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859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47F774-DDD5-4FBC-91C2-2364B99FA6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213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EBE23-657D-48BA-8E43-62A86C3D91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2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F49900-A21D-4180-82CE-93ACB73AF8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371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68798-8009-4D54-BDDA-C317E80B94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58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AE681-1A69-42A6-A254-6968E498735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46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68E9F4-8431-4133-B9B5-8CEAB3FC092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3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BE824F-9321-48D8-BEFD-40C2809190C5}" type="datetimeFigureOut">
              <a:rPr lang="en-US" smtClean="0"/>
              <a:pPr/>
              <a:t>20/02/2021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92F68E-5A85-4DA7-A8C1-9E12F1F7C06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0A03CADC-AE31-4BDB-A4DF-C4ECF4B25F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6BA0C056-2193-4902-900C-C3A4CADFDFC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A05E581A-F563-44A3-9D11-C2594E32ED7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83DFFE-905D-4D71-BE23-253C5F53A944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63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wmf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9" Type="http://schemas.openxmlformats.org/officeDocument/2006/relationships/image" Target="../media/image31.wmf"/><Relationship Id="rId21" Type="http://schemas.openxmlformats.org/officeDocument/2006/relationships/oleObject" Target="../embeddings/oleObject15.bin"/><Relationship Id="rId34" Type="http://schemas.openxmlformats.org/officeDocument/2006/relationships/image" Target="../media/image29.wmf"/><Relationship Id="rId42" Type="http://schemas.openxmlformats.org/officeDocument/2006/relationships/oleObject" Target="../embeddings/oleObject27.bin"/><Relationship Id="rId47" Type="http://schemas.openxmlformats.org/officeDocument/2006/relationships/oleObject" Target="../embeddings/oleObject30.bin"/><Relationship Id="rId50" Type="http://schemas.openxmlformats.org/officeDocument/2006/relationships/oleObject" Target="../embeddings/oleObject32.bin"/><Relationship Id="rId55" Type="http://schemas.openxmlformats.org/officeDocument/2006/relationships/oleObject" Target="../embeddings/oleObject37.bin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33" Type="http://schemas.openxmlformats.org/officeDocument/2006/relationships/oleObject" Target="../embeddings/oleObject22.bin"/><Relationship Id="rId38" Type="http://schemas.openxmlformats.org/officeDocument/2006/relationships/oleObject" Target="../embeddings/oleObject25.bin"/><Relationship Id="rId46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.bin"/><Relationship Id="rId20" Type="http://schemas.openxmlformats.org/officeDocument/2006/relationships/image" Target="../media/image23.wmf"/><Relationship Id="rId29" Type="http://schemas.openxmlformats.org/officeDocument/2006/relationships/image" Target="../media/image27.wmf"/><Relationship Id="rId41" Type="http://schemas.openxmlformats.org/officeDocument/2006/relationships/image" Target="../media/image32.wmf"/><Relationship Id="rId54" Type="http://schemas.openxmlformats.org/officeDocument/2006/relationships/oleObject" Target="../embeddings/oleObject3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9.wmf"/><Relationship Id="rId24" Type="http://schemas.openxmlformats.org/officeDocument/2006/relationships/image" Target="../media/image25.wmf"/><Relationship Id="rId32" Type="http://schemas.openxmlformats.org/officeDocument/2006/relationships/image" Target="../media/image28.wmf"/><Relationship Id="rId37" Type="http://schemas.openxmlformats.org/officeDocument/2006/relationships/oleObject" Target="../embeddings/oleObject24.bin"/><Relationship Id="rId40" Type="http://schemas.openxmlformats.org/officeDocument/2006/relationships/oleObject" Target="../embeddings/oleObject26.bin"/><Relationship Id="rId45" Type="http://schemas.openxmlformats.org/officeDocument/2006/relationships/image" Target="../media/image34.wmf"/><Relationship Id="rId53" Type="http://schemas.openxmlformats.org/officeDocument/2006/relationships/oleObject" Target="../embeddings/oleObject35.bin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oleObject" Target="../embeddings/oleObject16.bin"/><Relationship Id="rId28" Type="http://schemas.openxmlformats.org/officeDocument/2006/relationships/oleObject" Target="../embeddings/oleObject19.bin"/><Relationship Id="rId36" Type="http://schemas.openxmlformats.org/officeDocument/2006/relationships/image" Target="../media/image30.wmf"/><Relationship Id="rId49" Type="http://schemas.openxmlformats.org/officeDocument/2006/relationships/oleObject" Target="../embeddings/oleObject31.bin"/><Relationship Id="rId10" Type="http://schemas.openxmlformats.org/officeDocument/2006/relationships/oleObject" Target="../embeddings/oleObject9.bin"/><Relationship Id="rId19" Type="http://schemas.openxmlformats.org/officeDocument/2006/relationships/oleObject" Target="../embeddings/oleObject14.bin"/><Relationship Id="rId31" Type="http://schemas.openxmlformats.org/officeDocument/2006/relationships/oleObject" Target="../embeddings/oleObject21.bin"/><Relationship Id="rId44" Type="http://schemas.openxmlformats.org/officeDocument/2006/relationships/oleObject" Target="../embeddings/oleObject28.bin"/><Relationship Id="rId52" Type="http://schemas.openxmlformats.org/officeDocument/2006/relationships/oleObject" Target="../embeddings/oleObject34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1.bin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18.bin"/><Relationship Id="rId30" Type="http://schemas.openxmlformats.org/officeDocument/2006/relationships/oleObject" Target="../embeddings/oleObject20.bin"/><Relationship Id="rId35" Type="http://schemas.openxmlformats.org/officeDocument/2006/relationships/oleObject" Target="../embeddings/oleObject23.bin"/><Relationship Id="rId43" Type="http://schemas.openxmlformats.org/officeDocument/2006/relationships/image" Target="../media/image33.wmf"/><Relationship Id="rId48" Type="http://schemas.openxmlformats.org/officeDocument/2006/relationships/image" Target="../media/image35.wmf"/><Relationship Id="rId56" Type="http://schemas.openxmlformats.org/officeDocument/2006/relationships/image" Target="../media/image36.wmf"/><Relationship Id="rId8" Type="http://schemas.openxmlformats.org/officeDocument/2006/relationships/oleObject" Target="../embeddings/oleObject8.bin"/><Relationship Id="rId51" Type="http://schemas.openxmlformats.org/officeDocument/2006/relationships/oleObject" Target="../embeddings/oleObject33.bin"/><Relationship Id="rId3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47.bin"/><Relationship Id="rId26" Type="http://schemas.openxmlformats.org/officeDocument/2006/relationships/oleObject" Target="../embeddings/oleObject52.bin"/><Relationship Id="rId3" Type="http://schemas.openxmlformats.org/officeDocument/2006/relationships/image" Target="../media/image38.jpeg"/><Relationship Id="rId21" Type="http://schemas.openxmlformats.org/officeDocument/2006/relationships/oleObject" Target="../embeddings/oleObject49.bin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3.bin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20" Type="http://schemas.openxmlformats.org/officeDocument/2006/relationships/image" Target="../media/image42.wmf"/><Relationship Id="rId29" Type="http://schemas.openxmlformats.org/officeDocument/2006/relationships/image" Target="../media/image3.gi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1.wmf"/><Relationship Id="rId24" Type="http://schemas.openxmlformats.org/officeDocument/2006/relationships/image" Target="../media/image44.wmf"/><Relationship Id="rId5" Type="http://schemas.openxmlformats.org/officeDocument/2006/relationships/image" Target="../media/image39.wmf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50.bin"/><Relationship Id="rId28" Type="http://schemas.openxmlformats.org/officeDocument/2006/relationships/oleObject" Target="../embeddings/oleObject54.bin"/><Relationship Id="rId10" Type="http://schemas.openxmlformats.org/officeDocument/2006/relationships/oleObject" Target="../embeddings/oleObject42.bin"/><Relationship Id="rId19" Type="http://schemas.openxmlformats.org/officeDocument/2006/relationships/oleObject" Target="../embeddings/oleObject48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4.bin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5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12.w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1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Nen cho trang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9317" name="WordArt 5"/>
          <p:cNvSpPr>
            <a:spLocks noChangeArrowheads="1" noChangeShapeType="1" noTextEdit="1"/>
          </p:cNvSpPr>
          <p:nvPr/>
        </p:nvSpPr>
        <p:spPr bwMode="auto">
          <a:xfrm>
            <a:off x="685800" y="685800"/>
            <a:ext cx="7391400" cy="3323431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16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</a:t>
            </a:r>
            <a:r>
              <a:rPr lang="vi-VN" sz="1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 CÁC EM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14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VỚI LỚP HỌC ONLINE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10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</a:t>
            </a:r>
            <a:endParaRPr lang="vi-VN" sz="1000" b="1" kern="10" smtClean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10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10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</a:t>
            </a:r>
            <a:r>
              <a:rPr lang="vi-VN" sz="11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BỘ </a:t>
            </a:r>
            <a:r>
              <a:rPr lang="vi-VN" sz="11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vi-VN" sz="11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/>
              </a:rPr>
              <a:t>HÌNH HỌC </a:t>
            </a:r>
            <a:r>
              <a:rPr lang="vi-VN" sz="11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7</a:t>
            </a:r>
            <a:endParaRPr lang="vi-VN" sz="11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32" name="WordArt 5"/>
          <p:cNvSpPr>
            <a:spLocks noChangeArrowheads="1" noChangeShapeType="1" noTextEdit="1"/>
          </p:cNvSpPr>
          <p:nvPr/>
        </p:nvSpPr>
        <p:spPr bwMode="auto">
          <a:xfrm>
            <a:off x="555625" y="3460750"/>
            <a:ext cx="8229600" cy="176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sz="2800" b="1" kern="10" smtClean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838200" y="4364038"/>
            <a:ext cx="784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sz="2400" b="1" dirty="0" smtClean="0">
                <a:solidFill>
                  <a:srgbClr val="002060"/>
                </a:solidFill>
              </a:rPr>
              <a:t>GV thực hiện:</a:t>
            </a:r>
            <a:r>
              <a:rPr lang="en-US" sz="2400" b="1" dirty="0" err="1" smtClean="0">
                <a:solidFill>
                  <a:srgbClr val="002060"/>
                </a:solidFill>
              </a:rPr>
              <a:t>Thẩm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Thị</a:t>
            </a:r>
            <a:r>
              <a:rPr lang="en-US" sz="2400" b="1" dirty="0" smtClean="0">
                <a:solidFill>
                  <a:srgbClr val="002060"/>
                </a:solidFill>
              </a:rPr>
              <a:t> Minh </a:t>
            </a:r>
            <a:r>
              <a:rPr lang="en-US" sz="2400" b="1" dirty="0" err="1" smtClean="0">
                <a:solidFill>
                  <a:srgbClr val="002060"/>
                </a:solidFill>
              </a:rPr>
              <a:t>Phương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endParaRPr lang="vi-VN" sz="24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6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 Box 54"/>
          <p:cNvSpPr txBox="1">
            <a:spLocks noChangeArrowheads="1"/>
          </p:cNvSpPr>
          <p:nvPr/>
        </p:nvSpPr>
        <p:spPr bwMode="auto">
          <a:xfrm>
            <a:off x="3200400" y="0"/>
            <a:ext cx="266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.VnTime" pitchFamily="34" charset="0"/>
              </a:rPr>
              <a:t>Chøng</a:t>
            </a:r>
            <a:r>
              <a:rPr lang="en-US" sz="3200" b="1" u="sng" dirty="0">
                <a:solidFill>
                  <a:srgbClr val="FF0000"/>
                </a:solidFill>
                <a:latin typeface=".VnTime" pitchFamily="34" charset="0"/>
              </a:rPr>
              <a:t> minh:</a:t>
            </a:r>
          </a:p>
        </p:txBody>
      </p:sp>
      <p:sp>
        <p:nvSpPr>
          <p:cNvPr id="75" name="Text Box 55"/>
          <p:cNvSpPr txBox="1">
            <a:spLocks noChangeArrowheads="1"/>
          </p:cNvSpPr>
          <p:nvPr/>
        </p:nvSpPr>
        <p:spPr bwMode="auto">
          <a:xfrm>
            <a:off x="152400" y="53340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latin typeface=".VnTime" pitchFamily="34" charset="0"/>
              </a:rPr>
              <a:t>§</a:t>
            </a:r>
            <a:r>
              <a:rPr lang="en-US" sz="3200" dirty="0" err="1">
                <a:solidFill>
                  <a:schemeClr val="bg1"/>
                </a:solidFill>
                <a:latin typeface=".VnTime" pitchFamily="34" charset="0"/>
              </a:rPr>
              <a:t>Æt</a:t>
            </a:r>
            <a:r>
              <a:rPr lang="en-US" sz="3200" dirty="0">
                <a:solidFill>
                  <a:schemeClr val="bg1"/>
                </a:solidFill>
                <a:latin typeface=".VnTime" pitchFamily="34" charset="0"/>
              </a:rPr>
              <a:t> BC = EF = a; AC = DF = b (</a:t>
            </a:r>
            <a:r>
              <a:rPr lang="en-US" sz="3200" dirty="0" err="1">
                <a:solidFill>
                  <a:schemeClr val="bg1"/>
                </a:solidFill>
                <a:latin typeface=".VnTime" pitchFamily="34" charset="0"/>
              </a:rPr>
              <a:t>a,b</a:t>
            </a:r>
            <a:r>
              <a:rPr lang="en-US" sz="3200" dirty="0">
                <a:solidFill>
                  <a:schemeClr val="bg1"/>
                </a:solidFill>
                <a:latin typeface=".VnTime" pitchFamily="34" charset="0"/>
              </a:rPr>
              <a:t>&gt;0)</a:t>
            </a:r>
          </a:p>
        </p:txBody>
      </p:sp>
      <p:sp>
        <p:nvSpPr>
          <p:cNvPr id="76" name="Text Box 56"/>
          <p:cNvSpPr txBox="1">
            <a:spLocks noChangeArrowheads="1"/>
          </p:cNvSpPr>
          <p:nvPr/>
        </p:nvSpPr>
        <p:spPr bwMode="auto">
          <a:xfrm>
            <a:off x="152400" y="2743200"/>
            <a:ext cx="771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XÐt</a:t>
            </a:r>
            <a:r>
              <a:rPr lang="en-US" dirty="0">
                <a:solidFill>
                  <a:schemeClr val="bg1"/>
                </a:solidFill>
                <a:latin typeface=".VnTime" pitchFamily="34" charset="0"/>
              </a:rPr>
              <a:t> </a:t>
            </a:r>
          </a:p>
        </p:txBody>
      </p:sp>
      <p:graphicFrame>
        <p:nvGraphicFramePr>
          <p:cNvPr id="77" name="Object 57"/>
          <p:cNvGraphicFramePr>
            <a:graphicFrameLocks noChangeAspect="1"/>
          </p:cNvGraphicFramePr>
          <p:nvPr/>
        </p:nvGraphicFramePr>
        <p:xfrm>
          <a:off x="838200" y="2819400"/>
          <a:ext cx="304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0" name="Equation" r:id="rId4" imgW="139579" imgH="164957" progId="">
                  <p:embed/>
                </p:oleObj>
              </mc:Choice>
              <mc:Fallback>
                <p:oleObj name="Equation" r:id="rId4" imgW="139579" imgH="164957" progId="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19400"/>
                        <a:ext cx="304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 Box 58"/>
          <p:cNvSpPr txBox="1">
            <a:spLocks noChangeArrowheads="1"/>
          </p:cNvSpPr>
          <p:nvPr/>
        </p:nvSpPr>
        <p:spPr bwMode="auto">
          <a:xfrm>
            <a:off x="914400" y="12192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solidFill>
                  <a:schemeClr val="bg1"/>
                </a:solidFill>
                <a:latin typeface=".VnTime" pitchFamily="34" charset="0"/>
              </a:rPr>
              <a:t> ABC </a:t>
            </a:r>
            <a:r>
              <a:rPr lang="en-US" sz="2800" dirty="0" err="1" smtClean="0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800" dirty="0" smtClean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.VnTime" pitchFamily="34" charset="0"/>
              </a:rPr>
              <a:t>:</a:t>
            </a:r>
            <a:endParaRPr lang="en-US" sz="2800" b="1" dirty="0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79" name="Object 59"/>
          <p:cNvGraphicFramePr>
            <a:graphicFrameLocks noChangeAspect="1"/>
          </p:cNvGraphicFramePr>
          <p:nvPr/>
        </p:nvGraphicFramePr>
        <p:xfrm>
          <a:off x="2514600" y="1143000"/>
          <a:ext cx="1143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1" name="Equation" r:id="rId6" imgW="520700" imgH="228600" progId="">
                  <p:embed/>
                </p:oleObj>
              </mc:Choice>
              <mc:Fallback>
                <p:oleObj name="Equation" r:id="rId6" imgW="520700" imgH="228600" progId="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143000"/>
                        <a:ext cx="1143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Text Box 60"/>
          <p:cNvSpPr txBox="1">
            <a:spLocks noChangeArrowheads="1"/>
          </p:cNvSpPr>
          <p:nvPr/>
        </p:nvSpPr>
        <p:spPr bwMode="auto">
          <a:xfrm>
            <a:off x="3657600" y="1143000"/>
            <a:ext cx="1435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gt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graphicFrame>
        <p:nvGraphicFramePr>
          <p:cNvPr id="81" name="Object 61"/>
          <p:cNvGraphicFramePr>
            <a:graphicFrameLocks noChangeAspect="1"/>
          </p:cNvGraphicFramePr>
          <p:nvPr/>
        </p:nvGraphicFramePr>
        <p:xfrm>
          <a:off x="0" y="18288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2" name="Equation" r:id="rId8" imgW="190417" imgH="152334" progId="">
                  <p:embed/>
                </p:oleObj>
              </mc:Choice>
              <mc:Fallback>
                <p:oleObj name="Equation" r:id="rId8" imgW="190417" imgH="152334" progId="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28800"/>
                        <a:ext cx="533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62"/>
          <p:cNvGraphicFramePr>
            <a:graphicFrameLocks noChangeAspect="1"/>
          </p:cNvGraphicFramePr>
          <p:nvPr/>
        </p:nvGraphicFramePr>
        <p:xfrm>
          <a:off x="457200" y="18288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3" name="Equation" r:id="rId10" imgW="444307" imgH="190417" progId="">
                  <p:embed/>
                </p:oleObj>
              </mc:Choice>
              <mc:Fallback>
                <p:oleObj name="Equation" r:id="rId10" imgW="444307" imgH="190417" progId="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63"/>
          <p:cNvGraphicFramePr>
            <a:graphicFrameLocks noChangeAspect="1"/>
          </p:cNvGraphicFramePr>
          <p:nvPr/>
        </p:nvGraphicFramePr>
        <p:xfrm>
          <a:off x="1295400" y="1752600"/>
          <a:ext cx="61595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4" name="Equation" r:id="rId12" imgW="317225" imgH="203024" progId="">
                  <p:embed/>
                </p:oleObj>
              </mc:Choice>
              <mc:Fallback>
                <p:oleObj name="Equation" r:id="rId12" imgW="317225" imgH="203024" progId="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52600"/>
                        <a:ext cx="61595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64"/>
          <p:cNvGraphicFramePr>
            <a:graphicFrameLocks noChangeAspect="1"/>
          </p:cNvGraphicFramePr>
          <p:nvPr/>
        </p:nvGraphicFramePr>
        <p:xfrm>
          <a:off x="1981200" y="17526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5" name="Equation" r:id="rId14" imgW="418918" imgH="203112" progId="">
                  <p:embed/>
                </p:oleObj>
              </mc:Choice>
              <mc:Fallback>
                <p:oleObj name="Equation" r:id="rId14" imgW="418918" imgH="203112" progId="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7526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Text Box 65"/>
          <p:cNvSpPr txBox="1">
            <a:spLocks noChangeArrowheads="1"/>
          </p:cNvSpPr>
          <p:nvPr/>
        </p:nvSpPr>
        <p:spPr bwMode="auto">
          <a:xfrm>
            <a:off x="2971800" y="1676400"/>
            <a:ext cx="342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(®</a:t>
            </a: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Þnh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lÝ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Pytago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graphicFrame>
        <p:nvGraphicFramePr>
          <p:cNvPr id="86" name="Object 66"/>
          <p:cNvGraphicFramePr>
            <a:graphicFrameLocks noChangeAspect="1"/>
          </p:cNvGraphicFramePr>
          <p:nvPr/>
        </p:nvGraphicFramePr>
        <p:xfrm>
          <a:off x="0" y="24384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6" name="Equation" r:id="rId16" imgW="190417" imgH="152334" progId="">
                  <p:embed/>
                </p:oleObj>
              </mc:Choice>
              <mc:Fallback>
                <p:oleObj name="Equation" r:id="rId16" imgW="190417" imgH="152334" progId="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38400"/>
                        <a:ext cx="533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67"/>
          <p:cNvGraphicFramePr>
            <a:graphicFrameLocks noChangeAspect="1"/>
          </p:cNvGraphicFramePr>
          <p:nvPr/>
        </p:nvGraphicFramePr>
        <p:xfrm>
          <a:off x="2667000" y="2406650"/>
          <a:ext cx="27622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7" name="Equation" r:id="rId17" imgW="126780" imgH="114102" progId="">
                  <p:embed/>
                </p:oleObj>
              </mc:Choice>
              <mc:Fallback>
                <p:oleObj name="Equation" r:id="rId17" imgW="126780" imgH="114102" progId="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406650"/>
                        <a:ext cx="276225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68"/>
          <p:cNvGraphicFramePr>
            <a:graphicFrameLocks noChangeAspect="1"/>
          </p:cNvGraphicFramePr>
          <p:nvPr/>
        </p:nvGraphicFramePr>
        <p:xfrm>
          <a:off x="1295400" y="2362200"/>
          <a:ext cx="60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8" name="Equation" r:id="rId19" imgW="304536" imgH="203024" progId="">
                  <p:embed/>
                </p:oleObj>
              </mc:Choice>
              <mc:Fallback>
                <p:oleObj name="Equation" r:id="rId19" imgW="304536" imgH="203024" progId="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609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69"/>
          <p:cNvGraphicFramePr>
            <a:graphicFrameLocks noChangeAspect="1"/>
          </p:cNvGraphicFramePr>
          <p:nvPr/>
        </p:nvGraphicFramePr>
        <p:xfrm>
          <a:off x="1905000" y="2286000"/>
          <a:ext cx="7620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9" name="Equation" r:id="rId21" imgW="393480" imgH="203040" progId="">
                  <p:embed/>
                </p:oleObj>
              </mc:Choice>
              <mc:Fallback>
                <p:oleObj name="Equation" r:id="rId21" imgW="393480" imgH="203040" progId="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86000"/>
                        <a:ext cx="7620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70"/>
          <p:cNvGraphicFramePr>
            <a:graphicFrameLocks noChangeAspect="1"/>
          </p:cNvGraphicFramePr>
          <p:nvPr/>
        </p:nvGraphicFramePr>
        <p:xfrm>
          <a:off x="457200" y="2362200"/>
          <a:ext cx="762000" cy="38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0" name="Equation" r:id="rId23" imgW="444307" imgH="190417" progId="">
                  <p:embed/>
                </p:oleObj>
              </mc:Choice>
              <mc:Fallback>
                <p:oleObj name="Equation" r:id="rId23" imgW="444307" imgH="190417" progId="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362200"/>
                        <a:ext cx="762000" cy="3810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71"/>
          <p:cNvGraphicFramePr>
            <a:graphicFrameLocks noChangeAspect="1"/>
          </p:cNvGraphicFramePr>
          <p:nvPr/>
        </p:nvGraphicFramePr>
        <p:xfrm>
          <a:off x="3124200" y="2209800"/>
          <a:ext cx="1295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1" name="Equation" r:id="rId25" imgW="622030" imgH="228501" progId="">
                  <p:embed/>
                </p:oleObj>
              </mc:Choice>
              <mc:Fallback>
                <p:oleObj name="Equation" r:id="rId25" imgW="622030" imgH="228501" progId="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209800"/>
                        <a:ext cx="12954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 Box 72"/>
          <p:cNvSpPr txBox="1">
            <a:spLocks noChangeArrowheads="1"/>
          </p:cNvSpPr>
          <p:nvPr/>
        </p:nvSpPr>
        <p:spPr bwMode="auto">
          <a:xfrm>
            <a:off x="152400" y="1219200"/>
            <a:ext cx="30495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XÐt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 </a:t>
            </a:r>
          </a:p>
        </p:txBody>
      </p:sp>
      <p:graphicFrame>
        <p:nvGraphicFramePr>
          <p:cNvPr id="93" name="Object 73"/>
          <p:cNvGraphicFramePr>
            <a:graphicFrameLocks noChangeAspect="1"/>
          </p:cNvGraphicFramePr>
          <p:nvPr/>
        </p:nvGraphicFramePr>
        <p:xfrm>
          <a:off x="762000" y="129540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2" name="Equation" r:id="rId27" imgW="139579" imgH="164957" progId="">
                  <p:embed/>
                </p:oleObj>
              </mc:Choice>
              <mc:Fallback>
                <p:oleObj name="Equation" r:id="rId27" imgW="139579" imgH="164957" progId="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295400"/>
                        <a:ext cx="30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Text Box 74"/>
          <p:cNvSpPr txBox="1">
            <a:spLocks noChangeArrowheads="1"/>
          </p:cNvSpPr>
          <p:nvPr/>
        </p:nvSpPr>
        <p:spPr bwMode="auto">
          <a:xfrm>
            <a:off x="1066801" y="2819400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DEF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95" name="Object 75"/>
          <p:cNvGraphicFramePr>
            <a:graphicFrameLocks noChangeAspect="1"/>
          </p:cNvGraphicFramePr>
          <p:nvPr/>
        </p:nvGraphicFramePr>
        <p:xfrm>
          <a:off x="2209800" y="2743200"/>
          <a:ext cx="91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3" name="Equation" r:id="rId28" imgW="520700" imgH="228600" progId="">
                  <p:embed/>
                </p:oleObj>
              </mc:Choice>
              <mc:Fallback>
                <p:oleObj name="Equation" r:id="rId28" imgW="520700" imgH="228600" progId="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743200"/>
                        <a:ext cx="914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Text Box 76"/>
          <p:cNvSpPr txBox="1">
            <a:spLocks noChangeArrowheads="1"/>
          </p:cNvSpPr>
          <p:nvPr/>
        </p:nvSpPr>
        <p:spPr bwMode="auto">
          <a:xfrm>
            <a:off x="3124200" y="2743200"/>
            <a:ext cx="1028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.VnTime" pitchFamily="34" charset="0"/>
              </a:rPr>
              <a:t>gt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graphicFrame>
        <p:nvGraphicFramePr>
          <p:cNvPr id="97" name="Object 77"/>
          <p:cNvGraphicFramePr>
            <a:graphicFrameLocks noChangeAspect="1"/>
          </p:cNvGraphicFramePr>
          <p:nvPr/>
        </p:nvGraphicFramePr>
        <p:xfrm>
          <a:off x="0" y="34290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4" name="Equation" r:id="rId30" imgW="190417" imgH="152334" progId="">
                  <p:embed/>
                </p:oleObj>
              </mc:Choice>
              <mc:Fallback>
                <p:oleObj name="Equation" r:id="rId30" imgW="190417" imgH="152334" progId="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429000"/>
                        <a:ext cx="533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78"/>
          <p:cNvGraphicFramePr>
            <a:graphicFrameLocks noChangeAspect="1"/>
          </p:cNvGraphicFramePr>
          <p:nvPr/>
        </p:nvGraphicFramePr>
        <p:xfrm>
          <a:off x="533400" y="3429000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5" name="Equation" r:id="rId31" imgW="406080" imgH="190440" progId="">
                  <p:embed/>
                </p:oleObj>
              </mc:Choice>
              <mc:Fallback>
                <p:oleObj name="Equation" r:id="rId31" imgW="406080" imgH="190440" progId="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429000"/>
                        <a:ext cx="762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79"/>
          <p:cNvGraphicFramePr>
            <a:graphicFrameLocks noChangeAspect="1"/>
          </p:cNvGraphicFramePr>
          <p:nvPr/>
        </p:nvGraphicFramePr>
        <p:xfrm>
          <a:off x="1371600" y="3352800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6" name="Equation" r:id="rId33" imgW="291960" imgH="190440" progId="">
                  <p:embed/>
                </p:oleObj>
              </mc:Choice>
              <mc:Fallback>
                <p:oleObj name="Equation" r:id="rId33" imgW="291960" imgH="190440" progId="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80"/>
          <p:cNvGraphicFramePr>
            <a:graphicFrameLocks noChangeAspect="1"/>
          </p:cNvGraphicFramePr>
          <p:nvPr/>
        </p:nvGraphicFramePr>
        <p:xfrm>
          <a:off x="2057400" y="3352800"/>
          <a:ext cx="9906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7" name="Equation" r:id="rId35" imgW="393529" imgH="190417" progId="">
                  <p:embed/>
                </p:oleObj>
              </mc:Choice>
              <mc:Fallback>
                <p:oleObj name="Equation" r:id="rId35" imgW="393529" imgH="190417" progId="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52800"/>
                        <a:ext cx="9906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 Box 81"/>
          <p:cNvSpPr txBox="1">
            <a:spLocks noChangeArrowheads="1"/>
          </p:cNvSpPr>
          <p:nvPr/>
        </p:nvSpPr>
        <p:spPr bwMode="auto">
          <a:xfrm>
            <a:off x="2971800" y="3352800"/>
            <a:ext cx="2895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(®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Þnh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lÝ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Pytago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graphicFrame>
        <p:nvGraphicFramePr>
          <p:cNvPr id="102" name="Object 82"/>
          <p:cNvGraphicFramePr>
            <a:graphicFrameLocks noChangeAspect="1"/>
          </p:cNvGraphicFramePr>
          <p:nvPr/>
        </p:nvGraphicFramePr>
        <p:xfrm>
          <a:off x="0" y="388620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8" name="Equation" r:id="rId37" imgW="190417" imgH="152334" progId="">
                  <p:embed/>
                </p:oleObj>
              </mc:Choice>
              <mc:Fallback>
                <p:oleObj name="Equation" r:id="rId37" imgW="190417" imgH="152334" progId="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88620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83"/>
          <p:cNvGraphicFramePr>
            <a:graphicFrameLocks noChangeAspect="1"/>
          </p:cNvGraphicFramePr>
          <p:nvPr/>
        </p:nvGraphicFramePr>
        <p:xfrm>
          <a:off x="2819400" y="3962400"/>
          <a:ext cx="41433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9" name="Equation" r:id="rId38" imgW="126780" imgH="114102" progId="">
                  <p:embed/>
                </p:oleObj>
              </mc:Choice>
              <mc:Fallback>
                <p:oleObj name="Equation" r:id="rId38" imgW="126780" imgH="114102" progId="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962400"/>
                        <a:ext cx="414338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84"/>
          <p:cNvGraphicFramePr>
            <a:graphicFrameLocks noChangeAspect="1"/>
          </p:cNvGraphicFramePr>
          <p:nvPr/>
        </p:nvGraphicFramePr>
        <p:xfrm>
          <a:off x="1447800" y="3810000"/>
          <a:ext cx="6858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0" name="Equation" r:id="rId40" imgW="279360" imgH="190440" progId="">
                  <p:embed/>
                </p:oleObj>
              </mc:Choice>
              <mc:Fallback>
                <p:oleObj name="Equation" r:id="rId40" imgW="279360" imgH="190440" progId="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0"/>
                        <a:ext cx="6858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86"/>
          <p:cNvGraphicFramePr>
            <a:graphicFrameLocks noChangeAspect="1"/>
          </p:cNvGraphicFramePr>
          <p:nvPr/>
        </p:nvGraphicFramePr>
        <p:xfrm>
          <a:off x="3200400" y="3810000"/>
          <a:ext cx="1143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1" name="Equation" r:id="rId42" imgW="647700" imgH="228600" progId="">
                  <p:embed/>
                </p:oleObj>
              </mc:Choice>
              <mc:Fallback>
                <p:oleObj name="Equation" r:id="rId42" imgW="647700" imgH="228600" progId="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10000"/>
                        <a:ext cx="11430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87"/>
          <p:cNvGraphicFramePr>
            <a:graphicFrameLocks noChangeAspect="1"/>
          </p:cNvGraphicFramePr>
          <p:nvPr/>
        </p:nvGraphicFramePr>
        <p:xfrm>
          <a:off x="457200" y="3810000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2" name="Equation" r:id="rId44" imgW="444240" imgH="190440" progId="">
                  <p:embed/>
                </p:oleObj>
              </mc:Choice>
              <mc:Fallback>
                <p:oleObj name="Equation" r:id="rId44" imgW="444240" imgH="190440" progId="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10000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Text Box 88"/>
          <p:cNvSpPr txBox="1">
            <a:spLocks noChangeArrowheads="1"/>
          </p:cNvSpPr>
          <p:nvPr/>
        </p:nvSpPr>
        <p:spPr bwMode="auto">
          <a:xfrm>
            <a:off x="76200" y="4343400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Tõ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(1) vµ (2) </a:t>
            </a:r>
          </a:p>
        </p:txBody>
      </p:sp>
      <p:graphicFrame>
        <p:nvGraphicFramePr>
          <p:cNvPr id="108" name="Object 89"/>
          <p:cNvGraphicFramePr>
            <a:graphicFrameLocks noChangeAspect="1"/>
          </p:cNvGraphicFramePr>
          <p:nvPr/>
        </p:nvGraphicFramePr>
        <p:xfrm>
          <a:off x="2286000" y="4382510"/>
          <a:ext cx="762000" cy="391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3" name="Equation" r:id="rId46" imgW="444307" imgH="190417" progId="">
                  <p:embed/>
                </p:oleObj>
              </mc:Choice>
              <mc:Fallback>
                <p:oleObj name="Equation" r:id="rId46" imgW="444307" imgH="190417" progId="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82510"/>
                        <a:ext cx="762000" cy="3911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0"/>
          <p:cNvGraphicFramePr>
            <a:graphicFrameLocks noChangeAspect="1"/>
          </p:cNvGraphicFramePr>
          <p:nvPr/>
        </p:nvGraphicFramePr>
        <p:xfrm>
          <a:off x="3124200" y="4419600"/>
          <a:ext cx="5334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4" name="Equation" r:id="rId47" imgW="304560" imgH="190440" progId="">
                  <p:embed/>
                </p:oleObj>
              </mc:Choice>
              <mc:Fallback>
                <p:oleObj name="Equation" r:id="rId47" imgW="304560" imgH="190440" progId="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19600"/>
                        <a:ext cx="53340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1"/>
          <p:cNvGraphicFramePr>
            <a:graphicFrameLocks noChangeAspect="1"/>
          </p:cNvGraphicFramePr>
          <p:nvPr/>
        </p:nvGraphicFramePr>
        <p:xfrm>
          <a:off x="1752600" y="4419600"/>
          <a:ext cx="4572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5" name="Equation" r:id="rId49" imgW="190417" imgH="152334" progId="">
                  <p:embed/>
                </p:oleObj>
              </mc:Choice>
              <mc:Fallback>
                <p:oleObj name="Equation" r:id="rId49" imgW="190417" imgH="152334" progId="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19600"/>
                        <a:ext cx="4572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Text Box 92"/>
          <p:cNvSpPr txBox="1">
            <a:spLocks noChangeArrowheads="1"/>
          </p:cNvSpPr>
          <p:nvPr/>
        </p:nvSpPr>
        <p:spPr bwMode="auto">
          <a:xfrm>
            <a:off x="4419600" y="44196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AB  = DE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12" name="Text Box 93"/>
          <p:cNvSpPr txBox="1">
            <a:spLocks noChangeArrowheads="1"/>
          </p:cNvSpPr>
          <p:nvPr/>
        </p:nvSpPr>
        <p:spPr bwMode="auto">
          <a:xfrm>
            <a:off x="457200" y="4800600"/>
            <a:ext cx="381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XÐt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     ABC vµ      DEF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:   </a:t>
            </a:r>
          </a:p>
        </p:txBody>
      </p:sp>
      <p:graphicFrame>
        <p:nvGraphicFramePr>
          <p:cNvPr id="113" name="Object 94"/>
          <p:cNvGraphicFramePr>
            <a:graphicFrameLocks noChangeAspect="1"/>
          </p:cNvGraphicFramePr>
          <p:nvPr/>
        </p:nvGraphicFramePr>
        <p:xfrm>
          <a:off x="5334000" y="5486400"/>
          <a:ext cx="342900" cy="527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6" name="Equation" r:id="rId50" imgW="139579" imgH="164957" progId="">
                  <p:embed/>
                </p:oleObj>
              </mc:Choice>
              <mc:Fallback>
                <p:oleObj name="Equation" r:id="rId50" imgW="139579" imgH="164957" progId="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486400"/>
                        <a:ext cx="342900" cy="5270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95"/>
          <p:cNvGraphicFramePr>
            <a:graphicFrameLocks noChangeAspect="1"/>
          </p:cNvGraphicFramePr>
          <p:nvPr/>
        </p:nvGraphicFramePr>
        <p:xfrm>
          <a:off x="3886200" y="5486400"/>
          <a:ext cx="4572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7" name="Equation" r:id="rId51" imgW="139579" imgH="164957" progId="">
                  <p:embed/>
                </p:oleObj>
              </mc:Choice>
              <mc:Fallback>
                <p:oleObj name="Equation" r:id="rId51" imgW="139579" imgH="164957" progId="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486400"/>
                        <a:ext cx="45720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" name="Text Box 96"/>
          <p:cNvSpPr txBox="1">
            <a:spLocks noChangeArrowheads="1"/>
          </p:cNvSpPr>
          <p:nvPr/>
        </p:nvSpPr>
        <p:spPr bwMode="auto">
          <a:xfrm>
            <a:off x="1066800" y="55626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AC = DF (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gt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  </a:t>
            </a:r>
          </a:p>
        </p:txBody>
      </p:sp>
      <p:sp>
        <p:nvSpPr>
          <p:cNvPr id="116" name="Text Box 97"/>
          <p:cNvSpPr txBox="1">
            <a:spLocks noChangeArrowheads="1"/>
          </p:cNvSpPr>
          <p:nvPr/>
        </p:nvSpPr>
        <p:spPr bwMode="auto">
          <a:xfrm>
            <a:off x="1066800" y="5943600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AB = DE (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cmt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sp>
        <p:nvSpPr>
          <p:cNvPr id="117" name="AutoShape 98"/>
          <p:cNvSpPr>
            <a:spLocks/>
          </p:cNvSpPr>
          <p:nvPr/>
        </p:nvSpPr>
        <p:spPr bwMode="auto">
          <a:xfrm>
            <a:off x="3048000" y="5334000"/>
            <a:ext cx="228600" cy="9906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latin typeface=".VnTime" pitchFamily="34" charset="0"/>
            </a:endParaRPr>
          </a:p>
        </p:txBody>
      </p:sp>
      <p:graphicFrame>
        <p:nvGraphicFramePr>
          <p:cNvPr id="118" name="Object 99"/>
          <p:cNvGraphicFramePr>
            <a:graphicFrameLocks noChangeAspect="1"/>
          </p:cNvGraphicFramePr>
          <p:nvPr/>
        </p:nvGraphicFramePr>
        <p:xfrm>
          <a:off x="1066800" y="4800600"/>
          <a:ext cx="4572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8" name="Equation" r:id="rId52" imgW="139579" imgH="164957" progId="">
                  <p:embed/>
                </p:oleObj>
              </mc:Choice>
              <mc:Fallback>
                <p:oleObj name="Equation" r:id="rId52" imgW="139579" imgH="164957" progId="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00600"/>
                        <a:ext cx="4572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Text Box 100"/>
          <p:cNvSpPr txBox="1">
            <a:spLocks noChangeArrowheads="1"/>
          </p:cNvSpPr>
          <p:nvPr/>
        </p:nvSpPr>
        <p:spPr bwMode="auto">
          <a:xfrm>
            <a:off x="3962400" y="5562600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  ABC  =        DEF(</a:t>
            </a:r>
            <a:r>
              <a:rPr lang="en-US" sz="2400" dirty="0" err="1" smtClean="0">
                <a:solidFill>
                  <a:schemeClr val="bg1"/>
                </a:solidFill>
                <a:latin typeface=".VnTime" pitchFamily="34" charset="0"/>
              </a:rPr>
              <a:t>c.c.c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graphicFrame>
        <p:nvGraphicFramePr>
          <p:cNvPr id="120" name="Object 101"/>
          <p:cNvGraphicFramePr>
            <a:graphicFrameLocks noChangeAspect="1"/>
          </p:cNvGraphicFramePr>
          <p:nvPr/>
        </p:nvGraphicFramePr>
        <p:xfrm>
          <a:off x="2514600" y="4800600"/>
          <a:ext cx="3048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29" name="Equation" r:id="rId53" imgW="139579" imgH="164957" progId="">
                  <p:embed/>
                </p:oleObj>
              </mc:Choice>
              <mc:Fallback>
                <p:oleObj name="Equation" r:id="rId53" imgW="139579" imgH="164957" progId="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800600"/>
                        <a:ext cx="3048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02"/>
          <p:cNvGraphicFramePr>
            <a:graphicFrameLocks noChangeAspect="1"/>
          </p:cNvGraphicFramePr>
          <p:nvPr/>
        </p:nvGraphicFramePr>
        <p:xfrm>
          <a:off x="3429000" y="5638800"/>
          <a:ext cx="485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0" name="Equation" r:id="rId54" imgW="190417" imgH="152334" progId="">
                  <p:embed/>
                </p:oleObj>
              </mc:Choice>
              <mc:Fallback>
                <p:oleObj name="Equation" r:id="rId54" imgW="190417" imgH="152334" progId="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638800"/>
                        <a:ext cx="48577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Text Box 96"/>
          <p:cNvSpPr txBox="1">
            <a:spLocks noChangeArrowheads="1"/>
          </p:cNvSpPr>
          <p:nvPr/>
        </p:nvSpPr>
        <p:spPr bwMode="auto">
          <a:xfrm>
            <a:off x="1066800" y="5181600"/>
            <a:ext cx="213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BC = EF (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gt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)  </a:t>
            </a:r>
          </a:p>
        </p:txBody>
      </p:sp>
      <p:graphicFrame>
        <p:nvGraphicFramePr>
          <p:cNvPr id="123" name="Object 137"/>
          <p:cNvGraphicFramePr>
            <a:graphicFrameLocks noChangeAspect="1"/>
          </p:cNvGraphicFramePr>
          <p:nvPr/>
        </p:nvGraphicFramePr>
        <p:xfrm>
          <a:off x="2057400" y="3810000"/>
          <a:ext cx="838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1" name="Equation" r:id="rId55" imgW="368280" imgH="190440" progId="">
                  <p:embed/>
                </p:oleObj>
              </mc:Choice>
              <mc:Fallback>
                <p:oleObj name="Equation" r:id="rId55" imgW="368280" imgH="190440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10000"/>
                        <a:ext cx="8382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Text Box 65"/>
          <p:cNvSpPr txBox="1">
            <a:spLocks noChangeArrowheads="1"/>
          </p:cNvSpPr>
          <p:nvPr/>
        </p:nvSpPr>
        <p:spPr bwMode="auto">
          <a:xfrm>
            <a:off x="3657600" y="4343400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5" name="Group 103"/>
          <p:cNvGrpSpPr>
            <a:grpSpLocks/>
          </p:cNvGrpSpPr>
          <p:nvPr/>
        </p:nvGrpSpPr>
        <p:grpSpPr bwMode="auto">
          <a:xfrm>
            <a:off x="5791200" y="1143000"/>
            <a:ext cx="2743200" cy="1741488"/>
            <a:chOff x="3168" y="2575"/>
            <a:chExt cx="1968" cy="1228"/>
          </a:xfrm>
        </p:grpSpPr>
        <p:grpSp>
          <p:nvGrpSpPr>
            <p:cNvPr id="56" name="Group 104"/>
            <p:cNvGrpSpPr>
              <a:grpSpLocks/>
            </p:cNvGrpSpPr>
            <p:nvPr/>
          </p:nvGrpSpPr>
          <p:grpSpPr bwMode="auto">
            <a:xfrm>
              <a:off x="3168" y="2575"/>
              <a:ext cx="768" cy="1228"/>
              <a:chOff x="3168" y="1175"/>
              <a:chExt cx="1104" cy="1748"/>
            </a:xfrm>
          </p:grpSpPr>
          <p:sp>
            <p:nvSpPr>
              <p:cNvPr id="70" name="AutoShape 105"/>
              <p:cNvSpPr>
                <a:spLocks noChangeArrowheads="1"/>
              </p:cNvSpPr>
              <p:nvPr/>
            </p:nvSpPr>
            <p:spPr bwMode="auto">
              <a:xfrm>
                <a:off x="3408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66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71" name="Text Box 106"/>
              <p:cNvSpPr txBox="1">
                <a:spLocks noChangeArrowheads="1"/>
              </p:cNvSpPr>
              <p:nvPr/>
            </p:nvSpPr>
            <p:spPr bwMode="auto">
              <a:xfrm>
                <a:off x="3367" y="1175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B</a:t>
                </a:r>
              </a:p>
            </p:txBody>
          </p:sp>
          <p:sp>
            <p:nvSpPr>
              <p:cNvPr id="72" name="Text Box 107"/>
              <p:cNvSpPr txBox="1">
                <a:spLocks noChangeArrowheads="1"/>
              </p:cNvSpPr>
              <p:nvPr/>
            </p:nvSpPr>
            <p:spPr bwMode="auto">
              <a:xfrm>
                <a:off x="3168" y="2553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A</a:t>
                </a:r>
              </a:p>
            </p:txBody>
          </p:sp>
          <p:sp>
            <p:nvSpPr>
              <p:cNvPr id="73" name="Text Box 108"/>
              <p:cNvSpPr txBox="1">
                <a:spLocks noChangeArrowheads="1"/>
              </p:cNvSpPr>
              <p:nvPr/>
            </p:nvSpPr>
            <p:spPr bwMode="auto">
              <a:xfrm>
                <a:off x="4031" y="2555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C</a:t>
                </a:r>
              </a:p>
            </p:txBody>
          </p:sp>
          <p:sp>
            <p:nvSpPr>
              <p:cNvPr id="125" name="Rectangle 109"/>
              <p:cNvSpPr>
                <a:spLocks noChangeArrowheads="1"/>
              </p:cNvSpPr>
              <p:nvPr/>
            </p:nvSpPr>
            <p:spPr bwMode="auto">
              <a:xfrm>
                <a:off x="3408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</p:grpSp>
        <p:grpSp>
          <p:nvGrpSpPr>
            <p:cNvPr id="57" name="Group 111"/>
            <p:cNvGrpSpPr>
              <a:grpSpLocks/>
            </p:cNvGrpSpPr>
            <p:nvPr/>
          </p:nvGrpSpPr>
          <p:grpSpPr bwMode="auto">
            <a:xfrm>
              <a:off x="4368" y="2575"/>
              <a:ext cx="768" cy="1227"/>
              <a:chOff x="4560" y="1175"/>
              <a:chExt cx="1104" cy="1748"/>
            </a:xfrm>
          </p:grpSpPr>
          <p:sp>
            <p:nvSpPr>
              <p:cNvPr id="64" name="AutoShape 112"/>
              <p:cNvSpPr>
                <a:spLocks noChangeArrowheads="1"/>
              </p:cNvSpPr>
              <p:nvPr/>
            </p:nvSpPr>
            <p:spPr bwMode="auto">
              <a:xfrm>
                <a:off x="4800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66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65" name="Text Box 113"/>
              <p:cNvSpPr txBox="1">
                <a:spLocks noChangeArrowheads="1"/>
              </p:cNvSpPr>
              <p:nvPr/>
            </p:nvSpPr>
            <p:spPr bwMode="auto">
              <a:xfrm>
                <a:off x="4761" y="1175"/>
                <a:ext cx="239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E</a:t>
                </a:r>
              </a:p>
            </p:txBody>
          </p:sp>
          <p:sp>
            <p:nvSpPr>
              <p:cNvPr id="66" name="Text Box 114"/>
              <p:cNvSpPr txBox="1">
                <a:spLocks noChangeArrowheads="1"/>
              </p:cNvSpPr>
              <p:nvPr/>
            </p:nvSpPr>
            <p:spPr bwMode="auto">
              <a:xfrm>
                <a:off x="4560" y="2554"/>
                <a:ext cx="24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D</a:t>
                </a:r>
              </a:p>
            </p:txBody>
          </p:sp>
          <p:sp>
            <p:nvSpPr>
              <p:cNvPr id="67" name="Text Box 115"/>
              <p:cNvSpPr txBox="1">
                <a:spLocks noChangeArrowheads="1"/>
              </p:cNvSpPr>
              <p:nvPr/>
            </p:nvSpPr>
            <p:spPr bwMode="auto">
              <a:xfrm>
                <a:off x="5423" y="2554"/>
                <a:ext cx="24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F</a:t>
                </a:r>
              </a:p>
            </p:txBody>
          </p:sp>
          <p:sp>
            <p:nvSpPr>
              <p:cNvPr id="68" name="Rectangle 116"/>
              <p:cNvSpPr>
                <a:spLocks noChangeArrowheads="1"/>
              </p:cNvSpPr>
              <p:nvPr/>
            </p:nvSpPr>
            <p:spPr bwMode="auto">
              <a:xfrm>
                <a:off x="4800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</p:grpSp>
        <p:grpSp>
          <p:nvGrpSpPr>
            <p:cNvPr id="58" name="Group 118"/>
            <p:cNvGrpSpPr>
              <a:grpSpLocks/>
            </p:cNvGrpSpPr>
            <p:nvPr/>
          </p:nvGrpSpPr>
          <p:grpSpPr bwMode="auto">
            <a:xfrm>
              <a:off x="3456" y="3072"/>
              <a:ext cx="147" cy="119"/>
              <a:chOff x="3600" y="1872"/>
              <a:chExt cx="184" cy="144"/>
            </a:xfrm>
          </p:grpSpPr>
          <p:sp>
            <p:nvSpPr>
              <p:cNvPr id="62" name="Line 119"/>
              <p:cNvSpPr>
                <a:spLocks noChangeShapeType="1"/>
              </p:cNvSpPr>
              <p:nvPr/>
            </p:nvSpPr>
            <p:spPr bwMode="auto">
              <a:xfrm flipV="1">
                <a:off x="3640" y="1920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120"/>
              <p:cNvSpPr>
                <a:spLocks noChangeShapeType="1"/>
              </p:cNvSpPr>
              <p:nvPr/>
            </p:nvSpPr>
            <p:spPr bwMode="auto">
              <a:xfrm flipV="1">
                <a:off x="3600" y="187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9" name="Group 121"/>
            <p:cNvGrpSpPr>
              <a:grpSpLocks/>
            </p:cNvGrpSpPr>
            <p:nvPr/>
          </p:nvGrpSpPr>
          <p:grpSpPr bwMode="auto">
            <a:xfrm>
              <a:off x="4648" y="3072"/>
              <a:ext cx="147" cy="119"/>
              <a:chOff x="3600" y="1872"/>
              <a:chExt cx="184" cy="144"/>
            </a:xfrm>
          </p:grpSpPr>
          <p:sp>
            <p:nvSpPr>
              <p:cNvPr id="60" name="Line 122"/>
              <p:cNvSpPr>
                <a:spLocks noChangeShapeType="1"/>
              </p:cNvSpPr>
              <p:nvPr/>
            </p:nvSpPr>
            <p:spPr bwMode="auto">
              <a:xfrm flipV="1">
                <a:off x="3640" y="1920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123"/>
              <p:cNvSpPr>
                <a:spLocks noChangeShapeType="1"/>
              </p:cNvSpPr>
              <p:nvPr/>
            </p:nvSpPr>
            <p:spPr bwMode="auto">
              <a:xfrm flipV="1">
                <a:off x="3600" y="187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7" name="Rectangle 126"/>
          <p:cNvSpPr/>
          <p:nvPr/>
        </p:nvSpPr>
        <p:spPr>
          <a:xfrm>
            <a:off x="6400800" y="1676400"/>
            <a:ext cx="3722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.VnTime" pitchFamily="34" charset="0"/>
              </a:rPr>
              <a:t>a</a:t>
            </a:r>
            <a:endParaRPr lang="en-US" sz="3600" dirty="0"/>
          </a:p>
        </p:txBody>
      </p:sp>
      <p:sp>
        <p:nvSpPr>
          <p:cNvPr id="128" name="Rectangle 127"/>
          <p:cNvSpPr/>
          <p:nvPr/>
        </p:nvSpPr>
        <p:spPr>
          <a:xfrm>
            <a:off x="8077200" y="1600200"/>
            <a:ext cx="3722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.VnTime" pitchFamily="34" charset="0"/>
              </a:rPr>
              <a:t>a</a:t>
            </a:r>
            <a:endParaRPr lang="en-US" sz="3600" dirty="0"/>
          </a:p>
        </p:txBody>
      </p:sp>
      <p:sp>
        <p:nvSpPr>
          <p:cNvPr id="129" name="Rectangle 128"/>
          <p:cNvSpPr/>
          <p:nvPr/>
        </p:nvSpPr>
        <p:spPr>
          <a:xfrm>
            <a:off x="6172200" y="2667000"/>
            <a:ext cx="38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.VnTime" pitchFamily="34" charset="0"/>
              </a:rPr>
              <a:t>b</a:t>
            </a:r>
            <a:endParaRPr lang="en-US" sz="3200" dirty="0"/>
          </a:p>
        </p:txBody>
      </p:sp>
      <p:sp>
        <p:nvSpPr>
          <p:cNvPr id="131" name="Rectangle 130"/>
          <p:cNvSpPr/>
          <p:nvPr/>
        </p:nvSpPr>
        <p:spPr>
          <a:xfrm>
            <a:off x="7924800" y="2667000"/>
            <a:ext cx="38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.VnTime" pitchFamily="34" charset="0"/>
              </a:rPr>
              <a:t>b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4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4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2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78" grpId="0"/>
      <p:bldP spid="80" grpId="0"/>
      <p:bldP spid="85" grpId="0"/>
      <p:bldP spid="92" grpId="0"/>
      <p:bldP spid="94" grpId="0"/>
      <p:bldP spid="96" grpId="0"/>
      <p:bldP spid="101" grpId="0"/>
      <p:bldP spid="107" grpId="0"/>
      <p:bldP spid="111" grpId="0"/>
      <p:bldP spid="112" grpId="0"/>
      <p:bldP spid="115" grpId="0"/>
      <p:bldP spid="116" grpId="0"/>
      <p:bldP spid="117" grpId="0" animBg="1"/>
      <p:bldP spid="119" grpId="0"/>
      <p:bldP spid="122" grpId="0"/>
      <p:bldP spid="1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47800" y="838200"/>
            <a:ext cx="3581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vi-VN" sz="2000" b="1" dirty="0"/>
              <a:t>∆</a:t>
            </a:r>
            <a:r>
              <a:rPr lang="en-US" sz="2000" b="1" dirty="0"/>
              <a:t>ABC </a:t>
            </a:r>
            <a:r>
              <a:rPr lang="en-US" sz="2000" b="1" dirty="0" err="1"/>
              <a:t>cân</a:t>
            </a:r>
            <a:r>
              <a:rPr lang="en-US" sz="2000" b="1" dirty="0"/>
              <a:t> </a:t>
            </a:r>
            <a:r>
              <a:rPr lang="en-US" sz="2000" b="1" dirty="0" err="1"/>
              <a:t>tại</a:t>
            </a:r>
            <a:r>
              <a:rPr lang="en-US" sz="2000" b="1" dirty="0"/>
              <a:t> A (AB = AC)</a:t>
            </a:r>
          </a:p>
          <a:p>
            <a:pPr algn="just" eaLnBrk="0" hangingPunct="0"/>
            <a:r>
              <a:rPr lang="en-US" sz="2000" b="1" dirty="0"/>
              <a:t>AH </a:t>
            </a:r>
            <a:r>
              <a:rPr lang="en-US" sz="2000" b="1" dirty="0">
                <a:latin typeface="Cambria Math" pitchFamily="18" charset="0"/>
              </a:rPr>
              <a:t>⏊ </a:t>
            </a:r>
            <a:r>
              <a:rPr lang="en-US" sz="2000" b="1" dirty="0"/>
              <a:t>BC</a:t>
            </a:r>
            <a:endParaRPr lang="vi-VN" sz="20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41374" y="838200"/>
            <a:ext cx="1316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vi-VN" sz="2000" b="1" dirty="0"/>
              <a:t>Cho </a:t>
            </a:r>
            <a:endParaRPr lang="vi-VN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96912" y="1809750"/>
            <a:ext cx="16487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vi-VN" sz="2000" b="1" dirty="0"/>
              <a:t>CMR:</a:t>
            </a:r>
            <a:endParaRPr lang="vi-VN" sz="20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14400" y="1143000"/>
            <a:ext cx="9420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vi-VN" sz="2000" b="1" dirty="0"/>
              <a:t>Có </a:t>
            </a:r>
            <a:endParaRPr lang="vi-VN" sz="20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47799" y="1820862"/>
            <a:ext cx="38208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vi-VN" sz="2000" b="1"/>
              <a:t>∆</a:t>
            </a:r>
            <a:r>
              <a:rPr lang="en-US" sz="2000" b="1"/>
              <a:t>AHB = ∆AHC</a:t>
            </a:r>
          </a:p>
          <a:p>
            <a:pPr eaLnBrk="0" hangingPunct="0"/>
            <a:r>
              <a:rPr lang="en-US" sz="2000" b="1"/>
              <a:t>(Bằng hai cách)</a:t>
            </a:r>
            <a:endParaRPr lang="vi-VN" sz="200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4638675" y="3424238"/>
            <a:ext cx="2090738" cy="338557"/>
            <a:chOff x="4638938" y="3423710"/>
            <a:chExt cx="2090268" cy="339526"/>
          </a:xfrm>
        </p:grpSpPr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4638938" y="3423713"/>
              <a:ext cx="509250" cy="339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6219956" y="3423710"/>
              <a:ext cx="509250" cy="339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4724400" y="3403600"/>
            <a:ext cx="168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" name="Group 20"/>
          <p:cNvGrpSpPr>
            <a:grpSpLocks/>
          </p:cNvGrpSpPr>
          <p:nvPr/>
        </p:nvGrpSpPr>
        <p:grpSpPr bwMode="auto">
          <a:xfrm>
            <a:off x="4687531" y="3429000"/>
            <a:ext cx="4456469" cy="439387"/>
            <a:chOff x="467" y="3676"/>
            <a:chExt cx="4512" cy="288"/>
          </a:xfrm>
        </p:grpSpPr>
        <p:sp>
          <p:nvSpPr>
            <p:cNvPr id="13" name="Rectangle 21"/>
            <p:cNvSpPr>
              <a:spLocks noChangeArrowheads="1"/>
            </p:cNvSpPr>
            <p:nvPr/>
          </p:nvSpPr>
          <p:spPr bwMode="auto">
            <a:xfrm>
              <a:off x="467" y="3676"/>
              <a:ext cx="4512" cy="288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528" y="3676"/>
              <a:ext cx="4367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 dirty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endParaRPr lang="en-US" sz="1100" kern="0" dirty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516" y="3779"/>
              <a:ext cx="4463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0             1             2             3             4            5              6             7</a:t>
              </a:r>
              <a:endParaRPr lang="en-US" sz="1100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 rot="1774069">
            <a:off x="5064125" y="1733550"/>
            <a:ext cx="227013" cy="1785938"/>
            <a:chOff x="2688" y="816"/>
            <a:chExt cx="240" cy="2304"/>
          </a:xfrm>
        </p:grpSpPr>
        <p:sp>
          <p:nvSpPr>
            <p:cNvPr id="17" name="Rectangle 4" descr="Dark upward diagonal"/>
            <p:cNvSpPr>
              <a:spLocks noChangeArrowheads="1"/>
            </p:cNvSpPr>
            <p:nvPr/>
          </p:nvSpPr>
          <p:spPr bwMode="auto">
            <a:xfrm>
              <a:off x="2688" y="816"/>
              <a:ext cx="240" cy="1728"/>
            </a:xfrm>
            <a:prstGeom prst="rect">
              <a:avLst/>
            </a:prstGeom>
            <a:pattFill prst="dkUpDiag">
              <a:fgClr>
                <a:srgbClr val="FF33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  <p:sp>
          <p:nvSpPr>
            <p:cNvPr id="18" name="AutoShape 5" descr="Oak"/>
            <p:cNvSpPr>
              <a:spLocks noChangeArrowheads="1"/>
            </p:cNvSpPr>
            <p:nvPr/>
          </p:nvSpPr>
          <p:spPr bwMode="auto">
            <a:xfrm rot="10800000">
              <a:off x="2688" y="2544"/>
              <a:ext cx="240" cy="576"/>
            </a:xfrm>
            <a:prstGeom prst="triangle">
              <a:avLst>
                <a:gd name="adj" fmla="val 50000"/>
              </a:avLst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</p:grpSp>
      <p:pic>
        <p:nvPicPr>
          <p:cNvPr id="19" name="Picture 3" descr="C:\Users\Administrator\Downloads\interro-1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4800"/>
            <a:ext cx="83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27"/>
          <p:cNvSpPr txBox="1">
            <a:spLocks noChangeArrowheads="1"/>
          </p:cNvSpPr>
          <p:nvPr/>
        </p:nvSpPr>
        <p:spPr bwMode="auto">
          <a:xfrm>
            <a:off x="152400" y="1676400"/>
            <a:ext cx="533400" cy="52322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18385 -0.00509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0" y="-30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4638675" y="3403600"/>
            <a:ext cx="2090738" cy="355600"/>
            <a:chOff x="4638938" y="3403978"/>
            <a:chExt cx="2090268" cy="355656"/>
          </a:xfrm>
        </p:grpSpPr>
        <p:grpSp>
          <p:nvGrpSpPr>
            <p:cNvPr id="16" name="Group 6"/>
            <p:cNvGrpSpPr>
              <a:grpSpLocks/>
            </p:cNvGrpSpPr>
            <p:nvPr/>
          </p:nvGrpSpPr>
          <p:grpSpPr bwMode="auto">
            <a:xfrm>
              <a:off x="4638938" y="3423713"/>
              <a:ext cx="2090268" cy="335921"/>
              <a:chOff x="4638938" y="3423713"/>
              <a:chExt cx="2090268" cy="335921"/>
            </a:xfrm>
          </p:grpSpPr>
          <p:sp>
            <p:nvSpPr>
              <p:cNvPr id="18" name="Text Box 17"/>
              <p:cNvSpPr txBox="1">
                <a:spLocks noChangeArrowheads="1"/>
              </p:cNvSpPr>
              <p:nvPr/>
            </p:nvSpPr>
            <p:spPr bwMode="auto">
              <a:xfrm>
                <a:off x="4638938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19" name="Text Box 19"/>
              <p:cNvSpPr txBox="1">
                <a:spLocks noChangeArrowheads="1"/>
              </p:cNvSpPr>
              <p:nvPr/>
            </p:nvSpPr>
            <p:spPr bwMode="auto">
              <a:xfrm>
                <a:off x="6219956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0000"/>
                    </a:solidFill>
                  </a:rPr>
                  <a:t>C</a:t>
                </a:r>
              </a:p>
            </p:txBody>
          </p:sp>
        </p:grp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4787175" y="3403978"/>
              <a:ext cx="1687406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Group 11"/>
          <p:cNvGrpSpPr>
            <a:grpSpLocks/>
          </p:cNvGrpSpPr>
          <p:nvPr/>
        </p:nvGrpSpPr>
        <p:grpSpPr bwMode="auto">
          <a:xfrm rot="-2620471">
            <a:off x="2781300" y="1401763"/>
            <a:ext cx="3968750" cy="3911600"/>
            <a:chOff x="938" y="1296"/>
            <a:chExt cx="3984" cy="3984"/>
          </a:xfrm>
        </p:grpSpPr>
        <p:sp>
          <p:nvSpPr>
            <p:cNvPr id="26" name="Oval 12"/>
            <p:cNvSpPr>
              <a:spLocks noChangeArrowheads="1"/>
            </p:cNvSpPr>
            <p:nvPr/>
          </p:nvSpPr>
          <p:spPr bwMode="auto">
            <a:xfrm>
              <a:off x="938" y="1296"/>
              <a:ext cx="3984" cy="398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7" name="Rectangle 14"/>
            <p:cNvSpPr>
              <a:spLocks noChangeArrowheads="1"/>
            </p:cNvSpPr>
            <p:nvPr/>
          </p:nvSpPr>
          <p:spPr bwMode="auto">
            <a:xfrm>
              <a:off x="3828" y="1575"/>
              <a:ext cx="96" cy="432"/>
            </a:xfrm>
            <a:prstGeom prst="rect">
              <a:avLst/>
            </a:prstGeom>
            <a:gradFill rotWithShape="1">
              <a:gsLst>
                <a:gs pos="0">
                  <a:srgbClr val="3333FF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8" name="AutoShape 15" descr="Oak"/>
            <p:cNvSpPr>
              <a:spLocks noChangeArrowheads="1"/>
            </p:cNvSpPr>
            <p:nvPr/>
          </p:nvSpPr>
          <p:spPr bwMode="auto">
            <a:xfrm rot="12976727">
              <a:off x="3289" y="1973"/>
              <a:ext cx="191" cy="1447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9" name="AutoShape 16" descr="Oak"/>
            <p:cNvSpPr>
              <a:spLocks noChangeArrowheads="1"/>
            </p:cNvSpPr>
            <p:nvPr/>
          </p:nvSpPr>
          <p:spPr bwMode="auto">
            <a:xfrm rot="8450813">
              <a:off x="4327" y="1936"/>
              <a:ext cx="178" cy="1528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0" name="AutoShape 17" descr="Oak"/>
            <p:cNvSpPr>
              <a:spLocks noChangeArrowheads="1"/>
            </p:cNvSpPr>
            <p:nvPr/>
          </p:nvSpPr>
          <p:spPr bwMode="auto">
            <a:xfrm>
              <a:off x="3710" y="1790"/>
              <a:ext cx="336" cy="66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1" name="Oval 18"/>
            <p:cNvSpPr>
              <a:spLocks noChangeArrowheads="1"/>
            </p:cNvSpPr>
            <p:nvPr/>
          </p:nvSpPr>
          <p:spPr bwMode="auto">
            <a:xfrm>
              <a:off x="3803" y="1919"/>
              <a:ext cx="143" cy="144"/>
            </a:xfrm>
            <a:prstGeom prst="ellipse">
              <a:avLst/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32" name="Group 11"/>
          <p:cNvGrpSpPr>
            <a:grpSpLocks/>
          </p:cNvGrpSpPr>
          <p:nvPr/>
        </p:nvGrpSpPr>
        <p:grpSpPr bwMode="auto">
          <a:xfrm rot="2620471" flipH="1">
            <a:off x="4521200" y="1401763"/>
            <a:ext cx="3968750" cy="3911600"/>
            <a:chOff x="938" y="1296"/>
            <a:chExt cx="3984" cy="3984"/>
          </a:xfrm>
        </p:grpSpPr>
        <p:sp>
          <p:nvSpPr>
            <p:cNvPr id="33" name="Oval 12"/>
            <p:cNvSpPr>
              <a:spLocks noChangeArrowheads="1"/>
            </p:cNvSpPr>
            <p:nvPr/>
          </p:nvSpPr>
          <p:spPr bwMode="auto">
            <a:xfrm>
              <a:off x="938" y="1296"/>
              <a:ext cx="3984" cy="398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4" name="Rectangle 14"/>
            <p:cNvSpPr>
              <a:spLocks noChangeArrowheads="1"/>
            </p:cNvSpPr>
            <p:nvPr/>
          </p:nvSpPr>
          <p:spPr bwMode="auto">
            <a:xfrm>
              <a:off x="3829" y="1576"/>
              <a:ext cx="96" cy="432"/>
            </a:xfrm>
            <a:prstGeom prst="rect">
              <a:avLst/>
            </a:prstGeom>
            <a:gradFill rotWithShape="1">
              <a:gsLst>
                <a:gs pos="0">
                  <a:srgbClr val="3333FF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5" name="AutoShape 15" descr="Oak"/>
            <p:cNvSpPr>
              <a:spLocks noChangeArrowheads="1"/>
            </p:cNvSpPr>
            <p:nvPr/>
          </p:nvSpPr>
          <p:spPr bwMode="auto">
            <a:xfrm rot="12976727">
              <a:off x="3290" y="1974"/>
              <a:ext cx="191" cy="1447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6" name="AutoShape 16" descr="Oak"/>
            <p:cNvSpPr>
              <a:spLocks noChangeArrowheads="1"/>
            </p:cNvSpPr>
            <p:nvPr/>
          </p:nvSpPr>
          <p:spPr bwMode="auto">
            <a:xfrm rot="8450813">
              <a:off x="4329" y="1938"/>
              <a:ext cx="178" cy="1528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7" name="AutoShape 17" descr="Oak"/>
            <p:cNvSpPr>
              <a:spLocks noChangeArrowheads="1"/>
            </p:cNvSpPr>
            <p:nvPr/>
          </p:nvSpPr>
          <p:spPr bwMode="auto">
            <a:xfrm>
              <a:off x="3710" y="1793"/>
              <a:ext cx="336" cy="66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8" name="Oval 18"/>
            <p:cNvSpPr>
              <a:spLocks noChangeArrowheads="1"/>
            </p:cNvSpPr>
            <p:nvPr/>
          </p:nvSpPr>
          <p:spPr bwMode="auto">
            <a:xfrm>
              <a:off x="3804" y="1920"/>
              <a:ext cx="143" cy="144"/>
            </a:xfrm>
            <a:prstGeom prst="ellipse">
              <a:avLst/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5227638" y="1373189"/>
            <a:ext cx="511175" cy="338554"/>
            <a:chOff x="2800881" y="1768352"/>
            <a:chExt cx="511381" cy="339523"/>
          </a:xfrm>
        </p:grpSpPr>
        <p:sp>
          <p:nvSpPr>
            <p:cNvPr id="40" name="Text Box 20"/>
            <p:cNvSpPr txBox="1">
              <a:spLocks noChangeArrowheads="1"/>
            </p:cNvSpPr>
            <p:nvPr/>
          </p:nvSpPr>
          <p:spPr bwMode="auto">
            <a:xfrm>
              <a:off x="2800881" y="1768352"/>
              <a:ext cx="511381" cy="339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3174093" y="1905268"/>
              <a:ext cx="55585" cy="6208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vi-VN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300000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"/>
                            </p:stCondLst>
                            <p:childTnLst>
                              <p:par>
                                <p:cTn id="2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300000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38675" y="3403600"/>
            <a:ext cx="2090738" cy="355600"/>
            <a:chOff x="4638938" y="3403978"/>
            <a:chExt cx="2090268" cy="35565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638938" y="3423713"/>
              <a:ext cx="2090268" cy="335921"/>
              <a:chOff x="4638938" y="3423713"/>
              <a:chExt cx="2090268" cy="335921"/>
            </a:xfrm>
          </p:grpSpPr>
          <p:sp>
            <p:nvSpPr>
              <p:cNvPr id="5" name="Text Box 17"/>
              <p:cNvSpPr txBox="1">
                <a:spLocks noChangeArrowheads="1"/>
              </p:cNvSpPr>
              <p:nvPr/>
            </p:nvSpPr>
            <p:spPr bwMode="auto">
              <a:xfrm>
                <a:off x="4638938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dirty="0">
                    <a:solidFill>
                      <a:srgbClr val="FFFF00"/>
                    </a:solidFill>
                  </a:rPr>
                  <a:t>B</a:t>
                </a:r>
              </a:p>
            </p:txBody>
          </p:sp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6219956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dirty="0">
                    <a:solidFill>
                      <a:srgbClr val="FFFF00"/>
                    </a:solidFill>
                  </a:rPr>
                  <a:t>C</a:t>
                </a:r>
              </a:p>
            </p:txBody>
          </p:sp>
        </p:grpSp>
        <p:sp>
          <p:nvSpPr>
            <p:cNvPr id="4" name="Line 13"/>
            <p:cNvSpPr>
              <a:spLocks noChangeShapeType="1"/>
            </p:cNvSpPr>
            <p:nvPr/>
          </p:nvSpPr>
          <p:spPr bwMode="auto">
            <a:xfrm>
              <a:off x="4787175" y="3403978"/>
              <a:ext cx="1687406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Line 13"/>
          <p:cNvSpPr>
            <a:spLocks noChangeShapeType="1"/>
          </p:cNvSpPr>
          <p:nvPr/>
        </p:nvSpPr>
        <p:spPr bwMode="auto">
          <a:xfrm flipV="1">
            <a:off x="4787900" y="1539875"/>
            <a:ext cx="839788" cy="18637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5227638" y="1373188"/>
            <a:ext cx="511175" cy="334962"/>
            <a:chOff x="2800881" y="1768352"/>
            <a:chExt cx="511381" cy="335921"/>
          </a:xfrm>
        </p:grpSpPr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2800881" y="1768352"/>
              <a:ext cx="511381" cy="3359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A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3174093" y="1905268"/>
              <a:ext cx="55585" cy="6208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vi-VN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 rot="-3920732">
            <a:off x="3113088" y="2533650"/>
            <a:ext cx="4491037" cy="468313"/>
            <a:chOff x="432" y="3676"/>
            <a:chExt cx="4547" cy="308"/>
          </a:xfrm>
        </p:grpSpPr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33" y="3695"/>
              <a:ext cx="4512" cy="288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529" y="3675"/>
              <a:ext cx="4367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I  I  I  I  </a:t>
              </a: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endParaRPr lang="en-US" sz="1100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516" y="3779"/>
              <a:ext cx="4463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>
                  <a:solidFill>
                    <a:srgbClr val="FF0000"/>
                  </a:solidFill>
                  <a:latin typeface="Arial" charset="0"/>
                  <a:cs typeface="+mn-cs"/>
                </a:rPr>
                <a:t>0             1             2             3             4            5              6             7</a:t>
              </a:r>
              <a:endParaRPr lang="en-US" sz="1100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25" name="Group 3"/>
          <p:cNvGrpSpPr>
            <a:grpSpLocks/>
          </p:cNvGrpSpPr>
          <p:nvPr/>
        </p:nvGrpSpPr>
        <p:grpSpPr bwMode="auto">
          <a:xfrm rot="19825931" flipH="1">
            <a:off x="5064125" y="-136525"/>
            <a:ext cx="227013" cy="1787525"/>
            <a:chOff x="2688" y="816"/>
            <a:chExt cx="240" cy="2304"/>
          </a:xfrm>
        </p:grpSpPr>
        <p:sp>
          <p:nvSpPr>
            <p:cNvPr id="26" name="Rectangle 4" descr="Dark upward diagonal"/>
            <p:cNvSpPr>
              <a:spLocks noChangeArrowheads="1"/>
            </p:cNvSpPr>
            <p:nvPr/>
          </p:nvSpPr>
          <p:spPr bwMode="auto">
            <a:xfrm>
              <a:off x="2688" y="816"/>
              <a:ext cx="240" cy="1728"/>
            </a:xfrm>
            <a:prstGeom prst="rect">
              <a:avLst/>
            </a:prstGeom>
            <a:pattFill prst="dkUpDiag">
              <a:fgClr>
                <a:srgbClr val="FF33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  <p:sp>
          <p:nvSpPr>
            <p:cNvPr id="27" name="AutoShape 5" descr="Oak"/>
            <p:cNvSpPr>
              <a:spLocks noChangeArrowheads="1"/>
            </p:cNvSpPr>
            <p:nvPr/>
          </p:nvSpPr>
          <p:spPr bwMode="auto">
            <a:xfrm rot="10800000">
              <a:off x="2688" y="2544"/>
              <a:ext cx="240" cy="576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3.33333E-6 L -0.09115 0.2673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0" y="134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38675" y="3403600"/>
            <a:ext cx="2090738" cy="355600"/>
            <a:chOff x="4638938" y="3403978"/>
            <a:chExt cx="2090268" cy="35565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638938" y="3423713"/>
              <a:ext cx="2090268" cy="335921"/>
              <a:chOff x="4638938" y="3423713"/>
              <a:chExt cx="2090268" cy="335921"/>
            </a:xfrm>
          </p:grpSpPr>
          <p:sp>
            <p:nvSpPr>
              <p:cNvPr id="5" name="Text Box 17"/>
              <p:cNvSpPr txBox="1">
                <a:spLocks noChangeArrowheads="1"/>
              </p:cNvSpPr>
              <p:nvPr/>
            </p:nvSpPr>
            <p:spPr bwMode="auto">
              <a:xfrm>
                <a:off x="4638938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B</a:t>
                </a:r>
              </a:p>
            </p:txBody>
          </p:sp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6219956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C</a:t>
                </a:r>
              </a:p>
            </p:txBody>
          </p:sp>
        </p:grpSp>
        <p:sp>
          <p:nvSpPr>
            <p:cNvPr id="4" name="Line 13"/>
            <p:cNvSpPr>
              <a:spLocks noChangeShapeType="1"/>
            </p:cNvSpPr>
            <p:nvPr/>
          </p:nvSpPr>
          <p:spPr bwMode="auto">
            <a:xfrm>
              <a:off x="4787175" y="3403978"/>
              <a:ext cx="1687406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9" name="Line 13"/>
          <p:cNvSpPr>
            <a:spLocks noChangeShapeType="1"/>
          </p:cNvSpPr>
          <p:nvPr/>
        </p:nvSpPr>
        <p:spPr bwMode="auto">
          <a:xfrm flipV="1">
            <a:off x="4787900" y="1447800"/>
            <a:ext cx="850900" cy="195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5227638" y="1373188"/>
            <a:ext cx="511175" cy="334962"/>
            <a:chOff x="2800881" y="1768352"/>
            <a:chExt cx="511381" cy="335921"/>
          </a:xfrm>
        </p:grpSpPr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2800881" y="1768352"/>
              <a:ext cx="511381" cy="3359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FF00"/>
                  </a:solidFill>
                </a:rPr>
                <a:t>A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3174093" y="1905268"/>
              <a:ext cx="55585" cy="6208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vi-VN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 rot="1774069">
            <a:off x="6141249" y="-60382"/>
            <a:ext cx="227013" cy="1787526"/>
            <a:chOff x="2688" y="816"/>
            <a:chExt cx="240" cy="2304"/>
          </a:xfrm>
        </p:grpSpPr>
        <p:sp>
          <p:nvSpPr>
            <p:cNvPr id="22" name="Rectangle 4" descr="Dark upward diagonal"/>
            <p:cNvSpPr>
              <a:spLocks noChangeArrowheads="1"/>
            </p:cNvSpPr>
            <p:nvPr/>
          </p:nvSpPr>
          <p:spPr bwMode="auto">
            <a:xfrm>
              <a:off x="2688" y="816"/>
              <a:ext cx="240" cy="1728"/>
            </a:xfrm>
            <a:prstGeom prst="rect">
              <a:avLst/>
            </a:prstGeom>
            <a:pattFill prst="dkUpDiag">
              <a:fgClr>
                <a:srgbClr val="FF33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  <p:sp>
          <p:nvSpPr>
            <p:cNvPr id="23" name="AutoShape 5" descr="Oak"/>
            <p:cNvSpPr>
              <a:spLocks noChangeArrowheads="1"/>
            </p:cNvSpPr>
            <p:nvPr/>
          </p:nvSpPr>
          <p:spPr bwMode="auto">
            <a:xfrm rot="10800000">
              <a:off x="2688" y="2544"/>
              <a:ext cx="240" cy="576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</p:grp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5638800" y="1524000"/>
            <a:ext cx="835025" cy="1900239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5084763" y="2425700"/>
            <a:ext cx="1123950" cy="190500"/>
            <a:chOff x="5003484" y="4363885"/>
            <a:chExt cx="1125037" cy="190819"/>
          </a:xfrm>
        </p:grpSpPr>
        <p:sp>
          <p:nvSpPr>
            <p:cNvPr id="26" name="Line 15"/>
            <p:cNvSpPr>
              <a:spLocks noChangeShapeType="1"/>
            </p:cNvSpPr>
            <p:nvPr/>
          </p:nvSpPr>
          <p:spPr bwMode="auto">
            <a:xfrm flipH="1">
              <a:off x="5923969" y="4363885"/>
              <a:ext cx="204552" cy="19081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>
              <a:off x="5003484" y="4363885"/>
              <a:ext cx="204552" cy="19081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20"/>
          <p:cNvGrpSpPr>
            <a:grpSpLocks/>
          </p:cNvGrpSpPr>
          <p:nvPr/>
        </p:nvGrpSpPr>
        <p:grpSpPr bwMode="auto">
          <a:xfrm rot="3943189">
            <a:off x="3469238" y="2125272"/>
            <a:ext cx="4459032" cy="460711"/>
            <a:chOff x="406" y="3954"/>
            <a:chExt cx="4513" cy="303"/>
          </a:xfrm>
        </p:grpSpPr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406" y="3954"/>
              <a:ext cx="4512" cy="288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0" name="Text Box 22"/>
            <p:cNvSpPr txBox="1">
              <a:spLocks noChangeArrowheads="1"/>
            </p:cNvSpPr>
            <p:nvPr/>
          </p:nvSpPr>
          <p:spPr bwMode="auto">
            <a:xfrm>
              <a:off x="460" y="4049"/>
              <a:ext cx="4367" cy="131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 dirty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endParaRPr lang="en-US" sz="1100" kern="0" dirty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1" name="Text Box 23"/>
            <p:cNvSpPr txBox="1">
              <a:spLocks noChangeArrowheads="1"/>
            </p:cNvSpPr>
            <p:nvPr/>
          </p:nvSpPr>
          <p:spPr bwMode="auto">
            <a:xfrm>
              <a:off x="456" y="4126"/>
              <a:ext cx="4463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 dirty="0">
                  <a:solidFill>
                    <a:srgbClr val="FF0000"/>
                  </a:solidFill>
                  <a:latin typeface="Arial" charset="0"/>
                  <a:cs typeface="+mn-cs"/>
                </a:rPr>
                <a:t>0             1             2             3             4            5              6             7</a:t>
              </a:r>
              <a:endParaRPr lang="en-US" sz="1100" kern="0" dirty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1.11111E-6 L 0.09427 0.27778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139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48200" y="3429000"/>
            <a:ext cx="2090738" cy="355600"/>
            <a:chOff x="4638938" y="3403978"/>
            <a:chExt cx="2090268" cy="35565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638938" y="3423713"/>
              <a:ext cx="2090268" cy="335921"/>
              <a:chOff x="4638938" y="3423713"/>
              <a:chExt cx="2090268" cy="335921"/>
            </a:xfrm>
          </p:grpSpPr>
          <p:sp>
            <p:nvSpPr>
              <p:cNvPr id="5" name="Text Box 17"/>
              <p:cNvSpPr txBox="1">
                <a:spLocks noChangeArrowheads="1"/>
              </p:cNvSpPr>
              <p:nvPr/>
            </p:nvSpPr>
            <p:spPr bwMode="auto">
              <a:xfrm>
                <a:off x="4638938" y="3423713"/>
                <a:ext cx="509250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dirty="0">
                    <a:solidFill>
                      <a:srgbClr val="FFFF00"/>
                    </a:solidFill>
                  </a:rPr>
                  <a:t>B</a:t>
                </a:r>
              </a:p>
            </p:txBody>
          </p:sp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6219956" y="3423713"/>
                <a:ext cx="509250" cy="335921"/>
              </a:xfrm>
              <a:prstGeom prst="rect">
                <a:avLst/>
              </a:prstGeom>
              <a:blipFill>
                <a:blip r:embed="rId2" cstate="print"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dirty="0">
                    <a:solidFill>
                      <a:srgbClr val="FFFF00"/>
                    </a:solidFill>
                  </a:rPr>
                  <a:t>C</a:t>
                </a:r>
              </a:p>
            </p:txBody>
          </p:sp>
        </p:grpSp>
        <p:sp>
          <p:nvSpPr>
            <p:cNvPr id="4" name="Line 13"/>
            <p:cNvSpPr>
              <a:spLocks noChangeShapeType="1"/>
            </p:cNvSpPr>
            <p:nvPr/>
          </p:nvSpPr>
          <p:spPr bwMode="auto">
            <a:xfrm>
              <a:off x="4787175" y="3403978"/>
              <a:ext cx="1687406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5084763" y="2425700"/>
            <a:ext cx="1123950" cy="190500"/>
            <a:chOff x="5003484" y="4363885"/>
            <a:chExt cx="1125037" cy="190819"/>
          </a:xfrm>
        </p:grpSpPr>
        <p:sp>
          <p:nvSpPr>
            <p:cNvPr id="10" name="Line 15"/>
            <p:cNvSpPr>
              <a:spLocks noChangeShapeType="1"/>
            </p:cNvSpPr>
            <p:nvPr/>
          </p:nvSpPr>
          <p:spPr bwMode="auto">
            <a:xfrm flipH="1">
              <a:off x="5923969" y="4363885"/>
              <a:ext cx="204552" cy="19081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5003484" y="4363885"/>
              <a:ext cx="204552" cy="19081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5627688" y="1590675"/>
            <a:ext cx="0" cy="18129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464175" y="3211513"/>
            <a:ext cx="511175" cy="541337"/>
            <a:chOff x="5463639" y="3212156"/>
            <a:chExt cx="511381" cy="53998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5627787" y="3212156"/>
              <a:ext cx="204552" cy="190819"/>
            </a:xfrm>
            <a:prstGeom prst="rect">
              <a:avLst/>
            </a:prstGeom>
            <a:noFill/>
            <a:ln w="2857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  <p:grpSp>
          <p:nvGrpSpPr>
            <p:cNvPr id="15" name="Group 2"/>
            <p:cNvGrpSpPr>
              <a:grpSpLocks/>
            </p:cNvGrpSpPr>
            <p:nvPr/>
          </p:nvGrpSpPr>
          <p:grpSpPr bwMode="auto">
            <a:xfrm>
              <a:off x="5463639" y="3366759"/>
              <a:ext cx="511381" cy="385379"/>
              <a:chOff x="3037494" y="3762702"/>
              <a:chExt cx="511381" cy="385379"/>
            </a:xfrm>
          </p:grpSpPr>
          <p:sp>
            <p:nvSpPr>
              <p:cNvPr id="16" name="Text Box 18"/>
              <p:cNvSpPr txBox="1">
                <a:spLocks noChangeArrowheads="1"/>
              </p:cNvSpPr>
              <p:nvPr/>
            </p:nvSpPr>
            <p:spPr bwMode="auto">
              <a:xfrm>
                <a:off x="3037494" y="3812160"/>
                <a:ext cx="511381" cy="3359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H</a:t>
                </a: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174074" y="3763285"/>
                <a:ext cx="55585" cy="63341"/>
              </a:xfrm>
              <a:prstGeom prst="ellips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hangingPunct="0">
                  <a:defRPr/>
                </a:pPr>
                <a:endParaRPr lang="vi-VN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Line 13"/>
          <p:cNvSpPr>
            <a:spLocks noChangeShapeType="1"/>
          </p:cNvSpPr>
          <p:nvPr/>
        </p:nvSpPr>
        <p:spPr bwMode="auto">
          <a:xfrm flipV="1">
            <a:off x="4787900" y="1539875"/>
            <a:ext cx="839788" cy="18637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5640388" y="1547813"/>
            <a:ext cx="833437" cy="18764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" name="Group 16"/>
          <p:cNvGrpSpPr>
            <a:grpSpLocks/>
          </p:cNvGrpSpPr>
          <p:nvPr/>
        </p:nvGrpSpPr>
        <p:grpSpPr bwMode="auto">
          <a:xfrm>
            <a:off x="5227638" y="1373188"/>
            <a:ext cx="511175" cy="334962"/>
            <a:chOff x="2800881" y="1768352"/>
            <a:chExt cx="511381" cy="335921"/>
          </a:xfrm>
        </p:grpSpPr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800881" y="1768352"/>
              <a:ext cx="511381" cy="3359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A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3174093" y="1905268"/>
              <a:ext cx="55585" cy="6208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vi-VN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Group 20"/>
          <p:cNvGrpSpPr>
            <a:grpSpLocks/>
          </p:cNvGrpSpPr>
          <p:nvPr/>
        </p:nvGrpSpPr>
        <p:grpSpPr bwMode="auto">
          <a:xfrm rot="5400000">
            <a:off x="3155033" y="2788567"/>
            <a:ext cx="4491037" cy="437903"/>
            <a:chOff x="432" y="3695"/>
            <a:chExt cx="4547" cy="288"/>
          </a:xfrm>
        </p:grpSpPr>
        <p:sp>
          <p:nvSpPr>
            <p:cNvPr id="32" name="Rectangle 21"/>
            <p:cNvSpPr>
              <a:spLocks noChangeArrowheads="1"/>
            </p:cNvSpPr>
            <p:nvPr/>
          </p:nvSpPr>
          <p:spPr bwMode="auto">
            <a:xfrm>
              <a:off x="432" y="3695"/>
              <a:ext cx="4512" cy="288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432" y="3702"/>
              <a:ext cx="4367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 dirty="0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I</a:t>
              </a:r>
              <a:r>
                <a:rPr lang="en-US" sz="1100" kern="0" dirty="0">
                  <a:solidFill>
                    <a:sysClr val="windowText" lastClr="000000"/>
                  </a:solidFill>
                  <a:latin typeface="Arial" charset="0"/>
                  <a:cs typeface="+mn-cs"/>
                </a:rPr>
                <a:t>  </a:t>
              </a:r>
              <a:r>
                <a:rPr lang="en-US" sz="1100" kern="0" dirty="0" err="1">
                  <a:solidFill>
                    <a:srgbClr val="FF0000"/>
                  </a:solidFill>
                  <a:latin typeface="Arial" charset="0"/>
                  <a:cs typeface="+mn-cs"/>
                </a:rPr>
                <a:t>I</a:t>
              </a:r>
              <a:endParaRPr lang="en-US" sz="1100" kern="0" dirty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516" y="3779"/>
              <a:ext cx="4463" cy="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 dirty="0">
                  <a:solidFill>
                    <a:srgbClr val="FF0000"/>
                  </a:solidFill>
                  <a:latin typeface="Arial" charset="0"/>
                  <a:cs typeface="+mn-cs"/>
                </a:rPr>
                <a:t>0             1             2             3             4            5              6             7</a:t>
              </a:r>
              <a:endParaRPr lang="en-US" sz="1100" kern="0" dirty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35" name="Group 3"/>
          <p:cNvGrpSpPr>
            <a:grpSpLocks/>
          </p:cNvGrpSpPr>
          <p:nvPr/>
        </p:nvGrpSpPr>
        <p:grpSpPr bwMode="auto">
          <a:xfrm rot="1774069">
            <a:off x="5992813" y="-131763"/>
            <a:ext cx="227012" cy="1787526"/>
            <a:chOff x="2688" y="816"/>
            <a:chExt cx="240" cy="2304"/>
          </a:xfrm>
        </p:grpSpPr>
        <p:sp>
          <p:nvSpPr>
            <p:cNvPr id="36" name="Rectangle 4" descr="Dark upward diagonal"/>
            <p:cNvSpPr>
              <a:spLocks noChangeArrowheads="1"/>
            </p:cNvSpPr>
            <p:nvPr/>
          </p:nvSpPr>
          <p:spPr bwMode="auto">
            <a:xfrm>
              <a:off x="2688" y="816"/>
              <a:ext cx="240" cy="1728"/>
            </a:xfrm>
            <a:prstGeom prst="rect">
              <a:avLst/>
            </a:prstGeom>
            <a:pattFill prst="dkUpDiag">
              <a:fgClr>
                <a:srgbClr val="FF33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>
                <a:solidFill>
                  <a:srgbClr val="FFFFFF"/>
                </a:solidFill>
              </a:endParaRPr>
            </a:p>
          </p:txBody>
        </p:sp>
        <p:sp>
          <p:nvSpPr>
            <p:cNvPr id="37" name="AutoShape 5" descr="Oak"/>
            <p:cNvSpPr>
              <a:spLocks noChangeArrowheads="1"/>
            </p:cNvSpPr>
            <p:nvPr/>
          </p:nvSpPr>
          <p:spPr bwMode="auto">
            <a:xfrm rot="10800000">
              <a:off x="2688" y="2544"/>
              <a:ext cx="240" cy="576"/>
            </a:xfrm>
            <a:prstGeom prst="triangle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vi-VN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1.11111E-6 L -0.00104 0.26667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33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 Box 29"/>
          <p:cNvSpPr txBox="1">
            <a:spLocks noChangeArrowheads="1"/>
          </p:cNvSpPr>
          <p:nvPr/>
        </p:nvSpPr>
        <p:spPr bwMode="auto">
          <a:xfrm>
            <a:off x="3429000" y="22098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 dirty="0" err="1">
                <a:solidFill>
                  <a:srgbClr val="FFFF00"/>
                </a:solidFill>
                <a:latin typeface=".VnTime" pitchFamily="34" charset="0"/>
              </a:rPr>
              <a:t>Chøng</a:t>
            </a:r>
            <a:r>
              <a:rPr lang="en-US" sz="2800" u="sng" dirty="0">
                <a:solidFill>
                  <a:srgbClr val="FFFF00"/>
                </a:solidFill>
                <a:latin typeface=".VnTime" pitchFamily="34" charset="0"/>
              </a:rPr>
              <a:t> minh:</a:t>
            </a:r>
          </a:p>
        </p:txBody>
      </p:sp>
      <p:sp>
        <p:nvSpPr>
          <p:cNvPr id="118" name="Text Box 31"/>
          <p:cNvSpPr txBox="1">
            <a:spLocks noChangeArrowheads="1"/>
          </p:cNvSpPr>
          <p:nvPr/>
        </p:nvSpPr>
        <p:spPr bwMode="auto">
          <a:xfrm>
            <a:off x="4448175" y="1041400"/>
            <a:ext cx="4391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ABC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c©n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t¹i A; AH  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  <a:sym typeface="Symbol"/>
              </a:rPr>
              <a:t>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BC</a:t>
            </a:r>
          </a:p>
        </p:txBody>
      </p:sp>
      <p:grpSp>
        <p:nvGrpSpPr>
          <p:cNvPr id="119" name="Group 219"/>
          <p:cNvGrpSpPr>
            <a:grpSpLocks/>
          </p:cNvGrpSpPr>
          <p:nvPr/>
        </p:nvGrpSpPr>
        <p:grpSpPr bwMode="auto">
          <a:xfrm>
            <a:off x="3352027" y="990600"/>
            <a:ext cx="4267972" cy="919163"/>
            <a:chOff x="2826" y="819"/>
            <a:chExt cx="1686" cy="579"/>
          </a:xfrm>
        </p:grpSpPr>
        <p:sp>
          <p:nvSpPr>
            <p:cNvPr id="120" name="Line 33"/>
            <p:cNvSpPr>
              <a:spLocks noChangeShapeType="1"/>
            </p:cNvSpPr>
            <p:nvPr/>
          </p:nvSpPr>
          <p:spPr bwMode="auto">
            <a:xfrm>
              <a:off x="3157" y="819"/>
              <a:ext cx="0" cy="57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0">
                <a:latin typeface=".VnTime" pitchFamily="34" charset="0"/>
              </a:endParaRPr>
            </a:p>
          </p:txBody>
        </p:sp>
        <p:sp>
          <p:nvSpPr>
            <p:cNvPr id="121" name="Line 34"/>
            <p:cNvSpPr>
              <a:spLocks noChangeShapeType="1"/>
            </p:cNvSpPr>
            <p:nvPr/>
          </p:nvSpPr>
          <p:spPr bwMode="auto">
            <a:xfrm>
              <a:off x="2832" y="1107"/>
              <a:ext cx="168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0">
                <a:latin typeface=".VnTime" pitchFamily="34" charset="0"/>
              </a:endParaRPr>
            </a:p>
          </p:txBody>
        </p:sp>
        <p:sp>
          <p:nvSpPr>
            <p:cNvPr id="122" name="Text Box 35"/>
            <p:cNvSpPr txBox="1">
              <a:spLocks noChangeArrowheads="1"/>
            </p:cNvSpPr>
            <p:nvPr/>
          </p:nvSpPr>
          <p:spPr bwMode="auto">
            <a:xfrm>
              <a:off x="2826" y="1107"/>
              <a:ext cx="5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 KL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  <p:sp>
          <p:nvSpPr>
            <p:cNvPr id="123" name="Text Box 36"/>
            <p:cNvSpPr txBox="1">
              <a:spLocks noChangeArrowheads="1"/>
            </p:cNvSpPr>
            <p:nvPr/>
          </p:nvSpPr>
          <p:spPr bwMode="auto">
            <a:xfrm>
              <a:off x="2856" y="867"/>
              <a:ext cx="5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GT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graphicFrame>
        <p:nvGraphicFramePr>
          <p:cNvPr id="124" name="Object 37"/>
          <p:cNvGraphicFramePr>
            <a:graphicFrameLocks noChangeAspect="1"/>
          </p:cNvGraphicFramePr>
          <p:nvPr/>
        </p:nvGraphicFramePr>
        <p:xfrm>
          <a:off x="4267200" y="1066800"/>
          <a:ext cx="304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47" name="Equation" r:id="rId4" imgW="139579" imgH="164957" progId="Equation.DSMT4">
                  <p:embed/>
                </p:oleObj>
              </mc:Choice>
              <mc:Fallback>
                <p:oleObj name="Equation" r:id="rId4" imgW="139579" imgH="16495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066800"/>
                        <a:ext cx="3048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38"/>
          <p:cNvGraphicFramePr>
            <a:graphicFrameLocks noChangeAspect="1"/>
          </p:cNvGraphicFramePr>
          <p:nvPr/>
        </p:nvGraphicFramePr>
        <p:xfrm>
          <a:off x="6048375" y="1093788"/>
          <a:ext cx="258763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48" name="Equation" r:id="rId6" imgW="152268" imgH="164957" progId="Equation.DSMT4">
                  <p:embed/>
                </p:oleObj>
              </mc:Choice>
              <mc:Fallback>
                <p:oleObj name="Equation" r:id="rId6" imgW="152268" imgH="164957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5" y="1093788"/>
                        <a:ext cx="258763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39"/>
          <p:cNvGraphicFramePr>
            <a:graphicFrameLocks noChangeAspect="1"/>
          </p:cNvGraphicFramePr>
          <p:nvPr/>
        </p:nvGraphicFramePr>
        <p:xfrm>
          <a:off x="5638800" y="152400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49" name="Equation" r:id="rId8" imgW="139579" imgH="164957" progId="Equation.DSMT4">
                  <p:embed/>
                </p:oleObj>
              </mc:Choice>
              <mc:Fallback>
                <p:oleObj name="Equation" r:id="rId8" imgW="139579" imgH="164957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524000"/>
                        <a:ext cx="30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40"/>
          <p:cNvGraphicFramePr>
            <a:graphicFrameLocks noChangeAspect="1"/>
          </p:cNvGraphicFramePr>
          <p:nvPr/>
        </p:nvGraphicFramePr>
        <p:xfrm>
          <a:off x="4343400" y="152400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50" name="Equation" r:id="rId9" imgW="139579" imgH="164957" progId="Equation.DSMT4">
                  <p:embed/>
                </p:oleObj>
              </mc:Choice>
              <mc:Fallback>
                <p:oleObj name="Equation" r:id="rId9" imgW="139579" imgH="164957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524000"/>
                        <a:ext cx="30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Text Box 41"/>
          <p:cNvSpPr txBox="1">
            <a:spLocks noChangeArrowheads="1"/>
          </p:cNvSpPr>
          <p:nvPr/>
        </p:nvSpPr>
        <p:spPr bwMode="auto">
          <a:xfrm>
            <a:off x="4572000" y="1524000"/>
            <a:ext cx="312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AHB </a:t>
            </a:r>
            <a:r>
              <a:rPr lang="en-US" sz="2400" dirty="0" smtClean="0">
                <a:solidFill>
                  <a:schemeClr val="bg1"/>
                </a:solidFill>
                <a:latin typeface=".VnTime" pitchFamily="34" charset="0"/>
              </a:rPr>
              <a:t> =    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AHC </a:t>
            </a:r>
          </a:p>
        </p:txBody>
      </p:sp>
      <p:sp>
        <p:nvSpPr>
          <p:cNvPr id="129" name="Text Box 48"/>
          <p:cNvSpPr txBox="1">
            <a:spLocks noChangeArrowheads="1"/>
          </p:cNvSpPr>
          <p:nvPr/>
        </p:nvSpPr>
        <p:spPr bwMode="auto">
          <a:xfrm>
            <a:off x="228600" y="2667000"/>
            <a:ext cx="114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 dirty="0">
                <a:solidFill>
                  <a:srgbClr val="FF0000"/>
                </a:solidFill>
                <a:latin typeface=".VnTime" pitchFamily="34" charset="0"/>
              </a:rPr>
              <a:t>C¸ch1: </a:t>
            </a:r>
          </a:p>
        </p:txBody>
      </p:sp>
      <p:sp>
        <p:nvSpPr>
          <p:cNvPr id="130" name="Text Box 49"/>
          <p:cNvSpPr txBox="1">
            <a:spLocks noChangeArrowheads="1"/>
          </p:cNvSpPr>
          <p:nvPr/>
        </p:nvSpPr>
        <p:spPr bwMode="auto">
          <a:xfrm>
            <a:off x="304800" y="3810000"/>
            <a:ext cx="388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.VnTime" pitchFamily="34" charset="0"/>
              </a:rPr>
              <a:t>AB= AC (   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ABC </a:t>
            </a:r>
            <a:r>
              <a:rPr lang="en-US" sz="2400" dirty="0" err="1">
                <a:solidFill>
                  <a:schemeClr val="bg1"/>
                </a:solidFill>
                <a:latin typeface=".VnTime" pitchFamily="34" charset="0"/>
              </a:rPr>
              <a:t>c©n</a:t>
            </a:r>
            <a:r>
              <a:rPr lang="en-US" sz="2400" dirty="0">
                <a:solidFill>
                  <a:schemeClr val="bg1"/>
                </a:solidFill>
                <a:latin typeface=".VnTime" pitchFamily="34" charset="0"/>
              </a:rPr>
              <a:t> t¹i A</a:t>
            </a:r>
            <a:r>
              <a:rPr lang="en-US" sz="2400" b="1" dirty="0">
                <a:solidFill>
                  <a:schemeClr val="bg1"/>
                </a:solidFill>
                <a:latin typeface=".VnTime" pitchFamily="34" charset="0"/>
              </a:rPr>
              <a:t> )</a:t>
            </a:r>
          </a:p>
        </p:txBody>
      </p:sp>
      <p:sp>
        <p:nvSpPr>
          <p:cNvPr id="131" name="Text Box 50"/>
          <p:cNvSpPr txBox="1">
            <a:spLocks noChangeArrowheads="1"/>
          </p:cNvSpPr>
          <p:nvPr/>
        </p:nvSpPr>
        <p:spPr bwMode="auto">
          <a:xfrm>
            <a:off x="381000" y="4267200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.VnTime" pitchFamily="34" charset="0"/>
              </a:rPr>
              <a:t>AH c¹nh </a:t>
            </a:r>
            <a:r>
              <a:rPr lang="en-US" sz="2400" b="1" dirty="0" err="1">
                <a:solidFill>
                  <a:schemeClr val="bg1"/>
                </a:solidFill>
                <a:latin typeface=".VnTime" pitchFamily="34" charset="0"/>
              </a:rPr>
              <a:t>chung</a:t>
            </a:r>
            <a:endParaRPr lang="en-US" sz="2400" b="1" dirty="0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132" name="Object 51"/>
          <p:cNvGraphicFramePr>
            <a:graphicFrameLocks noChangeAspect="1"/>
          </p:cNvGraphicFramePr>
          <p:nvPr/>
        </p:nvGraphicFramePr>
        <p:xfrm>
          <a:off x="381000" y="3429000"/>
          <a:ext cx="3505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51" name="Equation" r:id="rId10" imgW="1916868" imgH="253890" progId="Equation.DSMT4">
                  <p:embed/>
                </p:oleObj>
              </mc:Choice>
              <mc:Fallback>
                <p:oleObj name="Equation" r:id="rId10" imgW="1916868" imgH="25389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429000"/>
                        <a:ext cx="3505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" name="Text Box 52"/>
          <p:cNvSpPr txBox="1">
            <a:spLocks noChangeArrowheads="1"/>
          </p:cNvSpPr>
          <p:nvPr/>
        </p:nvSpPr>
        <p:spPr bwMode="auto">
          <a:xfrm>
            <a:off x="0" y="4724400"/>
            <a:ext cx="4343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.VnTime" pitchFamily="34" charset="0"/>
              </a:rPr>
              <a:t>Do ®ã    AHB =     AHC </a:t>
            </a:r>
            <a:endParaRPr lang="en-US" sz="2400" b="1" dirty="0" smtClean="0">
              <a:solidFill>
                <a:schemeClr val="bg1"/>
              </a:solidFill>
              <a:latin typeface=".VnTime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000" b="1" dirty="0" smtClean="0">
                <a:solidFill>
                  <a:schemeClr val="bg1"/>
                </a:solidFill>
                <a:latin typeface=".VnTime" pitchFamily="34" charset="0"/>
              </a:rPr>
              <a:t>( </a:t>
            </a:r>
            <a:r>
              <a:rPr lang="en-US" sz="2000" b="1" dirty="0">
                <a:solidFill>
                  <a:schemeClr val="bg1"/>
                </a:solidFill>
                <a:latin typeface=".VnTime" pitchFamily="34" charset="0"/>
              </a:rPr>
              <a:t>c¹nh </a:t>
            </a:r>
            <a:r>
              <a:rPr lang="en-US" sz="2000" b="1" dirty="0" err="1">
                <a:solidFill>
                  <a:schemeClr val="bg1"/>
                </a:solidFill>
                <a:latin typeface=".VnTime" pitchFamily="34" charset="0"/>
              </a:rPr>
              <a:t>huyÒn</a:t>
            </a:r>
            <a:r>
              <a:rPr lang="en-US" sz="2000" b="1" dirty="0">
                <a:solidFill>
                  <a:schemeClr val="bg1"/>
                </a:solidFill>
                <a:latin typeface=".VnTime" pitchFamily="34" charset="0"/>
              </a:rPr>
              <a:t> – c¹nh </a:t>
            </a:r>
            <a:r>
              <a:rPr lang="en-US" sz="2000" b="1" dirty="0" err="1">
                <a:solidFill>
                  <a:schemeClr val="bg1"/>
                </a:solidFill>
                <a:latin typeface=".VnTime" pitchFamily="34" charset="0"/>
              </a:rPr>
              <a:t>gãc</a:t>
            </a:r>
            <a:r>
              <a:rPr lang="en-US" sz="2000" b="1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.VnTime" pitchFamily="34" charset="0"/>
              </a:rPr>
              <a:t>vu«ng</a:t>
            </a:r>
            <a:r>
              <a:rPr lang="en-US" sz="2000" b="1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graphicFrame>
        <p:nvGraphicFramePr>
          <p:cNvPr id="134" name="Object 53"/>
          <p:cNvGraphicFramePr>
            <a:graphicFrameLocks noChangeAspect="1"/>
          </p:cNvGraphicFramePr>
          <p:nvPr/>
        </p:nvGraphicFramePr>
        <p:xfrm>
          <a:off x="1371600" y="4724400"/>
          <a:ext cx="381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52" name="Equation" r:id="rId12" imgW="139579" imgH="164957" progId="Equation.DSMT4">
                  <p:embed/>
                </p:oleObj>
              </mc:Choice>
              <mc:Fallback>
                <p:oleObj name="Equation" r:id="rId12" imgW="139579" imgH="164957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24400"/>
                        <a:ext cx="3810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54"/>
          <p:cNvGraphicFramePr>
            <a:graphicFrameLocks noChangeAspect="1"/>
          </p:cNvGraphicFramePr>
          <p:nvPr/>
        </p:nvGraphicFramePr>
        <p:xfrm>
          <a:off x="2667000" y="46482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53" name="Equation" r:id="rId14" imgW="139579" imgH="164957" progId="Equation.DSMT4">
                  <p:embed/>
                </p:oleObj>
              </mc:Choice>
              <mc:Fallback>
                <p:oleObj name="Equation" r:id="rId14" imgW="139579" imgH="164957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482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6" name="Group 135"/>
          <p:cNvGrpSpPr>
            <a:grpSpLocks/>
          </p:cNvGrpSpPr>
          <p:nvPr/>
        </p:nvGrpSpPr>
        <p:grpSpPr bwMode="auto">
          <a:xfrm>
            <a:off x="381000" y="2971800"/>
            <a:ext cx="3886200" cy="461963"/>
            <a:chOff x="2304" y="2164"/>
            <a:chExt cx="2448" cy="291"/>
          </a:xfrm>
        </p:grpSpPr>
        <p:graphicFrame>
          <p:nvGraphicFramePr>
            <p:cNvPr id="138" name="Object 137"/>
            <p:cNvGraphicFramePr>
              <a:graphicFrameLocks noChangeAspect="1"/>
            </p:cNvGraphicFramePr>
            <p:nvPr/>
          </p:nvGraphicFramePr>
          <p:xfrm>
            <a:off x="3552" y="2164"/>
            <a:ext cx="24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54" name="Equation" r:id="rId15" imgW="139579" imgH="164957" progId="Equation.DSMT4">
                    <p:embed/>
                  </p:oleObj>
                </mc:Choice>
                <mc:Fallback>
                  <p:oleObj name="Equation" r:id="rId15" imgW="139579" imgH="164957" progId="Equation.DSMT4">
                    <p:embed/>
                    <p:pic>
                      <p:nvPicPr>
                        <p:cNvPr id="0" name="Object 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164"/>
                          <a:ext cx="24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9" name="Text Box 138"/>
            <p:cNvSpPr txBox="1">
              <a:spLocks noChangeArrowheads="1"/>
            </p:cNvSpPr>
            <p:nvPr/>
          </p:nvSpPr>
          <p:spPr bwMode="auto">
            <a:xfrm>
              <a:off x="2304" y="2164"/>
              <a:ext cx="244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solidFill>
                    <a:schemeClr val="bg1"/>
                  </a:solidFill>
                  <a:latin typeface=".VnTime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.VnTime" pitchFamily="34" charset="0"/>
                </a:rPr>
                <a:t>XÐt</a:t>
              </a:r>
              <a:r>
                <a:rPr lang="en-US" sz="2400" b="1" dirty="0">
                  <a:solidFill>
                    <a:schemeClr val="bg1"/>
                  </a:solidFill>
                  <a:latin typeface=".VnTime" pitchFamily="34" charset="0"/>
                </a:rPr>
                <a:t>     AHB vµ     AHC </a:t>
              </a:r>
              <a:r>
                <a:rPr lang="en-US" sz="2400" b="1" dirty="0" err="1">
                  <a:solidFill>
                    <a:schemeClr val="bg1"/>
                  </a:solidFill>
                  <a:latin typeface=".VnTime" pitchFamily="34" charset="0"/>
                </a:rPr>
                <a:t>cã</a:t>
              </a:r>
              <a:r>
                <a:rPr lang="en-US" sz="2400" b="1" dirty="0">
                  <a:solidFill>
                    <a:schemeClr val="bg1"/>
                  </a:solidFill>
                  <a:latin typeface=".VnTime" pitchFamily="34" charset="0"/>
                </a:rPr>
                <a:t>:</a:t>
              </a:r>
            </a:p>
          </p:txBody>
        </p:sp>
      </p:grpSp>
      <p:grpSp>
        <p:nvGrpSpPr>
          <p:cNvPr id="140" name="Group 164"/>
          <p:cNvGrpSpPr>
            <a:grpSpLocks/>
          </p:cNvGrpSpPr>
          <p:nvPr/>
        </p:nvGrpSpPr>
        <p:grpSpPr bwMode="auto">
          <a:xfrm>
            <a:off x="990600" y="381000"/>
            <a:ext cx="2209800" cy="2271713"/>
            <a:chOff x="4216" y="720"/>
            <a:chExt cx="1064" cy="1431"/>
          </a:xfrm>
        </p:grpSpPr>
        <p:pic>
          <p:nvPicPr>
            <p:cNvPr id="141" name="Picture 158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302" y="864"/>
              <a:ext cx="882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2" name="Text Box 160"/>
            <p:cNvSpPr txBox="1">
              <a:spLocks noChangeArrowheads="1"/>
            </p:cNvSpPr>
            <p:nvPr/>
          </p:nvSpPr>
          <p:spPr bwMode="auto">
            <a:xfrm>
              <a:off x="4656" y="72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bg1"/>
                  </a:solidFill>
                  <a:latin typeface=".VnTime" pitchFamily="34" charset="0"/>
                </a:rPr>
                <a:t>A</a:t>
              </a:r>
            </a:p>
          </p:txBody>
        </p:sp>
        <p:sp>
          <p:nvSpPr>
            <p:cNvPr id="143" name="Text Box 161"/>
            <p:cNvSpPr txBox="1">
              <a:spLocks noChangeArrowheads="1"/>
            </p:cNvSpPr>
            <p:nvPr/>
          </p:nvSpPr>
          <p:spPr bwMode="auto">
            <a:xfrm>
              <a:off x="4216" y="177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chemeClr val="bg1"/>
                  </a:solidFill>
                  <a:latin typeface=".VnTime" pitchFamily="34" charset="0"/>
                </a:rPr>
                <a:t>B</a:t>
              </a:r>
            </a:p>
          </p:txBody>
        </p:sp>
        <p:sp>
          <p:nvSpPr>
            <p:cNvPr id="144" name="Text Box 162"/>
            <p:cNvSpPr txBox="1">
              <a:spLocks noChangeArrowheads="1"/>
            </p:cNvSpPr>
            <p:nvPr/>
          </p:nvSpPr>
          <p:spPr bwMode="auto">
            <a:xfrm>
              <a:off x="5088" y="177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bg1"/>
                  </a:solidFill>
                  <a:latin typeface=".VnTime" pitchFamily="34" charset="0"/>
                </a:rPr>
                <a:t>C</a:t>
              </a:r>
            </a:p>
          </p:txBody>
        </p:sp>
        <p:sp>
          <p:nvSpPr>
            <p:cNvPr id="145" name="Text Box 163"/>
            <p:cNvSpPr txBox="1">
              <a:spLocks noChangeArrowheads="1"/>
            </p:cNvSpPr>
            <p:nvPr/>
          </p:nvSpPr>
          <p:spPr bwMode="auto">
            <a:xfrm>
              <a:off x="4656" y="192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bg1"/>
                  </a:solidFill>
                  <a:latin typeface=".VnTime" pitchFamily="34" charset="0"/>
                </a:rPr>
                <a:t>H</a:t>
              </a:r>
            </a:p>
          </p:txBody>
        </p:sp>
      </p:grpSp>
      <p:grpSp>
        <p:nvGrpSpPr>
          <p:cNvPr id="150" name="Group 195"/>
          <p:cNvGrpSpPr>
            <a:grpSpLocks/>
          </p:cNvGrpSpPr>
          <p:nvPr/>
        </p:nvGrpSpPr>
        <p:grpSpPr bwMode="auto">
          <a:xfrm>
            <a:off x="4495800" y="3048000"/>
            <a:ext cx="4418846" cy="381000"/>
            <a:chOff x="167" y="2370"/>
            <a:chExt cx="2137" cy="380"/>
          </a:xfrm>
        </p:grpSpPr>
        <p:sp>
          <p:nvSpPr>
            <p:cNvPr id="151" name="Text Box 196"/>
            <p:cNvSpPr txBox="1">
              <a:spLocks noChangeArrowheads="1"/>
            </p:cNvSpPr>
            <p:nvPr/>
          </p:nvSpPr>
          <p:spPr bwMode="auto">
            <a:xfrm>
              <a:off x="167" y="2370"/>
              <a:ext cx="3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 err="1" smtClean="0">
                  <a:solidFill>
                    <a:schemeClr val="bg1"/>
                  </a:solidFill>
                  <a:latin typeface=".VnTime" pitchFamily="34" charset="0"/>
                </a:rPr>
                <a:t>XÐt</a:t>
              </a: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  <p:sp>
          <p:nvSpPr>
            <p:cNvPr id="152" name="Text Box 197"/>
            <p:cNvSpPr txBox="1">
              <a:spLocks noChangeArrowheads="1"/>
            </p:cNvSpPr>
            <p:nvPr/>
          </p:nvSpPr>
          <p:spPr bwMode="auto">
            <a:xfrm>
              <a:off x="432" y="2370"/>
              <a:ext cx="18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  AHB </a:t>
              </a:r>
              <a:r>
                <a:rPr lang="en-US" sz="2400" dirty="0">
                  <a:solidFill>
                    <a:schemeClr val="bg1"/>
                  </a:solidFill>
                  <a:latin typeface=".VnTime" pitchFamily="34" charset="0"/>
                </a:rPr>
                <a:t>vµ    AHC </a:t>
              </a:r>
              <a:r>
                <a:rPr lang="en-US" sz="2400" dirty="0" err="1">
                  <a:solidFill>
                    <a:schemeClr val="bg1"/>
                  </a:solidFill>
                  <a:latin typeface=".VnTime" pitchFamily="34" charset="0"/>
                </a:rPr>
                <a:t>cã</a:t>
              </a:r>
              <a:r>
                <a:rPr lang="en-US" sz="2400" dirty="0">
                  <a:solidFill>
                    <a:schemeClr val="bg1"/>
                  </a:solidFill>
                  <a:latin typeface=".VnTime" pitchFamily="34" charset="0"/>
                </a:rPr>
                <a:t>:</a:t>
              </a:r>
            </a:p>
          </p:txBody>
        </p:sp>
        <p:graphicFrame>
          <p:nvGraphicFramePr>
            <p:cNvPr id="153" name="Object 198"/>
            <p:cNvGraphicFramePr>
              <a:graphicFrameLocks noChangeAspect="1"/>
            </p:cNvGraphicFramePr>
            <p:nvPr/>
          </p:nvGraphicFramePr>
          <p:xfrm>
            <a:off x="1051" y="2370"/>
            <a:ext cx="133" cy="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55" name="Equation" r:id="rId17" imgW="139579" imgH="164957" progId="Equation.DSMT4">
                    <p:embed/>
                  </p:oleObj>
                </mc:Choice>
                <mc:Fallback>
                  <p:oleObj name="Equation" r:id="rId17" imgW="139579" imgH="164957" progId="Equation.DSMT4">
                    <p:embed/>
                    <p:pic>
                      <p:nvPicPr>
                        <p:cNvPr id="0" name="Object 1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1" y="2370"/>
                          <a:ext cx="133" cy="3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" name="Object 199"/>
            <p:cNvGraphicFramePr>
              <a:graphicFrameLocks noChangeAspect="1"/>
            </p:cNvGraphicFramePr>
            <p:nvPr/>
          </p:nvGraphicFramePr>
          <p:xfrm>
            <a:off x="425" y="2370"/>
            <a:ext cx="133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56" name="Equation" r:id="rId18" imgW="139579" imgH="164957" progId="Equation.DSMT4">
                    <p:embed/>
                  </p:oleObj>
                </mc:Choice>
                <mc:Fallback>
                  <p:oleObj name="Equation" r:id="rId18" imgW="139579" imgH="164957" progId="Equation.DSMT4">
                    <p:embed/>
                    <p:pic>
                      <p:nvPicPr>
                        <p:cNvPr id="0" name="Object 1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" y="2370"/>
                          <a:ext cx="133" cy="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5" name="Group 200"/>
          <p:cNvGrpSpPr>
            <a:grpSpLocks/>
          </p:cNvGrpSpPr>
          <p:nvPr/>
        </p:nvGrpSpPr>
        <p:grpSpPr bwMode="auto">
          <a:xfrm>
            <a:off x="4647445" y="3505202"/>
            <a:ext cx="2895600" cy="461963"/>
            <a:chOff x="816" y="3369"/>
            <a:chExt cx="1824" cy="291"/>
          </a:xfrm>
        </p:grpSpPr>
        <p:sp>
          <p:nvSpPr>
            <p:cNvPr id="156" name="Text Box 201"/>
            <p:cNvSpPr txBox="1">
              <a:spLocks noChangeArrowheads="1"/>
            </p:cNvSpPr>
            <p:nvPr/>
          </p:nvSpPr>
          <p:spPr bwMode="auto">
            <a:xfrm>
              <a:off x="1776" y="3369"/>
              <a:ext cx="8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.VnTime" pitchFamily="34" charset="0"/>
                </a:rPr>
                <a:t>    (</a:t>
              </a:r>
              <a:r>
                <a:rPr lang="en-US" sz="2400" b="1" dirty="0" err="1" smtClean="0">
                  <a:solidFill>
                    <a:schemeClr val="bg1"/>
                  </a:solidFill>
                  <a:latin typeface=".VnTime" pitchFamily="34" charset="0"/>
                </a:rPr>
                <a:t>gt</a:t>
              </a:r>
              <a:r>
                <a:rPr lang="en-US" sz="2400" b="1" dirty="0" smtClean="0">
                  <a:solidFill>
                    <a:schemeClr val="bg1"/>
                  </a:solidFill>
                  <a:latin typeface=".VnTime" pitchFamily="34" charset="0"/>
                </a:rPr>
                <a:t>)</a:t>
              </a: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  <p:graphicFrame>
          <p:nvGraphicFramePr>
            <p:cNvPr id="157" name="Object 202"/>
            <p:cNvGraphicFramePr>
              <a:graphicFrameLocks noChangeAspect="1"/>
            </p:cNvGraphicFramePr>
            <p:nvPr/>
          </p:nvGraphicFramePr>
          <p:xfrm>
            <a:off x="816" y="3369"/>
            <a:ext cx="120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57" name="Equation" r:id="rId19" imgW="1193800" imgH="228600" progId="Equation.DSMT4">
                    <p:embed/>
                  </p:oleObj>
                </mc:Choice>
                <mc:Fallback>
                  <p:oleObj name="Equation" r:id="rId19" imgW="1193800" imgH="228600" progId="Equation.DSMT4">
                    <p:embed/>
                    <p:pic>
                      <p:nvPicPr>
                        <p:cNvPr id="0" name="Object 2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3369"/>
                          <a:ext cx="1200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8" name="Group 203"/>
          <p:cNvGrpSpPr>
            <a:grpSpLocks/>
          </p:cNvGrpSpPr>
          <p:nvPr/>
        </p:nvGrpSpPr>
        <p:grpSpPr bwMode="auto">
          <a:xfrm>
            <a:off x="4571245" y="4038606"/>
            <a:ext cx="2819400" cy="830264"/>
            <a:chOff x="912" y="3657"/>
            <a:chExt cx="1488" cy="523"/>
          </a:xfrm>
        </p:grpSpPr>
        <p:sp>
          <p:nvSpPr>
            <p:cNvPr id="159" name="Text Box 204"/>
            <p:cNvSpPr txBox="1">
              <a:spLocks noChangeArrowheads="1"/>
            </p:cNvSpPr>
            <p:nvPr/>
          </p:nvSpPr>
          <p:spPr bwMode="auto">
            <a:xfrm>
              <a:off x="912" y="3657"/>
              <a:ext cx="67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bg1"/>
                  </a:solidFill>
                  <a:latin typeface=".VnTime" pitchFamily="34" charset="0"/>
                </a:rPr>
                <a:t>AB=AC </a:t>
              </a:r>
            </a:p>
          </p:txBody>
        </p:sp>
        <p:sp>
          <p:nvSpPr>
            <p:cNvPr id="160" name="Text Box 205"/>
            <p:cNvSpPr txBox="1">
              <a:spLocks noChangeArrowheads="1"/>
            </p:cNvSpPr>
            <p:nvPr/>
          </p:nvSpPr>
          <p:spPr bwMode="auto">
            <a:xfrm>
              <a:off x="1728" y="3657"/>
              <a:ext cx="6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.VnTime" pitchFamily="34" charset="0"/>
                </a:rPr>
                <a:t>(</a:t>
              </a:r>
              <a:r>
                <a:rPr lang="en-US" sz="2400" b="1" dirty="0" err="1" smtClean="0">
                  <a:solidFill>
                    <a:schemeClr val="bg1"/>
                  </a:solidFill>
                  <a:latin typeface=".VnTime" pitchFamily="34" charset="0"/>
                </a:rPr>
                <a:t>gt</a:t>
              </a:r>
              <a:r>
                <a:rPr lang="en-US" sz="2400" b="1" dirty="0" smtClean="0">
                  <a:solidFill>
                    <a:schemeClr val="bg1"/>
                  </a:solidFill>
                  <a:latin typeface=".VnTime" pitchFamily="34" charset="0"/>
                </a:rPr>
                <a:t>)</a:t>
              </a: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grpSp>
        <p:nvGrpSpPr>
          <p:cNvPr id="161" name="Group 206"/>
          <p:cNvGrpSpPr>
            <a:grpSpLocks/>
          </p:cNvGrpSpPr>
          <p:nvPr/>
        </p:nvGrpSpPr>
        <p:grpSpPr bwMode="auto">
          <a:xfrm>
            <a:off x="4647445" y="4495809"/>
            <a:ext cx="2343150" cy="538163"/>
            <a:chOff x="960" y="3777"/>
            <a:chExt cx="1476" cy="339"/>
          </a:xfrm>
        </p:grpSpPr>
        <p:graphicFrame>
          <p:nvGraphicFramePr>
            <p:cNvPr id="162" name="Object 207"/>
            <p:cNvGraphicFramePr>
              <a:graphicFrameLocks noChangeAspect="1"/>
            </p:cNvGraphicFramePr>
            <p:nvPr/>
          </p:nvGraphicFramePr>
          <p:xfrm>
            <a:off x="960" y="3777"/>
            <a:ext cx="624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58" name="Equation" r:id="rId21" imgW="406224" imgH="228501" progId="Equation.DSMT4">
                    <p:embed/>
                  </p:oleObj>
                </mc:Choice>
                <mc:Fallback>
                  <p:oleObj name="Equation" r:id="rId21" imgW="406224" imgH="228501" progId="Equation.DSMT4">
                    <p:embed/>
                    <p:pic>
                      <p:nvPicPr>
                        <p:cNvPr id="0" name="Object 2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3777"/>
                          <a:ext cx="624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" name="Text Box 208"/>
            <p:cNvSpPr txBox="1">
              <a:spLocks noChangeArrowheads="1"/>
            </p:cNvSpPr>
            <p:nvPr/>
          </p:nvSpPr>
          <p:spPr bwMode="auto">
            <a:xfrm>
              <a:off x="1764" y="3825"/>
              <a:ext cx="6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 smtClean="0">
                  <a:solidFill>
                    <a:schemeClr val="bg1"/>
                  </a:solidFill>
                  <a:latin typeface=".VnTime" pitchFamily="34" charset="0"/>
                </a:rPr>
                <a:t>(</a:t>
              </a:r>
              <a:r>
                <a:rPr lang="en-US" sz="2400" b="1" dirty="0" err="1" smtClean="0">
                  <a:solidFill>
                    <a:schemeClr val="bg1"/>
                  </a:solidFill>
                  <a:latin typeface=".VnTime" pitchFamily="34" charset="0"/>
                </a:rPr>
                <a:t>gt</a:t>
              </a:r>
              <a:r>
                <a:rPr lang="en-US" sz="2400" b="1" dirty="0" smtClean="0">
                  <a:solidFill>
                    <a:schemeClr val="bg1"/>
                  </a:solidFill>
                  <a:latin typeface=".VnTime" pitchFamily="34" charset="0"/>
                </a:rPr>
                <a:t>)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grpSp>
        <p:nvGrpSpPr>
          <p:cNvPr id="164" name="Group 210"/>
          <p:cNvGrpSpPr>
            <a:grpSpLocks/>
          </p:cNvGrpSpPr>
          <p:nvPr/>
        </p:nvGrpSpPr>
        <p:grpSpPr bwMode="auto">
          <a:xfrm>
            <a:off x="4647445" y="5029206"/>
            <a:ext cx="2895600" cy="538162"/>
            <a:chOff x="528" y="3954"/>
            <a:chExt cx="1440" cy="339"/>
          </a:xfrm>
        </p:grpSpPr>
        <p:graphicFrame>
          <p:nvGraphicFramePr>
            <p:cNvPr id="165" name="Object 211"/>
            <p:cNvGraphicFramePr>
              <a:graphicFrameLocks noChangeAspect="1"/>
            </p:cNvGraphicFramePr>
            <p:nvPr/>
          </p:nvGraphicFramePr>
          <p:xfrm>
            <a:off x="528" y="4044"/>
            <a:ext cx="192" cy="1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59" name="Equation" r:id="rId23" imgW="190417" imgH="152334" progId="Equation.DSMT4">
                    <p:embed/>
                  </p:oleObj>
                </mc:Choice>
                <mc:Fallback>
                  <p:oleObj name="Equation" r:id="rId23" imgW="190417" imgH="152334" progId="Equation.DSMT4">
                    <p:embed/>
                    <p:pic>
                      <p:nvPicPr>
                        <p:cNvPr id="0" name="Object 2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4044"/>
                          <a:ext cx="192" cy="1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6" name="Text Box 212"/>
            <p:cNvSpPr txBox="1">
              <a:spLocks noChangeArrowheads="1"/>
            </p:cNvSpPr>
            <p:nvPr/>
          </p:nvSpPr>
          <p:spPr bwMode="auto">
            <a:xfrm>
              <a:off x="816" y="4002"/>
              <a:ext cx="11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solidFill>
                    <a:schemeClr val="bg1"/>
                  </a:solidFill>
                  <a:latin typeface=".VnTime" pitchFamily="34" charset="0"/>
                </a:rPr>
                <a:t>AHB =    </a:t>
              </a:r>
              <a:r>
                <a:rPr lang="en-US" sz="2400" dirty="0" smtClean="0">
                  <a:solidFill>
                    <a:schemeClr val="bg1"/>
                  </a:solidFill>
                  <a:latin typeface=".VnTime" pitchFamily="34" charset="0"/>
                </a:rPr>
                <a:t>  AHC </a:t>
              </a:r>
              <a:endParaRPr lang="en-US" sz="24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  <p:graphicFrame>
          <p:nvGraphicFramePr>
            <p:cNvPr id="167" name="Object 213"/>
            <p:cNvGraphicFramePr>
              <a:graphicFrameLocks noChangeAspect="1"/>
            </p:cNvGraphicFramePr>
            <p:nvPr/>
          </p:nvGraphicFramePr>
          <p:xfrm>
            <a:off x="1324" y="4002"/>
            <a:ext cx="189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60" name="Equation" r:id="rId25" imgW="139579" imgH="164957" progId="Equation.DSMT4">
                    <p:embed/>
                  </p:oleObj>
                </mc:Choice>
                <mc:Fallback>
                  <p:oleObj name="Equation" r:id="rId25" imgW="139579" imgH="164957" progId="Equation.DSMT4">
                    <p:embed/>
                    <p:pic>
                      <p:nvPicPr>
                        <p:cNvPr id="0" name="Object 2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4" y="4002"/>
                          <a:ext cx="189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8" name="Object 214"/>
            <p:cNvGraphicFramePr>
              <a:graphicFrameLocks noChangeAspect="1"/>
            </p:cNvGraphicFramePr>
            <p:nvPr/>
          </p:nvGraphicFramePr>
          <p:xfrm>
            <a:off x="680" y="3954"/>
            <a:ext cx="201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61" name="Equation" r:id="rId26" imgW="139579" imgH="164957" progId="Equation.DSMT4">
                    <p:embed/>
                  </p:oleObj>
                </mc:Choice>
                <mc:Fallback>
                  <p:oleObj name="Equation" r:id="rId26" imgW="139579" imgH="164957" progId="Equation.DSMT4">
                    <p:embed/>
                    <p:pic>
                      <p:nvPicPr>
                        <p:cNvPr id="0" name="Object 2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0" y="3954"/>
                          <a:ext cx="201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9" name="Text Box 215"/>
          <p:cNvSpPr txBox="1">
            <a:spLocks noChangeArrowheads="1"/>
          </p:cNvSpPr>
          <p:nvPr/>
        </p:nvSpPr>
        <p:spPr bwMode="auto">
          <a:xfrm>
            <a:off x="4723645" y="5562603"/>
            <a:ext cx="2971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.VnTime" pitchFamily="34" charset="0"/>
              </a:rPr>
              <a:t>(c¹nh </a:t>
            </a:r>
            <a:r>
              <a:rPr lang="en-US" b="1" dirty="0" err="1">
                <a:solidFill>
                  <a:schemeClr val="bg1"/>
                </a:solidFill>
                <a:latin typeface=".VnTime" pitchFamily="34" charset="0"/>
              </a:rPr>
              <a:t>huyÒn</a:t>
            </a:r>
            <a:r>
              <a:rPr lang="en-US" b="1" dirty="0">
                <a:solidFill>
                  <a:schemeClr val="bg1"/>
                </a:solidFill>
                <a:latin typeface=".VnTime" pitchFamily="34" charset="0"/>
              </a:rPr>
              <a:t> –</a:t>
            </a:r>
            <a:r>
              <a:rPr lang="en-US" b="1" dirty="0" err="1">
                <a:solidFill>
                  <a:schemeClr val="bg1"/>
                </a:solidFill>
                <a:latin typeface=".VnTime" pitchFamily="34" charset="0"/>
              </a:rPr>
              <a:t>gãc</a:t>
            </a:r>
            <a:r>
              <a:rPr lang="en-US" b="1" dirty="0">
                <a:solidFill>
                  <a:schemeClr val="bg1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.VnTime" pitchFamily="34" charset="0"/>
              </a:rPr>
              <a:t>nhän</a:t>
            </a:r>
            <a:r>
              <a:rPr lang="en-US" b="1" dirty="0">
                <a:solidFill>
                  <a:schemeClr val="bg1"/>
                </a:solidFill>
                <a:latin typeface=".VnTime" pitchFamily="34" charset="0"/>
              </a:rPr>
              <a:t>)</a:t>
            </a:r>
          </a:p>
        </p:txBody>
      </p:sp>
      <p:sp>
        <p:nvSpPr>
          <p:cNvPr id="170" name="Text Box 216"/>
          <p:cNvSpPr txBox="1">
            <a:spLocks noChangeArrowheads="1"/>
          </p:cNvSpPr>
          <p:nvPr/>
        </p:nvSpPr>
        <p:spPr bwMode="auto">
          <a:xfrm>
            <a:off x="4495800" y="2667000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 dirty="0">
                <a:solidFill>
                  <a:srgbClr val="FF0000"/>
                </a:solidFill>
                <a:latin typeface=".VnTime" pitchFamily="34" charset="0"/>
              </a:rPr>
              <a:t>C¸ch2:</a:t>
            </a:r>
            <a:r>
              <a:rPr lang="en-US" sz="2000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71" name="Line 217"/>
          <p:cNvSpPr>
            <a:spLocks noChangeShapeType="1"/>
          </p:cNvSpPr>
          <p:nvPr/>
        </p:nvSpPr>
        <p:spPr bwMode="auto">
          <a:xfrm>
            <a:off x="4343400" y="2743200"/>
            <a:ext cx="0" cy="3581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graphicFrame>
        <p:nvGraphicFramePr>
          <p:cNvPr id="172" name="Object 218"/>
          <p:cNvGraphicFramePr>
            <a:graphicFrameLocks noChangeAspect="1"/>
          </p:cNvGraphicFramePr>
          <p:nvPr/>
        </p:nvGraphicFramePr>
        <p:xfrm>
          <a:off x="1600200" y="3810000"/>
          <a:ext cx="3048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62" name="Equation" r:id="rId27" imgW="139579" imgH="164957" progId="Equation.DSMT4">
                  <p:embed/>
                </p:oleObj>
              </mc:Choice>
              <mc:Fallback>
                <p:oleObj name="Equation" r:id="rId27" imgW="139579" imgH="164957" progId="Equation.DSMT4">
                  <p:embed/>
                  <p:pic>
                    <p:nvPicPr>
                      <p:cNvPr id="0" name="Object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810000"/>
                        <a:ext cx="3048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191"/>
          <p:cNvGraphicFramePr>
            <a:graphicFrameLocks noChangeAspect="1"/>
          </p:cNvGraphicFramePr>
          <p:nvPr/>
        </p:nvGraphicFramePr>
        <p:xfrm>
          <a:off x="914400" y="2971799"/>
          <a:ext cx="381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63" name="Equation" r:id="rId28" imgW="139579" imgH="164957" progId="Equation.DSMT4">
                  <p:embed/>
                </p:oleObj>
              </mc:Choice>
              <mc:Fallback>
                <p:oleObj name="Equation" r:id="rId28" imgW="139579" imgH="16495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71799"/>
                        <a:ext cx="3810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3" name="Picture 3" descr="C:\Users\Administrator\Downloads\interro-15.gif"/>
          <p:cNvPicPr>
            <a:picLocks noChangeAspect="1" noChangeArrowheads="1" noCrop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0" y="304800"/>
            <a:ext cx="83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" name="TextBox 27"/>
          <p:cNvSpPr txBox="1">
            <a:spLocks noChangeArrowheads="1"/>
          </p:cNvSpPr>
          <p:nvPr/>
        </p:nvSpPr>
        <p:spPr bwMode="auto">
          <a:xfrm>
            <a:off x="152400" y="1676400"/>
            <a:ext cx="533400" cy="52322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4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28" grpId="0"/>
      <p:bldP spid="129" grpId="0"/>
      <p:bldP spid="130" grpId="0"/>
      <p:bldP spid="131" grpId="0"/>
      <p:bldP spid="133" grpId="0"/>
      <p:bldP spid="169" grpId="0"/>
      <p:bldP spid="17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2"/>
          <p:cNvSpPr>
            <a:spLocks noChangeArrowheads="1"/>
          </p:cNvSpPr>
          <p:nvPr/>
        </p:nvSpPr>
        <p:spPr bwMode="auto">
          <a:xfrm>
            <a:off x="7772400" y="762000"/>
            <a:ext cx="990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§¸p ¸n </a:t>
            </a:r>
          </a:p>
        </p:txBody>
      </p:sp>
      <p:sp>
        <p:nvSpPr>
          <p:cNvPr id="135" name="Rectangle 3"/>
          <p:cNvSpPr>
            <a:spLocks noChangeArrowheads="1"/>
          </p:cNvSpPr>
          <p:nvPr/>
        </p:nvSpPr>
        <p:spPr bwMode="auto">
          <a:xfrm>
            <a:off x="457200" y="762000"/>
            <a:ext cx="73152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spcBef>
                <a:spcPct val="20000"/>
              </a:spcBef>
            </a:pPr>
            <a:r>
              <a:rPr lang="en-US" sz="24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Ph¸t</a:t>
            </a:r>
            <a:r>
              <a:rPr lang="en-US" sz="24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biÓu</a:t>
            </a:r>
            <a:r>
              <a:rPr lang="en-US" sz="24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</a:p>
        </p:txBody>
      </p:sp>
      <p:sp>
        <p:nvSpPr>
          <p:cNvPr id="136" name="Rectangle 4"/>
          <p:cNvSpPr>
            <a:spLocks noChangeArrowheads="1"/>
          </p:cNvSpPr>
          <p:nvPr/>
        </p:nvSpPr>
        <p:spPr bwMode="auto">
          <a:xfrm>
            <a:off x="7772400" y="4572000"/>
            <a:ext cx="990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</a:pPr>
            <a:endParaRPr lang="en-US" sz="20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37" name="Rectangle 5"/>
          <p:cNvSpPr>
            <a:spLocks noChangeArrowheads="1"/>
          </p:cNvSpPr>
          <p:nvPr/>
        </p:nvSpPr>
        <p:spPr bwMode="auto">
          <a:xfrm>
            <a:off x="457200" y="4572000"/>
            <a:ext cx="7315200" cy="1219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spcBef>
                <a:spcPct val="20000"/>
              </a:spcBef>
            </a:pPr>
            <a:r>
              <a:rPr lang="en-US" sz="2000" b="1">
                <a:latin typeface=".VnTime" pitchFamily="34" charset="0"/>
                <a:sym typeface="Wingdings 2" pitchFamily="18" charset="2"/>
              </a:rPr>
              <a:t>4/  NÕu c¹nh huyÒn vµ mét c¹nh gãc vu«ng cña tam gi¸c vu«ng nµy b»ng c¹nh huyÒn vµ mét c¹nh gãc vu«ng cña tam gi¸c vu«ng kia th× hai tam gi¸c vu«ng ®ã  b»ng nhau.   </a:t>
            </a:r>
            <a:endParaRPr lang="en-US" sz="2000" b="1">
              <a:latin typeface=".VnTime" pitchFamily="34" charset="0"/>
            </a:endParaRPr>
          </a:p>
        </p:txBody>
      </p:sp>
      <p:sp>
        <p:nvSpPr>
          <p:cNvPr id="138" name="Rectangle 6"/>
          <p:cNvSpPr>
            <a:spLocks noChangeArrowheads="1"/>
          </p:cNvSpPr>
          <p:nvPr/>
        </p:nvSpPr>
        <p:spPr bwMode="auto">
          <a:xfrm>
            <a:off x="7772400" y="3352800"/>
            <a:ext cx="990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</a:pPr>
            <a:endParaRPr lang="en-US" sz="20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39" name="Rectangle 7"/>
          <p:cNvSpPr>
            <a:spLocks noChangeArrowheads="1"/>
          </p:cNvSpPr>
          <p:nvPr/>
        </p:nvSpPr>
        <p:spPr bwMode="auto">
          <a:xfrm>
            <a:off x="457200" y="3352800"/>
            <a:ext cx="7315200" cy="1219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spcBef>
                <a:spcPct val="20000"/>
              </a:spcBef>
            </a:pPr>
            <a:r>
              <a:rPr lang="en-US" sz="2000" b="1">
                <a:latin typeface=".VnTime" pitchFamily="34" charset="0"/>
                <a:sym typeface="Wingdings 2" pitchFamily="18" charset="2"/>
              </a:rPr>
              <a:t>3/  NÕu c¹nh huyÒn vµ mét gãc nhän cña tam gi¸c vu«ng nµy b»ng c¹nh huyÒn vµ mét  gãc nhän cña tam gi¸c vu«ng kia th× hai tam gi¸c vu«ng ®ã  b»ng nhau.   </a:t>
            </a:r>
            <a:endParaRPr lang="en-US" sz="2000" b="1">
              <a:latin typeface=".VnTime" pitchFamily="34" charset="0"/>
            </a:endParaRPr>
          </a:p>
        </p:txBody>
      </p:sp>
      <p:sp>
        <p:nvSpPr>
          <p:cNvPr id="140" name="Rectangle 8"/>
          <p:cNvSpPr>
            <a:spLocks noChangeArrowheads="1"/>
          </p:cNvSpPr>
          <p:nvPr/>
        </p:nvSpPr>
        <p:spPr bwMode="auto">
          <a:xfrm>
            <a:off x="7772400" y="2133600"/>
            <a:ext cx="990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</a:pPr>
            <a:endParaRPr lang="en-US" sz="20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41" name="Rectangle 9"/>
          <p:cNvSpPr>
            <a:spLocks noChangeArrowheads="1"/>
          </p:cNvSpPr>
          <p:nvPr/>
        </p:nvSpPr>
        <p:spPr bwMode="auto">
          <a:xfrm>
            <a:off x="457200" y="2133600"/>
            <a:ext cx="7315200" cy="1219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spcBef>
                <a:spcPct val="20000"/>
              </a:spcBef>
            </a:pPr>
            <a:r>
              <a:rPr lang="en-US" sz="2000" b="1">
                <a:latin typeface=".VnTime" pitchFamily="34" charset="0"/>
                <a:sym typeface="Wingdings 2" pitchFamily="18" charset="2"/>
              </a:rPr>
              <a:t>2/  NÕu mét c¹nh gãc vu«ng vµ mét gãc nhän  cña tam gi¸c vu«ng nµy   b»ng mét c¹nh gãc vu«ng vµ mét gãc nhän  cña tam gi¸c vu«ng kia th× hai tam gi¸c vu«ng ®ã b»ng nhau. </a:t>
            </a:r>
            <a:endParaRPr lang="en-US" sz="2000" b="1">
              <a:latin typeface=".VnTime" pitchFamily="34" charset="0"/>
            </a:endParaRPr>
          </a:p>
        </p:txBody>
      </p:sp>
      <p:sp>
        <p:nvSpPr>
          <p:cNvPr id="142" name="Rectangle 10"/>
          <p:cNvSpPr>
            <a:spLocks noChangeArrowheads="1"/>
          </p:cNvSpPr>
          <p:nvPr/>
        </p:nvSpPr>
        <p:spPr bwMode="auto">
          <a:xfrm>
            <a:off x="7772400" y="1241425"/>
            <a:ext cx="9906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</a:pPr>
            <a:endParaRPr lang="en-US" sz="20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43" name="Rectangle 11"/>
          <p:cNvSpPr>
            <a:spLocks noChangeArrowheads="1"/>
          </p:cNvSpPr>
          <p:nvPr/>
        </p:nvSpPr>
        <p:spPr bwMode="auto">
          <a:xfrm>
            <a:off x="457200" y="1241425"/>
            <a:ext cx="7315200" cy="8921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285750" indent="-285750" eaLnBrk="0" hangingPunct="0">
              <a:spcBef>
                <a:spcPct val="20000"/>
              </a:spcBef>
            </a:pPr>
            <a:r>
              <a:rPr lang="en-US" sz="2000" b="1">
                <a:latin typeface=".VnTime" pitchFamily="34" charset="0"/>
              </a:rPr>
              <a:t>1/  NÕu hai c¹nh gãc vu«ng cña tam gi¸c vu«ng nµy b»ng hai c¹nh gãc vu«ng cña tam gi¸c vu«ng kia th× hai tam gi¸c vu«ng ®ã b»ng nhau.</a:t>
            </a:r>
          </a:p>
        </p:txBody>
      </p:sp>
      <p:sp>
        <p:nvSpPr>
          <p:cNvPr id="144" name="Line 12"/>
          <p:cNvSpPr>
            <a:spLocks noChangeShapeType="1"/>
          </p:cNvSpPr>
          <p:nvPr/>
        </p:nvSpPr>
        <p:spPr bwMode="auto">
          <a:xfrm>
            <a:off x="457200" y="762000"/>
            <a:ext cx="83058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45" name="Line 13"/>
          <p:cNvSpPr>
            <a:spLocks noChangeShapeType="1"/>
          </p:cNvSpPr>
          <p:nvPr/>
        </p:nvSpPr>
        <p:spPr bwMode="auto">
          <a:xfrm>
            <a:off x="457200" y="2133600"/>
            <a:ext cx="83058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46" name="Line 14"/>
          <p:cNvSpPr>
            <a:spLocks noChangeShapeType="1"/>
          </p:cNvSpPr>
          <p:nvPr/>
        </p:nvSpPr>
        <p:spPr bwMode="auto">
          <a:xfrm>
            <a:off x="457200" y="3352800"/>
            <a:ext cx="83058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47" name="Line 15"/>
          <p:cNvSpPr>
            <a:spLocks noChangeShapeType="1"/>
          </p:cNvSpPr>
          <p:nvPr/>
        </p:nvSpPr>
        <p:spPr bwMode="auto">
          <a:xfrm>
            <a:off x="457200" y="4572000"/>
            <a:ext cx="83058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48" name="Line 16"/>
          <p:cNvSpPr>
            <a:spLocks noChangeShapeType="1"/>
          </p:cNvSpPr>
          <p:nvPr/>
        </p:nvSpPr>
        <p:spPr bwMode="auto">
          <a:xfrm>
            <a:off x="457200" y="5791200"/>
            <a:ext cx="83058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49" name="Line 17"/>
          <p:cNvSpPr>
            <a:spLocks noChangeShapeType="1"/>
          </p:cNvSpPr>
          <p:nvPr/>
        </p:nvSpPr>
        <p:spPr bwMode="auto">
          <a:xfrm>
            <a:off x="457200" y="762000"/>
            <a:ext cx="0" cy="502920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50" name="Line 18"/>
          <p:cNvSpPr>
            <a:spLocks noChangeShapeType="1"/>
          </p:cNvSpPr>
          <p:nvPr/>
        </p:nvSpPr>
        <p:spPr bwMode="auto">
          <a:xfrm>
            <a:off x="7772400" y="762000"/>
            <a:ext cx="0" cy="5029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51" name="Line 19"/>
          <p:cNvSpPr>
            <a:spLocks noChangeShapeType="1"/>
          </p:cNvSpPr>
          <p:nvPr/>
        </p:nvSpPr>
        <p:spPr bwMode="auto">
          <a:xfrm>
            <a:off x="8763000" y="762000"/>
            <a:ext cx="0" cy="502920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52" name="Line 20"/>
          <p:cNvSpPr>
            <a:spLocks noChangeShapeType="1"/>
          </p:cNvSpPr>
          <p:nvPr/>
        </p:nvSpPr>
        <p:spPr bwMode="auto">
          <a:xfrm>
            <a:off x="457200" y="1241425"/>
            <a:ext cx="83058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153" name="Text Box 22"/>
          <p:cNvSpPr txBox="1">
            <a:spLocks noChangeArrowheads="1"/>
          </p:cNvSpPr>
          <p:nvPr/>
        </p:nvSpPr>
        <p:spPr bwMode="auto">
          <a:xfrm>
            <a:off x="8001000" y="1524000"/>
            <a:ext cx="38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FF3300"/>
                </a:solidFill>
                <a:latin typeface=".VnTime" pitchFamily="34" charset="0"/>
              </a:rPr>
              <a:t>§</a:t>
            </a:r>
          </a:p>
        </p:txBody>
      </p:sp>
      <p:sp>
        <p:nvSpPr>
          <p:cNvPr id="154" name="Text Box 23"/>
          <p:cNvSpPr txBox="1">
            <a:spLocks noChangeArrowheads="1"/>
          </p:cNvSpPr>
          <p:nvPr/>
        </p:nvSpPr>
        <p:spPr bwMode="auto">
          <a:xfrm>
            <a:off x="8001000" y="3733800"/>
            <a:ext cx="38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FF3300"/>
                </a:solidFill>
                <a:latin typeface=".VnTime" pitchFamily="34" charset="0"/>
              </a:rPr>
              <a:t>§</a:t>
            </a:r>
          </a:p>
        </p:txBody>
      </p:sp>
      <p:sp>
        <p:nvSpPr>
          <p:cNvPr id="155" name="Text Box 24"/>
          <p:cNvSpPr txBox="1">
            <a:spLocks noChangeArrowheads="1"/>
          </p:cNvSpPr>
          <p:nvPr/>
        </p:nvSpPr>
        <p:spPr bwMode="auto">
          <a:xfrm>
            <a:off x="8001000" y="2667000"/>
            <a:ext cx="38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FF3300"/>
                </a:solidFill>
                <a:latin typeface=".VnTime" pitchFamily="34" charset="0"/>
              </a:rPr>
              <a:t>S</a:t>
            </a:r>
          </a:p>
        </p:txBody>
      </p:sp>
      <p:sp>
        <p:nvSpPr>
          <p:cNvPr id="156" name="Text Box 25"/>
          <p:cNvSpPr txBox="1">
            <a:spLocks noChangeArrowheads="1"/>
          </p:cNvSpPr>
          <p:nvPr/>
        </p:nvSpPr>
        <p:spPr bwMode="auto">
          <a:xfrm>
            <a:off x="8001000" y="4800600"/>
            <a:ext cx="38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FF3300"/>
                </a:solidFill>
                <a:latin typeface=".VnTime" pitchFamily="34" charset="0"/>
              </a:rPr>
              <a:t>§</a:t>
            </a:r>
          </a:p>
        </p:txBody>
      </p:sp>
      <p:sp>
        <p:nvSpPr>
          <p:cNvPr id="157" name="Rectangle 21"/>
          <p:cNvSpPr>
            <a:spLocks noChangeArrowheads="1"/>
          </p:cNvSpPr>
          <p:nvPr/>
        </p:nvSpPr>
        <p:spPr bwMode="auto">
          <a:xfrm>
            <a:off x="381000" y="381000"/>
            <a:ext cx="8534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200" b="1" u="sng" dirty="0" err="1">
                <a:solidFill>
                  <a:srgbClr val="FF3300"/>
                </a:solidFill>
                <a:latin typeface=".VnTime" pitchFamily="34" charset="0"/>
              </a:rPr>
              <a:t>Bµi</a:t>
            </a:r>
            <a:r>
              <a:rPr lang="en-US" sz="2200" b="1" u="sng" dirty="0">
                <a:solidFill>
                  <a:srgbClr val="FF3300"/>
                </a:solidFill>
                <a:latin typeface=".VnTime" pitchFamily="34" charset="0"/>
              </a:rPr>
              <a:t> </a:t>
            </a:r>
            <a:r>
              <a:rPr lang="en-US" sz="2200" b="1" u="sng" dirty="0" err="1">
                <a:solidFill>
                  <a:srgbClr val="FF3300"/>
                </a:solidFill>
                <a:latin typeface=".VnTime" pitchFamily="34" charset="0"/>
              </a:rPr>
              <a:t>tËp</a:t>
            </a:r>
            <a:r>
              <a:rPr lang="en-US" sz="2200" b="1" u="sng" dirty="0">
                <a:solidFill>
                  <a:srgbClr val="FF3300"/>
                </a:solidFill>
                <a:latin typeface=".VnTime" pitchFamily="34" charset="0"/>
              </a:rPr>
              <a:t> tr¾c </a:t>
            </a:r>
            <a:r>
              <a:rPr lang="en-US" sz="2200" b="1" u="sng" dirty="0" err="1">
                <a:solidFill>
                  <a:srgbClr val="FF3300"/>
                </a:solidFill>
                <a:latin typeface=".VnTime" pitchFamily="34" charset="0"/>
              </a:rPr>
              <a:t>nghiÖm</a:t>
            </a:r>
            <a:r>
              <a:rPr lang="en-US" sz="2200" i="1" dirty="0">
                <a:solidFill>
                  <a:srgbClr val="FF3300"/>
                </a:solidFill>
                <a:latin typeface=".VnTime" pitchFamily="34" charset="0"/>
              </a:rPr>
              <a:t>:               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H·y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®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iÒn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®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óng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sai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vµo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c¸c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c©u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200" b="1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sau</a:t>
            </a:r>
            <a:r>
              <a:rPr lang="en-US" sz="22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  <p:bldP spid="139" grpId="0" animBg="1"/>
      <p:bldP spid="141" grpId="0" animBg="1"/>
      <p:bldP spid="143" grpId="0" animBg="1"/>
      <p:bldP spid="153" grpId="0"/>
      <p:bldP spid="154" grpId="0"/>
      <p:bldP spid="155" grpId="0"/>
      <p:bldP spid="1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2539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BÀI TẬP 63 (</a:t>
            </a:r>
            <a:r>
              <a:rPr lang="en-US" sz="2400" b="1" dirty="0" err="1" smtClean="0">
                <a:solidFill>
                  <a:srgbClr val="FF0000"/>
                </a:solidFill>
              </a:rPr>
              <a:t>sgk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219200"/>
            <a:ext cx="722325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Cho tam </a:t>
            </a:r>
            <a:r>
              <a:rPr lang="en-US" sz="2400" dirty="0" err="1" smtClean="0"/>
              <a:t>giác</a:t>
            </a:r>
            <a:r>
              <a:rPr lang="en-US" sz="2400" dirty="0" smtClean="0"/>
              <a:t> ABC </a:t>
            </a:r>
            <a:r>
              <a:rPr lang="en-US" sz="2400" dirty="0" err="1" smtClean="0"/>
              <a:t>cân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A. </a:t>
            </a:r>
            <a:r>
              <a:rPr lang="en-US" sz="2400" dirty="0" err="1" smtClean="0"/>
              <a:t>kẻ</a:t>
            </a:r>
            <a:r>
              <a:rPr lang="en-US" sz="2400" dirty="0" smtClean="0"/>
              <a:t> AH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góc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BC </a:t>
            </a:r>
          </a:p>
          <a:p>
            <a:r>
              <a:rPr lang="en-US" sz="2400" dirty="0" smtClean="0"/>
              <a:t>(H </a:t>
            </a:r>
            <a:r>
              <a:rPr lang="el-GR" sz="2400" dirty="0" smtClean="0">
                <a:latin typeface="Times New Roman"/>
                <a:cs typeface="Times New Roman"/>
              </a:rPr>
              <a:t>ϵ</a:t>
            </a:r>
            <a:r>
              <a:rPr lang="en-US" sz="2400" dirty="0" smtClean="0">
                <a:latin typeface="Times New Roman"/>
                <a:cs typeface="Times New Roman"/>
              </a:rPr>
              <a:t> BC) . </a:t>
            </a:r>
            <a:r>
              <a:rPr lang="en-US" sz="2400" dirty="0" err="1" smtClean="0">
                <a:latin typeface="Times New Roman"/>
                <a:cs typeface="Times New Roman"/>
              </a:rPr>
              <a:t>Chứng</a:t>
            </a:r>
            <a:r>
              <a:rPr lang="en-US" sz="2400" dirty="0" smtClean="0">
                <a:latin typeface="Times New Roman"/>
                <a:cs typeface="Times New Roman"/>
              </a:rPr>
              <a:t> minh </a:t>
            </a:r>
            <a:r>
              <a:rPr lang="en-US" sz="2400" dirty="0" err="1" smtClean="0">
                <a:latin typeface="Times New Roman"/>
                <a:cs typeface="Times New Roman"/>
              </a:rPr>
              <a:t>rằng</a:t>
            </a:r>
            <a:r>
              <a:rPr lang="en-US" sz="2400" dirty="0" smtClean="0">
                <a:latin typeface="Times New Roman"/>
                <a:cs typeface="Times New Roman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sz="2400" dirty="0" smtClean="0">
                <a:latin typeface="Times New Roman"/>
                <a:cs typeface="Times New Roman"/>
              </a:rPr>
              <a:t>BH = HC</a:t>
            </a:r>
          </a:p>
          <a:p>
            <a:pPr marL="457200" indent="-457200"/>
            <a:endParaRPr lang="en-US" sz="2400" dirty="0" smtClean="0">
              <a:latin typeface="Times New Roman"/>
              <a:cs typeface="Times New Roman"/>
            </a:endParaRPr>
          </a:p>
          <a:p>
            <a:pPr marL="457200" indent="-457200"/>
            <a:r>
              <a:rPr lang="en-US" sz="2400" dirty="0" smtClean="0">
                <a:latin typeface="Times New Roman"/>
                <a:cs typeface="Times New Roman"/>
              </a:rPr>
              <a:t>b)  BAC   =  CAH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47800" y="25908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143000" y="25908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90800" y="25908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286000" y="25908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819400"/>
            <a:ext cx="66311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/>
              <a:t>BTVN</a:t>
            </a:r>
          </a:p>
          <a:p>
            <a:r>
              <a:rPr lang="en-US" sz="2800" b="1"/>
              <a:t>1, Học thuộc các phát </a:t>
            </a:r>
            <a:r>
              <a:rPr lang="en-US" sz="2800" b="1" smtClean="0"/>
              <a:t>biểu (sgk-134,135)</a:t>
            </a:r>
          </a:p>
          <a:p>
            <a:r>
              <a:rPr lang="en-US" sz="2800" b="1"/>
              <a:t>2, Làm các bài </a:t>
            </a:r>
            <a:r>
              <a:rPr lang="en-US" sz="2800" b="1" smtClean="0"/>
              <a:t>tập trong sgk, sbt</a:t>
            </a:r>
            <a:endParaRPr lang="vi-VN" sz="2800" b="1"/>
          </a:p>
        </p:txBody>
      </p:sp>
    </p:spTree>
    <p:extLst>
      <p:ext uri="{BB962C8B-B14F-4D97-AF65-F5344CB8AC3E}">
        <p14:creationId xmlns:p14="http://schemas.microsoft.com/office/powerpoint/2010/main" val="363902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dministrator\Downloads\interro-1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1057275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539875" y="1143000"/>
            <a:ext cx="7239000" cy="1077218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vi-VN" sz="3200" b="1"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charset="0"/>
                <a:cs typeface="+mn-cs"/>
              </a:rPr>
              <a:t>Nêu tên các trường hợp bằng nhau của hai tam giác.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200400" y="0"/>
            <a:ext cx="3505200" cy="990600"/>
          </a:xfrm>
          <a:prstGeom prst="horizontalScroll">
            <a:avLst>
              <a:gd name="adj" fmla="val 12500"/>
            </a:avLst>
          </a:prstGeom>
          <a:solidFill>
            <a:srgbClr val="A50021"/>
          </a:solidFill>
          <a:ln w="222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 i="1" dirty="0" smtClean="0">
                <a:solidFill>
                  <a:schemeClr val="bg1"/>
                </a:solidFill>
                <a:latin typeface="Tahoma" pitchFamily="34" charset="0"/>
              </a:rPr>
              <a:t>HOẠT ĐỘNG MỞ ĐẦU</a:t>
            </a:r>
            <a:endParaRPr lang="en-US" sz="2400" b="1" i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4346575" y="2362200"/>
            <a:ext cx="1676400" cy="5191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 b="1" i="1" u="sng">
                <a:solidFill>
                  <a:srgbClr val="FF0000"/>
                </a:solidFill>
              </a:rPr>
              <a:t>Trả lời:</a:t>
            </a:r>
            <a:endParaRPr lang="vi-VN" sz="2800" b="1" i="1" u="sng">
              <a:solidFill>
                <a:srgbClr val="FF0000"/>
              </a:solidFill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138363" y="3048000"/>
            <a:ext cx="7005637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vi-VN" sz="2400" b="1" dirty="0">
                <a:solidFill>
                  <a:srgbClr val="0033CC"/>
                </a:solidFill>
                <a:cs typeface="Tahoma" pitchFamily="34" charset="0"/>
              </a:rPr>
              <a:t>Có 3 trường hợp bằng nhau của hai tam giác:</a:t>
            </a:r>
          </a:p>
          <a:p>
            <a:pPr marL="457200" indent="-457200" algn="ctr" eaLnBrk="0" hangingPunct="0">
              <a:buAutoNum type="arabicPeriod"/>
            </a:pPr>
            <a:r>
              <a:rPr lang="en-US" sz="2400" b="1" i="1" dirty="0" err="1" smtClean="0">
                <a:solidFill>
                  <a:srgbClr val="0033CC"/>
                </a:solidFill>
                <a:cs typeface="Tahoma" pitchFamily="34" charset="0"/>
              </a:rPr>
              <a:t>Cạnh</a:t>
            </a:r>
            <a:r>
              <a:rPr lang="en-US" sz="2400" b="1" i="1" dirty="0" smtClean="0">
                <a:solidFill>
                  <a:srgbClr val="0033CC"/>
                </a:solidFill>
                <a:cs typeface="Tahoma" pitchFamily="34" charset="0"/>
              </a:rPr>
              <a:t> 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–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cạnh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 – </a:t>
            </a:r>
            <a:r>
              <a:rPr lang="en-US" sz="2400" b="1" i="1" dirty="0" err="1" smtClean="0">
                <a:solidFill>
                  <a:srgbClr val="0033CC"/>
                </a:solidFill>
                <a:cs typeface="Tahoma" pitchFamily="34" charset="0"/>
              </a:rPr>
              <a:t>cạnh</a:t>
            </a:r>
            <a:endParaRPr lang="en-US" sz="2400" b="1" i="1" dirty="0" smtClean="0">
              <a:solidFill>
                <a:srgbClr val="0033CC"/>
              </a:solidFill>
              <a:cs typeface="Tahoma" pitchFamily="34" charset="0"/>
            </a:endParaRPr>
          </a:p>
          <a:p>
            <a:pPr marL="457200" indent="-457200" algn="ctr" eaLnBrk="0" hangingPunct="0">
              <a:buAutoNum type="arabicPeriod"/>
            </a:pPr>
            <a:r>
              <a:rPr lang="en-US" sz="2400" b="1" i="1" dirty="0" smtClean="0">
                <a:solidFill>
                  <a:srgbClr val="0033CC"/>
                </a:solidFill>
                <a:cs typeface="Tahoma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Cạnh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 –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góc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 –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cạnh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 </a:t>
            </a:r>
            <a:endParaRPr lang="en-US" sz="2400" b="1" i="1" dirty="0" smtClean="0">
              <a:solidFill>
                <a:srgbClr val="0033CC"/>
              </a:solidFill>
              <a:cs typeface="Tahoma" pitchFamily="34" charset="0"/>
            </a:endParaRPr>
          </a:p>
          <a:p>
            <a:pPr marL="457200" indent="-457200" algn="ctr" eaLnBrk="0" hangingPunct="0">
              <a:buAutoNum type="arabicPeriod"/>
            </a:pPr>
            <a:r>
              <a:rPr lang="en-US" sz="2400" b="1" i="1" dirty="0" smtClean="0">
                <a:solidFill>
                  <a:srgbClr val="0033CC"/>
                </a:solidFill>
                <a:cs typeface="Tahoma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Góc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 - 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cạnh</a:t>
            </a:r>
            <a:r>
              <a:rPr lang="en-US" sz="2400" b="1" i="1" dirty="0">
                <a:solidFill>
                  <a:srgbClr val="0033CC"/>
                </a:solidFill>
                <a:cs typeface="Tahoma" pitchFamily="34" charset="0"/>
              </a:rPr>
              <a:t> - </a:t>
            </a:r>
            <a:r>
              <a:rPr lang="en-US" sz="2400" b="1" i="1" dirty="0" err="1">
                <a:solidFill>
                  <a:srgbClr val="0033CC"/>
                </a:solidFill>
                <a:cs typeface="Tahoma" pitchFamily="34" charset="0"/>
              </a:rPr>
              <a:t>góc</a:t>
            </a:r>
            <a:endParaRPr lang="en-US" sz="2400" b="1" i="1" dirty="0">
              <a:solidFill>
                <a:srgbClr val="0033CC"/>
              </a:solidFill>
              <a:cs typeface="Tahoma" pitchFamily="34" charset="0"/>
            </a:endParaRPr>
          </a:p>
        </p:txBody>
      </p:sp>
      <p:pic>
        <p:nvPicPr>
          <p:cNvPr id="11" name="Picture 13" descr="Ani_hum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724400"/>
            <a:ext cx="8382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2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2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2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3333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2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2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2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47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3333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2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2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2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67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3333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2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2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2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685800"/>
            <a:ext cx="891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solidFill>
                <a:srgbClr val="000000"/>
              </a:solidFill>
            </a:endParaRPr>
          </a:p>
        </p:txBody>
      </p:sp>
      <p:graphicFrame>
        <p:nvGraphicFramePr>
          <p:cNvPr id="3" name="Group 130"/>
          <p:cNvGraphicFramePr>
            <a:graphicFrameLocks noGrp="1"/>
          </p:cNvGraphicFramePr>
          <p:nvPr/>
        </p:nvGraphicFramePr>
        <p:xfrm>
          <a:off x="609600" y="609600"/>
          <a:ext cx="8229600" cy="6027739"/>
        </p:xfrm>
        <a:graphic>
          <a:graphicData uri="http://schemas.openxmlformats.org/drawingml/2006/table">
            <a:tbl>
              <a:tblPr/>
              <a:tblGrid>
                <a:gridCol w="3581400"/>
                <a:gridCol w="4648200"/>
              </a:tblGrid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76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176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AB0"/>
                    </a:solidFill>
                  </a:tcPr>
                </a:tc>
              </a:tr>
            </a:tbl>
          </a:graphicData>
        </a:graphic>
      </p:graphicFrame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105400" y="3048000"/>
            <a:ext cx="2895600" cy="1662113"/>
            <a:chOff x="3264" y="1929"/>
            <a:chExt cx="1824" cy="1047"/>
          </a:xfrm>
        </p:grpSpPr>
        <p:sp>
          <p:nvSpPr>
            <p:cNvPr id="5" name="Text Box 24"/>
            <p:cNvSpPr txBox="1">
              <a:spLocks noChangeArrowheads="1"/>
            </p:cNvSpPr>
            <p:nvPr/>
          </p:nvSpPr>
          <p:spPr bwMode="auto">
            <a:xfrm>
              <a:off x="3360" y="2697"/>
              <a:ext cx="1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b="1">
                <a:solidFill>
                  <a:srgbClr val="FF0066"/>
                </a:solidFill>
              </a:endParaRPr>
            </a:p>
          </p:txBody>
        </p:sp>
        <p:sp>
          <p:nvSpPr>
            <p:cNvPr id="6" name="AutoShape 25"/>
            <p:cNvSpPr>
              <a:spLocks noChangeArrowheads="1"/>
            </p:cNvSpPr>
            <p:nvPr/>
          </p:nvSpPr>
          <p:spPr bwMode="auto">
            <a:xfrm>
              <a:off x="3413" y="2138"/>
              <a:ext cx="484" cy="658"/>
            </a:xfrm>
            <a:prstGeom prst="rtTriangle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7" name="Text Box 26"/>
            <p:cNvSpPr txBox="1">
              <a:spLocks noChangeArrowheads="1"/>
            </p:cNvSpPr>
            <p:nvPr/>
          </p:nvSpPr>
          <p:spPr bwMode="auto">
            <a:xfrm>
              <a:off x="3338" y="2012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b="1">
                <a:solidFill>
                  <a:srgbClr val="FF0066"/>
                </a:solidFill>
              </a:endParaRPr>
            </a:p>
          </p:txBody>
        </p:sp>
        <p:sp>
          <p:nvSpPr>
            <p:cNvPr id="8" name="Text Box 27"/>
            <p:cNvSpPr txBox="1">
              <a:spLocks noChangeArrowheads="1"/>
            </p:cNvSpPr>
            <p:nvPr/>
          </p:nvSpPr>
          <p:spPr bwMode="auto">
            <a:xfrm>
              <a:off x="3264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b="1">
                <a:solidFill>
                  <a:srgbClr val="FF0066"/>
                </a:solidFill>
              </a:endParaRPr>
            </a:p>
          </p:txBody>
        </p:sp>
        <p:sp>
          <p:nvSpPr>
            <p:cNvPr id="9" name="Text Box 28"/>
            <p:cNvSpPr txBox="1">
              <a:spLocks noChangeArrowheads="1"/>
            </p:cNvSpPr>
            <p:nvPr/>
          </p:nvSpPr>
          <p:spPr bwMode="auto">
            <a:xfrm>
              <a:off x="3897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C</a:t>
              </a:r>
            </a:p>
          </p:txBody>
        </p:sp>
        <p:sp>
          <p:nvSpPr>
            <p:cNvPr id="10" name="Rectangle 29"/>
            <p:cNvSpPr>
              <a:spLocks noChangeArrowheads="1"/>
            </p:cNvSpPr>
            <p:nvPr/>
          </p:nvSpPr>
          <p:spPr bwMode="auto">
            <a:xfrm>
              <a:off x="3413" y="2745"/>
              <a:ext cx="74" cy="51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1" name="AutoShape 30"/>
            <p:cNvSpPr>
              <a:spLocks noChangeArrowheads="1"/>
            </p:cNvSpPr>
            <p:nvPr/>
          </p:nvSpPr>
          <p:spPr bwMode="auto">
            <a:xfrm>
              <a:off x="4455" y="2138"/>
              <a:ext cx="484" cy="658"/>
            </a:xfrm>
            <a:prstGeom prst="rtTriangle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2" name="Text Box 31"/>
            <p:cNvSpPr txBox="1">
              <a:spLocks noChangeArrowheads="1"/>
            </p:cNvSpPr>
            <p:nvPr/>
          </p:nvSpPr>
          <p:spPr bwMode="auto">
            <a:xfrm>
              <a:off x="4411" y="1929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E</a:t>
              </a:r>
            </a:p>
          </p:txBody>
        </p:sp>
        <p:sp>
          <p:nvSpPr>
            <p:cNvPr id="13" name="Text Box 32"/>
            <p:cNvSpPr txBox="1">
              <a:spLocks noChangeArrowheads="1"/>
            </p:cNvSpPr>
            <p:nvPr/>
          </p:nvSpPr>
          <p:spPr bwMode="auto">
            <a:xfrm>
              <a:off x="4306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D</a:t>
              </a:r>
            </a:p>
          </p:txBody>
        </p:sp>
        <p:sp>
          <p:nvSpPr>
            <p:cNvPr id="14" name="Text Box 33"/>
            <p:cNvSpPr txBox="1">
              <a:spLocks noChangeArrowheads="1"/>
            </p:cNvSpPr>
            <p:nvPr/>
          </p:nvSpPr>
          <p:spPr bwMode="auto">
            <a:xfrm>
              <a:off x="4939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F</a:t>
              </a:r>
            </a:p>
          </p:txBody>
        </p:sp>
        <p:sp>
          <p:nvSpPr>
            <p:cNvPr id="15" name="Rectangle 34"/>
            <p:cNvSpPr>
              <a:spLocks noChangeArrowheads="1"/>
            </p:cNvSpPr>
            <p:nvPr/>
          </p:nvSpPr>
          <p:spPr bwMode="auto">
            <a:xfrm>
              <a:off x="4455" y="2745"/>
              <a:ext cx="75" cy="51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6" name="AutoShape 35"/>
            <p:cNvSpPr>
              <a:spLocks noChangeArrowheads="1"/>
            </p:cNvSpPr>
            <p:nvPr/>
          </p:nvSpPr>
          <p:spPr bwMode="auto">
            <a:xfrm>
              <a:off x="3413" y="2138"/>
              <a:ext cx="484" cy="658"/>
            </a:xfrm>
            <a:prstGeom prst="rtTriangle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7" name="Text Box 36"/>
            <p:cNvSpPr txBox="1">
              <a:spLocks noChangeArrowheads="1"/>
            </p:cNvSpPr>
            <p:nvPr/>
          </p:nvSpPr>
          <p:spPr bwMode="auto">
            <a:xfrm>
              <a:off x="3355" y="1929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B</a:t>
              </a:r>
            </a:p>
          </p:txBody>
        </p:sp>
        <p:sp>
          <p:nvSpPr>
            <p:cNvPr id="18" name="Text Box 37"/>
            <p:cNvSpPr txBox="1">
              <a:spLocks noChangeArrowheads="1"/>
            </p:cNvSpPr>
            <p:nvPr/>
          </p:nvSpPr>
          <p:spPr bwMode="auto">
            <a:xfrm>
              <a:off x="3264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A</a:t>
              </a:r>
            </a:p>
          </p:txBody>
        </p:sp>
        <p:sp>
          <p:nvSpPr>
            <p:cNvPr id="19" name="Text Box 38"/>
            <p:cNvSpPr txBox="1">
              <a:spLocks noChangeArrowheads="1"/>
            </p:cNvSpPr>
            <p:nvPr/>
          </p:nvSpPr>
          <p:spPr bwMode="auto">
            <a:xfrm>
              <a:off x="3897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C</a:t>
              </a:r>
            </a:p>
          </p:txBody>
        </p:sp>
        <p:sp>
          <p:nvSpPr>
            <p:cNvPr id="20" name="Rectangle 39"/>
            <p:cNvSpPr>
              <a:spLocks noChangeArrowheads="1"/>
            </p:cNvSpPr>
            <p:nvPr/>
          </p:nvSpPr>
          <p:spPr bwMode="auto">
            <a:xfrm>
              <a:off x="3413" y="2745"/>
              <a:ext cx="74" cy="51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5243513" y="3881438"/>
            <a:ext cx="2133600" cy="685800"/>
            <a:chOff x="3360" y="2448"/>
            <a:chExt cx="1344" cy="432"/>
          </a:xfrm>
        </p:grpSpPr>
        <p:sp>
          <p:nvSpPr>
            <p:cNvPr id="22" name="Line 41"/>
            <p:cNvSpPr>
              <a:spLocks noChangeShapeType="1"/>
            </p:cNvSpPr>
            <p:nvPr/>
          </p:nvSpPr>
          <p:spPr bwMode="auto">
            <a:xfrm>
              <a:off x="3648" y="2736"/>
              <a:ext cx="0" cy="1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42"/>
            <p:cNvSpPr>
              <a:spLocks noChangeShapeType="1"/>
            </p:cNvSpPr>
            <p:nvPr/>
          </p:nvSpPr>
          <p:spPr bwMode="auto">
            <a:xfrm>
              <a:off x="4704" y="2736"/>
              <a:ext cx="0" cy="1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43"/>
            <p:cNvSpPr>
              <a:spLocks noChangeShapeType="1"/>
            </p:cNvSpPr>
            <p:nvPr/>
          </p:nvSpPr>
          <p:spPr bwMode="auto">
            <a:xfrm>
              <a:off x="3360" y="2448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>
              <a:off x="3360" y="2496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45"/>
            <p:cNvSpPr>
              <a:spLocks noChangeShapeType="1"/>
            </p:cNvSpPr>
            <p:nvPr/>
          </p:nvSpPr>
          <p:spPr bwMode="auto">
            <a:xfrm>
              <a:off x="4368" y="2448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46"/>
            <p:cNvSpPr>
              <a:spLocks noChangeShapeType="1"/>
            </p:cNvSpPr>
            <p:nvPr/>
          </p:nvSpPr>
          <p:spPr bwMode="auto">
            <a:xfrm>
              <a:off x="4368" y="2496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 Box 47"/>
          <p:cNvSpPr txBox="1">
            <a:spLocks noChangeArrowheads="1"/>
          </p:cNvSpPr>
          <p:nvPr/>
        </p:nvSpPr>
        <p:spPr bwMode="auto">
          <a:xfrm>
            <a:off x="609600" y="6858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</a:rPr>
              <a:t>Các trường hợp bằng nhau của tam giác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4267200" y="779463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</a:rPr>
              <a:t>Tương ứng với tam giác vuông</a:t>
            </a:r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4267200" y="4876800"/>
            <a:ext cx="1879600" cy="1676400"/>
            <a:chOff x="4267200" y="4876800"/>
            <a:chExt cx="1879600" cy="1676401"/>
          </a:xfrm>
        </p:grpSpPr>
        <p:sp>
          <p:nvSpPr>
            <p:cNvPr id="31" name="Rectangle 54"/>
            <p:cNvSpPr>
              <a:spLocks noChangeArrowheads="1"/>
            </p:cNvSpPr>
            <p:nvPr/>
          </p:nvSpPr>
          <p:spPr bwMode="auto">
            <a:xfrm>
              <a:off x="5461000" y="6167438"/>
              <a:ext cx="85725" cy="87313"/>
            </a:xfrm>
            <a:prstGeom prst="rect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32" name="Rectangle 59"/>
            <p:cNvSpPr>
              <a:spLocks noChangeArrowheads="1"/>
            </p:cNvSpPr>
            <p:nvPr/>
          </p:nvSpPr>
          <p:spPr bwMode="auto">
            <a:xfrm>
              <a:off x="4470400" y="6176963"/>
              <a:ext cx="85725" cy="87313"/>
            </a:xfrm>
            <a:prstGeom prst="rect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grpSp>
          <p:nvGrpSpPr>
            <p:cNvPr id="33" name="Group 3"/>
            <p:cNvGrpSpPr>
              <a:grpSpLocks/>
            </p:cNvGrpSpPr>
            <p:nvPr/>
          </p:nvGrpSpPr>
          <p:grpSpPr bwMode="auto">
            <a:xfrm>
              <a:off x="4267200" y="4876800"/>
              <a:ext cx="1879600" cy="1676401"/>
              <a:chOff x="4267200" y="4876800"/>
              <a:chExt cx="1879600" cy="1676401"/>
            </a:xfrm>
          </p:grpSpPr>
          <p:sp>
            <p:nvSpPr>
              <p:cNvPr id="34" name="Text Box 51"/>
              <p:cNvSpPr txBox="1">
                <a:spLocks noChangeArrowheads="1"/>
              </p:cNvSpPr>
              <p:nvPr/>
            </p:nvSpPr>
            <p:spPr bwMode="auto">
              <a:xfrm>
                <a:off x="5330825" y="4876800"/>
                <a:ext cx="2159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E</a:t>
                </a:r>
              </a:p>
            </p:txBody>
          </p:sp>
          <p:grpSp>
            <p:nvGrpSpPr>
              <p:cNvPr id="35" name="Group 2"/>
              <p:cNvGrpSpPr>
                <a:grpSpLocks/>
              </p:cNvGrpSpPr>
              <p:nvPr/>
            </p:nvGrpSpPr>
            <p:grpSpPr bwMode="auto">
              <a:xfrm>
                <a:off x="4267200" y="4876800"/>
                <a:ext cx="1879600" cy="1676401"/>
                <a:chOff x="4267200" y="4876800"/>
                <a:chExt cx="1879600" cy="1676401"/>
              </a:xfrm>
            </p:grpSpPr>
            <p:sp>
              <p:nvSpPr>
                <p:cNvPr id="36" name="AutoShape 50"/>
                <p:cNvSpPr>
                  <a:spLocks noChangeArrowheads="1"/>
                </p:cNvSpPr>
                <p:nvPr/>
              </p:nvSpPr>
              <p:spPr bwMode="auto">
                <a:xfrm>
                  <a:off x="5461000" y="5178425"/>
                  <a:ext cx="558800" cy="1085850"/>
                </a:xfrm>
                <a:prstGeom prst="rtTriangle">
                  <a:avLst/>
                </a:prstGeom>
                <a:noFill/>
                <a:ln w="28575">
                  <a:solidFill>
                    <a:srgbClr val="0066F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vi-VN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7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5245100" y="6176963"/>
                  <a:ext cx="215900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>
                      <a:solidFill>
                        <a:srgbClr val="FF0000"/>
                      </a:solidFill>
                    </a:rPr>
                    <a:t>D</a:t>
                  </a:r>
                </a:p>
              </p:txBody>
            </p:sp>
            <p:sp>
              <p:nvSpPr>
                <p:cNvPr id="38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930900" y="6175375"/>
                  <a:ext cx="215900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>
                      <a:solidFill>
                        <a:srgbClr val="FF0000"/>
                      </a:solidFill>
                    </a:rPr>
                    <a:t>F</a:t>
                  </a:r>
                </a:p>
              </p:txBody>
            </p:sp>
            <p:sp>
              <p:nvSpPr>
                <p:cNvPr id="39" name="AutoShape 56"/>
                <p:cNvSpPr>
                  <a:spLocks noChangeArrowheads="1"/>
                </p:cNvSpPr>
                <p:nvPr/>
              </p:nvSpPr>
              <p:spPr bwMode="auto">
                <a:xfrm>
                  <a:off x="4470400" y="5187950"/>
                  <a:ext cx="558800" cy="1085850"/>
                </a:xfrm>
                <a:prstGeom prst="rtTriangle">
                  <a:avLst/>
                </a:prstGeom>
                <a:noFill/>
                <a:ln w="28575">
                  <a:solidFill>
                    <a:srgbClr val="0066F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vi-VN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267200" y="6186488"/>
                  <a:ext cx="215900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>
                      <a:solidFill>
                        <a:srgbClr val="FF0000"/>
                      </a:solidFill>
                    </a:rPr>
                    <a:t>A</a:t>
                  </a:r>
                </a:p>
              </p:txBody>
            </p:sp>
            <p:sp>
              <p:nvSpPr>
                <p:cNvPr id="4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965700" y="6184900"/>
                  <a:ext cx="215900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>
                      <a:solidFill>
                        <a:srgbClr val="FF0000"/>
                      </a:solidFill>
                    </a:rPr>
                    <a:t>C</a:t>
                  </a:r>
                </a:p>
              </p:txBody>
            </p:sp>
            <p:sp>
              <p:nvSpPr>
                <p:cNvPr id="42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419600" y="4876800"/>
                  <a:ext cx="292100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>
                      <a:solidFill>
                        <a:srgbClr val="FF0000"/>
                      </a:solidFill>
                    </a:rPr>
                    <a:t>B</a:t>
                  </a:r>
                </a:p>
              </p:txBody>
            </p:sp>
          </p:grpSp>
        </p:grp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6731000" y="4876800"/>
            <a:ext cx="1879600" cy="1676400"/>
            <a:chOff x="6731000" y="4876800"/>
            <a:chExt cx="1879600" cy="1676401"/>
          </a:xfrm>
        </p:grpSpPr>
        <p:sp>
          <p:nvSpPr>
            <p:cNvPr id="44" name="Rectangle 67"/>
            <p:cNvSpPr>
              <a:spLocks noChangeArrowheads="1"/>
            </p:cNvSpPr>
            <p:nvPr/>
          </p:nvSpPr>
          <p:spPr bwMode="auto">
            <a:xfrm>
              <a:off x="7924800" y="6167438"/>
              <a:ext cx="85725" cy="87313"/>
            </a:xfrm>
            <a:prstGeom prst="rect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45" name="Rectangle 72"/>
            <p:cNvSpPr>
              <a:spLocks noChangeArrowheads="1"/>
            </p:cNvSpPr>
            <p:nvPr/>
          </p:nvSpPr>
          <p:spPr bwMode="auto">
            <a:xfrm>
              <a:off x="6934200" y="6176963"/>
              <a:ext cx="85725" cy="87313"/>
            </a:xfrm>
            <a:prstGeom prst="rect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grpSp>
          <p:nvGrpSpPr>
            <p:cNvPr id="46" name="Group 4"/>
            <p:cNvGrpSpPr>
              <a:grpSpLocks/>
            </p:cNvGrpSpPr>
            <p:nvPr/>
          </p:nvGrpSpPr>
          <p:grpSpPr bwMode="auto">
            <a:xfrm>
              <a:off x="6731000" y="4876800"/>
              <a:ext cx="1879600" cy="1676401"/>
              <a:chOff x="6731000" y="4876800"/>
              <a:chExt cx="1879600" cy="1676401"/>
            </a:xfrm>
          </p:grpSpPr>
          <p:sp>
            <p:nvSpPr>
              <p:cNvPr id="47" name="AutoShape 63"/>
              <p:cNvSpPr>
                <a:spLocks noChangeArrowheads="1"/>
              </p:cNvSpPr>
              <p:nvPr/>
            </p:nvSpPr>
            <p:spPr bwMode="auto">
              <a:xfrm>
                <a:off x="7924800" y="5178425"/>
                <a:ext cx="558800" cy="1085850"/>
              </a:xfrm>
              <a:prstGeom prst="rtTriangle">
                <a:avLst/>
              </a:prstGeom>
              <a:noFill/>
              <a:ln w="28575">
                <a:solidFill>
                  <a:srgbClr val="00808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Text Box 64"/>
              <p:cNvSpPr txBox="1">
                <a:spLocks noChangeArrowheads="1"/>
              </p:cNvSpPr>
              <p:nvPr/>
            </p:nvSpPr>
            <p:spPr bwMode="auto">
              <a:xfrm>
                <a:off x="7794625" y="4876800"/>
                <a:ext cx="2159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E</a:t>
                </a:r>
              </a:p>
            </p:txBody>
          </p:sp>
          <p:sp>
            <p:nvSpPr>
              <p:cNvPr id="49" name="Text Box 65"/>
              <p:cNvSpPr txBox="1">
                <a:spLocks noChangeArrowheads="1"/>
              </p:cNvSpPr>
              <p:nvPr/>
            </p:nvSpPr>
            <p:spPr bwMode="auto">
              <a:xfrm>
                <a:off x="7708900" y="6176963"/>
                <a:ext cx="2159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50" name="Text Box 66"/>
              <p:cNvSpPr txBox="1">
                <a:spLocks noChangeArrowheads="1"/>
              </p:cNvSpPr>
              <p:nvPr/>
            </p:nvSpPr>
            <p:spPr bwMode="auto">
              <a:xfrm>
                <a:off x="8394700" y="6175375"/>
                <a:ext cx="2159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F</a:t>
                </a:r>
              </a:p>
            </p:txBody>
          </p:sp>
          <p:sp>
            <p:nvSpPr>
              <p:cNvPr id="51" name="AutoShape 69"/>
              <p:cNvSpPr>
                <a:spLocks noChangeArrowheads="1"/>
              </p:cNvSpPr>
              <p:nvPr/>
            </p:nvSpPr>
            <p:spPr bwMode="auto">
              <a:xfrm>
                <a:off x="6934200" y="5187950"/>
                <a:ext cx="558800" cy="1085850"/>
              </a:xfrm>
              <a:prstGeom prst="rtTriangle">
                <a:avLst/>
              </a:prstGeom>
              <a:noFill/>
              <a:ln w="28575">
                <a:solidFill>
                  <a:srgbClr val="00808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Text Box 70"/>
              <p:cNvSpPr txBox="1">
                <a:spLocks noChangeArrowheads="1"/>
              </p:cNvSpPr>
              <p:nvPr/>
            </p:nvSpPr>
            <p:spPr bwMode="auto">
              <a:xfrm>
                <a:off x="6731000" y="6186488"/>
                <a:ext cx="2159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53" name="Text Box 71"/>
              <p:cNvSpPr txBox="1">
                <a:spLocks noChangeArrowheads="1"/>
              </p:cNvSpPr>
              <p:nvPr/>
            </p:nvSpPr>
            <p:spPr bwMode="auto">
              <a:xfrm>
                <a:off x="7327900" y="6184900"/>
                <a:ext cx="2159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C</a:t>
                </a:r>
              </a:p>
            </p:txBody>
          </p:sp>
          <p:sp>
            <p:nvSpPr>
              <p:cNvPr id="54" name="Text Box 74"/>
              <p:cNvSpPr txBox="1">
                <a:spLocks noChangeArrowheads="1"/>
              </p:cNvSpPr>
              <p:nvPr/>
            </p:nvSpPr>
            <p:spPr bwMode="auto">
              <a:xfrm>
                <a:off x="6883400" y="4876800"/>
                <a:ext cx="2921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</p:grpSp>
      <p:sp>
        <p:nvSpPr>
          <p:cNvPr id="55" name="Line 80"/>
          <p:cNvSpPr>
            <a:spLocks noChangeShapeType="1"/>
          </p:cNvSpPr>
          <p:nvPr/>
        </p:nvSpPr>
        <p:spPr bwMode="auto">
          <a:xfrm>
            <a:off x="6400800" y="4876800"/>
            <a:ext cx="0" cy="176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6" name="Group 84"/>
          <p:cNvGrpSpPr>
            <a:grpSpLocks/>
          </p:cNvGrpSpPr>
          <p:nvPr/>
        </p:nvGrpSpPr>
        <p:grpSpPr bwMode="auto">
          <a:xfrm>
            <a:off x="609600" y="1538288"/>
            <a:ext cx="3276600" cy="4938712"/>
            <a:chOff x="336" y="768"/>
            <a:chExt cx="2064" cy="3111"/>
          </a:xfrm>
        </p:grpSpPr>
        <p:grpSp>
          <p:nvGrpSpPr>
            <p:cNvPr id="57" name="Group 85"/>
            <p:cNvGrpSpPr>
              <a:grpSpLocks/>
            </p:cNvGrpSpPr>
            <p:nvPr/>
          </p:nvGrpSpPr>
          <p:grpSpPr bwMode="auto">
            <a:xfrm>
              <a:off x="336" y="768"/>
              <a:ext cx="2064" cy="3111"/>
              <a:chOff x="480" y="960"/>
              <a:chExt cx="2064" cy="3111"/>
            </a:xfrm>
          </p:grpSpPr>
          <p:sp>
            <p:nvSpPr>
              <p:cNvPr id="59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432" y="100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1536" y="100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88"/>
              <p:cNvSpPr>
                <a:spLocks noChangeShapeType="1"/>
              </p:cNvSpPr>
              <p:nvPr/>
            </p:nvSpPr>
            <p:spPr bwMode="auto">
              <a:xfrm flipV="1">
                <a:off x="2016" y="1536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89"/>
              <p:cNvSpPr>
                <a:spLocks noChangeShapeType="1"/>
              </p:cNvSpPr>
              <p:nvPr/>
            </p:nvSpPr>
            <p:spPr bwMode="auto">
              <a:xfrm flipV="1">
                <a:off x="2112" y="1200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90"/>
              <p:cNvSpPr>
                <a:spLocks noChangeShapeType="1"/>
              </p:cNvSpPr>
              <p:nvPr/>
            </p:nvSpPr>
            <p:spPr bwMode="auto">
              <a:xfrm flipV="1">
                <a:off x="2160" y="1248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91"/>
              <p:cNvSpPr>
                <a:spLocks noChangeShapeType="1"/>
              </p:cNvSpPr>
              <p:nvPr/>
            </p:nvSpPr>
            <p:spPr bwMode="auto">
              <a:xfrm flipV="1">
                <a:off x="1008" y="1200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92"/>
              <p:cNvSpPr>
                <a:spLocks noChangeShapeType="1"/>
              </p:cNvSpPr>
              <p:nvPr/>
            </p:nvSpPr>
            <p:spPr bwMode="auto">
              <a:xfrm flipV="1">
                <a:off x="1056" y="1248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93"/>
              <p:cNvSpPr>
                <a:spLocks noChangeShapeType="1"/>
              </p:cNvSpPr>
              <p:nvPr/>
            </p:nvSpPr>
            <p:spPr bwMode="auto">
              <a:xfrm flipV="1">
                <a:off x="960" y="1536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94"/>
              <p:cNvSpPr>
                <a:spLocks noChangeShapeType="1"/>
              </p:cNvSpPr>
              <p:nvPr/>
            </p:nvSpPr>
            <p:spPr bwMode="auto">
              <a:xfrm flipV="1">
                <a:off x="528" y="1248"/>
                <a:ext cx="144" cy="96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95"/>
              <p:cNvSpPr>
                <a:spLocks noChangeShapeType="1"/>
              </p:cNvSpPr>
              <p:nvPr/>
            </p:nvSpPr>
            <p:spPr bwMode="auto">
              <a:xfrm flipH="1" flipV="1">
                <a:off x="576" y="1200"/>
                <a:ext cx="48" cy="192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96"/>
              <p:cNvSpPr>
                <a:spLocks noChangeShapeType="1"/>
              </p:cNvSpPr>
              <p:nvPr/>
            </p:nvSpPr>
            <p:spPr bwMode="auto">
              <a:xfrm flipV="1">
                <a:off x="1632" y="1248"/>
                <a:ext cx="144" cy="96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97"/>
              <p:cNvSpPr>
                <a:spLocks noChangeShapeType="1"/>
              </p:cNvSpPr>
              <p:nvPr/>
            </p:nvSpPr>
            <p:spPr bwMode="auto">
              <a:xfrm flipH="1" flipV="1">
                <a:off x="1680" y="1200"/>
                <a:ext cx="48" cy="192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480" y="2064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99"/>
              <p:cNvSpPr>
                <a:spLocks noChangeShapeType="1"/>
              </p:cNvSpPr>
              <p:nvPr/>
            </p:nvSpPr>
            <p:spPr bwMode="auto">
              <a:xfrm flipV="1">
                <a:off x="576" y="2352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10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101"/>
              <p:cNvSpPr>
                <a:spLocks noChangeShapeType="1"/>
              </p:cNvSpPr>
              <p:nvPr/>
            </p:nvSpPr>
            <p:spPr bwMode="auto">
              <a:xfrm flipV="1">
                <a:off x="1008" y="2592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1536" y="316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480" y="316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104"/>
              <p:cNvSpPr>
                <a:spLocks noChangeShapeType="1"/>
              </p:cNvSpPr>
              <p:nvPr/>
            </p:nvSpPr>
            <p:spPr bwMode="auto">
              <a:xfrm flipV="1">
                <a:off x="1008" y="3696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 Box 105"/>
              <p:cNvSpPr txBox="1">
                <a:spLocks noChangeArrowheads="1"/>
              </p:cNvSpPr>
              <p:nvPr/>
            </p:nvSpPr>
            <p:spPr bwMode="auto">
              <a:xfrm>
                <a:off x="1392" y="3840"/>
                <a:ext cx="10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00"/>
                    </a:solidFill>
                  </a:rPr>
                  <a:t>g.c.g</a:t>
                </a:r>
              </a:p>
            </p:txBody>
          </p:sp>
          <p:sp>
            <p:nvSpPr>
              <p:cNvPr id="79" name="Text Box 106"/>
              <p:cNvSpPr txBox="1">
                <a:spLocks noChangeArrowheads="1"/>
              </p:cNvSpPr>
              <p:nvPr/>
            </p:nvSpPr>
            <p:spPr bwMode="auto">
              <a:xfrm>
                <a:off x="960" y="2784"/>
                <a:ext cx="1248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rgbClr val="000000"/>
                    </a:solidFill>
                  </a:rPr>
                  <a:t>c.g.c</a:t>
                </a:r>
              </a:p>
            </p:txBody>
          </p:sp>
          <p:sp>
            <p:nvSpPr>
              <p:cNvPr id="80" name="Text Box 107"/>
              <p:cNvSpPr txBox="1">
                <a:spLocks noChangeArrowheads="1"/>
              </p:cNvSpPr>
              <p:nvPr/>
            </p:nvSpPr>
            <p:spPr bwMode="auto">
              <a:xfrm>
                <a:off x="912" y="1680"/>
                <a:ext cx="1248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rgbClr val="000000"/>
                    </a:solidFill>
                  </a:rPr>
                  <a:t>c.c.c</a:t>
                </a:r>
              </a:p>
            </p:txBody>
          </p:sp>
          <p:sp>
            <p:nvSpPr>
              <p:cNvPr id="81" name="Arc 108"/>
              <p:cNvSpPr>
                <a:spLocks/>
              </p:cNvSpPr>
              <p:nvPr/>
            </p:nvSpPr>
            <p:spPr bwMode="auto">
              <a:xfrm>
                <a:off x="1680" y="3649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Arc 109"/>
              <p:cNvSpPr>
                <a:spLocks/>
              </p:cNvSpPr>
              <p:nvPr/>
            </p:nvSpPr>
            <p:spPr bwMode="auto">
              <a:xfrm flipH="1">
                <a:off x="2352" y="3648"/>
                <a:ext cx="48" cy="144"/>
              </a:xfrm>
              <a:custGeom>
                <a:avLst/>
                <a:gdLst>
                  <a:gd name="T0" fmla="*/ 11 w 21600"/>
                  <a:gd name="T1" fmla="*/ 0 h 24068"/>
                  <a:gd name="T2" fmla="*/ 48 w 21600"/>
                  <a:gd name="T3" fmla="*/ 144 h 24068"/>
                  <a:gd name="T4" fmla="*/ 0 w 21600"/>
                  <a:gd name="T5" fmla="*/ 126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Arc 110"/>
              <p:cNvSpPr>
                <a:spLocks/>
              </p:cNvSpPr>
              <p:nvPr/>
            </p:nvSpPr>
            <p:spPr bwMode="auto">
              <a:xfrm flipH="1">
                <a:off x="2304" y="3600"/>
                <a:ext cx="96" cy="192"/>
              </a:xfrm>
              <a:custGeom>
                <a:avLst/>
                <a:gdLst>
                  <a:gd name="T0" fmla="*/ 22 w 21600"/>
                  <a:gd name="T1" fmla="*/ 0 h 24068"/>
                  <a:gd name="T2" fmla="*/ 95 w 21600"/>
                  <a:gd name="T3" fmla="*/ 192 h 24068"/>
                  <a:gd name="T4" fmla="*/ 0 w 21600"/>
                  <a:gd name="T5" fmla="*/ 168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Arc 111"/>
              <p:cNvSpPr>
                <a:spLocks/>
              </p:cNvSpPr>
              <p:nvPr/>
            </p:nvSpPr>
            <p:spPr bwMode="auto">
              <a:xfrm flipH="1">
                <a:off x="1296" y="3648"/>
                <a:ext cx="48" cy="144"/>
              </a:xfrm>
              <a:custGeom>
                <a:avLst/>
                <a:gdLst>
                  <a:gd name="T0" fmla="*/ 11 w 21600"/>
                  <a:gd name="T1" fmla="*/ 0 h 24068"/>
                  <a:gd name="T2" fmla="*/ 48 w 21600"/>
                  <a:gd name="T3" fmla="*/ 144 h 24068"/>
                  <a:gd name="T4" fmla="*/ 0 w 21600"/>
                  <a:gd name="T5" fmla="*/ 126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Arc 112"/>
              <p:cNvSpPr>
                <a:spLocks/>
              </p:cNvSpPr>
              <p:nvPr/>
            </p:nvSpPr>
            <p:spPr bwMode="auto">
              <a:xfrm flipH="1">
                <a:off x="1248" y="3600"/>
                <a:ext cx="96" cy="192"/>
              </a:xfrm>
              <a:custGeom>
                <a:avLst/>
                <a:gdLst>
                  <a:gd name="T0" fmla="*/ 22 w 21600"/>
                  <a:gd name="T1" fmla="*/ 0 h 24068"/>
                  <a:gd name="T2" fmla="*/ 95 w 21600"/>
                  <a:gd name="T3" fmla="*/ 192 h 24068"/>
                  <a:gd name="T4" fmla="*/ 0 w 21600"/>
                  <a:gd name="T5" fmla="*/ 168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Arc 113"/>
              <p:cNvSpPr>
                <a:spLocks/>
              </p:cNvSpPr>
              <p:nvPr/>
            </p:nvSpPr>
            <p:spPr bwMode="auto">
              <a:xfrm>
                <a:off x="624" y="3665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Arc 114"/>
              <p:cNvSpPr>
                <a:spLocks/>
              </p:cNvSpPr>
              <p:nvPr/>
            </p:nvSpPr>
            <p:spPr bwMode="auto">
              <a:xfrm>
                <a:off x="624" y="2544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1680" y="2064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Line 116"/>
              <p:cNvSpPr>
                <a:spLocks noChangeShapeType="1"/>
              </p:cNvSpPr>
              <p:nvPr/>
            </p:nvSpPr>
            <p:spPr bwMode="auto">
              <a:xfrm flipV="1">
                <a:off x="1776" y="2352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117"/>
              <p:cNvSpPr>
                <a:spLocks noChangeShapeType="1"/>
              </p:cNvSpPr>
              <p:nvPr/>
            </p:nvSpPr>
            <p:spPr bwMode="auto">
              <a:xfrm flipV="1">
                <a:off x="1776" y="2400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118"/>
              <p:cNvSpPr>
                <a:spLocks noChangeShapeType="1"/>
              </p:cNvSpPr>
              <p:nvPr/>
            </p:nvSpPr>
            <p:spPr bwMode="auto">
              <a:xfrm flipV="1">
                <a:off x="2208" y="2592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Arc 119"/>
              <p:cNvSpPr>
                <a:spLocks/>
              </p:cNvSpPr>
              <p:nvPr/>
            </p:nvSpPr>
            <p:spPr bwMode="auto">
              <a:xfrm>
                <a:off x="1824" y="2544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Line 120"/>
            <p:cNvSpPr>
              <a:spLocks noChangeShapeType="1"/>
            </p:cNvSpPr>
            <p:nvPr/>
          </p:nvSpPr>
          <p:spPr bwMode="auto">
            <a:xfrm flipH="1">
              <a:off x="1824" y="3504"/>
              <a:ext cx="48" cy="1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" name="Line 122"/>
          <p:cNvSpPr>
            <a:spLocks noChangeShapeType="1"/>
          </p:cNvSpPr>
          <p:nvPr/>
        </p:nvSpPr>
        <p:spPr bwMode="auto">
          <a:xfrm>
            <a:off x="4038600" y="36576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Text Box 170"/>
          <p:cNvSpPr txBox="1">
            <a:spLocks noChangeArrowheads="1"/>
          </p:cNvSpPr>
          <p:nvPr/>
        </p:nvSpPr>
        <p:spPr bwMode="auto">
          <a:xfrm>
            <a:off x="2057400" y="4419600"/>
            <a:ext cx="12049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0000"/>
                </a:solidFill>
              </a:rPr>
              <a:t>c.g.c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5" name="Text Box 171"/>
          <p:cNvSpPr txBox="1">
            <a:spLocks noChangeArrowheads="1"/>
          </p:cNvSpPr>
          <p:nvPr/>
        </p:nvSpPr>
        <p:spPr bwMode="auto">
          <a:xfrm>
            <a:off x="2057400" y="6096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g.c.g</a:t>
            </a:r>
          </a:p>
        </p:txBody>
      </p:sp>
      <p:sp>
        <p:nvSpPr>
          <p:cNvPr id="96" name="Text Box 12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114800" y="1844675"/>
            <a:ext cx="4953001" cy="853375"/>
          </a:xfrm>
          <a:prstGeom prst="rect">
            <a:avLst/>
          </a:prstGeom>
          <a:blipFill rotWithShape="1">
            <a:blip r:embed="rId2" cstate="print"/>
            <a:stretch>
              <a:fillRect l="-1599" t="-3571" r="-3198" b="-15714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97" name="Text Box 128"/>
          <p:cNvSpPr txBox="1">
            <a:spLocks noChangeArrowheads="1"/>
          </p:cNvSpPr>
          <p:nvPr/>
        </p:nvSpPr>
        <p:spPr bwMode="auto">
          <a:xfrm>
            <a:off x="609600" y="4876800"/>
            <a:ext cx="8229600" cy="1816100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en-US" sz="1600" u="sng">
              <a:solidFill>
                <a:schemeClr val="bg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400" u="sng">
                <a:solidFill>
                  <a:schemeClr val="bg1"/>
                </a:solidFill>
              </a:rPr>
              <a:t>Giải: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rgbClr val="FFFF00"/>
                </a:solidFill>
              </a:rPr>
              <a:t>2 cạnh góc vuông của ∆ vuông này lần lượt bằng 2 cạnh góc vuông của ∆ vuông kia. </a:t>
            </a:r>
          </a:p>
          <a:p>
            <a:pPr algn="just">
              <a:spcBef>
                <a:spcPct val="50000"/>
              </a:spcBef>
            </a:pP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668963" y="4905375"/>
            <a:ext cx="944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vi-VN" sz="1400" b="1">
                <a:latin typeface="Tahoma" pitchFamily="34" charset="0"/>
                <a:cs typeface="Tahoma" pitchFamily="34" charset="0"/>
              </a:rPr>
              <a:t>Hình 2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7802563" y="3135313"/>
            <a:ext cx="9445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vi-VN" sz="1600" b="1">
                <a:latin typeface="Tahoma" pitchFamily="34" charset="0"/>
                <a:cs typeface="Tahoma" pitchFamily="34" charset="0"/>
              </a:rPr>
              <a:t>Hình 1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8091488" y="4905375"/>
            <a:ext cx="944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vi-VN" sz="1400" b="1">
                <a:latin typeface="Tahoma" pitchFamily="34" charset="0"/>
                <a:cs typeface="Tahoma" pitchFamily="34" charset="0"/>
              </a:rPr>
              <a:t>Hình 3</a:t>
            </a:r>
          </a:p>
        </p:txBody>
      </p:sp>
      <p:sp>
        <p:nvSpPr>
          <p:cNvPr id="101" name="Text Box 128"/>
          <p:cNvSpPr txBox="1">
            <a:spLocks noChangeArrowheads="1"/>
          </p:cNvSpPr>
          <p:nvPr/>
        </p:nvSpPr>
        <p:spPr bwMode="auto">
          <a:xfrm>
            <a:off x="609600" y="4841875"/>
            <a:ext cx="8229600" cy="1830388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Cần thêm điều kiện gì về cạnh hay về góc để được hai tam giác vuông ở hình 1 bằng nhau theo trường hợp (cgc)?</a:t>
            </a:r>
          </a:p>
          <a:p>
            <a:pPr algn="ctr">
              <a:spcBef>
                <a:spcPct val="50000"/>
              </a:spcBef>
            </a:pPr>
            <a:endParaRPr lang="en-US" sz="2800">
              <a:solidFill>
                <a:srgbClr val="FFFF00"/>
              </a:solidFill>
            </a:endParaRPr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111125" y="5043488"/>
            <a:ext cx="474663" cy="6873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4800" b="1">
                <a:solidFill>
                  <a:srgbClr val="FF0000"/>
                </a:solidFill>
                <a:latin typeface=".VnTime" pitchFamily="34" charset="0"/>
              </a:rPr>
              <a:t>?</a:t>
            </a:r>
            <a:endParaRPr lang="vi-VN" sz="4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9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3125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325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6325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5.78035E-8 L 0.46094 0.0157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0" y="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93" grpId="0" animBg="1"/>
      <p:bldP spid="94" grpId="0"/>
      <p:bldP spid="94" grpId="1"/>
      <p:bldP spid="95" grpId="0"/>
      <p:bldP spid="97" grpId="0" animBg="1"/>
      <p:bldP spid="98" grpId="0"/>
      <p:bldP spid="99" grpId="0"/>
      <p:bldP spid="100" grpId="0"/>
      <p:bldP spid="101" grpId="0" animBg="1"/>
      <p:bldP spid="101" grpId="1" animBg="1"/>
      <p:bldP spid="102" grpId="0" animBg="1"/>
      <p:bldP spid="10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685800"/>
            <a:ext cx="891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solidFill>
                <a:srgbClr val="000000"/>
              </a:solidFill>
            </a:endParaRPr>
          </a:p>
        </p:txBody>
      </p:sp>
      <p:graphicFrame>
        <p:nvGraphicFramePr>
          <p:cNvPr id="3" name="Group 130"/>
          <p:cNvGraphicFramePr>
            <a:graphicFrameLocks noGrp="1"/>
          </p:cNvGraphicFramePr>
          <p:nvPr/>
        </p:nvGraphicFramePr>
        <p:xfrm>
          <a:off x="609600" y="609600"/>
          <a:ext cx="8229600" cy="6027739"/>
        </p:xfrm>
        <a:graphic>
          <a:graphicData uri="http://schemas.openxmlformats.org/drawingml/2006/table">
            <a:tbl>
              <a:tblPr/>
              <a:tblGrid>
                <a:gridCol w="3581400"/>
                <a:gridCol w="4648200"/>
              </a:tblGrid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76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176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AB0"/>
                    </a:solidFill>
                  </a:tcPr>
                </a:tc>
              </a:tr>
            </a:tbl>
          </a:graphicData>
        </a:graphic>
      </p:graphicFrame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105400" y="3048000"/>
            <a:ext cx="2895600" cy="1662113"/>
            <a:chOff x="3264" y="1929"/>
            <a:chExt cx="1824" cy="1047"/>
          </a:xfrm>
        </p:grpSpPr>
        <p:sp>
          <p:nvSpPr>
            <p:cNvPr id="5" name="Text Box 24"/>
            <p:cNvSpPr txBox="1">
              <a:spLocks noChangeArrowheads="1"/>
            </p:cNvSpPr>
            <p:nvPr/>
          </p:nvSpPr>
          <p:spPr bwMode="auto">
            <a:xfrm>
              <a:off x="3360" y="2697"/>
              <a:ext cx="1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b="1">
                <a:solidFill>
                  <a:srgbClr val="FF0066"/>
                </a:solidFill>
              </a:endParaRPr>
            </a:p>
          </p:txBody>
        </p:sp>
        <p:sp>
          <p:nvSpPr>
            <p:cNvPr id="6" name="AutoShape 25"/>
            <p:cNvSpPr>
              <a:spLocks noChangeArrowheads="1"/>
            </p:cNvSpPr>
            <p:nvPr/>
          </p:nvSpPr>
          <p:spPr bwMode="auto">
            <a:xfrm>
              <a:off x="3413" y="2138"/>
              <a:ext cx="484" cy="658"/>
            </a:xfrm>
            <a:prstGeom prst="rtTriangle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7" name="Text Box 26"/>
            <p:cNvSpPr txBox="1">
              <a:spLocks noChangeArrowheads="1"/>
            </p:cNvSpPr>
            <p:nvPr/>
          </p:nvSpPr>
          <p:spPr bwMode="auto">
            <a:xfrm>
              <a:off x="3338" y="2012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b="1">
                <a:solidFill>
                  <a:srgbClr val="FF0066"/>
                </a:solidFill>
              </a:endParaRPr>
            </a:p>
          </p:txBody>
        </p:sp>
        <p:sp>
          <p:nvSpPr>
            <p:cNvPr id="8" name="Text Box 27"/>
            <p:cNvSpPr txBox="1">
              <a:spLocks noChangeArrowheads="1"/>
            </p:cNvSpPr>
            <p:nvPr/>
          </p:nvSpPr>
          <p:spPr bwMode="auto">
            <a:xfrm>
              <a:off x="3264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b="1">
                <a:solidFill>
                  <a:srgbClr val="FF0066"/>
                </a:solidFill>
              </a:endParaRPr>
            </a:p>
          </p:txBody>
        </p:sp>
        <p:sp>
          <p:nvSpPr>
            <p:cNvPr id="9" name="Text Box 28"/>
            <p:cNvSpPr txBox="1">
              <a:spLocks noChangeArrowheads="1"/>
            </p:cNvSpPr>
            <p:nvPr/>
          </p:nvSpPr>
          <p:spPr bwMode="auto">
            <a:xfrm>
              <a:off x="3897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C</a:t>
              </a:r>
            </a:p>
          </p:txBody>
        </p:sp>
        <p:sp>
          <p:nvSpPr>
            <p:cNvPr id="10" name="Rectangle 29"/>
            <p:cNvSpPr>
              <a:spLocks noChangeArrowheads="1"/>
            </p:cNvSpPr>
            <p:nvPr/>
          </p:nvSpPr>
          <p:spPr bwMode="auto">
            <a:xfrm>
              <a:off x="3413" y="2745"/>
              <a:ext cx="74" cy="51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1" name="AutoShape 30"/>
            <p:cNvSpPr>
              <a:spLocks noChangeArrowheads="1"/>
            </p:cNvSpPr>
            <p:nvPr/>
          </p:nvSpPr>
          <p:spPr bwMode="auto">
            <a:xfrm>
              <a:off x="4455" y="2138"/>
              <a:ext cx="484" cy="658"/>
            </a:xfrm>
            <a:prstGeom prst="rtTriangle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2" name="Text Box 31"/>
            <p:cNvSpPr txBox="1">
              <a:spLocks noChangeArrowheads="1"/>
            </p:cNvSpPr>
            <p:nvPr/>
          </p:nvSpPr>
          <p:spPr bwMode="auto">
            <a:xfrm>
              <a:off x="4411" y="1929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E</a:t>
              </a:r>
            </a:p>
          </p:txBody>
        </p:sp>
        <p:sp>
          <p:nvSpPr>
            <p:cNvPr id="13" name="Text Box 32"/>
            <p:cNvSpPr txBox="1">
              <a:spLocks noChangeArrowheads="1"/>
            </p:cNvSpPr>
            <p:nvPr/>
          </p:nvSpPr>
          <p:spPr bwMode="auto">
            <a:xfrm>
              <a:off x="4306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D</a:t>
              </a:r>
            </a:p>
          </p:txBody>
        </p:sp>
        <p:sp>
          <p:nvSpPr>
            <p:cNvPr id="14" name="Text Box 33"/>
            <p:cNvSpPr txBox="1">
              <a:spLocks noChangeArrowheads="1"/>
            </p:cNvSpPr>
            <p:nvPr/>
          </p:nvSpPr>
          <p:spPr bwMode="auto">
            <a:xfrm>
              <a:off x="4939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F</a:t>
              </a:r>
            </a:p>
          </p:txBody>
        </p:sp>
        <p:sp>
          <p:nvSpPr>
            <p:cNvPr id="15" name="Rectangle 34"/>
            <p:cNvSpPr>
              <a:spLocks noChangeArrowheads="1"/>
            </p:cNvSpPr>
            <p:nvPr/>
          </p:nvSpPr>
          <p:spPr bwMode="auto">
            <a:xfrm>
              <a:off x="4455" y="2745"/>
              <a:ext cx="75" cy="51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6" name="AutoShape 35"/>
            <p:cNvSpPr>
              <a:spLocks noChangeArrowheads="1"/>
            </p:cNvSpPr>
            <p:nvPr/>
          </p:nvSpPr>
          <p:spPr bwMode="auto">
            <a:xfrm>
              <a:off x="3413" y="2138"/>
              <a:ext cx="484" cy="658"/>
            </a:xfrm>
            <a:prstGeom prst="rtTriangle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17" name="Text Box 36"/>
            <p:cNvSpPr txBox="1">
              <a:spLocks noChangeArrowheads="1"/>
            </p:cNvSpPr>
            <p:nvPr/>
          </p:nvSpPr>
          <p:spPr bwMode="auto">
            <a:xfrm>
              <a:off x="3355" y="1929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B</a:t>
              </a:r>
            </a:p>
          </p:txBody>
        </p:sp>
        <p:sp>
          <p:nvSpPr>
            <p:cNvPr id="18" name="Text Box 37"/>
            <p:cNvSpPr txBox="1">
              <a:spLocks noChangeArrowheads="1"/>
            </p:cNvSpPr>
            <p:nvPr/>
          </p:nvSpPr>
          <p:spPr bwMode="auto">
            <a:xfrm>
              <a:off x="3264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A</a:t>
              </a:r>
            </a:p>
          </p:txBody>
        </p:sp>
        <p:sp>
          <p:nvSpPr>
            <p:cNvPr id="19" name="Text Box 38"/>
            <p:cNvSpPr txBox="1">
              <a:spLocks noChangeArrowheads="1"/>
            </p:cNvSpPr>
            <p:nvPr/>
          </p:nvSpPr>
          <p:spPr bwMode="auto">
            <a:xfrm>
              <a:off x="3897" y="2745"/>
              <a:ext cx="1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C</a:t>
              </a:r>
            </a:p>
          </p:txBody>
        </p:sp>
        <p:sp>
          <p:nvSpPr>
            <p:cNvPr id="20" name="Rectangle 39"/>
            <p:cNvSpPr>
              <a:spLocks noChangeArrowheads="1"/>
            </p:cNvSpPr>
            <p:nvPr/>
          </p:nvSpPr>
          <p:spPr bwMode="auto">
            <a:xfrm>
              <a:off x="3413" y="2745"/>
              <a:ext cx="74" cy="51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5243513" y="3881438"/>
            <a:ext cx="2133600" cy="685800"/>
            <a:chOff x="3360" y="2448"/>
            <a:chExt cx="1344" cy="432"/>
          </a:xfrm>
        </p:grpSpPr>
        <p:sp>
          <p:nvSpPr>
            <p:cNvPr id="22" name="Line 41"/>
            <p:cNvSpPr>
              <a:spLocks noChangeShapeType="1"/>
            </p:cNvSpPr>
            <p:nvPr/>
          </p:nvSpPr>
          <p:spPr bwMode="auto">
            <a:xfrm>
              <a:off x="3648" y="2736"/>
              <a:ext cx="0" cy="1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42"/>
            <p:cNvSpPr>
              <a:spLocks noChangeShapeType="1"/>
            </p:cNvSpPr>
            <p:nvPr/>
          </p:nvSpPr>
          <p:spPr bwMode="auto">
            <a:xfrm>
              <a:off x="4704" y="2736"/>
              <a:ext cx="0" cy="1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43"/>
            <p:cNvSpPr>
              <a:spLocks noChangeShapeType="1"/>
            </p:cNvSpPr>
            <p:nvPr/>
          </p:nvSpPr>
          <p:spPr bwMode="auto">
            <a:xfrm>
              <a:off x="3360" y="2448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>
              <a:off x="3360" y="2496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45"/>
            <p:cNvSpPr>
              <a:spLocks noChangeShapeType="1"/>
            </p:cNvSpPr>
            <p:nvPr/>
          </p:nvSpPr>
          <p:spPr bwMode="auto">
            <a:xfrm>
              <a:off x="4368" y="2448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46"/>
            <p:cNvSpPr>
              <a:spLocks noChangeShapeType="1"/>
            </p:cNvSpPr>
            <p:nvPr/>
          </p:nvSpPr>
          <p:spPr bwMode="auto">
            <a:xfrm>
              <a:off x="4368" y="2496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 Box 47"/>
          <p:cNvSpPr txBox="1">
            <a:spLocks noChangeArrowheads="1"/>
          </p:cNvSpPr>
          <p:nvPr/>
        </p:nvSpPr>
        <p:spPr bwMode="auto">
          <a:xfrm>
            <a:off x="609600" y="644525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</a:rPr>
              <a:t>Các trường hợp bằng nhau của tam giác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4267200" y="779463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</a:rPr>
              <a:t>Tương ứng với tam giác vuông</a:t>
            </a:r>
          </a:p>
        </p:txBody>
      </p:sp>
      <p:grpSp>
        <p:nvGrpSpPr>
          <p:cNvPr id="30" name="Group 49"/>
          <p:cNvGrpSpPr>
            <a:grpSpLocks/>
          </p:cNvGrpSpPr>
          <p:nvPr/>
        </p:nvGrpSpPr>
        <p:grpSpPr bwMode="auto">
          <a:xfrm>
            <a:off x="4267200" y="4876800"/>
            <a:ext cx="1879600" cy="1676400"/>
            <a:chOff x="2888" y="2976"/>
            <a:chExt cx="1184" cy="1056"/>
          </a:xfrm>
        </p:grpSpPr>
        <p:sp>
          <p:nvSpPr>
            <p:cNvPr id="31" name="AutoShape 50"/>
            <p:cNvSpPr>
              <a:spLocks noChangeArrowheads="1"/>
            </p:cNvSpPr>
            <p:nvPr/>
          </p:nvSpPr>
          <p:spPr bwMode="auto">
            <a:xfrm>
              <a:off x="3640" y="3166"/>
              <a:ext cx="352" cy="684"/>
            </a:xfrm>
            <a:prstGeom prst="rtTriangle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32" name="Text Box 51"/>
            <p:cNvSpPr txBox="1">
              <a:spLocks noChangeArrowheads="1"/>
            </p:cNvSpPr>
            <p:nvPr/>
          </p:nvSpPr>
          <p:spPr bwMode="auto">
            <a:xfrm>
              <a:off x="3558" y="2976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33" name="Text Box 52"/>
            <p:cNvSpPr txBox="1">
              <a:spLocks noChangeArrowheads="1"/>
            </p:cNvSpPr>
            <p:nvPr/>
          </p:nvSpPr>
          <p:spPr bwMode="auto">
            <a:xfrm>
              <a:off x="3504" y="3795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34" name="Text Box 53"/>
            <p:cNvSpPr txBox="1">
              <a:spLocks noChangeArrowheads="1"/>
            </p:cNvSpPr>
            <p:nvPr/>
          </p:nvSpPr>
          <p:spPr bwMode="auto">
            <a:xfrm>
              <a:off x="3936" y="3794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F</a:t>
              </a:r>
            </a:p>
          </p:txBody>
        </p:sp>
        <p:sp>
          <p:nvSpPr>
            <p:cNvPr id="35" name="Rectangle 54"/>
            <p:cNvSpPr>
              <a:spLocks noChangeArrowheads="1"/>
            </p:cNvSpPr>
            <p:nvPr/>
          </p:nvSpPr>
          <p:spPr bwMode="auto">
            <a:xfrm>
              <a:off x="3640" y="3789"/>
              <a:ext cx="54" cy="55"/>
            </a:xfrm>
            <a:prstGeom prst="rect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36" name="Freeform 55"/>
            <p:cNvSpPr>
              <a:spLocks/>
            </p:cNvSpPr>
            <p:nvPr/>
          </p:nvSpPr>
          <p:spPr bwMode="auto">
            <a:xfrm rot="1375696" flipH="1">
              <a:off x="3911" y="3762"/>
              <a:ext cx="27" cy="91"/>
            </a:xfrm>
            <a:custGeom>
              <a:avLst/>
              <a:gdLst>
                <a:gd name="T0" fmla="*/ 0 w 256"/>
                <a:gd name="T1" fmla="*/ 0 h 432"/>
                <a:gd name="T2" fmla="*/ 25 w 256"/>
                <a:gd name="T3" fmla="*/ 51 h 432"/>
                <a:gd name="T4" fmla="*/ 10 w 256"/>
                <a:gd name="T5" fmla="*/ 91 h 4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432">
                  <a:moveTo>
                    <a:pt x="0" y="0"/>
                  </a:moveTo>
                  <a:cubicBezTo>
                    <a:pt x="112" y="84"/>
                    <a:pt x="224" y="168"/>
                    <a:pt x="240" y="240"/>
                  </a:cubicBezTo>
                  <a:cubicBezTo>
                    <a:pt x="256" y="312"/>
                    <a:pt x="184" y="392"/>
                    <a:pt x="96" y="432"/>
                  </a:cubicBez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AutoShape 56"/>
            <p:cNvSpPr>
              <a:spLocks noChangeArrowheads="1"/>
            </p:cNvSpPr>
            <p:nvPr/>
          </p:nvSpPr>
          <p:spPr bwMode="auto">
            <a:xfrm>
              <a:off x="3016" y="3172"/>
              <a:ext cx="352" cy="684"/>
            </a:xfrm>
            <a:prstGeom prst="rtTriangle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38" name="Text Box 57"/>
            <p:cNvSpPr txBox="1">
              <a:spLocks noChangeArrowheads="1"/>
            </p:cNvSpPr>
            <p:nvPr/>
          </p:nvSpPr>
          <p:spPr bwMode="auto">
            <a:xfrm>
              <a:off x="2888" y="3801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39" name="Text Box 58"/>
            <p:cNvSpPr txBox="1">
              <a:spLocks noChangeArrowheads="1"/>
            </p:cNvSpPr>
            <p:nvPr/>
          </p:nvSpPr>
          <p:spPr bwMode="auto">
            <a:xfrm>
              <a:off x="3264" y="3800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0" name="Rectangle 59"/>
            <p:cNvSpPr>
              <a:spLocks noChangeArrowheads="1"/>
            </p:cNvSpPr>
            <p:nvPr/>
          </p:nvSpPr>
          <p:spPr bwMode="auto">
            <a:xfrm>
              <a:off x="3016" y="3795"/>
              <a:ext cx="54" cy="55"/>
            </a:xfrm>
            <a:prstGeom prst="rect">
              <a:avLst/>
            </a:prstGeom>
            <a:noFill/>
            <a:ln w="2857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>
                <a:solidFill>
                  <a:srgbClr val="000000"/>
                </a:solidFill>
              </a:endParaRPr>
            </a:p>
          </p:txBody>
        </p:sp>
        <p:sp>
          <p:nvSpPr>
            <p:cNvPr id="41" name="Freeform 60"/>
            <p:cNvSpPr>
              <a:spLocks/>
            </p:cNvSpPr>
            <p:nvPr/>
          </p:nvSpPr>
          <p:spPr bwMode="auto">
            <a:xfrm rot="1375696" flipH="1">
              <a:off x="3287" y="3768"/>
              <a:ext cx="27" cy="91"/>
            </a:xfrm>
            <a:custGeom>
              <a:avLst/>
              <a:gdLst>
                <a:gd name="T0" fmla="*/ 0 w 256"/>
                <a:gd name="T1" fmla="*/ 0 h 432"/>
                <a:gd name="T2" fmla="*/ 25 w 256"/>
                <a:gd name="T3" fmla="*/ 51 h 432"/>
                <a:gd name="T4" fmla="*/ 10 w 256"/>
                <a:gd name="T5" fmla="*/ 91 h 4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432">
                  <a:moveTo>
                    <a:pt x="0" y="0"/>
                  </a:moveTo>
                  <a:cubicBezTo>
                    <a:pt x="112" y="84"/>
                    <a:pt x="224" y="168"/>
                    <a:pt x="240" y="240"/>
                  </a:cubicBezTo>
                  <a:cubicBezTo>
                    <a:pt x="256" y="312"/>
                    <a:pt x="184" y="392"/>
                    <a:pt x="96" y="432"/>
                  </a:cubicBez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61"/>
            <p:cNvSpPr txBox="1">
              <a:spLocks noChangeArrowheads="1"/>
            </p:cNvSpPr>
            <p:nvPr/>
          </p:nvSpPr>
          <p:spPr bwMode="auto">
            <a:xfrm>
              <a:off x="2984" y="2976"/>
              <a:ext cx="1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B</a:t>
              </a:r>
            </a:p>
          </p:txBody>
        </p:sp>
      </p:grpSp>
      <p:sp>
        <p:nvSpPr>
          <p:cNvPr id="43" name="AutoShape 63"/>
          <p:cNvSpPr>
            <a:spLocks noChangeArrowheads="1"/>
          </p:cNvSpPr>
          <p:nvPr/>
        </p:nvSpPr>
        <p:spPr bwMode="auto">
          <a:xfrm>
            <a:off x="7924800" y="5178425"/>
            <a:ext cx="558800" cy="1085850"/>
          </a:xfrm>
          <a:prstGeom prst="rtTriangle">
            <a:avLst/>
          </a:prstGeom>
          <a:noFill/>
          <a:ln w="28575">
            <a:solidFill>
              <a:srgbClr val="0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>
              <a:solidFill>
                <a:srgbClr val="000000"/>
              </a:solidFill>
            </a:endParaRPr>
          </a:p>
        </p:txBody>
      </p:sp>
      <p:sp>
        <p:nvSpPr>
          <p:cNvPr id="44" name="Text Box 64"/>
          <p:cNvSpPr txBox="1">
            <a:spLocks noChangeArrowheads="1"/>
          </p:cNvSpPr>
          <p:nvPr/>
        </p:nvSpPr>
        <p:spPr bwMode="auto">
          <a:xfrm>
            <a:off x="7794625" y="487680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45" name="Text Box 65"/>
          <p:cNvSpPr txBox="1">
            <a:spLocks noChangeArrowheads="1"/>
          </p:cNvSpPr>
          <p:nvPr/>
        </p:nvSpPr>
        <p:spPr bwMode="auto">
          <a:xfrm>
            <a:off x="7708900" y="6176963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46" name="Text Box 66"/>
          <p:cNvSpPr txBox="1">
            <a:spLocks noChangeArrowheads="1"/>
          </p:cNvSpPr>
          <p:nvPr/>
        </p:nvSpPr>
        <p:spPr bwMode="auto">
          <a:xfrm>
            <a:off x="8394700" y="6175375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47" name="Rectangle 67"/>
          <p:cNvSpPr>
            <a:spLocks noChangeArrowheads="1"/>
          </p:cNvSpPr>
          <p:nvPr/>
        </p:nvSpPr>
        <p:spPr bwMode="auto">
          <a:xfrm>
            <a:off x="7924800" y="6167438"/>
            <a:ext cx="85725" cy="87312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>
              <a:solidFill>
                <a:srgbClr val="000000"/>
              </a:solidFill>
            </a:endParaRPr>
          </a:p>
        </p:txBody>
      </p:sp>
      <p:sp>
        <p:nvSpPr>
          <p:cNvPr id="48" name="AutoShape 69"/>
          <p:cNvSpPr>
            <a:spLocks noChangeArrowheads="1"/>
          </p:cNvSpPr>
          <p:nvPr/>
        </p:nvSpPr>
        <p:spPr bwMode="auto">
          <a:xfrm>
            <a:off x="6934200" y="5187950"/>
            <a:ext cx="558800" cy="1085850"/>
          </a:xfrm>
          <a:prstGeom prst="rtTriangle">
            <a:avLst/>
          </a:prstGeom>
          <a:noFill/>
          <a:ln w="28575">
            <a:solidFill>
              <a:srgbClr val="0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>
              <a:solidFill>
                <a:srgbClr val="000000"/>
              </a:solidFill>
            </a:endParaRPr>
          </a:p>
        </p:txBody>
      </p:sp>
      <p:sp>
        <p:nvSpPr>
          <p:cNvPr id="49" name="Text Box 70"/>
          <p:cNvSpPr txBox="1">
            <a:spLocks noChangeArrowheads="1"/>
          </p:cNvSpPr>
          <p:nvPr/>
        </p:nvSpPr>
        <p:spPr bwMode="auto">
          <a:xfrm>
            <a:off x="6731000" y="6186488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0" name="Text Box 71"/>
          <p:cNvSpPr txBox="1">
            <a:spLocks noChangeArrowheads="1"/>
          </p:cNvSpPr>
          <p:nvPr/>
        </p:nvSpPr>
        <p:spPr bwMode="auto">
          <a:xfrm>
            <a:off x="7327900" y="618490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51" name="Rectangle 72"/>
          <p:cNvSpPr>
            <a:spLocks noChangeArrowheads="1"/>
          </p:cNvSpPr>
          <p:nvPr/>
        </p:nvSpPr>
        <p:spPr bwMode="auto">
          <a:xfrm>
            <a:off x="6934200" y="6176963"/>
            <a:ext cx="85725" cy="87312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>
              <a:solidFill>
                <a:srgbClr val="000000"/>
              </a:solidFill>
            </a:endParaRPr>
          </a:p>
        </p:txBody>
      </p:sp>
      <p:sp>
        <p:nvSpPr>
          <p:cNvPr id="52" name="Text Box 74"/>
          <p:cNvSpPr txBox="1">
            <a:spLocks noChangeArrowheads="1"/>
          </p:cNvSpPr>
          <p:nvPr/>
        </p:nvSpPr>
        <p:spPr bwMode="auto">
          <a:xfrm>
            <a:off x="6883400" y="48768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B</a:t>
            </a:r>
          </a:p>
        </p:txBody>
      </p:sp>
      <p:grpSp>
        <p:nvGrpSpPr>
          <p:cNvPr id="53" name="Group 75"/>
          <p:cNvGrpSpPr>
            <a:grpSpLocks/>
          </p:cNvGrpSpPr>
          <p:nvPr/>
        </p:nvGrpSpPr>
        <p:grpSpPr bwMode="auto">
          <a:xfrm>
            <a:off x="4711700" y="6170613"/>
            <a:ext cx="992188" cy="153987"/>
            <a:chOff x="3168" y="3792"/>
            <a:chExt cx="625" cy="97"/>
          </a:xfrm>
        </p:grpSpPr>
        <p:sp>
          <p:nvSpPr>
            <p:cNvPr id="54" name="Line 76"/>
            <p:cNvSpPr>
              <a:spLocks noChangeShapeType="1"/>
            </p:cNvSpPr>
            <p:nvPr/>
          </p:nvSpPr>
          <p:spPr bwMode="auto">
            <a:xfrm flipV="1">
              <a:off x="3792" y="3792"/>
              <a:ext cx="1" cy="97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77"/>
            <p:cNvSpPr>
              <a:spLocks noChangeShapeType="1"/>
            </p:cNvSpPr>
            <p:nvPr/>
          </p:nvSpPr>
          <p:spPr bwMode="auto">
            <a:xfrm flipV="1">
              <a:off x="3168" y="3792"/>
              <a:ext cx="1" cy="97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" name="Line 80"/>
          <p:cNvSpPr>
            <a:spLocks noChangeShapeType="1"/>
          </p:cNvSpPr>
          <p:nvPr/>
        </p:nvSpPr>
        <p:spPr bwMode="auto">
          <a:xfrm>
            <a:off x="6400800" y="4876800"/>
            <a:ext cx="0" cy="176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7162800" y="5715000"/>
            <a:ext cx="1235075" cy="563563"/>
            <a:chOff x="7162800" y="5715000"/>
            <a:chExt cx="1235076" cy="563563"/>
          </a:xfrm>
        </p:grpSpPr>
        <p:sp>
          <p:nvSpPr>
            <p:cNvPr id="58" name="Freeform 68"/>
            <p:cNvSpPr>
              <a:spLocks/>
            </p:cNvSpPr>
            <p:nvPr/>
          </p:nvSpPr>
          <p:spPr bwMode="auto">
            <a:xfrm rot="1375696" flipH="1">
              <a:off x="8355013" y="6124575"/>
              <a:ext cx="42863" cy="144463"/>
            </a:xfrm>
            <a:custGeom>
              <a:avLst/>
              <a:gdLst>
                <a:gd name="T0" fmla="*/ 0 w 256"/>
                <a:gd name="T1" fmla="*/ 0 h 432"/>
                <a:gd name="T2" fmla="*/ 40184 w 256"/>
                <a:gd name="T3" fmla="*/ 80257 h 432"/>
                <a:gd name="T4" fmla="*/ 16074 w 256"/>
                <a:gd name="T5" fmla="*/ 144463 h 4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432">
                  <a:moveTo>
                    <a:pt x="0" y="0"/>
                  </a:moveTo>
                  <a:cubicBezTo>
                    <a:pt x="112" y="84"/>
                    <a:pt x="224" y="168"/>
                    <a:pt x="240" y="240"/>
                  </a:cubicBezTo>
                  <a:cubicBezTo>
                    <a:pt x="256" y="312"/>
                    <a:pt x="184" y="392"/>
                    <a:pt x="96" y="432"/>
                  </a:cubicBez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73"/>
            <p:cNvSpPr>
              <a:spLocks/>
            </p:cNvSpPr>
            <p:nvPr/>
          </p:nvSpPr>
          <p:spPr bwMode="auto">
            <a:xfrm rot="1375696" flipH="1">
              <a:off x="7364413" y="6134100"/>
              <a:ext cx="42863" cy="144463"/>
            </a:xfrm>
            <a:custGeom>
              <a:avLst/>
              <a:gdLst>
                <a:gd name="T0" fmla="*/ 0 w 256"/>
                <a:gd name="T1" fmla="*/ 0 h 432"/>
                <a:gd name="T2" fmla="*/ 40184 w 256"/>
                <a:gd name="T3" fmla="*/ 80257 h 432"/>
                <a:gd name="T4" fmla="*/ 16074 w 256"/>
                <a:gd name="T5" fmla="*/ 144463 h 4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432">
                  <a:moveTo>
                    <a:pt x="0" y="0"/>
                  </a:moveTo>
                  <a:cubicBezTo>
                    <a:pt x="112" y="84"/>
                    <a:pt x="224" y="168"/>
                    <a:pt x="240" y="240"/>
                  </a:cubicBezTo>
                  <a:cubicBezTo>
                    <a:pt x="256" y="312"/>
                    <a:pt x="184" y="392"/>
                    <a:pt x="96" y="432"/>
                  </a:cubicBez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60" name="Group 81"/>
            <p:cNvGrpSpPr>
              <a:grpSpLocks/>
            </p:cNvGrpSpPr>
            <p:nvPr/>
          </p:nvGrpSpPr>
          <p:grpSpPr bwMode="auto">
            <a:xfrm>
              <a:off x="7162800" y="5715000"/>
              <a:ext cx="1143000" cy="152400"/>
              <a:chOff x="4512" y="3456"/>
              <a:chExt cx="720" cy="96"/>
            </a:xfrm>
          </p:grpSpPr>
          <p:sp>
            <p:nvSpPr>
              <p:cNvPr id="61" name="Line 82"/>
              <p:cNvSpPr>
                <a:spLocks noChangeShapeType="1"/>
              </p:cNvSpPr>
              <p:nvPr/>
            </p:nvSpPr>
            <p:spPr bwMode="auto">
              <a:xfrm flipH="1">
                <a:off x="5136" y="3456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83"/>
              <p:cNvSpPr>
                <a:spLocks noChangeShapeType="1"/>
              </p:cNvSpPr>
              <p:nvPr/>
            </p:nvSpPr>
            <p:spPr bwMode="auto">
              <a:xfrm flipH="1">
                <a:off x="4512" y="3456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3" name="Group 84"/>
          <p:cNvGrpSpPr>
            <a:grpSpLocks/>
          </p:cNvGrpSpPr>
          <p:nvPr/>
        </p:nvGrpSpPr>
        <p:grpSpPr bwMode="auto">
          <a:xfrm>
            <a:off x="609600" y="1538288"/>
            <a:ext cx="3276600" cy="4938712"/>
            <a:chOff x="336" y="768"/>
            <a:chExt cx="2064" cy="3111"/>
          </a:xfrm>
        </p:grpSpPr>
        <p:grpSp>
          <p:nvGrpSpPr>
            <p:cNvPr id="64" name="Group 85"/>
            <p:cNvGrpSpPr>
              <a:grpSpLocks/>
            </p:cNvGrpSpPr>
            <p:nvPr/>
          </p:nvGrpSpPr>
          <p:grpSpPr bwMode="auto">
            <a:xfrm>
              <a:off x="336" y="768"/>
              <a:ext cx="2064" cy="3111"/>
              <a:chOff x="480" y="960"/>
              <a:chExt cx="2064" cy="3111"/>
            </a:xfrm>
          </p:grpSpPr>
          <p:sp>
            <p:nvSpPr>
              <p:cNvPr id="66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432" y="100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1536" y="100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88"/>
              <p:cNvSpPr>
                <a:spLocks noChangeShapeType="1"/>
              </p:cNvSpPr>
              <p:nvPr/>
            </p:nvSpPr>
            <p:spPr bwMode="auto">
              <a:xfrm flipV="1">
                <a:off x="2016" y="1536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89"/>
              <p:cNvSpPr>
                <a:spLocks noChangeShapeType="1"/>
              </p:cNvSpPr>
              <p:nvPr/>
            </p:nvSpPr>
            <p:spPr bwMode="auto">
              <a:xfrm flipV="1">
                <a:off x="2112" y="1200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90"/>
              <p:cNvSpPr>
                <a:spLocks noChangeShapeType="1"/>
              </p:cNvSpPr>
              <p:nvPr/>
            </p:nvSpPr>
            <p:spPr bwMode="auto">
              <a:xfrm flipV="1">
                <a:off x="2160" y="1248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91"/>
              <p:cNvSpPr>
                <a:spLocks noChangeShapeType="1"/>
              </p:cNvSpPr>
              <p:nvPr/>
            </p:nvSpPr>
            <p:spPr bwMode="auto">
              <a:xfrm flipV="1">
                <a:off x="1008" y="1200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92"/>
              <p:cNvSpPr>
                <a:spLocks noChangeShapeType="1"/>
              </p:cNvSpPr>
              <p:nvPr/>
            </p:nvSpPr>
            <p:spPr bwMode="auto">
              <a:xfrm flipV="1">
                <a:off x="1056" y="1248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93"/>
              <p:cNvSpPr>
                <a:spLocks noChangeShapeType="1"/>
              </p:cNvSpPr>
              <p:nvPr/>
            </p:nvSpPr>
            <p:spPr bwMode="auto">
              <a:xfrm flipV="1">
                <a:off x="960" y="1536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94"/>
              <p:cNvSpPr>
                <a:spLocks noChangeShapeType="1"/>
              </p:cNvSpPr>
              <p:nvPr/>
            </p:nvSpPr>
            <p:spPr bwMode="auto">
              <a:xfrm flipV="1">
                <a:off x="528" y="1248"/>
                <a:ext cx="144" cy="96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95"/>
              <p:cNvSpPr>
                <a:spLocks noChangeShapeType="1"/>
              </p:cNvSpPr>
              <p:nvPr/>
            </p:nvSpPr>
            <p:spPr bwMode="auto">
              <a:xfrm flipH="1" flipV="1">
                <a:off x="576" y="1200"/>
                <a:ext cx="48" cy="192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96"/>
              <p:cNvSpPr>
                <a:spLocks noChangeShapeType="1"/>
              </p:cNvSpPr>
              <p:nvPr/>
            </p:nvSpPr>
            <p:spPr bwMode="auto">
              <a:xfrm flipV="1">
                <a:off x="1632" y="1248"/>
                <a:ext cx="144" cy="96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97"/>
              <p:cNvSpPr>
                <a:spLocks noChangeShapeType="1"/>
              </p:cNvSpPr>
              <p:nvPr/>
            </p:nvSpPr>
            <p:spPr bwMode="auto">
              <a:xfrm flipH="1" flipV="1">
                <a:off x="1680" y="1200"/>
                <a:ext cx="48" cy="192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480" y="2064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99"/>
              <p:cNvSpPr>
                <a:spLocks noChangeShapeType="1"/>
              </p:cNvSpPr>
              <p:nvPr/>
            </p:nvSpPr>
            <p:spPr bwMode="auto">
              <a:xfrm flipV="1">
                <a:off x="576" y="2352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10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101"/>
              <p:cNvSpPr>
                <a:spLocks noChangeShapeType="1"/>
              </p:cNvSpPr>
              <p:nvPr/>
            </p:nvSpPr>
            <p:spPr bwMode="auto">
              <a:xfrm flipV="1">
                <a:off x="1008" y="2592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1536" y="316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480" y="3168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104"/>
              <p:cNvSpPr>
                <a:spLocks noChangeShapeType="1"/>
              </p:cNvSpPr>
              <p:nvPr/>
            </p:nvSpPr>
            <p:spPr bwMode="auto">
              <a:xfrm flipV="1">
                <a:off x="1008" y="3696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Text Box 105"/>
              <p:cNvSpPr txBox="1">
                <a:spLocks noChangeArrowheads="1"/>
              </p:cNvSpPr>
              <p:nvPr/>
            </p:nvSpPr>
            <p:spPr bwMode="auto">
              <a:xfrm>
                <a:off x="1392" y="3840"/>
                <a:ext cx="10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00"/>
                    </a:solidFill>
                  </a:rPr>
                  <a:t>g.c.g</a:t>
                </a:r>
              </a:p>
            </p:txBody>
          </p:sp>
          <p:sp>
            <p:nvSpPr>
              <p:cNvPr id="86" name="Text Box 106"/>
              <p:cNvSpPr txBox="1">
                <a:spLocks noChangeArrowheads="1"/>
              </p:cNvSpPr>
              <p:nvPr/>
            </p:nvSpPr>
            <p:spPr bwMode="auto">
              <a:xfrm>
                <a:off x="960" y="2784"/>
                <a:ext cx="1248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rgbClr val="000000"/>
                    </a:solidFill>
                  </a:rPr>
                  <a:t>c.g.c</a:t>
                </a: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912" y="1680"/>
                <a:ext cx="1248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rgbClr val="000000"/>
                    </a:solidFill>
                  </a:rPr>
                  <a:t>c.c.c</a:t>
                </a:r>
              </a:p>
            </p:txBody>
          </p:sp>
          <p:sp>
            <p:nvSpPr>
              <p:cNvPr id="88" name="Arc 108"/>
              <p:cNvSpPr>
                <a:spLocks/>
              </p:cNvSpPr>
              <p:nvPr/>
            </p:nvSpPr>
            <p:spPr bwMode="auto">
              <a:xfrm>
                <a:off x="1680" y="3649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Arc 109"/>
              <p:cNvSpPr>
                <a:spLocks/>
              </p:cNvSpPr>
              <p:nvPr/>
            </p:nvSpPr>
            <p:spPr bwMode="auto">
              <a:xfrm flipH="1">
                <a:off x="2352" y="3648"/>
                <a:ext cx="48" cy="144"/>
              </a:xfrm>
              <a:custGeom>
                <a:avLst/>
                <a:gdLst>
                  <a:gd name="T0" fmla="*/ 11 w 21600"/>
                  <a:gd name="T1" fmla="*/ 0 h 24068"/>
                  <a:gd name="T2" fmla="*/ 48 w 21600"/>
                  <a:gd name="T3" fmla="*/ 144 h 24068"/>
                  <a:gd name="T4" fmla="*/ 0 w 21600"/>
                  <a:gd name="T5" fmla="*/ 126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Arc 110"/>
              <p:cNvSpPr>
                <a:spLocks/>
              </p:cNvSpPr>
              <p:nvPr/>
            </p:nvSpPr>
            <p:spPr bwMode="auto">
              <a:xfrm flipH="1">
                <a:off x="2304" y="3600"/>
                <a:ext cx="96" cy="192"/>
              </a:xfrm>
              <a:custGeom>
                <a:avLst/>
                <a:gdLst>
                  <a:gd name="T0" fmla="*/ 22 w 21600"/>
                  <a:gd name="T1" fmla="*/ 0 h 24068"/>
                  <a:gd name="T2" fmla="*/ 95 w 21600"/>
                  <a:gd name="T3" fmla="*/ 192 h 24068"/>
                  <a:gd name="T4" fmla="*/ 0 w 21600"/>
                  <a:gd name="T5" fmla="*/ 168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Arc 111"/>
              <p:cNvSpPr>
                <a:spLocks/>
              </p:cNvSpPr>
              <p:nvPr/>
            </p:nvSpPr>
            <p:spPr bwMode="auto">
              <a:xfrm flipH="1">
                <a:off x="1296" y="3648"/>
                <a:ext cx="48" cy="144"/>
              </a:xfrm>
              <a:custGeom>
                <a:avLst/>
                <a:gdLst>
                  <a:gd name="T0" fmla="*/ 11 w 21600"/>
                  <a:gd name="T1" fmla="*/ 0 h 24068"/>
                  <a:gd name="T2" fmla="*/ 48 w 21600"/>
                  <a:gd name="T3" fmla="*/ 144 h 24068"/>
                  <a:gd name="T4" fmla="*/ 0 w 21600"/>
                  <a:gd name="T5" fmla="*/ 126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Arc 112"/>
              <p:cNvSpPr>
                <a:spLocks/>
              </p:cNvSpPr>
              <p:nvPr/>
            </p:nvSpPr>
            <p:spPr bwMode="auto">
              <a:xfrm flipH="1">
                <a:off x="1248" y="3600"/>
                <a:ext cx="96" cy="192"/>
              </a:xfrm>
              <a:custGeom>
                <a:avLst/>
                <a:gdLst>
                  <a:gd name="T0" fmla="*/ 22 w 21600"/>
                  <a:gd name="T1" fmla="*/ 0 h 24068"/>
                  <a:gd name="T2" fmla="*/ 95 w 21600"/>
                  <a:gd name="T3" fmla="*/ 192 h 24068"/>
                  <a:gd name="T4" fmla="*/ 0 w 21600"/>
                  <a:gd name="T5" fmla="*/ 168 h 24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068" fill="none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</a:path>
                  <a:path w="21600" h="24068" stroke="0" extrusionOk="0">
                    <a:moveTo>
                      <a:pt x="5002" y="0"/>
                    </a:moveTo>
                    <a:cubicBezTo>
                      <a:pt x="14733" y="2317"/>
                      <a:pt x="21600" y="11010"/>
                      <a:pt x="21600" y="21013"/>
                    </a:cubicBezTo>
                    <a:cubicBezTo>
                      <a:pt x="21600" y="22035"/>
                      <a:pt x="21527" y="23056"/>
                      <a:pt x="21382" y="24067"/>
                    </a:cubicBezTo>
                    <a:lnTo>
                      <a:pt x="0" y="21013"/>
                    </a:lnTo>
                    <a:lnTo>
                      <a:pt x="50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Arc 113"/>
              <p:cNvSpPr>
                <a:spLocks/>
              </p:cNvSpPr>
              <p:nvPr/>
            </p:nvSpPr>
            <p:spPr bwMode="auto">
              <a:xfrm>
                <a:off x="624" y="3665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Arc 114"/>
              <p:cNvSpPr>
                <a:spLocks/>
              </p:cNvSpPr>
              <p:nvPr/>
            </p:nvSpPr>
            <p:spPr bwMode="auto">
              <a:xfrm>
                <a:off x="624" y="2544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PubTriangle"/>
              <p:cNvSpPr>
                <a:spLocks noEditPoints="1" noChangeArrowheads="1"/>
              </p:cNvSpPr>
              <p:nvPr/>
            </p:nvSpPr>
            <p:spPr bwMode="auto">
              <a:xfrm rot="-7164370">
                <a:off x="1680" y="2064"/>
                <a:ext cx="912" cy="816"/>
              </a:xfrm>
              <a:custGeom>
                <a:avLst/>
                <a:gdLst>
                  <a:gd name="T0" fmla="*/ 456 w 21600"/>
                  <a:gd name="T1" fmla="*/ 0 h 21600"/>
                  <a:gd name="T2" fmla="*/ 228 w 21600"/>
                  <a:gd name="T3" fmla="*/ 408 h 21600"/>
                  <a:gd name="T4" fmla="*/ 0 w 21600"/>
                  <a:gd name="T5" fmla="*/ 816 h 21600"/>
                  <a:gd name="T6" fmla="*/ 456 w 21600"/>
                  <a:gd name="T7" fmla="*/ 612 h 21600"/>
                  <a:gd name="T8" fmla="*/ 912 w 21600"/>
                  <a:gd name="T9" fmla="*/ 408 h 21600"/>
                  <a:gd name="T10" fmla="*/ 684 w 21600"/>
                  <a:gd name="T11" fmla="*/ 204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8100 w 21600"/>
                  <a:gd name="T19" fmla="*/ 5400 h 21600"/>
                  <a:gd name="T20" fmla="*/ 16200 w 21600"/>
                  <a:gd name="T21" fmla="*/ 135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08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116"/>
              <p:cNvSpPr>
                <a:spLocks noChangeShapeType="1"/>
              </p:cNvSpPr>
              <p:nvPr/>
            </p:nvSpPr>
            <p:spPr bwMode="auto">
              <a:xfrm flipV="1">
                <a:off x="1776" y="2352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Line 117"/>
              <p:cNvSpPr>
                <a:spLocks noChangeShapeType="1"/>
              </p:cNvSpPr>
              <p:nvPr/>
            </p:nvSpPr>
            <p:spPr bwMode="auto">
              <a:xfrm flipV="1">
                <a:off x="1776" y="2400"/>
                <a:ext cx="144" cy="4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118"/>
              <p:cNvSpPr>
                <a:spLocks noChangeShapeType="1"/>
              </p:cNvSpPr>
              <p:nvPr/>
            </p:nvSpPr>
            <p:spPr bwMode="auto">
              <a:xfrm flipV="1">
                <a:off x="2208" y="2592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Arc 119"/>
              <p:cNvSpPr>
                <a:spLocks/>
              </p:cNvSpPr>
              <p:nvPr/>
            </p:nvSpPr>
            <p:spPr bwMode="auto">
              <a:xfrm>
                <a:off x="1824" y="2544"/>
                <a:ext cx="96" cy="127"/>
              </a:xfrm>
              <a:custGeom>
                <a:avLst/>
                <a:gdLst>
                  <a:gd name="T0" fmla="*/ 0 w 21600"/>
                  <a:gd name="T1" fmla="*/ 0 h 28605"/>
                  <a:gd name="T2" fmla="*/ 91 w 21600"/>
                  <a:gd name="T3" fmla="*/ 127 h 28605"/>
                  <a:gd name="T4" fmla="*/ 0 w 21600"/>
                  <a:gd name="T5" fmla="*/ 96 h 28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860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</a:path>
                  <a:path w="21600" h="2860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983"/>
                      <a:pt x="21205" y="26350"/>
                      <a:pt x="20432" y="2860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5" name="Line 120"/>
            <p:cNvSpPr>
              <a:spLocks noChangeShapeType="1"/>
            </p:cNvSpPr>
            <p:nvPr/>
          </p:nvSpPr>
          <p:spPr bwMode="auto">
            <a:xfrm flipH="1">
              <a:off x="1824" y="3504"/>
              <a:ext cx="48" cy="1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" name="Line 122"/>
          <p:cNvSpPr>
            <a:spLocks noChangeShapeType="1"/>
          </p:cNvSpPr>
          <p:nvPr/>
        </p:nvSpPr>
        <p:spPr bwMode="auto">
          <a:xfrm>
            <a:off x="4038600" y="36576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" name="Line 123"/>
          <p:cNvSpPr>
            <a:spLocks noChangeShapeType="1"/>
          </p:cNvSpPr>
          <p:nvPr/>
        </p:nvSpPr>
        <p:spPr bwMode="auto">
          <a:xfrm>
            <a:off x="3810000" y="53340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124"/>
          <p:cNvSpPr>
            <a:spLocks noChangeShapeType="1"/>
          </p:cNvSpPr>
          <p:nvPr/>
        </p:nvSpPr>
        <p:spPr bwMode="auto">
          <a:xfrm>
            <a:off x="5867400" y="5334000"/>
            <a:ext cx="76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" name="Text Box 170"/>
          <p:cNvSpPr txBox="1">
            <a:spLocks noChangeArrowheads="1"/>
          </p:cNvSpPr>
          <p:nvPr/>
        </p:nvSpPr>
        <p:spPr bwMode="auto">
          <a:xfrm>
            <a:off x="1995488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c.g.c</a:t>
            </a:r>
          </a:p>
        </p:txBody>
      </p:sp>
      <p:sp>
        <p:nvSpPr>
          <p:cNvPr id="104" name="Text Box 171"/>
          <p:cNvSpPr txBox="1">
            <a:spLocks noChangeArrowheads="1"/>
          </p:cNvSpPr>
          <p:nvPr/>
        </p:nvSpPr>
        <p:spPr bwMode="auto">
          <a:xfrm>
            <a:off x="2057400" y="6096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g.c.g</a:t>
            </a:r>
          </a:p>
        </p:txBody>
      </p:sp>
      <p:sp>
        <p:nvSpPr>
          <p:cNvPr id="105" name="Text Box 12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267200" y="1844675"/>
            <a:ext cx="4419600" cy="853375"/>
          </a:xfrm>
          <a:prstGeom prst="rect">
            <a:avLst/>
          </a:prstGeom>
          <a:blipFill rotWithShape="1">
            <a:blip r:embed="rId2" cstate="print"/>
            <a:stretch>
              <a:fillRect l="-414" t="-3571" r="-2483" b="-15714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106" name="Text Box 128"/>
          <p:cNvSpPr txBox="1">
            <a:spLocks noChangeArrowheads="1"/>
          </p:cNvSpPr>
          <p:nvPr/>
        </p:nvSpPr>
        <p:spPr bwMode="auto">
          <a:xfrm>
            <a:off x="609600" y="2971800"/>
            <a:ext cx="8229600" cy="1846263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en-US" sz="2400" u="sng">
              <a:solidFill>
                <a:schemeClr val="bg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400" u="sng">
                <a:solidFill>
                  <a:schemeClr val="bg1"/>
                </a:solidFill>
              </a:rPr>
              <a:t>Giải:</a:t>
            </a:r>
            <a:r>
              <a:rPr lang="en-US" sz="2400">
                <a:solidFill>
                  <a:srgbClr val="FFFF00"/>
                </a:solidFill>
              </a:rPr>
              <a:t> cạnh huyền và góc nhọn của tam giác vuông này bằng cạnh huyền và góc nhọn của tam giác vuông kia. </a:t>
            </a:r>
          </a:p>
          <a:p>
            <a:pPr algn="just">
              <a:spcBef>
                <a:spcPct val="50000"/>
              </a:spcBef>
            </a:pPr>
            <a:endParaRPr lang="en-US">
              <a:solidFill>
                <a:srgbClr val="FFFF00"/>
              </a:solidFill>
            </a:endParaRPr>
          </a:p>
        </p:txBody>
      </p:sp>
      <p:sp>
        <p:nvSpPr>
          <p:cNvPr id="107" name="TextBox 107"/>
          <p:cNvSpPr txBox="1">
            <a:spLocks noChangeArrowheads="1"/>
          </p:cNvSpPr>
          <p:nvPr/>
        </p:nvSpPr>
        <p:spPr bwMode="auto">
          <a:xfrm>
            <a:off x="7802563" y="3135313"/>
            <a:ext cx="9445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vi-VN" sz="1600" b="1">
                <a:latin typeface="Tahoma" pitchFamily="34" charset="0"/>
                <a:cs typeface="Tahoma" pitchFamily="34" charset="0"/>
              </a:rPr>
              <a:t>Hình 1</a:t>
            </a:r>
          </a:p>
        </p:txBody>
      </p:sp>
      <p:sp>
        <p:nvSpPr>
          <p:cNvPr id="108" name="TextBox 108"/>
          <p:cNvSpPr txBox="1">
            <a:spLocks noChangeArrowheads="1"/>
          </p:cNvSpPr>
          <p:nvPr/>
        </p:nvSpPr>
        <p:spPr bwMode="auto">
          <a:xfrm>
            <a:off x="5668963" y="4905375"/>
            <a:ext cx="944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vi-VN" sz="1400" b="1">
                <a:latin typeface="Tahoma" pitchFamily="34" charset="0"/>
                <a:cs typeface="Tahoma" pitchFamily="34" charset="0"/>
              </a:rPr>
              <a:t>Hình 2</a:t>
            </a:r>
          </a:p>
        </p:txBody>
      </p:sp>
      <p:sp>
        <p:nvSpPr>
          <p:cNvPr id="109" name="TextBox 109"/>
          <p:cNvSpPr txBox="1">
            <a:spLocks noChangeArrowheads="1"/>
          </p:cNvSpPr>
          <p:nvPr/>
        </p:nvSpPr>
        <p:spPr bwMode="auto">
          <a:xfrm>
            <a:off x="8091488" y="4905375"/>
            <a:ext cx="944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vi-VN" sz="1400" b="1">
                <a:latin typeface="Tahoma" pitchFamily="34" charset="0"/>
                <a:cs typeface="Tahoma" pitchFamily="34" charset="0"/>
              </a:rPr>
              <a:t>Hình 3</a:t>
            </a:r>
          </a:p>
        </p:txBody>
      </p:sp>
      <p:sp>
        <p:nvSpPr>
          <p:cNvPr id="110" name="Text Box 128"/>
          <p:cNvSpPr txBox="1">
            <a:spLocks noChangeArrowheads="1"/>
          </p:cNvSpPr>
          <p:nvPr/>
        </p:nvSpPr>
        <p:spPr bwMode="auto">
          <a:xfrm>
            <a:off x="596900" y="2922588"/>
            <a:ext cx="8229600" cy="1939925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en-US" sz="2400">
              <a:solidFill>
                <a:srgbClr val="FFFF00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Cần thêm điều kiện gì về cạnh hay về góc để được hai tam giác vuông ở hình 3 bằng nhau theo trường hợp (g.c.g)</a:t>
            </a:r>
          </a:p>
          <a:p>
            <a:pPr algn="just">
              <a:spcBef>
                <a:spcPct val="50000"/>
              </a:spcBef>
            </a:pP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134938" y="3467100"/>
            <a:ext cx="474662" cy="6873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4800" b="1">
                <a:solidFill>
                  <a:srgbClr val="FF0000"/>
                </a:solidFill>
                <a:latin typeface=".VnTime" pitchFamily="34" charset="0"/>
              </a:rPr>
              <a:t>?</a:t>
            </a:r>
            <a:endParaRPr lang="vi-VN" sz="4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32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6325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8.67052E-7 L 0.44583 0.017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4" grpId="0"/>
      <p:bldP spid="106" grpId="0" animBg="1"/>
      <p:bldP spid="110" grpId="0" animBg="1"/>
      <p:bldP spid="110" grpId="1" animBg="1"/>
      <p:bldP spid="111" grpId="0" animBg="1"/>
      <p:bldP spid="1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dministrator\Downloads\interro-1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1308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43000" y="3200400"/>
            <a:ext cx="7493000" cy="584775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vi-VN" sz="3200" b="1" dirty="0"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charset="0"/>
                <a:cs typeface="+mn-cs"/>
              </a:rPr>
              <a:t>Ứng với mỗi hình vẽ, hãy phát </a:t>
            </a:r>
            <a:r>
              <a:rPr lang="vi-VN" sz="3200" b="1" dirty="0" smtClean="0"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charset="0"/>
                <a:cs typeface="+mn-cs"/>
              </a:rPr>
              <a:t>biểu</a:t>
            </a:r>
            <a:endParaRPr lang="vi-VN" sz="3200" b="1" dirty="0">
              <a:solidFill>
                <a:srgbClr val="FFC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4" name="WordArt 9"/>
          <p:cNvSpPr>
            <a:spLocks noChangeArrowheads="1" noChangeShapeType="1" noTextEdit="1"/>
          </p:cNvSpPr>
          <p:nvPr/>
        </p:nvSpPr>
        <p:spPr bwMode="auto">
          <a:xfrm rot="21249344">
            <a:off x="342295" y="130449"/>
            <a:ext cx="8686800" cy="2700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§8: CÁC TRƯỜNG HỢP BẰNG NHAU CỦA TAM GIÁC VUÔNG</a:t>
            </a: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pic>
        <p:nvPicPr>
          <p:cNvPr id="6" name="Picture 12" descr="butterflies_flowers_md_wht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953000"/>
            <a:ext cx="14382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Ani_hum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4724400"/>
            <a:ext cx="8382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761999"/>
          <a:ext cx="8899160" cy="6019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9801"/>
                <a:gridCol w="5129359"/>
              </a:tblGrid>
              <a:tr h="1979898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1979898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2060005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219075" y="901700"/>
            <a:ext cx="3128963" cy="1876425"/>
            <a:chOff x="2976" y="57"/>
            <a:chExt cx="1971" cy="1182"/>
          </a:xfrm>
        </p:grpSpPr>
        <p:sp>
          <p:nvSpPr>
            <p:cNvPr id="5" name="Text Box 67"/>
            <p:cNvSpPr txBox="1">
              <a:spLocks noChangeArrowheads="1"/>
            </p:cNvSpPr>
            <p:nvPr/>
          </p:nvSpPr>
          <p:spPr bwMode="auto">
            <a:xfrm>
              <a:off x="3108" y="57"/>
              <a:ext cx="1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rgbClr val="FF0066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6" name="Text Box 68"/>
            <p:cNvSpPr txBox="1">
              <a:spLocks noChangeArrowheads="1"/>
            </p:cNvSpPr>
            <p:nvPr/>
          </p:nvSpPr>
          <p:spPr bwMode="auto">
            <a:xfrm>
              <a:off x="2976" y="1008"/>
              <a:ext cx="1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rgbClr val="FF0066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7" name="Text Box 69"/>
            <p:cNvSpPr txBox="1">
              <a:spLocks noChangeArrowheads="1"/>
            </p:cNvSpPr>
            <p:nvPr/>
          </p:nvSpPr>
          <p:spPr bwMode="auto">
            <a:xfrm>
              <a:off x="3552" y="1008"/>
              <a:ext cx="1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rgbClr val="FF0066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8" name="Rectangle 70"/>
            <p:cNvSpPr>
              <a:spLocks noChangeArrowheads="1"/>
            </p:cNvSpPr>
            <p:nvPr/>
          </p:nvSpPr>
          <p:spPr bwMode="auto">
            <a:xfrm>
              <a:off x="3131" y="982"/>
              <a:ext cx="78" cy="74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" name="Line 71"/>
            <p:cNvSpPr>
              <a:spLocks noChangeShapeType="1"/>
            </p:cNvSpPr>
            <p:nvPr/>
          </p:nvSpPr>
          <p:spPr bwMode="auto">
            <a:xfrm>
              <a:off x="3054" y="749"/>
              <a:ext cx="11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" name="Line 72"/>
            <p:cNvSpPr>
              <a:spLocks noChangeShapeType="1"/>
            </p:cNvSpPr>
            <p:nvPr/>
          </p:nvSpPr>
          <p:spPr bwMode="auto">
            <a:xfrm>
              <a:off x="3054" y="786"/>
              <a:ext cx="11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grpSp>
          <p:nvGrpSpPr>
            <p:cNvPr id="11" name="Group 73"/>
            <p:cNvGrpSpPr>
              <a:grpSpLocks/>
            </p:cNvGrpSpPr>
            <p:nvPr/>
          </p:nvGrpSpPr>
          <p:grpSpPr bwMode="auto">
            <a:xfrm>
              <a:off x="3131" y="57"/>
              <a:ext cx="1816" cy="1169"/>
              <a:chOff x="3131" y="58"/>
              <a:chExt cx="2008" cy="1321"/>
            </a:xfrm>
          </p:grpSpPr>
          <p:grpSp>
            <p:nvGrpSpPr>
              <p:cNvPr id="12" name="Group 74"/>
              <p:cNvGrpSpPr>
                <a:grpSpLocks/>
              </p:cNvGrpSpPr>
              <p:nvPr/>
            </p:nvGrpSpPr>
            <p:grpSpPr bwMode="auto">
              <a:xfrm>
                <a:off x="4268" y="58"/>
                <a:ext cx="871" cy="1321"/>
                <a:chOff x="271" y="2462"/>
                <a:chExt cx="1073" cy="1718"/>
              </a:xfrm>
            </p:grpSpPr>
            <p:sp>
              <p:nvSpPr>
                <p:cNvPr id="17" name="AutoShape 75"/>
                <p:cNvSpPr>
                  <a:spLocks noChangeArrowheads="1"/>
                </p:cNvSpPr>
                <p:nvPr/>
              </p:nvSpPr>
              <p:spPr bwMode="auto">
                <a:xfrm>
                  <a:off x="528" y="2688"/>
                  <a:ext cx="624" cy="1248"/>
                </a:xfrm>
                <a:prstGeom prst="rtTriangle">
                  <a:avLst/>
                </a:prstGeom>
                <a:noFill/>
                <a:ln w="28575">
                  <a:solidFill>
                    <a:srgbClr val="00808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CC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18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497" y="2462"/>
                  <a:ext cx="192" cy="3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66FF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r>
                    <a:rPr lang="en-US" b="1" kern="0">
                      <a:solidFill>
                        <a:srgbClr val="FF0066"/>
                      </a:solidFill>
                      <a:latin typeface="Arial" charset="0"/>
                    </a:rPr>
                    <a:t>E</a:t>
                  </a:r>
                </a:p>
              </p:txBody>
            </p:sp>
            <p:sp>
              <p:nvSpPr>
                <p:cNvPr id="19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271" y="3799"/>
                  <a:ext cx="191" cy="3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66FF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r>
                    <a:rPr lang="en-US" b="1" kern="0">
                      <a:solidFill>
                        <a:srgbClr val="FF0066"/>
                      </a:solidFill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20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1153" y="3841"/>
                  <a:ext cx="191" cy="3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66FF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r>
                    <a:rPr lang="en-US" b="1" kern="0">
                      <a:solidFill>
                        <a:srgbClr val="FF0066"/>
                      </a:solidFill>
                      <a:latin typeface="Arial" charset="0"/>
                    </a:rPr>
                    <a:t>F</a:t>
                  </a:r>
                </a:p>
              </p:txBody>
            </p:sp>
            <p:sp>
              <p:nvSpPr>
                <p:cNvPr id="21" name="Rectangle 79"/>
                <p:cNvSpPr>
                  <a:spLocks noChangeArrowheads="1"/>
                </p:cNvSpPr>
                <p:nvPr/>
              </p:nvSpPr>
              <p:spPr bwMode="auto">
                <a:xfrm>
                  <a:off x="528" y="3841"/>
                  <a:ext cx="95" cy="96"/>
                </a:xfrm>
                <a:prstGeom prst="rect">
                  <a:avLst/>
                </a:prstGeom>
                <a:noFill/>
                <a:ln w="28575">
                  <a:solidFill>
                    <a:srgbClr val="00808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CC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22" name="Line 80"/>
                <p:cNvSpPr>
                  <a:spLocks noChangeShapeType="1"/>
                </p:cNvSpPr>
                <p:nvPr/>
              </p:nvSpPr>
              <p:spPr bwMode="auto">
                <a:xfrm>
                  <a:off x="431" y="336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23" name="Line 81"/>
                <p:cNvSpPr>
                  <a:spLocks noChangeShapeType="1"/>
                </p:cNvSpPr>
                <p:nvPr/>
              </p:nvSpPr>
              <p:spPr bwMode="auto">
                <a:xfrm>
                  <a:off x="431" y="3408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</p:grpSp>
          <p:sp>
            <p:nvSpPr>
              <p:cNvPr id="13" name="AutoShape 82"/>
              <p:cNvSpPr>
                <a:spLocks noChangeArrowheads="1"/>
              </p:cNvSpPr>
              <p:nvPr/>
            </p:nvSpPr>
            <p:spPr bwMode="auto">
              <a:xfrm>
                <a:off x="3131" y="233"/>
                <a:ext cx="506" cy="959"/>
              </a:xfrm>
              <a:prstGeom prst="rtTriangle">
                <a:avLst/>
              </a:prstGeom>
              <a:noFill/>
              <a:ln w="28575">
                <a:solidFill>
                  <a:srgbClr val="00808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kern="0">
                  <a:solidFill>
                    <a:sysClr val="windowText" lastClr="000000"/>
                  </a:solidFill>
                  <a:latin typeface="Arial" charset="0"/>
                  <a:cs typeface="+mn-cs"/>
                </a:endParaRPr>
              </a:p>
            </p:txBody>
          </p:sp>
          <p:grpSp>
            <p:nvGrpSpPr>
              <p:cNvPr id="14" name="Group 83"/>
              <p:cNvGrpSpPr>
                <a:grpSpLocks/>
              </p:cNvGrpSpPr>
              <p:nvPr/>
            </p:nvGrpSpPr>
            <p:grpSpPr bwMode="auto">
              <a:xfrm>
                <a:off x="3456" y="1104"/>
                <a:ext cx="1296" cy="144"/>
                <a:chOff x="4176" y="3696"/>
                <a:chExt cx="1296" cy="144"/>
              </a:xfrm>
            </p:grpSpPr>
            <p:sp>
              <p:nvSpPr>
                <p:cNvPr id="15" name="Line 84"/>
                <p:cNvSpPr>
                  <a:spLocks noChangeShapeType="1"/>
                </p:cNvSpPr>
                <p:nvPr/>
              </p:nvSpPr>
              <p:spPr bwMode="auto">
                <a:xfrm>
                  <a:off x="5472" y="3696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rgbClr val="DA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16" name="Line 85"/>
                <p:cNvSpPr>
                  <a:spLocks noChangeShapeType="1"/>
                </p:cNvSpPr>
                <p:nvPr/>
              </p:nvSpPr>
              <p:spPr bwMode="auto">
                <a:xfrm>
                  <a:off x="4176" y="3696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</p:grpSp>
        </p:grpSp>
      </p:grpSp>
      <p:grpSp>
        <p:nvGrpSpPr>
          <p:cNvPr id="24" name="Group 86"/>
          <p:cNvGrpSpPr>
            <a:grpSpLocks/>
          </p:cNvGrpSpPr>
          <p:nvPr/>
        </p:nvGrpSpPr>
        <p:grpSpPr bwMode="auto">
          <a:xfrm>
            <a:off x="295275" y="2833688"/>
            <a:ext cx="2971800" cy="1749425"/>
            <a:chOff x="3168" y="1296"/>
            <a:chExt cx="2064" cy="1305"/>
          </a:xfrm>
        </p:grpSpPr>
        <p:grpSp>
          <p:nvGrpSpPr>
            <p:cNvPr id="25" name="Group 87"/>
            <p:cNvGrpSpPr>
              <a:grpSpLocks/>
            </p:cNvGrpSpPr>
            <p:nvPr/>
          </p:nvGrpSpPr>
          <p:grpSpPr bwMode="auto">
            <a:xfrm>
              <a:off x="3168" y="1296"/>
              <a:ext cx="864" cy="1305"/>
              <a:chOff x="3168" y="1200"/>
              <a:chExt cx="1104" cy="1714"/>
            </a:xfrm>
          </p:grpSpPr>
          <p:sp>
            <p:nvSpPr>
              <p:cNvPr id="35" name="AutoShape 88"/>
              <p:cNvSpPr>
                <a:spLocks noChangeArrowheads="1"/>
              </p:cNvSpPr>
              <p:nvPr/>
            </p:nvSpPr>
            <p:spPr bwMode="auto">
              <a:xfrm>
                <a:off x="3408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36" name="Text Box 89"/>
              <p:cNvSpPr txBox="1">
                <a:spLocks noChangeArrowheads="1"/>
              </p:cNvSpPr>
              <p:nvPr/>
            </p:nvSpPr>
            <p:spPr bwMode="auto">
              <a:xfrm>
                <a:off x="3406" y="1200"/>
                <a:ext cx="243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B</a:t>
                </a:r>
              </a:p>
            </p:txBody>
          </p:sp>
          <p:sp>
            <p:nvSpPr>
              <p:cNvPr id="37" name="Text Box 90"/>
              <p:cNvSpPr txBox="1">
                <a:spLocks noChangeArrowheads="1"/>
              </p:cNvSpPr>
              <p:nvPr/>
            </p:nvSpPr>
            <p:spPr bwMode="auto">
              <a:xfrm>
                <a:off x="3168" y="2555"/>
                <a:ext cx="239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A</a:t>
                </a:r>
              </a:p>
            </p:txBody>
          </p:sp>
          <p:sp>
            <p:nvSpPr>
              <p:cNvPr id="38" name="Text Box 91"/>
              <p:cNvSpPr txBox="1">
                <a:spLocks noChangeArrowheads="1"/>
              </p:cNvSpPr>
              <p:nvPr/>
            </p:nvSpPr>
            <p:spPr bwMode="auto">
              <a:xfrm>
                <a:off x="4033" y="2555"/>
                <a:ext cx="239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C</a:t>
                </a:r>
              </a:p>
            </p:txBody>
          </p:sp>
          <p:sp>
            <p:nvSpPr>
              <p:cNvPr id="39" name="Rectangle 92"/>
              <p:cNvSpPr>
                <a:spLocks noChangeArrowheads="1"/>
              </p:cNvSpPr>
              <p:nvPr/>
            </p:nvSpPr>
            <p:spPr bwMode="auto">
              <a:xfrm>
                <a:off x="3408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40" name="Freeform 93"/>
              <p:cNvSpPr>
                <a:spLocks/>
              </p:cNvSpPr>
              <p:nvPr/>
            </p:nvSpPr>
            <p:spPr bwMode="auto">
              <a:xfrm rot="1375696" flipH="1">
                <a:off x="3888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" name="Group 94"/>
            <p:cNvGrpSpPr>
              <a:grpSpLocks/>
            </p:cNvGrpSpPr>
            <p:nvPr/>
          </p:nvGrpSpPr>
          <p:grpSpPr bwMode="auto">
            <a:xfrm>
              <a:off x="4368" y="1296"/>
              <a:ext cx="864" cy="1304"/>
              <a:chOff x="4560" y="1200"/>
              <a:chExt cx="1104" cy="1714"/>
            </a:xfrm>
          </p:grpSpPr>
          <p:sp>
            <p:nvSpPr>
              <p:cNvPr id="29" name="AutoShape 95"/>
              <p:cNvSpPr>
                <a:spLocks noChangeArrowheads="1"/>
              </p:cNvSpPr>
              <p:nvPr/>
            </p:nvSpPr>
            <p:spPr bwMode="auto">
              <a:xfrm>
                <a:off x="4800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30" name="Text Box 96"/>
              <p:cNvSpPr txBox="1">
                <a:spLocks noChangeArrowheads="1"/>
              </p:cNvSpPr>
              <p:nvPr/>
            </p:nvSpPr>
            <p:spPr bwMode="auto">
              <a:xfrm>
                <a:off x="4755" y="1200"/>
                <a:ext cx="241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E</a:t>
                </a:r>
              </a:p>
            </p:txBody>
          </p:sp>
          <p:sp>
            <p:nvSpPr>
              <p:cNvPr id="31" name="Text Box 97"/>
              <p:cNvSpPr txBox="1">
                <a:spLocks noChangeArrowheads="1"/>
              </p:cNvSpPr>
              <p:nvPr/>
            </p:nvSpPr>
            <p:spPr bwMode="auto">
              <a:xfrm>
                <a:off x="4560" y="2554"/>
                <a:ext cx="239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D</a:t>
                </a:r>
              </a:p>
            </p:txBody>
          </p:sp>
          <p:sp>
            <p:nvSpPr>
              <p:cNvPr id="32" name="Text Box 98"/>
              <p:cNvSpPr txBox="1">
                <a:spLocks noChangeArrowheads="1"/>
              </p:cNvSpPr>
              <p:nvPr/>
            </p:nvSpPr>
            <p:spPr bwMode="auto">
              <a:xfrm>
                <a:off x="5425" y="2554"/>
                <a:ext cx="239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F</a:t>
                </a:r>
              </a:p>
            </p:txBody>
          </p:sp>
          <p:sp>
            <p:nvSpPr>
              <p:cNvPr id="33" name="Rectangle 99"/>
              <p:cNvSpPr>
                <a:spLocks noChangeArrowheads="1"/>
              </p:cNvSpPr>
              <p:nvPr/>
            </p:nvSpPr>
            <p:spPr bwMode="auto">
              <a:xfrm>
                <a:off x="4800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34" name="Freeform 100"/>
              <p:cNvSpPr>
                <a:spLocks/>
              </p:cNvSpPr>
              <p:nvPr/>
            </p:nvSpPr>
            <p:spPr bwMode="auto">
              <a:xfrm rot="1375696" flipH="1">
                <a:off x="5280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" name="Line 101"/>
            <p:cNvSpPr>
              <a:spLocks noChangeShapeType="1"/>
            </p:cNvSpPr>
            <p:nvPr/>
          </p:nvSpPr>
          <p:spPr bwMode="auto">
            <a:xfrm flipV="1">
              <a:off x="3600" y="2304"/>
              <a:ext cx="0" cy="14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02"/>
            <p:cNvSpPr>
              <a:spLocks noChangeShapeType="1"/>
            </p:cNvSpPr>
            <p:nvPr/>
          </p:nvSpPr>
          <p:spPr bwMode="auto">
            <a:xfrm flipV="1">
              <a:off x="4800" y="2312"/>
              <a:ext cx="0" cy="14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" name="Group 103"/>
          <p:cNvGrpSpPr>
            <a:grpSpLocks/>
          </p:cNvGrpSpPr>
          <p:nvPr/>
        </p:nvGrpSpPr>
        <p:grpSpPr bwMode="auto">
          <a:xfrm>
            <a:off x="381000" y="4800600"/>
            <a:ext cx="2743200" cy="1741488"/>
            <a:chOff x="3168" y="2575"/>
            <a:chExt cx="1968" cy="1228"/>
          </a:xfrm>
        </p:grpSpPr>
        <p:grpSp>
          <p:nvGrpSpPr>
            <p:cNvPr id="42" name="Group 104"/>
            <p:cNvGrpSpPr>
              <a:grpSpLocks/>
            </p:cNvGrpSpPr>
            <p:nvPr/>
          </p:nvGrpSpPr>
          <p:grpSpPr bwMode="auto">
            <a:xfrm>
              <a:off x="3168" y="2575"/>
              <a:ext cx="768" cy="1228"/>
              <a:chOff x="3168" y="1175"/>
              <a:chExt cx="1104" cy="1748"/>
            </a:xfrm>
          </p:grpSpPr>
          <p:sp>
            <p:nvSpPr>
              <p:cNvPr id="56" name="AutoShape 105"/>
              <p:cNvSpPr>
                <a:spLocks noChangeArrowheads="1"/>
              </p:cNvSpPr>
              <p:nvPr/>
            </p:nvSpPr>
            <p:spPr bwMode="auto">
              <a:xfrm>
                <a:off x="3408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66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57" name="Text Box 106"/>
              <p:cNvSpPr txBox="1">
                <a:spLocks noChangeArrowheads="1"/>
              </p:cNvSpPr>
              <p:nvPr/>
            </p:nvSpPr>
            <p:spPr bwMode="auto">
              <a:xfrm>
                <a:off x="3367" y="1175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B</a:t>
                </a:r>
              </a:p>
            </p:txBody>
          </p:sp>
          <p:sp>
            <p:nvSpPr>
              <p:cNvPr id="58" name="Text Box 107"/>
              <p:cNvSpPr txBox="1">
                <a:spLocks noChangeArrowheads="1"/>
              </p:cNvSpPr>
              <p:nvPr/>
            </p:nvSpPr>
            <p:spPr bwMode="auto">
              <a:xfrm>
                <a:off x="3168" y="2553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A</a:t>
                </a:r>
              </a:p>
            </p:txBody>
          </p:sp>
          <p:sp>
            <p:nvSpPr>
              <p:cNvPr id="59" name="Text Box 108"/>
              <p:cNvSpPr txBox="1">
                <a:spLocks noChangeArrowheads="1"/>
              </p:cNvSpPr>
              <p:nvPr/>
            </p:nvSpPr>
            <p:spPr bwMode="auto">
              <a:xfrm>
                <a:off x="4031" y="2555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C</a:t>
                </a:r>
              </a:p>
            </p:txBody>
          </p:sp>
          <p:sp>
            <p:nvSpPr>
              <p:cNvPr id="60" name="Rectangle 109"/>
              <p:cNvSpPr>
                <a:spLocks noChangeArrowheads="1"/>
              </p:cNvSpPr>
              <p:nvPr/>
            </p:nvSpPr>
            <p:spPr bwMode="auto">
              <a:xfrm>
                <a:off x="3408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61" name="Freeform 110"/>
              <p:cNvSpPr>
                <a:spLocks/>
              </p:cNvSpPr>
              <p:nvPr/>
            </p:nvSpPr>
            <p:spPr bwMode="auto">
              <a:xfrm rot="1375696" flipH="1">
                <a:off x="3888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" name="Group 111"/>
            <p:cNvGrpSpPr>
              <a:grpSpLocks/>
            </p:cNvGrpSpPr>
            <p:nvPr/>
          </p:nvGrpSpPr>
          <p:grpSpPr bwMode="auto">
            <a:xfrm>
              <a:off x="4368" y="2575"/>
              <a:ext cx="768" cy="1227"/>
              <a:chOff x="4560" y="1175"/>
              <a:chExt cx="1104" cy="1748"/>
            </a:xfrm>
          </p:grpSpPr>
          <p:sp>
            <p:nvSpPr>
              <p:cNvPr id="50" name="AutoShape 112"/>
              <p:cNvSpPr>
                <a:spLocks noChangeArrowheads="1"/>
              </p:cNvSpPr>
              <p:nvPr/>
            </p:nvSpPr>
            <p:spPr bwMode="auto">
              <a:xfrm>
                <a:off x="4800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66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51" name="Text Box 113"/>
              <p:cNvSpPr txBox="1">
                <a:spLocks noChangeArrowheads="1"/>
              </p:cNvSpPr>
              <p:nvPr/>
            </p:nvSpPr>
            <p:spPr bwMode="auto">
              <a:xfrm>
                <a:off x="4761" y="1175"/>
                <a:ext cx="239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E</a:t>
                </a:r>
              </a:p>
            </p:txBody>
          </p:sp>
          <p:sp>
            <p:nvSpPr>
              <p:cNvPr id="52" name="Text Box 114"/>
              <p:cNvSpPr txBox="1">
                <a:spLocks noChangeArrowheads="1"/>
              </p:cNvSpPr>
              <p:nvPr/>
            </p:nvSpPr>
            <p:spPr bwMode="auto">
              <a:xfrm>
                <a:off x="4560" y="2554"/>
                <a:ext cx="24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D</a:t>
                </a:r>
              </a:p>
            </p:txBody>
          </p:sp>
          <p:sp>
            <p:nvSpPr>
              <p:cNvPr id="53" name="Text Box 115"/>
              <p:cNvSpPr txBox="1">
                <a:spLocks noChangeArrowheads="1"/>
              </p:cNvSpPr>
              <p:nvPr/>
            </p:nvSpPr>
            <p:spPr bwMode="auto">
              <a:xfrm>
                <a:off x="5423" y="2554"/>
                <a:ext cx="24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F</a:t>
                </a:r>
              </a:p>
            </p:txBody>
          </p:sp>
          <p:sp>
            <p:nvSpPr>
              <p:cNvPr id="54" name="Rectangle 116"/>
              <p:cNvSpPr>
                <a:spLocks noChangeArrowheads="1"/>
              </p:cNvSpPr>
              <p:nvPr/>
            </p:nvSpPr>
            <p:spPr bwMode="auto">
              <a:xfrm>
                <a:off x="4800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55" name="Freeform 117"/>
              <p:cNvSpPr>
                <a:spLocks/>
              </p:cNvSpPr>
              <p:nvPr/>
            </p:nvSpPr>
            <p:spPr bwMode="auto">
              <a:xfrm rot="1375696" flipH="1">
                <a:off x="5280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" name="Group 118"/>
            <p:cNvGrpSpPr>
              <a:grpSpLocks/>
            </p:cNvGrpSpPr>
            <p:nvPr/>
          </p:nvGrpSpPr>
          <p:grpSpPr bwMode="auto">
            <a:xfrm>
              <a:off x="3456" y="3072"/>
              <a:ext cx="147" cy="119"/>
              <a:chOff x="3600" y="1872"/>
              <a:chExt cx="184" cy="144"/>
            </a:xfrm>
          </p:grpSpPr>
          <p:sp>
            <p:nvSpPr>
              <p:cNvPr id="48" name="Line 119"/>
              <p:cNvSpPr>
                <a:spLocks noChangeShapeType="1"/>
              </p:cNvSpPr>
              <p:nvPr/>
            </p:nvSpPr>
            <p:spPr bwMode="auto">
              <a:xfrm flipV="1">
                <a:off x="3640" y="1920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120"/>
              <p:cNvSpPr>
                <a:spLocks noChangeShapeType="1"/>
              </p:cNvSpPr>
              <p:nvPr/>
            </p:nvSpPr>
            <p:spPr bwMode="auto">
              <a:xfrm flipV="1">
                <a:off x="3600" y="187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" name="Group 121"/>
            <p:cNvGrpSpPr>
              <a:grpSpLocks/>
            </p:cNvGrpSpPr>
            <p:nvPr/>
          </p:nvGrpSpPr>
          <p:grpSpPr bwMode="auto">
            <a:xfrm>
              <a:off x="4648" y="3072"/>
              <a:ext cx="147" cy="119"/>
              <a:chOff x="3600" y="1872"/>
              <a:chExt cx="184" cy="144"/>
            </a:xfrm>
          </p:grpSpPr>
          <p:sp>
            <p:nvSpPr>
              <p:cNvPr id="46" name="Line 122"/>
              <p:cNvSpPr>
                <a:spLocks noChangeShapeType="1"/>
              </p:cNvSpPr>
              <p:nvPr/>
            </p:nvSpPr>
            <p:spPr bwMode="auto">
              <a:xfrm flipV="1">
                <a:off x="3640" y="1920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23"/>
              <p:cNvSpPr>
                <a:spLocks noChangeShapeType="1"/>
              </p:cNvSpPr>
              <p:nvPr/>
            </p:nvSpPr>
            <p:spPr bwMode="auto">
              <a:xfrm flipV="1">
                <a:off x="3600" y="187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2" name="Text Box 124"/>
          <p:cNvSpPr txBox="1">
            <a:spLocks noChangeArrowheads="1"/>
          </p:cNvSpPr>
          <p:nvPr/>
        </p:nvSpPr>
        <p:spPr bwMode="auto">
          <a:xfrm>
            <a:off x="838200" y="2362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 err="1"/>
              <a:t>c.g.c</a:t>
            </a:r>
            <a:endParaRPr lang="en-US" b="1" dirty="0"/>
          </a:p>
        </p:txBody>
      </p:sp>
      <p:sp>
        <p:nvSpPr>
          <p:cNvPr id="63" name="Text Box 125"/>
          <p:cNvSpPr txBox="1">
            <a:spLocks noChangeArrowheads="1"/>
          </p:cNvSpPr>
          <p:nvPr/>
        </p:nvSpPr>
        <p:spPr bwMode="auto">
          <a:xfrm>
            <a:off x="1111250" y="438308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g.c.g</a:t>
            </a:r>
          </a:p>
        </p:txBody>
      </p:sp>
      <p:sp>
        <p:nvSpPr>
          <p:cNvPr id="64" name="Text Box 126"/>
          <p:cNvSpPr txBox="1">
            <a:spLocks noChangeArrowheads="1"/>
          </p:cNvSpPr>
          <p:nvPr/>
        </p:nvSpPr>
        <p:spPr bwMode="auto">
          <a:xfrm>
            <a:off x="633413" y="6445250"/>
            <a:ext cx="2438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900" b="1"/>
              <a:t>g.c.g</a:t>
            </a: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3962400" y="1143000"/>
            <a:ext cx="4800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dirty="0" err="1">
                <a:solidFill>
                  <a:srgbClr val="3333FF"/>
                </a:solidFill>
              </a:rPr>
              <a:t>Nếu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hai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cạnh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góc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của</a:t>
            </a:r>
            <a:r>
              <a:rPr lang="en-US" sz="2000" dirty="0">
                <a:solidFill>
                  <a:srgbClr val="3333FF"/>
                </a:solidFill>
              </a:rPr>
              <a:t> tam </a:t>
            </a:r>
            <a:r>
              <a:rPr lang="en-US" sz="2000" dirty="0" err="1">
                <a:solidFill>
                  <a:srgbClr val="3333FF"/>
                </a:solidFill>
              </a:rPr>
              <a:t>giác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này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lần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lượt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bằng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hai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cạnh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góc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của</a:t>
            </a:r>
            <a:r>
              <a:rPr lang="en-US" sz="2000" dirty="0">
                <a:solidFill>
                  <a:srgbClr val="3333FF"/>
                </a:solidFill>
              </a:rPr>
              <a:t> tam </a:t>
            </a:r>
            <a:r>
              <a:rPr lang="en-US" sz="2000" dirty="0" err="1">
                <a:solidFill>
                  <a:srgbClr val="3333FF"/>
                </a:solidFill>
              </a:rPr>
              <a:t>giác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kia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thì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hai</a:t>
            </a:r>
            <a:r>
              <a:rPr lang="en-US" sz="2000" dirty="0">
                <a:solidFill>
                  <a:srgbClr val="3333FF"/>
                </a:solidFill>
              </a:rPr>
              <a:t> tam </a:t>
            </a:r>
            <a:r>
              <a:rPr lang="en-US" sz="2000" dirty="0" err="1">
                <a:solidFill>
                  <a:srgbClr val="3333FF"/>
                </a:solidFill>
              </a:rPr>
              <a:t>giác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đó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bằng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nhau</a:t>
            </a:r>
            <a:r>
              <a:rPr lang="en-US" sz="2000" dirty="0">
                <a:solidFill>
                  <a:srgbClr val="3333FF"/>
                </a:solidFill>
              </a:rPr>
              <a:t> (</a:t>
            </a:r>
            <a:r>
              <a:rPr lang="en-US" sz="2000" dirty="0" err="1">
                <a:solidFill>
                  <a:srgbClr val="3333FF"/>
                </a:solidFill>
              </a:rPr>
              <a:t>c.g.c</a:t>
            </a:r>
            <a:r>
              <a:rPr lang="en-US" sz="2000" dirty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3886200" y="2971800"/>
            <a:ext cx="4876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b="1"/>
              <a:t>Nếu </a:t>
            </a:r>
            <a:r>
              <a:rPr lang="en-US" b="1">
                <a:solidFill>
                  <a:srgbClr val="FF3300"/>
                </a:solidFill>
              </a:rPr>
              <a:t>một cạnh góc vuông và góc nhọn kề cạnh ấy</a:t>
            </a:r>
            <a:r>
              <a:rPr lang="en-US" b="1"/>
              <a:t> của tam giác vuông này bằng</a:t>
            </a: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/>
              <a:t> </a:t>
            </a:r>
            <a:r>
              <a:rPr lang="en-US" b="1">
                <a:solidFill>
                  <a:srgbClr val="FF3300"/>
                </a:solidFill>
              </a:rPr>
              <a:t>cạnh góc vuông và một góc nhọn kề cạnh ấy</a:t>
            </a:r>
            <a:r>
              <a:rPr lang="en-US" b="1"/>
              <a:t> của tam giác vuông kia thì hai tam giác vuông đó bằng nhau (g.c.g)</a:t>
            </a:r>
          </a:p>
        </p:txBody>
      </p:sp>
      <p:sp>
        <p:nvSpPr>
          <p:cNvPr id="67" name="Text Box 65"/>
          <p:cNvSpPr txBox="1">
            <a:spLocks noChangeArrowheads="1"/>
          </p:cNvSpPr>
          <p:nvPr/>
        </p:nvSpPr>
        <p:spPr bwMode="auto">
          <a:xfrm>
            <a:off x="3886200" y="4962525"/>
            <a:ext cx="49530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900" b="1">
                <a:solidFill>
                  <a:srgbClr val="000099"/>
                </a:solidFill>
              </a:rPr>
              <a:t>Nếu </a:t>
            </a:r>
            <a:r>
              <a:rPr lang="en-US" sz="1900" b="1">
                <a:solidFill>
                  <a:srgbClr val="FF3300"/>
                </a:solidFill>
              </a:rPr>
              <a:t>cạnh huyền và một góc nhọn</a:t>
            </a:r>
            <a:r>
              <a:rPr lang="en-US" sz="1900" b="1"/>
              <a:t> </a:t>
            </a:r>
            <a:r>
              <a:rPr lang="en-US" sz="1900" b="1">
                <a:solidFill>
                  <a:srgbClr val="000099"/>
                </a:solidFill>
              </a:rPr>
              <a:t>của tam giác vuông này bằng</a:t>
            </a:r>
            <a:r>
              <a:rPr lang="en-US" sz="1900" b="1"/>
              <a:t>  </a:t>
            </a:r>
            <a:r>
              <a:rPr lang="en-US" sz="1900" b="1">
                <a:solidFill>
                  <a:srgbClr val="FF3300"/>
                </a:solidFill>
              </a:rPr>
              <a:t>cạnh huyền và một góc nhọn</a:t>
            </a:r>
            <a:r>
              <a:rPr lang="en-US" sz="1900" b="1"/>
              <a:t> </a:t>
            </a:r>
            <a:r>
              <a:rPr lang="en-US" sz="1900" b="1">
                <a:solidFill>
                  <a:srgbClr val="000099"/>
                </a:solidFill>
              </a:rPr>
              <a:t>của tam giác vuông kia thì hai tam giác vuông đó bằng nhau (g.c.g)</a:t>
            </a:r>
          </a:p>
        </p:txBody>
      </p:sp>
      <p:sp>
        <p:nvSpPr>
          <p:cNvPr id="68" name="Rectangle 67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400" b="1" u="sng" dirty="0"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charset="0"/>
              </a:rPr>
              <a:t>1.</a:t>
            </a:r>
            <a:r>
              <a:rPr lang="vi-VN" sz="2400" b="1" u="sng" dirty="0"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charset="0"/>
              </a:rPr>
              <a:t>các trường hợp bằng nhau đã biết của hai tam giác vuông.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6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6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44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8400"/>
            <a:ext cx="5826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" y="152400"/>
          <a:ext cx="8899160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9801"/>
                <a:gridCol w="5129359"/>
              </a:tblGrid>
              <a:tr h="1930400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1930400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2082800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371475" y="76200"/>
            <a:ext cx="3128963" cy="1876425"/>
            <a:chOff x="2976" y="57"/>
            <a:chExt cx="1971" cy="1182"/>
          </a:xfrm>
        </p:grpSpPr>
        <p:sp>
          <p:nvSpPr>
            <p:cNvPr id="5" name="Text Box 67"/>
            <p:cNvSpPr txBox="1">
              <a:spLocks noChangeArrowheads="1"/>
            </p:cNvSpPr>
            <p:nvPr/>
          </p:nvSpPr>
          <p:spPr bwMode="auto">
            <a:xfrm>
              <a:off x="3108" y="57"/>
              <a:ext cx="1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rgbClr val="FF0066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6" name="Text Box 68"/>
            <p:cNvSpPr txBox="1">
              <a:spLocks noChangeArrowheads="1"/>
            </p:cNvSpPr>
            <p:nvPr/>
          </p:nvSpPr>
          <p:spPr bwMode="auto">
            <a:xfrm>
              <a:off x="2976" y="1008"/>
              <a:ext cx="1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rgbClr val="FF0066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7" name="Text Box 69"/>
            <p:cNvSpPr txBox="1">
              <a:spLocks noChangeArrowheads="1"/>
            </p:cNvSpPr>
            <p:nvPr/>
          </p:nvSpPr>
          <p:spPr bwMode="auto">
            <a:xfrm>
              <a:off x="3552" y="1008"/>
              <a:ext cx="1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FF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rgbClr val="FF0066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8" name="Rectangle 70"/>
            <p:cNvSpPr>
              <a:spLocks noChangeArrowheads="1"/>
            </p:cNvSpPr>
            <p:nvPr/>
          </p:nvSpPr>
          <p:spPr bwMode="auto">
            <a:xfrm>
              <a:off x="3131" y="982"/>
              <a:ext cx="78" cy="74"/>
            </a:xfrm>
            <a:prstGeom prst="rect">
              <a:avLst/>
            </a:prstGeom>
            <a:noFill/>
            <a:ln w="28575">
              <a:solidFill>
                <a:srgbClr val="008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" name="Line 71"/>
            <p:cNvSpPr>
              <a:spLocks noChangeShapeType="1"/>
            </p:cNvSpPr>
            <p:nvPr/>
          </p:nvSpPr>
          <p:spPr bwMode="auto">
            <a:xfrm>
              <a:off x="3054" y="749"/>
              <a:ext cx="11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" name="Line 72"/>
            <p:cNvSpPr>
              <a:spLocks noChangeShapeType="1"/>
            </p:cNvSpPr>
            <p:nvPr/>
          </p:nvSpPr>
          <p:spPr bwMode="auto">
            <a:xfrm>
              <a:off x="3054" y="786"/>
              <a:ext cx="11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kern="0">
                <a:solidFill>
                  <a:sysClr val="windowText" lastClr="000000"/>
                </a:solidFill>
                <a:latin typeface="Arial" charset="0"/>
                <a:cs typeface="+mn-cs"/>
              </a:endParaRPr>
            </a:p>
          </p:txBody>
        </p:sp>
        <p:grpSp>
          <p:nvGrpSpPr>
            <p:cNvPr id="11" name="Group 73"/>
            <p:cNvGrpSpPr>
              <a:grpSpLocks/>
            </p:cNvGrpSpPr>
            <p:nvPr/>
          </p:nvGrpSpPr>
          <p:grpSpPr bwMode="auto">
            <a:xfrm>
              <a:off x="3131" y="57"/>
              <a:ext cx="1816" cy="1169"/>
              <a:chOff x="3131" y="58"/>
              <a:chExt cx="2008" cy="1321"/>
            </a:xfrm>
          </p:grpSpPr>
          <p:grpSp>
            <p:nvGrpSpPr>
              <p:cNvPr id="12" name="Group 74"/>
              <p:cNvGrpSpPr>
                <a:grpSpLocks/>
              </p:cNvGrpSpPr>
              <p:nvPr/>
            </p:nvGrpSpPr>
            <p:grpSpPr bwMode="auto">
              <a:xfrm>
                <a:off x="4268" y="58"/>
                <a:ext cx="871" cy="1321"/>
                <a:chOff x="271" y="2462"/>
                <a:chExt cx="1073" cy="1718"/>
              </a:xfrm>
            </p:grpSpPr>
            <p:sp>
              <p:nvSpPr>
                <p:cNvPr id="17" name="AutoShape 75"/>
                <p:cNvSpPr>
                  <a:spLocks noChangeArrowheads="1"/>
                </p:cNvSpPr>
                <p:nvPr/>
              </p:nvSpPr>
              <p:spPr bwMode="auto">
                <a:xfrm>
                  <a:off x="528" y="2688"/>
                  <a:ext cx="624" cy="1248"/>
                </a:xfrm>
                <a:prstGeom prst="rtTriangle">
                  <a:avLst/>
                </a:prstGeom>
                <a:noFill/>
                <a:ln w="28575">
                  <a:solidFill>
                    <a:srgbClr val="00808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CC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18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497" y="2462"/>
                  <a:ext cx="192" cy="3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66FF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r>
                    <a:rPr lang="en-US" b="1" kern="0">
                      <a:solidFill>
                        <a:srgbClr val="FF0066"/>
                      </a:solidFill>
                      <a:latin typeface="Arial" charset="0"/>
                    </a:rPr>
                    <a:t>E</a:t>
                  </a:r>
                </a:p>
              </p:txBody>
            </p:sp>
            <p:sp>
              <p:nvSpPr>
                <p:cNvPr id="19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271" y="3799"/>
                  <a:ext cx="191" cy="3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66FF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r>
                    <a:rPr lang="en-US" b="1" kern="0">
                      <a:solidFill>
                        <a:srgbClr val="FF0066"/>
                      </a:solidFill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20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1153" y="3841"/>
                  <a:ext cx="191" cy="3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66FF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r>
                    <a:rPr lang="en-US" b="1" kern="0">
                      <a:solidFill>
                        <a:srgbClr val="FF0066"/>
                      </a:solidFill>
                      <a:latin typeface="Arial" charset="0"/>
                    </a:rPr>
                    <a:t>F</a:t>
                  </a:r>
                </a:p>
              </p:txBody>
            </p:sp>
            <p:sp>
              <p:nvSpPr>
                <p:cNvPr id="21" name="Rectangle 79"/>
                <p:cNvSpPr>
                  <a:spLocks noChangeArrowheads="1"/>
                </p:cNvSpPr>
                <p:nvPr/>
              </p:nvSpPr>
              <p:spPr bwMode="auto">
                <a:xfrm>
                  <a:off x="528" y="3841"/>
                  <a:ext cx="95" cy="96"/>
                </a:xfrm>
                <a:prstGeom prst="rect">
                  <a:avLst/>
                </a:prstGeom>
                <a:noFill/>
                <a:ln w="28575">
                  <a:solidFill>
                    <a:srgbClr val="00808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CC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22" name="Line 80"/>
                <p:cNvSpPr>
                  <a:spLocks noChangeShapeType="1"/>
                </p:cNvSpPr>
                <p:nvPr/>
              </p:nvSpPr>
              <p:spPr bwMode="auto">
                <a:xfrm>
                  <a:off x="431" y="336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23" name="Line 81"/>
                <p:cNvSpPr>
                  <a:spLocks noChangeShapeType="1"/>
                </p:cNvSpPr>
                <p:nvPr/>
              </p:nvSpPr>
              <p:spPr bwMode="auto">
                <a:xfrm>
                  <a:off x="431" y="3408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</p:grpSp>
          <p:sp>
            <p:nvSpPr>
              <p:cNvPr id="13" name="AutoShape 82"/>
              <p:cNvSpPr>
                <a:spLocks noChangeArrowheads="1"/>
              </p:cNvSpPr>
              <p:nvPr/>
            </p:nvSpPr>
            <p:spPr bwMode="auto">
              <a:xfrm>
                <a:off x="3131" y="233"/>
                <a:ext cx="506" cy="959"/>
              </a:xfrm>
              <a:prstGeom prst="rtTriangle">
                <a:avLst/>
              </a:prstGeom>
              <a:noFill/>
              <a:ln w="28575">
                <a:solidFill>
                  <a:srgbClr val="00808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kern="0">
                  <a:solidFill>
                    <a:sysClr val="windowText" lastClr="000000"/>
                  </a:solidFill>
                  <a:latin typeface="Arial" charset="0"/>
                  <a:cs typeface="+mn-cs"/>
                </a:endParaRPr>
              </a:p>
            </p:txBody>
          </p:sp>
          <p:grpSp>
            <p:nvGrpSpPr>
              <p:cNvPr id="14" name="Group 83"/>
              <p:cNvGrpSpPr>
                <a:grpSpLocks/>
              </p:cNvGrpSpPr>
              <p:nvPr/>
            </p:nvGrpSpPr>
            <p:grpSpPr bwMode="auto">
              <a:xfrm>
                <a:off x="3456" y="1104"/>
                <a:ext cx="1296" cy="144"/>
                <a:chOff x="4176" y="3696"/>
                <a:chExt cx="1296" cy="144"/>
              </a:xfrm>
            </p:grpSpPr>
            <p:sp>
              <p:nvSpPr>
                <p:cNvPr id="15" name="Line 84"/>
                <p:cNvSpPr>
                  <a:spLocks noChangeShapeType="1"/>
                </p:cNvSpPr>
                <p:nvPr/>
              </p:nvSpPr>
              <p:spPr bwMode="auto">
                <a:xfrm>
                  <a:off x="5472" y="3696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rgbClr val="DA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16" name="Line 85"/>
                <p:cNvSpPr>
                  <a:spLocks noChangeShapeType="1"/>
                </p:cNvSpPr>
                <p:nvPr/>
              </p:nvSpPr>
              <p:spPr bwMode="auto">
                <a:xfrm>
                  <a:off x="4176" y="3696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kern="0">
                    <a:solidFill>
                      <a:sysClr val="windowText" lastClr="000000"/>
                    </a:solidFill>
                    <a:latin typeface="Arial" charset="0"/>
                    <a:cs typeface="+mn-cs"/>
                  </a:endParaRPr>
                </a:p>
              </p:txBody>
            </p:sp>
          </p:grpSp>
        </p:grpSp>
      </p:grpSp>
      <p:grpSp>
        <p:nvGrpSpPr>
          <p:cNvPr id="24" name="Group 86"/>
          <p:cNvGrpSpPr>
            <a:grpSpLocks/>
          </p:cNvGrpSpPr>
          <p:nvPr/>
        </p:nvGrpSpPr>
        <p:grpSpPr bwMode="auto">
          <a:xfrm>
            <a:off x="447675" y="1984375"/>
            <a:ext cx="2971800" cy="1749425"/>
            <a:chOff x="3168" y="1296"/>
            <a:chExt cx="2064" cy="1305"/>
          </a:xfrm>
        </p:grpSpPr>
        <p:grpSp>
          <p:nvGrpSpPr>
            <p:cNvPr id="25" name="Group 87"/>
            <p:cNvGrpSpPr>
              <a:grpSpLocks/>
            </p:cNvGrpSpPr>
            <p:nvPr/>
          </p:nvGrpSpPr>
          <p:grpSpPr bwMode="auto">
            <a:xfrm>
              <a:off x="3168" y="1296"/>
              <a:ext cx="864" cy="1305"/>
              <a:chOff x="3168" y="1200"/>
              <a:chExt cx="1104" cy="1714"/>
            </a:xfrm>
          </p:grpSpPr>
          <p:sp>
            <p:nvSpPr>
              <p:cNvPr id="35" name="AutoShape 88"/>
              <p:cNvSpPr>
                <a:spLocks noChangeArrowheads="1"/>
              </p:cNvSpPr>
              <p:nvPr/>
            </p:nvSpPr>
            <p:spPr bwMode="auto">
              <a:xfrm>
                <a:off x="3408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36" name="Text Box 89"/>
              <p:cNvSpPr txBox="1">
                <a:spLocks noChangeArrowheads="1"/>
              </p:cNvSpPr>
              <p:nvPr/>
            </p:nvSpPr>
            <p:spPr bwMode="auto">
              <a:xfrm>
                <a:off x="3406" y="1200"/>
                <a:ext cx="243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B</a:t>
                </a:r>
              </a:p>
            </p:txBody>
          </p:sp>
          <p:sp>
            <p:nvSpPr>
              <p:cNvPr id="37" name="Text Box 90"/>
              <p:cNvSpPr txBox="1">
                <a:spLocks noChangeArrowheads="1"/>
              </p:cNvSpPr>
              <p:nvPr/>
            </p:nvSpPr>
            <p:spPr bwMode="auto">
              <a:xfrm>
                <a:off x="3168" y="2555"/>
                <a:ext cx="239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A</a:t>
                </a:r>
              </a:p>
            </p:txBody>
          </p:sp>
          <p:sp>
            <p:nvSpPr>
              <p:cNvPr id="38" name="Text Box 91"/>
              <p:cNvSpPr txBox="1">
                <a:spLocks noChangeArrowheads="1"/>
              </p:cNvSpPr>
              <p:nvPr/>
            </p:nvSpPr>
            <p:spPr bwMode="auto">
              <a:xfrm>
                <a:off x="4033" y="2555"/>
                <a:ext cx="239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C</a:t>
                </a:r>
              </a:p>
            </p:txBody>
          </p:sp>
          <p:sp>
            <p:nvSpPr>
              <p:cNvPr id="39" name="Rectangle 92"/>
              <p:cNvSpPr>
                <a:spLocks noChangeArrowheads="1"/>
              </p:cNvSpPr>
              <p:nvPr/>
            </p:nvSpPr>
            <p:spPr bwMode="auto">
              <a:xfrm>
                <a:off x="3408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40" name="Freeform 93"/>
              <p:cNvSpPr>
                <a:spLocks/>
              </p:cNvSpPr>
              <p:nvPr/>
            </p:nvSpPr>
            <p:spPr bwMode="auto">
              <a:xfrm rot="1375696" flipH="1">
                <a:off x="3888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" name="Group 94"/>
            <p:cNvGrpSpPr>
              <a:grpSpLocks/>
            </p:cNvGrpSpPr>
            <p:nvPr/>
          </p:nvGrpSpPr>
          <p:grpSpPr bwMode="auto">
            <a:xfrm>
              <a:off x="4368" y="1296"/>
              <a:ext cx="864" cy="1304"/>
              <a:chOff x="4560" y="1200"/>
              <a:chExt cx="1104" cy="1714"/>
            </a:xfrm>
          </p:grpSpPr>
          <p:sp>
            <p:nvSpPr>
              <p:cNvPr id="29" name="AutoShape 95"/>
              <p:cNvSpPr>
                <a:spLocks noChangeArrowheads="1"/>
              </p:cNvSpPr>
              <p:nvPr/>
            </p:nvSpPr>
            <p:spPr bwMode="auto">
              <a:xfrm>
                <a:off x="4800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30" name="Text Box 96"/>
              <p:cNvSpPr txBox="1">
                <a:spLocks noChangeArrowheads="1"/>
              </p:cNvSpPr>
              <p:nvPr/>
            </p:nvSpPr>
            <p:spPr bwMode="auto">
              <a:xfrm>
                <a:off x="4755" y="1200"/>
                <a:ext cx="241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E</a:t>
                </a:r>
              </a:p>
            </p:txBody>
          </p:sp>
          <p:sp>
            <p:nvSpPr>
              <p:cNvPr id="31" name="Text Box 97"/>
              <p:cNvSpPr txBox="1">
                <a:spLocks noChangeArrowheads="1"/>
              </p:cNvSpPr>
              <p:nvPr/>
            </p:nvSpPr>
            <p:spPr bwMode="auto">
              <a:xfrm>
                <a:off x="4560" y="2554"/>
                <a:ext cx="239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D</a:t>
                </a:r>
              </a:p>
            </p:txBody>
          </p:sp>
          <p:sp>
            <p:nvSpPr>
              <p:cNvPr id="32" name="Text Box 98"/>
              <p:cNvSpPr txBox="1">
                <a:spLocks noChangeArrowheads="1"/>
              </p:cNvSpPr>
              <p:nvPr/>
            </p:nvSpPr>
            <p:spPr bwMode="auto">
              <a:xfrm>
                <a:off x="5425" y="2554"/>
                <a:ext cx="239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F</a:t>
                </a:r>
              </a:p>
            </p:txBody>
          </p:sp>
          <p:sp>
            <p:nvSpPr>
              <p:cNvPr id="33" name="Rectangle 99"/>
              <p:cNvSpPr>
                <a:spLocks noChangeArrowheads="1"/>
              </p:cNvSpPr>
              <p:nvPr/>
            </p:nvSpPr>
            <p:spPr bwMode="auto">
              <a:xfrm>
                <a:off x="4800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34" name="Freeform 100"/>
              <p:cNvSpPr>
                <a:spLocks/>
              </p:cNvSpPr>
              <p:nvPr/>
            </p:nvSpPr>
            <p:spPr bwMode="auto">
              <a:xfrm rot="1375696" flipH="1">
                <a:off x="5280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" name="Line 101"/>
            <p:cNvSpPr>
              <a:spLocks noChangeShapeType="1"/>
            </p:cNvSpPr>
            <p:nvPr/>
          </p:nvSpPr>
          <p:spPr bwMode="auto">
            <a:xfrm flipV="1">
              <a:off x="3600" y="2304"/>
              <a:ext cx="0" cy="14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02"/>
            <p:cNvSpPr>
              <a:spLocks noChangeShapeType="1"/>
            </p:cNvSpPr>
            <p:nvPr/>
          </p:nvSpPr>
          <p:spPr bwMode="auto">
            <a:xfrm flipV="1">
              <a:off x="4800" y="2312"/>
              <a:ext cx="0" cy="14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" name="Group 103"/>
          <p:cNvGrpSpPr>
            <a:grpSpLocks/>
          </p:cNvGrpSpPr>
          <p:nvPr/>
        </p:nvGrpSpPr>
        <p:grpSpPr bwMode="auto">
          <a:xfrm>
            <a:off x="533400" y="3962400"/>
            <a:ext cx="2743200" cy="1741488"/>
            <a:chOff x="3168" y="2575"/>
            <a:chExt cx="1968" cy="1228"/>
          </a:xfrm>
        </p:grpSpPr>
        <p:grpSp>
          <p:nvGrpSpPr>
            <p:cNvPr id="42" name="Group 104"/>
            <p:cNvGrpSpPr>
              <a:grpSpLocks/>
            </p:cNvGrpSpPr>
            <p:nvPr/>
          </p:nvGrpSpPr>
          <p:grpSpPr bwMode="auto">
            <a:xfrm>
              <a:off x="3168" y="2575"/>
              <a:ext cx="768" cy="1228"/>
              <a:chOff x="3168" y="1175"/>
              <a:chExt cx="1104" cy="1748"/>
            </a:xfrm>
          </p:grpSpPr>
          <p:sp>
            <p:nvSpPr>
              <p:cNvPr id="56" name="AutoShape 105"/>
              <p:cNvSpPr>
                <a:spLocks noChangeArrowheads="1"/>
              </p:cNvSpPr>
              <p:nvPr/>
            </p:nvSpPr>
            <p:spPr bwMode="auto">
              <a:xfrm>
                <a:off x="3408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66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57" name="Text Box 106"/>
              <p:cNvSpPr txBox="1">
                <a:spLocks noChangeArrowheads="1"/>
              </p:cNvSpPr>
              <p:nvPr/>
            </p:nvSpPr>
            <p:spPr bwMode="auto">
              <a:xfrm>
                <a:off x="3367" y="1175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B</a:t>
                </a:r>
              </a:p>
            </p:txBody>
          </p:sp>
          <p:sp>
            <p:nvSpPr>
              <p:cNvPr id="58" name="Text Box 107"/>
              <p:cNvSpPr txBox="1">
                <a:spLocks noChangeArrowheads="1"/>
              </p:cNvSpPr>
              <p:nvPr/>
            </p:nvSpPr>
            <p:spPr bwMode="auto">
              <a:xfrm>
                <a:off x="3168" y="2553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A</a:t>
                </a:r>
              </a:p>
            </p:txBody>
          </p:sp>
          <p:sp>
            <p:nvSpPr>
              <p:cNvPr id="59" name="Text Box 108"/>
              <p:cNvSpPr txBox="1">
                <a:spLocks noChangeArrowheads="1"/>
              </p:cNvSpPr>
              <p:nvPr/>
            </p:nvSpPr>
            <p:spPr bwMode="auto">
              <a:xfrm>
                <a:off x="4031" y="2555"/>
                <a:ext cx="2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C</a:t>
                </a:r>
              </a:p>
            </p:txBody>
          </p:sp>
          <p:sp>
            <p:nvSpPr>
              <p:cNvPr id="60" name="Rectangle 109"/>
              <p:cNvSpPr>
                <a:spLocks noChangeArrowheads="1"/>
              </p:cNvSpPr>
              <p:nvPr/>
            </p:nvSpPr>
            <p:spPr bwMode="auto">
              <a:xfrm>
                <a:off x="3408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61" name="Freeform 110"/>
              <p:cNvSpPr>
                <a:spLocks/>
              </p:cNvSpPr>
              <p:nvPr/>
            </p:nvSpPr>
            <p:spPr bwMode="auto">
              <a:xfrm rot="1375696" flipH="1">
                <a:off x="3888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" name="Group 111"/>
            <p:cNvGrpSpPr>
              <a:grpSpLocks/>
            </p:cNvGrpSpPr>
            <p:nvPr/>
          </p:nvGrpSpPr>
          <p:grpSpPr bwMode="auto">
            <a:xfrm>
              <a:off x="4368" y="2575"/>
              <a:ext cx="768" cy="1227"/>
              <a:chOff x="4560" y="1175"/>
              <a:chExt cx="1104" cy="1748"/>
            </a:xfrm>
          </p:grpSpPr>
          <p:sp>
            <p:nvSpPr>
              <p:cNvPr id="50" name="AutoShape 112"/>
              <p:cNvSpPr>
                <a:spLocks noChangeArrowheads="1"/>
              </p:cNvSpPr>
              <p:nvPr/>
            </p:nvSpPr>
            <p:spPr bwMode="auto">
              <a:xfrm>
                <a:off x="4800" y="1450"/>
                <a:ext cx="624" cy="1200"/>
              </a:xfrm>
              <a:prstGeom prst="rtTriangle">
                <a:avLst/>
              </a:prstGeom>
              <a:noFill/>
              <a:ln w="28575">
                <a:solidFill>
                  <a:srgbClr val="66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51" name="Text Box 113"/>
              <p:cNvSpPr txBox="1">
                <a:spLocks noChangeArrowheads="1"/>
              </p:cNvSpPr>
              <p:nvPr/>
            </p:nvSpPr>
            <p:spPr bwMode="auto">
              <a:xfrm>
                <a:off x="4761" y="1175"/>
                <a:ext cx="239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E</a:t>
                </a:r>
              </a:p>
            </p:txBody>
          </p:sp>
          <p:sp>
            <p:nvSpPr>
              <p:cNvPr id="52" name="Text Box 114"/>
              <p:cNvSpPr txBox="1">
                <a:spLocks noChangeArrowheads="1"/>
              </p:cNvSpPr>
              <p:nvPr/>
            </p:nvSpPr>
            <p:spPr bwMode="auto">
              <a:xfrm>
                <a:off x="4560" y="2554"/>
                <a:ext cx="24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D</a:t>
                </a:r>
              </a:p>
            </p:txBody>
          </p:sp>
          <p:sp>
            <p:nvSpPr>
              <p:cNvPr id="53" name="Text Box 115"/>
              <p:cNvSpPr txBox="1">
                <a:spLocks noChangeArrowheads="1"/>
              </p:cNvSpPr>
              <p:nvPr/>
            </p:nvSpPr>
            <p:spPr bwMode="auto">
              <a:xfrm>
                <a:off x="5423" y="2554"/>
                <a:ext cx="241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>
                    <a:solidFill>
                      <a:srgbClr val="FF00FF"/>
                    </a:solidFill>
                  </a:rPr>
                  <a:t>F</a:t>
                </a:r>
              </a:p>
            </p:txBody>
          </p:sp>
          <p:sp>
            <p:nvSpPr>
              <p:cNvPr id="54" name="Rectangle 116"/>
              <p:cNvSpPr>
                <a:spLocks noChangeArrowheads="1"/>
              </p:cNvSpPr>
              <p:nvPr/>
            </p:nvSpPr>
            <p:spPr bwMode="auto">
              <a:xfrm>
                <a:off x="4800" y="2544"/>
                <a:ext cx="96" cy="96"/>
              </a:xfrm>
              <a:prstGeom prst="rect">
                <a:avLst/>
              </a:prstGeom>
              <a:noFill/>
              <a:ln w="28575">
                <a:solidFill>
                  <a:srgbClr val="0066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vi-VN"/>
              </a:p>
            </p:txBody>
          </p:sp>
          <p:sp>
            <p:nvSpPr>
              <p:cNvPr id="55" name="Freeform 117"/>
              <p:cNvSpPr>
                <a:spLocks/>
              </p:cNvSpPr>
              <p:nvPr/>
            </p:nvSpPr>
            <p:spPr bwMode="auto">
              <a:xfrm rot="1375696" flipH="1">
                <a:off x="5280" y="2496"/>
                <a:ext cx="47" cy="161"/>
              </a:xfrm>
              <a:custGeom>
                <a:avLst/>
                <a:gdLst>
                  <a:gd name="T0" fmla="*/ 0 w 256"/>
                  <a:gd name="T1" fmla="*/ 0 h 432"/>
                  <a:gd name="T2" fmla="*/ 44 w 256"/>
                  <a:gd name="T3" fmla="*/ 89 h 432"/>
                  <a:gd name="T4" fmla="*/ 18 w 256"/>
                  <a:gd name="T5" fmla="*/ 161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6" h="432">
                    <a:moveTo>
                      <a:pt x="0" y="0"/>
                    </a:moveTo>
                    <a:cubicBezTo>
                      <a:pt x="112" y="84"/>
                      <a:pt x="224" y="168"/>
                      <a:pt x="240" y="240"/>
                    </a:cubicBezTo>
                    <a:cubicBezTo>
                      <a:pt x="256" y="312"/>
                      <a:pt x="184" y="392"/>
                      <a:pt x="96" y="432"/>
                    </a:cubicBezTo>
                  </a:path>
                </a:pathLst>
              </a:custGeom>
              <a:noFill/>
              <a:ln w="38100" cmpd="sng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" name="Group 118"/>
            <p:cNvGrpSpPr>
              <a:grpSpLocks/>
            </p:cNvGrpSpPr>
            <p:nvPr/>
          </p:nvGrpSpPr>
          <p:grpSpPr bwMode="auto">
            <a:xfrm>
              <a:off x="3456" y="3072"/>
              <a:ext cx="147" cy="119"/>
              <a:chOff x="3600" y="1872"/>
              <a:chExt cx="184" cy="144"/>
            </a:xfrm>
          </p:grpSpPr>
          <p:sp>
            <p:nvSpPr>
              <p:cNvPr id="48" name="Line 119"/>
              <p:cNvSpPr>
                <a:spLocks noChangeShapeType="1"/>
              </p:cNvSpPr>
              <p:nvPr/>
            </p:nvSpPr>
            <p:spPr bwMode="auto">
              <a:xfrm flipV="1">
                <a:off x="3640" y="1920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120"/>
              <p:cNvSpPr>
                <a:spLocks noChangeShapeType="1"/>
              </p:cNvSpPr>
              <p:nvPr/>
            </p:nvSpPr>
            <p:spPr bwMode="auto">
              <a:xfrm flipV="1">
                <a:off x="3600" y="187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" name="Group 121"/>
            <p:cNvGrpSpPr>
              <a:grpSpLocks/>
            </p:cNvGrpSpPr>
            <p:nvPr/>
          </p:nvGrpSpPr>
          <p:grpSpPr bwMode="auto">
            <a:xfrm>
              <a:off x="4648" y="3072"/>
              <a:ext cx="147" cy="119"/>
              <a:chOff x="3600" y="1872"/>
              <a:chExt cx="184" cy="144"/>
            </a:xfrm>
          </p:grpSpPr>
          <p:sp>
            <p:nvSpPr>
              <p:cNvPr id="46" name="Line 122"/>
              <p:cNvSpPr>
                <a:spLocks noChangeShapeType="1"/>
              </p:cNvSpPr>
              <p:nvPr/>
            </p:nvSpPr>
            <p:spPr bwMode="auto">
              <a:xfrm flipV="1">
                <a:off x="3640" y="1920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23"/>
              <p:cNvSpPr>
                <a:spLocks noChangeShapeType="1"/>
              </p:cNvSpPr>
              <p:nvPr/>
            </p:nvSpPr>
            <p:spPr bwMode="auto">
              <a:xfrm flipV="1">
                <a:off x="3600" y="187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2" name="Text Box 124"/>
          <p:cNvSpPr txBox="1">
            <a:spLocks noChangeArrowheads="1"/>
          </p:cNvSpPr>
          <p:nvPr/>
        </p:nvSpPr>
        <p:spPr bwMode="auto">
          <a:xfrm>
            <a:off x="974725" y="1676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c.g.c</a:t>
            </a:r>
          </a:p>
        </p:txBody>
      </p:sp>
      <p:sp>
        <p:nvSpPr>
          <p:cNvPr id="63" name="Text Box 125"/>
          <p:cNvSpPr txBox="1">
            <a:spLocks noChangeArrowheads="1"/>
          </p:cNvSpPr>
          <p:nvPr/>
        </p:nvSpPr>
        <p:spPr bwMode="auto">
          <a:xfrm>
            <a:off x="1263650" y="362108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g.c.g</a:t>
            </a:r>
          </a:p>
        </p:txBody>
      </p:sp>
      <p:sp>
        <p:nvSpPr>
          <p:cNvPr id="64" name="Text Box 126"/>
          <p:cNvSpPr txBox="1">
            <a:spLocks noChangeArrowheads="1"/>
          </p:cNvSpPr>
          <p:nvPr/>
        </p:nvSpPr>
        <p:spPr bwMode="auto">
          <a:xfrm>
            <a:off x="785813" y="5683250"/>
            <a:ext cx="2438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900" b="1"/>
              <a:t>g.c.g</a:t>
            </a: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4038600" y="533400"/>
            <a:ext cx="4800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dirty="0" err="1">
                <a:solidFill>
                  <a:srgbClr val="3333FF"/>
                </a:solidFill>
              </a:rPr>
              <a:t>Nếu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hai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cạnh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góc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của</a:t>
            </a:r>
            <a:r>
              <a:rPr lang="en-US" sz="2000" dirty="0">
                <a:solidFill>
                  <a:srgbClr val="3333FF"/>
                </a:solidFill>
              </a:rPr>
              <a:t> tam </a:t>
            </a:r>
            <a:r>
              <a:rPr lang="en-US" sz="2000" dirty="0" err="1">
                <a:solidFill>
                  <a:srgbClr val="3333FF"/>
                </a:solidFill>
              </a:rPr>
              <a:t>giác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này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lần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lượt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bằng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hai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cạnh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góc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của</a:t>
            </a:r>
            <a:r>
              <a:rPr lang="en-US" sz="2000" dirty="0">
                <a:solidFill>
                  <a:srgbClr val="3333FF"/>
                </a:solidFill>
              </a:rPr>
              <a:t> tam </a:t>
            </a:r>
            <a:r>
              <a:rPr lang="en-US" sz="2000" dirty="0" err="1">
                <a:solidFill>
                  <a:srgbClr val="3333FF"/>
                </a:solidFill>
              </a:rPr>
              <a:t>giác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kia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thì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hai</a:t>
            </a:r>
            <a:r>
              <a:rPr lang="en-US" sz="2000" dirty="0">
                <a:solidFill>
                  <a:srgbClr val="3333FF"/>
                </a:solidFill>
              </a:rPr>
              <a:t> tam </a:t>
            </a:r>
            <a:r>
              <a:rPr lang="en-US" sz="2000" dirty="0" err="1">
                <a:solidFill>
                  <a:srgbClr val="3333FF"/>
                </a:solidFill>
              </a:rPr>
              <a:t>giác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vuông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đó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bằng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nhau</a:t>
            </a:r>
            <a:r>
              <a:rPr lang="en-US" sz="2000" dirty="0">
                <a:solidFill>
                  <a:srgbClr val="3333FF"/>
                </a:solidFill>
              </a:rPr>
              <a:t> (</a:t>
            </a:r>
            <a:r>
              <a:rPr lang="en-US" sz="2000" dirty="0" err="1">
                <a:solidFill>
                  <a:srgbClr val="3333FF"/>
                </a:solidFill>
              </a:rPr>
              <a:t>c.g.c</a:t>
            </a:r>
            <a:r>
              <a:rPr lang="en-US" sz="2000" dirty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3962400" y="4419600"/>
            <a:ext cx="49530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900" b="1" dirty="0" err="1">
                <a:solidFill>
                  <a:srgbClr val="000099"/>
                </a:solidFill>
              </a:rPr>
              <a:t>Nếu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cạnh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huyền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và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một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góc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nhọn</a:t>
            </a:r>
            <a:r>
              <a:rPr lang="en-US" sz="1900" b="1" dirty="0"/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của</a:t>
            </a:r>
            <a:r>
              <a:rPr lang="en-US" sz="1900" b="1" dirty="0">
                <a:solidFill>
                  <a:srgbClr val="000099"/>
                </a:solidFill>
              </a:rPr>
              <a:t> tam </a:t>
            </a:r>
            <a:r>
              <a:rPr lang="en-US" sz="1900" b="1" dirty="0" err="1">
                <a:solidFill>
                  <a:srgbClr val="000099"/>
                </a:solidFill>
              </a:rPr>
              <a:t>giác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vuông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này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bằng</a:t>
            </a:r>
            <a:r>
              <a:rPr lang="en-US" sz="1900" b="1" dirty="0"/>
              <a:t>  </a:t>
            </a:r>
            <a:r>
              <a:rPr lang="en-US" sz="1900" b="1" dirty="0" err="1">
                <a:solidFill>
                  <a:srgbClr val="FF3300"/>
                </a:solidFill>
              </a:rPr>
              <a:t>cạnh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huyền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và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một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góc</a:t>
            </a:r>
            <a:r>
              <a:rPr lang="en-US" sz="1900" b="1" dirty="0">
                <a:solidFill>
                  <a:srgbClr val="FF3300"/>
                </a:solidFill>
              </a:rPr>
              <a:t> </a:t>
            </a:r>
            <a:r>
              <a:rPr lang="en-US" sz="1900" b="1" dirty="0" err="1">
                <a:solidFill>
                  <a:srgbClr val="FF3300"/>
                </a:solidFill>
              </a:rPr>
              <a:t>nhọn</a:t>
            </a:r>
            <a:r>
              <a:rPr lang="en-US" sz="1900" b="1" dirty="0"/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của</a:t>
            </a:r>
            <a:r>
              <a:rPr lang="en-US" sz="1900" b="1" dirty="0">
                <a:solidFill>
                  <a:srgbClr val="000099"/>
                </a:solidFill>
              </a:rPr>
              <a:t> tam </a:t>
            </a:r>
            <a:r>
              <a:rPr lang="en-US" sz="1900" b="1" dirty="0" err="1">
                <a:solidFill>
                  <a:srgbClr val="000099"/>
                </a:solidFill>
              </a:rPr>
              <a:t>giác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vuông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kia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thì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hai</a:t>
            </a:r>
            <a:r>
              <a:rPr lang="en-US" sz="1900" b="1" dirty="0">
                <a:solidFill>
                  <a:srgbClr val="000099"/>
                </a:solidFill>
              </a:rPr>
              <a:t> tam </a:t>
            </a:r>
            <a:r>
              <a:rPr lang="en-US" sz="1900" b="1" dirty="0" err="1">
                <a:solidFill>
                  <a:srgbClr val="000099"/>
                </a:solidFill>
              </a:rPr>
              <a:t>giác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vuông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đó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bằng</a:t>
            </a:r>
            <a:r>
              <a:rPr lang="en-US" sz="1900" b="1" dirty="0">
                <a:solidFill>
                  <a:srgbClr val="000099"/>
                </a:solidFill>
              </a:rPr>
              <a:t> </a:t>
            </a:r>
            <a:r>
              <a:rPr lang="en-US" sz="1900" b="1" dirty="0" err="1">
                <a:solidFill>
                  <a:srgbClr val="000099"/>
                </a:solidFill>
              </a:rPr>
              <a:t>nhau</a:t>
            </a:r>
            <a:r>
              <a:rPr lang="en-US" sz="1900" b="1" dirty="0">
                <a:solidFill>
                  <a:srgbClr val="000099"/>
                </a:solidFill>
              </a:rPr>
              <a:t> (</a:t>
            </a:r>
            <a:r>
              <a:rPr lang="en-US" sz="1900" b="1" dirty="0" err="1">
                <a:solidFill>
                  <a:srgbClr val="000099"/>
                </a:solidFill>
              </a:rPr>
              <a:t>g.c.g</a:t>
            </a:r>
            <a:r>
              <a:rPr lang="en-US" sz="1900" b="1" dirty="0">
                <a:solidFill>
                  <a:srgbClr val="000099"/>
                </a:solidFill>
              </a:rPr>
              <a:t>)</a:t>
            </a:r>
          </a:p>
        </p:txBody>
      </p:sp>
      <p:sp>
        <p:nvSpPr>
          <p:cNvPr id="67" name="Text Box 124"/>
          <p:cNvSpPr txBox="1">
            <a:spLocks noChangeArrowheads="1"/>
          </p:cNvSpPr>
          <p:nvPr/>
        </p:nvSpPr>
        <p:spPr bwMode="auto">
          <a:xfrm>
            <a:off x="228600" y="1763713"/>
            <a:ext cx="3590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/>
              <a:t>Hai cạnh góc vuông bằng nhau</a:t>
            </a:r>
          </a:p>
        </p:txBody>
      </p:sp>
      <p:sp>
        <p:nvSpPr>
          <p:cNvPr id="68" name="Text Box 124"/>
          <p:cNvSpPr txBox="1">
            <a:spLocks noChangeArrowheads="1"/>
          </p:cNvSpPr>
          <p:nvPr/>
        </p:nvSpPr>
        <p:spPr bwMode="auto">
          <a:xfrm>
            <a:off x="152400" y="3530025"/>
            <a:ext cx="3810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 i="1"/>
              <a:t>Một cạnh góc vuông và một góc nhọn kề cạnh ấy bằng </a:t>
            </a:r>
            <a:r>
              <a:rPr lang="en-US" sz="1600" b="1" i="1" smtClean="0"/>
              <a:t>nhau</a:t>
            </a:r>
            <a:endParaRPr lang="en-US" sz="1600" b="1" i="1"/>
          </a:p>
        </p:txBody>
      </p:sp>
      <p:sp>
        <p:nvSpPr>
          <p:cNvPr id="69" name="Text Box 124"/>
          <p:cNvSpPr txBox="1">
            <a:spLocks noChangeArrowheads="1"/>
          </p:cNvSpPr>
          <p:nvPr/>
        </p:nvSpPr>
        <p:spPr bwMode="auto">
          <a:xfrm>
            <a:off x="650875" y="5526087"/>
            <a:ext cx="3168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/>
              <a:t>Cạnh huyền và một góc nhọn bằng nhau</a:t>
            </a:r>
          </a:p>
        </p:txBody>
      </p:sp>
      <p:sp>
        <p:nvSpPr>
          <p:cNvPr id="70" name="Text Box 64"/>
          <p:cNvSpPr txBox="1">
            <a:spLocks noChangeArrowheads="1"/>
          </p:cNvSpPr>
          <p:nvPr/>
        </p:nvSpPr>
        <p:spPr bwMode="auto">
          <a:xfrm>
            <a:off x="4038600" y="2209800"/>
            <a:ext cx="4876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b="1"/>
              <a:t>Nếu </a:t>
            </a:r>
            <a:r>
              <a:rPr lang="en-US" b="1">
                <a:solidFill>
                  <a:srgbClr val="FF3300"/>
                </a:solidFill>
              </a:rPr>
              <a:t>một cạnh góc vuông và góc nhọn kề cạnh ấy</a:t>
            </a:r>
            <a:r>
              <a:rPr lang="en-US" b="1"/>
              <a:t> của tam giác vuông này bằng</a:t>
            </a: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/>
              <a:t> </a:t>
            </a:r>
            <a:r>
              <a:rPr lang="en-US" b="1">
                <a:solidFill>
                  <a:srgbClr val="FF3300"/>
                </a:solidFill>
              </a:rPr>
              <a:t>cạnh góc vuông và một góc nhọn kề cạnh ấy</a:t>
            </a:r>
            <a:r>
              <a:rPr lang="en-US" b="1"/>
              <a:t> của tam giác vuông kia thì hai tam giác vuông đó bằng nhau (g.c.g)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7" grpId="0"/>
      <p:bldP spid="68" grpId="0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8"/>
          <p:cNvSpPr txBox="1">
            <a:spLocks noChangeArrowheads="1"/>
          </p:cNvSpPr>
          <p:nvPr/>
        </p:nvSpPr>
        <p:spPr bwMode="auto">
          <a:xfrm>
            <a:off x="533400" y="762000"/>
            <a:ext cx="830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smtClean="0">
              <a:solidFill>
                <a:srgbClr val="000000"/>
              </a:solidFill>
            </a:endParaRP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925513" y="3524250"/>
            <a:ext cx="1524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u="sng" smtClean="0">
                <a:solidFill>
                  <a:srgbClr val="000000"/>
                </a:solidFill>
                <a:latin typeface="VNI-Times" pitchFamily="2" charset="0"/>
                <a:cs typeface="Arial" charset="0"/>
              </a:rPr>
              <a:t>Hình 143</a:t>
            </a:r>
          </a:p>
        </p:txBody>
      </p:sp>
      <p:pic>
        <p:nvPicPr>
          <p:cNvPr id="9276" name="Picture 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516063"/>
            <a:ext cx="17716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3708400" y="3644900"/>
            <a:ext cx="1524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u="sng" smtClean="0">
                <a:solidFill>
                  <a:srgbClr val="000000"/>
                </a:solidFill>
                <a:latin typeface="VNI-Times" pitchFamily="2" charset="0"/>
                <a:cs typeface="Arial" charset="0"/>
              </a:rPr>
              <a:t>Hình 144</a:t>
            </a:r>
          </a:p>
        </p:txBody>
      </p:sp>
      <p:pic>
        <p:nvPicPr>
          <p:cNvPr id="9278" name="Picture 6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17663"/>
            <a:ext cx="2057400" cy="181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7092950" y="3556000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400" u="sng" smtClean="0">
                <a:solidFill>
                  <a:srgbClr val="000000"/>
                </a:solidFill>
                <a:latin typeface="VNI-Times" pitchFamily="2" charset="0"/>
                <a:cs typeface="Arial" charset="0"/>
              </a:rPr>
              <a:t>Hình 145</a:t>
            </a:r>
          </a:p>
        </p:txBody>
      </p:sp>
      <p:sp>
        <p:nvSpPr>
          <p:cNvPr id="9281" name="Text Box 65">
            <a:extLst>
              <a:ext uri="{FF2B5EF4-FFF2-40B4-BE49-F238E27FC236}">
                <a16:creationId xmlns="" xmlns:a16="http://schemas.microsoft.com/office/drawing/2014/main" id="{F2B47FDC-0B15-4F3C-AF5B-3912DF32F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48" y="690563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NI-Times" pitchFamily="2" charset="0"/>
                <a:cs typeface="Arial" charset="0"/>
              </a:rPr>
              <a:t>?1</a:t>
            </a:r>
          </a:p>
        </p:txBody>
      </p:sp>
      <p:sp>
        <p:nvSpPr>
          <p:cNvPr id="7178" name="AutoShape 66"/>
          <p:cNvSpPr>
            <a:spLocks noChangeAspect="1" noChangeArrowheads="1" noTextEdit="1"/>
          </p:cNvSpPr>
          <p:nvPr/>
        </p:nvSpPr>
        <p:spPr bwMode="auto">
          <a:xfrm>
            <a:off x="323850" y="2133600"/>
            <a:ext cx="172243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mtClean="0">
              <a:solidFill>
                <a:srgbClr val="000000"/>
              </a:solidFill>
            </a:endParaRP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854075" y="1565275"/>
            <a:ext cx="1555750" cy="1817688"/>
            <a:chOff x="538" y="986"/>
            <a:chExt cx="980" cy="1145"/>
          </a:xfrm>
        </p:grpSpPr>
        <p:sp>
          <p:nvSpPr>
            <p:cNvPr id="7223" name="Line 68"/>
            <p:cNvSpPr>
              <a:spLocks noChangeShapeType="1"/>
            </p:cNvSpPr>
            <p:nvPr/>
          </p:nvSpPr>
          <p:spPr bwMode="auto">
            <a:xfrm flipH="1">
              <a:off x="609" y="1108"/>
              <a:ext cx="408" cy="902"/>
            </a:xfrm>
            <a:prstGeom prst="line">
              <a:avLst/>
            </a:prstGeom>
            <a:noFill/>
            <a:ln w="238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mtClean="0">
                <a:solidFill>
                  <a:srgbClr val="000000"/>
                </a:solidFill>
              </a:endParaRPr>
            </a:p>
          </p:txBody>
        </p:sp>
        <p:sp>
          <p:nvSpPr>
            <p:cNvPr id="7224" name="Line 69"/>
            <p:cNvSpPr>
              <a:spLocks noChangeShapeType="1"/>
            </p:cNvSpPr>
            <p:nvPr/>
          </p:nvSpPr>
          <p:spPr bwMode="auto">
            <a:xfrm>
              <a:off x="609" y="2010"/>
              <a:ext cx="810" cy="1"/>
            </a:xfrm>
            <a:prstGeom prst="line">
              <a:avLst/>
            </a:prstGeom>
            <a:noFill/>
            <a:ln w="238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mtClean="0">
                <a:solidFill>
                  <a:srgbClr val="000000"/>
                </a:solidFill>
              </a:endParaRPr>
            </a:p>
          </p:txBody>
        </p:sp>
        <p:sp>
          <p:nvSpPr>
            <p:cNvPr id="7225" name="Line 70"/>
            <p:cNvSpPr>
              <a:spLocks noChangeShapeType="1"/>
            </p:cNvSpPr>
            <p:nvPr/>
          </p:nvSpPr>
          <p:spPr bwMode="auto">
            <a:xfrm>
              <a:off x="1017" y="1108"/>
              <a:ext cx="402" cy="902"/>
            </a:xfrm>
            <a:prstGeom prst="line">
              <a:avLst/>
            </a:prstGeom>
            <a:noFill/>
            <a:ln w="238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mtClean="0">
                <a:solidFill>
                  <a:srgbClr val="000000"/>
                </a:solidFill>
              </a:endParaRPr>
            </a:p>
          </p:txBody>
        </p:sp>
        <p:sp>
          <p:nvSpPr>
            <p:cNvPr id="7226" name="Line 71"/>
            <p:cNvSpPr>
              <a:spLocks noChangeShapeType="1"/>
            </p:cNvSpPr>
            <p:nvPr/>
          </p:nvSpPr>
          <p:spPr bwMode="auto">
            <a:xfrm>
              <a:off x="1017" y="1108"/>
              <a:ext cx="1" cy="902"/>
            </a:xfrm>
            <a:prstGeom prst="line">
              <a:avLst/>
            </a:prstGeom>
            <a:noFill/>
            <a:ln w="238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mtClean="0">
                <a:solidFill>
                  <a:srgbClr val="000000"/>
                </a:solidFill>
              </a:endParaRPr>
            </a:p>
          </p:txBody>
        </p:sp>
        <p:sp>
          <p:nvSpPr>
            <p:cNvPr id="7227" name="Line 72"/>
            <p:cNvSpPr>
              <a:spLocks noChangeShapeType="1"/>
            </p:cNvSpPr>
            <p:nvPr/>
          </p:nvSpPr>
          <p:spPr bwMode="auto">
            <a:xfrm>
              <a:off x="1017" y="1969"/>
              <a:ext cx="41" cy="1"/>
            </a:xfrm>
            <a:prstGeom prst="line">
              <a:avLst/>
            </a:prstGeom>
            <a:noFill/>
            <a:ln w="79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mtClean="0">
                <a:solidFill>
                  <a:srgbClr val="000000"/>
                </a:solidFill>
              </a:endParaRPr>
            </a:p>
          </p:txBody>
        </p:sp>
        <p:sp>
          <p:nvSpPr>
            <p:cNvPr id="7228" name="Line 73"/>
            <p:cNvSpPr>
              <a:spLocks noChangeShapeType="1"/>
            </p:cNvSpPr>
            <p:nvPr/>
          </p:nvSpPr>
          <p:spPr bwMode="auto">
            <a:xfrm>
              <a:off x="1058" y="1969"/>
              <a:ext cx="1" cy="41"/>
            </a:xfrm>
            <a:prstGeom prst="line">
              <a:avLst/>
            </a:prstGeom>
            <a:noFill/>
            <a:ln w="79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mtClean="0">
                <a:solidFill>
                  <a:srgbClr val="000000"/>
                </a:solidFill>
              </a:endParaRPr>
            </a:p>
          </p:txBody>
        </p:sp>
        <p:sp>
          <p:nvSpPr>
            <p:cNvPr id="7229" name="Rectangle 74"/>
            <p:cNvSpPr>
              <a:spLocks noChangeArrowheads="1"/>
            </p:cNvSpPr>
            <p:nvPr/>
          </p:nvSpPr>
          <p:spPr bwMode="auto">
            <a:xfrm>
              <a:off x="818" y="1931"/>
              <a:ext cx="3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500" b="1" i="1" smtClean="0">
                  <a:solidFill>
                    <a:srgbClr val="000080"/>
                  </a:solidFill>
                  <a:latin typeface="VNI-Tekon" pitchFamily="2" charset="0"/>
                  <a:cs typeface="Arial" charset="0"/>
                </a:rPr>
                <a:t>/</a:t>
              </a:r>
              <a:endParaRPr lang="en-US" altLang="en-US" smtClean="0">
                <a:solidFill>
                  <a:srgbClr val="000000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7230" name="Rectangle 75"/>
            <p:cNvSpPr>
              <a:spLocks noChangeArrowheads="1"/>
            </p:cNvSpPr>
            <p:nvPr/>
          </p:nvSpPr>
          <p:spPr bwMode="auto">
            <a:xfrm>
              <a:off x="1175" y="1934"/>
              <a:ext cx="3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500" b="1" i="1" smtClean="0">
                  <a:solidFill>
                    <a:srgbClr val="000080"/>
                  </a:solidFill>
                  <a:latin typeface="VNI-Tekon" pitchFamily="2" charset="0"/>
                  <a:cs typeface="Arial" charset="0"/>
                </a:rPr>
                <a:t>/</a:t>
              </a:r>
              <a:endParaRPr lang="en-US" altLang="en-US" smtClean="0">
                <a:solidFill>
                  <a:srgbClr val="000000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7231" name="Oval 76"/>
            <p:cNvSpPr>
              <a:spLocks noChangeArrowheads="1"/>
            </p:cNvSpPr>
            <p:nvPr/>
          </p:nvSpPr>
          <p:spPr bwMode="auto">
            <a:xfrm>
              <a:off x="1007" y="1098"/>
              <a:ext cx="25" cy="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232" name="Rectangle 77"/>
            <p:cNvSpPr>
              <a:spLocks noChangeArrowheads="1"/>
            </p:cNvSpPr>
            <p:nvPr/>
          </p:nvSpPr>
          <p:spPr bwMode="auto">
            <a:xfrm>
              <a:off x="991" y="986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000" b="1" smtClean="0">
                  <a:solidFill>
                    <a:srgbClr val="FF0000"/>
                  </a:solidFill>
                  <a:cs typeface="Arial" charset="0"/>
                </a:rPr>
                <a:t>A</a:t>
              </a:r>
              <a:endParaRPr lang="en-US" altLang="en-US" smtClean="0">
                <a:solidFill>
                  <a:srgbClr val="000000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7233" name="Oval 78"/>
            <p:cNvSpPr>
              <a:spLocks noChangeArrowheads="1"/>
            </p:cNvSpPr>
            <p:nvPr/>
          </p:nvSpPr>
          <p:spPr bwMode="auto">
            <a:xfrm>
              <a:off x="1409" y="2000"/>
              <a:ext cx="25" cy="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234" name="Rectangle 79"/>
            <p:cNvSpPr>
              <a:spLocks noChangeArrowheads="1"/>
            </p:cNvSpPr>
            <p:nvPr/>
          </p:nvSpPr>
          <p:spPr bwMode="auto">
            <a:xfrm>
              <a:off x="1460" y="2010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000" b="1" smtClean="0">
                  <a:solidFill>
                    <a:srgbClr val="FF0000"/>
                  </a:solidFill>
                  <a:cs typeface="Arial" charset="0"/>
                </a:rPr>
                <a:t>C</a:t>
              </a:r>
              <a:endParaRPr lang="en-US" altLang="en-US" smtClean="0">
                <a:solidFill>
                  <a:srgbClr val="000000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7235" name="Oval 80"/>
            <p:cNvSpPr>
              <a:spLocks noChangeArrowheads="1"/>
            </p:cNvSpPr>
            <p:nvPr/>
          </p:nvSpPr>
          <p:spPr bwMode="auto">
            <a:xfrm>
              <a:off x="599" y="2000"/>
              <a:ext cx="26" cy="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236" name="Rectangle 81"/>
            <p:cNvSpPr>
              <a:spLocks noChangeArrowheads="1"/>
            </p:cNvSpPr>
            <p:nvPr/>
          </p:nvSpPr>
          <p:spPr bwMode="auto">
            <a:xfrm>
              <a:off x="538" y="2020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000" b="1" smtClean="0">
                  <a:solidFill>
                    <a:srgbClr val="FF0000"/>
                  </a:solidFill>
                  <a:cs typeface="Arial" charset="0"/>
                </a:rPr>
                <a:t>B</a:t>
              </a:r>
              <a:endParaRPr lang="en-US" altLang="en-US" smtClean="0">
                <a:solidFill>
                  <a:srgbClr val="000000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7237" name="Oval 82"/>
            <p:cNvSpPr>
              <a:spLocks noChangeArrowheads="1"/>
            </p:cNvSpPr>
            <p:nvPr/>
          </p:nvSpPr>
          <p:spPr bwMode="auto">
            <a:xfrm>
              <a:off x="1007" y="2000"/>
              <a:ext cx="25" cy="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238" name="Rectangle 83"/>
            <p:cNvSpPr>
              <a:spLocks noChangeArrowheads="1"/>
            </p:cNvSpPr>
            <p:nvPr/>
          </p:nvSpPr>
          <p:spPr bwMode="auto">
            <a:xfrm>
              <a:off x="981" y="2035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000" b="1" smtClean="0">
                  <a:solidFill>
                    <a:srgbClr val="FF0000"/>
                  </a:solidFill>
                  <a:cs typeface="Arial" charset="0"/>
                </a:rPr>
                <a:t>H</a:t>
              </a:r>
              <a:endParaRPr lang="en-US" altLang="en-US" smtClean="0">
                <a:solidFill>
                  <a:srgbClr val="000000"/>
                </a:solidFill>
                <a:latin typeface=".VnArial Narrow" pitchFamily="34" charset="0"/>
                <a:cs typeface="Arial" charset="0"/>
              </a:endParaRPr>
            </a:p>
          </p:txBody>
        </p:sp>
      </p:grpSp>
      <p:sp>
        <p:nvSpPr>
          <p:cNvPr id="9300" name="Line 84"/>
          <p:cNvSpPr>
            <a:spLocks noChangeShapeType="1"/>
          </p:cNvSpPr>
          <p:nvPr/>
        </p:nvSpPr>
        <p:spPr bwMode="auto">
          <a:xfrm>
            <a:off x="2514600" y="1555750"/>
            <a:ext cx="0" cy="5073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mtClean="0">
              <a:solidFill>
                <a:srgbClr val="000000"/>
              </a:solidFill>
            </a:endParaRPr>
          </a:p>
        </p:txBody>
      </p:sp>
      <p:sp>
        <p:nvSpPr>
          <p:cNvPr id="9301" name="Line 85"/>
          <p:cNvSpPr>
            <a:spLocks noChangeShapeType="1"/>
          </p:cNvSpPr>
          <p:nvPr/>
        </p:nvSpPr>
        <p:spPr bwMode="auto">
          <a:xfrm>
            <a:off x="5105400" y="1403350"/>
            <a:ext cx="0" cy="522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mtClean="0">
              <a:solidFill>
                <a:srgbClr val="000000"/>
              </a:solidFill>
            </a:endParaRPr>
          </a:p>
        </p:txBody>
      </p: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5410200" y="4256088"/>
            <a:ext cx="3962400" cy="2500312"/>
            <a:chOff x="3408" y="2681"/>
            <a:chExt cx="2496" cy="1575"/>
          </a:xfrm>
        </p:grpSpPr>
        <p:sp>
          <p:nvSpPr>
            <p:cNvPr id="7209" name="Text Box 87"/>
            <p:cNvSpPr txBox="1">
              <a:spLocks noChangeArrowheads="1"/>
            </p:cNvSpPr>
            <p:nvPr/>
          </p:nvSpPr>
          <p:spPr bwMode="auto">
            <a:xfrm>
              <a:off x="3408" y="2681"/>
              <a:ext cx="2496" cy="1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FF0066"/>
                  </a:solidFill>
                </a:rPr>
                <a:t>∆OMI và ∆ONI có: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FF0066"/>
                  </a:solidFill>
                  <a:latin typeface=".VnArial Narrow" pitchFamily="34" charset="0"/>
                  <a:cs typeface="Arial" charset="0"/>
                </a:rPr>
                <a:t>OMI=ONI =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FF0066"/>
                  </a:solidFill>
                  <a:latin typeface=".VnArial Narrow" pitchFamily="34" charset="0"/>
                  <a:cs typeface="Arial" charset="0"/>
                </a:rPr>
                <a:t>OI : cạnh chung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FF0066"/>
                  </a:solidFill>
                  <a:latin typeface=".VnArial Narrow" pitchFamily="34" charset="0"/>
                  <a:cs typeface="Arial" charset="0"/>
                </a:rPr>
                <a:t>MOI=NOI(gt)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FF0066"/>
                  </a:solidFill>
                  <a:latin typeface=".VnArial Narrow" pitchFamily="34" charset="0"/>
                  <a:cs typeface="Arial" charset="0"/>
                </a:rPr>
                <a:t>=&gt;∆OMI = ∆ONI  (c¹nh huyÒn -gãc nhän)</a:t>
              </a:r>
            </a:p>
          </p:txBody>
        </p:sp>
        <p:graphicFrame>
          <p:nvGraphicFramePr>
            <p:cNvPr id="7210" name="Object 88"/>
            <p:cNvGraphicFramePr>
              <a:graphicFrameLocks noChangeAspect="1"/>
            </p:cNvGraphicFramePr>
            <p:nvPr/>
          </p:nvGraphicFramePr>
          <p:xfrm>
            <a:off x="4176" y="2928"/>
            <a:ext cx="336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5" name="Equation" r:id="rId5" imgW="266469" imgH="203024" progId="Equation.3">
                    <p:embed/>
                  </p:oleObj>
                </mc:Choice>
                <mc:Fallback>
                  <p:oleObj name="Equation" r:id="rId5" imgW="266469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2928"/>
                          <a:ext cx="336" cy="256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chemeClr val="bg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211" name="Group 89"/>
            <p:cNvGrpSpPr>
              <a:grpSpLocks/>
            </p:cNvGrpSpPr>
            <p:nvPr/>
          </p:nvGrpSpPr>
          <p:grpSpPr bwMode="auto">
            <a:xfrm>
              <a:off x="3792" y="2928"/>
              <a:ext cx="240" cy="48"/>
              <a:chOff x="4224" y="576"/>
              <a:chExt cx="384" cy="96"/>
            </a:xfrm>
          </p:grpSpPr>
          <p:sp>
            <p:nvSpPr>
              <p:cNvPr id="7221" name="Line 90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22" name="Line 91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212" name="Group 92"/>
            <p:cNvGrpSpPr>
              <a:grpSpLocks/>
            </p:cNvGrpSpPr>
            <p:nvPr/>
          </p:nvGrpSpPr>
          <p:grpSpPr bwMode="auto">
            <a:xfrm>
              <a:off x="3456" y="2928"/>
              <a:ext cx="240" cy="48"/>
              <a:chOff x="4224" y="576"/>
              <a:chExt cx="384" cy="96"/>
            </a:xfrm>
          </p:grpSpPr>
          <p:sp>
            <p:nvSpPr>
              <p:cNvPr id="7219" name="Line 93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20" name="Line 94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213" name="Group 95"/>
            <p:cNvGrpSpPr>
              <a:grpSpLocks/>
            </p:cNvGrpSpPr>
            <p:nvPr/>
          </p:nvGrpSpPr>
          <p:grpSpPr bwMode="auto">
            <a:xfrm>
              <a:off x="3456" y="3504"/>
              <a:ext cx="240" cy="48"/>
              <a:chOff x="4224" y="576"/>
              <a:chExt cx="384" cy="96"/>
            </a:xfrm>
          </p:grpSpPr>
          <p:sp>
            <p:nvSpPr>
              <p:cNvPr id="7217" name="Line 96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18" name="Line 97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214" name="Group 98"/>
            <p:cNvGrpSpPr>
              <a:grpSpLocks/>
            </p:cNvGrpSpPr>
            <p:nvPr/>
          </p:nvGrpSpPr>
          <p:grpSpPr bwMode="auto">
            <a:xfrm>
              <a:off x="3792" y="3504"/>
              <a:ext cx="240" cy="48"/>
              <a:chOff x="4224" y="576"/>
              <a:chExt cx="384" cy="96"/>
            </a:xfrm>
          </p:grpSpPr>
          <p:sp>
            <p:nvSpPr>
              <p:cNvPr id="7215" name="Line 99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16" name="Line 100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8" name="Group 101"/>
          <p:cNvGrpSpPr>
            <a:grpSpLocks/>
          </p:cNvGrpSpPr>
          <p:nvPr/>
        </p:nvGrpSpPr>
        <p:grpSpPr bwMode="auto">
          <a:xfrm>
            <a:off x="2565400" y="4221163"/>
            <a:ext cx="2692400" cy="2062162"/>
            <a:chOff x="1616" y="2659"/>
            <a:chExt cx="1696" cy="1299"/>
          </a:xfrm>
        </p:grpSpPr>
        <p:sp>
          <p:nvSpPr>
            <p:cNvPr id="7195" name="Text Box 102"/>
            <p:cNvSpPr txBox="1">
              <a:spLocks noChangeArrowheads="1"/>
            </p:cNvSpPr>
            <p:nvPr/>
          </p:nvSpPr>
          <p:spPr bwMode="auto">
            <a:xfrm>
              <a:off x="1616" y="2659"/>
              <a:ext cx="1696" cy="1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6600CC"/>
                  </a:solidFill>
                </a:rPr>
                <a:t>∆ DKE và ∆ DKF có: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6600CC"/>
                  </a:solidFill>
                </a:rPr>
                <a:t>DKE=DKF=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6600CC"/>
                  </a:solidFill>
                </a:rPr>
                <a:t>DK: cạnh  chung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6600CC"/>
                  </a:solidFill>
                </a:rPr>
                <a:t>EDK=FDK(gt)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6600CC"/>
                  </a:solidFill>
                  <a:latin typeface=".VnArial Narrow" pitchFamily="34" charset="0"/>
                  <a:cs typeface="Arial" charset="0"/>
                </a:rPr>
                <a:t>=&gt;∆ DKE = ∆ DKF (g-c-g)</a:t>
              </a:r>
            </a:p>
          </p:txBody>
        </p:sp>
        <p:graphicFrame>
          <p:nvGraphicFramePr>
            <p:cNvPr id="7196" name="Object 103"/>
            <p:cNvGraphicFramePr>
              <a:graphicFrameLocks noChangeAspect="1"/>
            </p:cNvGraphicFramePr>
            <p:nvPr/>
          </p:nvGraphicFramePr>
          <p:xfrm>
            <a:off x="2496" y="2880"/>
            <a:ext cx="336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6" name="Equation" r:id="rId7" imgW="266469" imgH="203024" progId="Equation.3">
                    <p:embed/>
                  </p:oleObj>
                </mc:Choice>
                <mc:Fallback>
                  <p:oleObj name="Equation" r:id="rId7" imgW="266469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880"/>
                          <a:ext cx="336" cy="256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chemeClr val="bg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7" name="Group 104"/>
            <p:cNvGrpSpPr>
              <a:grpSpLocks/>
            </p:cNvGrpSpPr>
            <p:nvPr/>
          </p:nvGrpSpPr>
          <p:grpSpPr bwMode="auto">
            <a:xfrm>
              <a:off x="2112" y="3408"/>
              <a:ext cx="240" cy="48"/>
              <a:chOff x="4224" y="576"/>
              <a:chExt cx="384" cy="96"/>
            </a:xfrm>
          </p:grpSpPr>
          <p:sp>
            <p:nvSpPr>
              <p:cNvPr id="7207" name="Line 105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08" name="Line 106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198" name="Group 107"/>
            <p:cNvGrpSpPr>
              <a:grpSpLocks/>
            </p:cNvGrpSpPr>
            <p:nvPr/>
          </p:nvGrpSpPr>
          <p:grpSpPr bwMode="auto">
            <a:xfrm>
              <a:off x="1680" y="3408"/>
              <a:ext cx="240" cy="48"/>
              <a:chOff x="4224" y="576"/>
              <a:chExt cx="384" cy="96"/>
            </a:xfrm>
          </p:grpSpPr>
          <p:sp>
            <p:nvSpPr>
              <p:cNvPr id="7205" name="Line 108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06" name="Line 109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199" name="Group 110"/>
            <p:cNvGrpSpPr>
              <a:grpSpLocks/>
            </p:cNvGrpSpPr>
            <p:nvPr/>
          </p:nvGrpSpPr>
          <p:grpSpPr bwMode="auto">
            <a:xfrm>
              <a:off x="1680" y="2880"/>
              <a:ext cx="240" cy="48"/>
              <a:chOff x="4224" y="576"/>
              <a:chExt cx="384" cy="96"/>
            </a:xfrm>
          </p:grpSpPr>
          <p:sp>
            <p:nvSpPr>
              <p:cNvPr id="7203" name="Line 111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04" name="Line 112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200" name="Group 113"/>
            <p:cNvGrpSpPr>
              <a:grpSpLocks/>
            </p:cNvGrpSpPr>
            <p:nvPr/>
          </p:nvGrpSpPr>
          <p:grpSpPr bwMode="auto">
            <a:xfrm>
              <a:off x="2112" y="2880"/>
              <a:ext cx="240" cy="48"/>
              <a:chOff x="4224" y="576"/>
              <a:chExt cx="384" cy="96"/>
            </a:xfrm>
          </p:grpSpPr>
          <p:sp>
            <p:nvSpPr>
              <p:cNvPr id="7201" name="Line 114"/>
              <p:cNvSpPr>
                <a:spLocks noChangeShapeType="1"/>
              </p:cNvSpPr>
              <p:nvPr/>
            </p:nvSpPr>
            <p:spPr bwMode="auto">
              <a:xfrm flipV="1">
                <a:off x="4224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02" name="Line 115"/>
              <p:cNvSpPr>
                <a:spLocks noChangeShapeType="1"/>
              </p:cNvSpPr>
              <p:nvPr/>
            </p:nvSpPr>
            <p:spPr bwMode="auto">
              <a:xfrm>
                <a:off x="4416" y="576"/>
                <a:ext cx="192" cy="96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76200" y="4221163"/>
            <a:ext cx="2627313" cy="2106612"/>
            <a:chOff x="48" y="2659"/>
            <a:chExt cx="1655" cy="1327"/>
          </a:xfrm>
        </p:grpSpPr>
        <p:sp>
          <p:nvSpPr>
            <p:cNvPr id="7186" name="Text Box 117"/>
            <p:cNvSpPr txBox="1">
              <a:spLocks noChangeArrowheads="1"/>
            </p:cNvSpPr>
            <p:nvPr/>
          </p:nvSpPr>
          <p:spPr bwMode="auto">
            <a:xfrm>
              <a:off x="48" y="2659"/>
              <a:ext cx="1655" cy="1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000000"/>
                  </a:solidFill>
                </a:rPr>
                <a:t>∆ABH và  ∆ACH có: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000000"/>
                  </a:solidFill>
                </a:rPr>
                <a:t>AH : cạnh chung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 b="1" smtClean="0">
                  <a:solidFill>
                    <a:srgbClr val="000000"/>
                  </a:solidFill>
                </a:rPr>
                <a:t>AHB=AHC=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000000"/>
                  </a:solidFill>
                  <a:latin typeface=".VnArial Narrow" pitchFamily="34" charset="0"/>
                  <a:cs typeface="Arial" charset="0"/>
                </a:rPr>
                <a:t>BH=CH (gt)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 smtClean="0">
                  <a:solidFill>
                    <a:srgbClr val="000000"/>
                  </a:solidFill>
                  <a:latin typeface=".VnArial Narrow" pitchFamily="34" charset="0"/>
                  <a:cs typeface="Arial" charset="0"/>
                </a:rPr>
                <a:t>=&gt;∆ABH = ∆ACH (c.g.c)</a:t>
              </a:r>
            </a:p>
          </p:txBody>
        </p:sp>
        <p:grpSp>
          <p:nvGrpSpPr>
            <p:cNvPr id="7187" name="Group 118"/>
            <p:cNvGrpSpPr>
              <a:grpSpLocks/>
            </p:cNvGrpSpPr>
            <p:nvPr/>
          </p:nvGrpSpPr>
          <p:grpSpPr bwMode="auto">
            <a:xfrm>
              <a:off x="144" y="3152"/>
              <a:ext cx="1104" cy="256"/>
              <a:chOff x="144" y="3152"/>
              <a:chExt cx="1104" cy="256"/>
            </a:xfrm>
          </p:grpSpPr>
          <p:graphicFrame>
            <p:nvGraphicFramePr>
              <p:cNvPr id="7188" name="Object 119"/>
              <p:cNvGraphicFramePr>
                <a:graphicFrameLocks noChangeAspect="1"/>
              </p:cNvGraphicFramePr>
              <p:nvPr/>
            </p:nvGraphicFramePr>
            <p:xfrm>
              <a:off x="912" y="3152"/>
              <a:ext cx="336" cy="2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57" name="Equation" r:id="rId9" imgW="266469" imgH="203024" progId="Equation.3">
                      <p:embed/>
                    </p:oleObj>
                  </mc:Choice>
                  <mc:Fallback>
                    <p:oleObj name="Equation" r:id="rId9" imgW="266469" imgH="203024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12" y="3152"/>
                            <a:ext cx="336" cy="25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7189" name="Group 120"/>
              <p:cNvGrpSpPr>
                <a:grpSpLocks/>
              </p:cNvGrpSpPr>
              <p:nvPr/>
            </p:nvGrpSpPr>
            <p:grpSpPr bwMode="auto">
              <a:xfrm>
                <a:off x="528" y="3168"/>
                <a:ext cx="240" cy="48"/>
                <a:chOff x="4224" y="576"/>
                <a:chExt cx="384" cy="96"/>
              </a:xfrm>
            </p:grpSpPr>
            <p:sp>
              <p:nvSpPr>
                <p:cNvPr id="7193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4224" y="576"/>
                  <a:ext cx="19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vi-VN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194" name="Line 122"/>
                <p:cNvSpPr>
                  <a:spLocks noChangeShapeType="1"/>
                </p:cNvSpPr>
                <p:nvPr/>
              </p:nvSpPr>
              <p:spPr bwMode="auto">
                <a:xfrm>
                  <a:off x="4416" y="576"/>
                  <a:ext cx="19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vi-VN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7190" name="Group 123"/>
              <p:cNvGrpSpPr>
                <a:grpSpLocks/>
              </p:cNvGrpSpPr>
              <p:nvPr/>
            </p:nvGrpSpPr>
            <p:grpSpPr bwMode="auto">
              <a:xfrm>
                <a:off x="144" y="3168"/>
                <a:ext cx="240" cy="48"/>
                <a:chOff x="4224" y="576"/>
                <a:chExt cx="384" cy="96"/>
              </a:xfrm>
            </p:grpSpPr>
            <p:sp>
              <p:nvSpPr>
                <p:cNvPr id="7191" name="Line 124"/>
                <p:cNvSpPr>
                  <a:spLocks noChangeShapeType="1"/>
                </p:cNvSpPr>
                <p:nvPr/>
              </p:nvSpPr>
              <p:spPr bwMode="auto">
                <a:xfrm flipV="1">
                  <a:off x="4224" y="576"/>
                  <a:ext cx="19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vi-VN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192" name="Line 125"/>
                <p:cNvSpPr>
                  <a:spLocks noChangeShapeType="1"/>
                </p:cNvSpPr>
                <p:nvPr/>
              </p:nvSpPr>
              <p:spPr bwMode="auto">
                <a:xfrm>
                  <a:off x="4416" y="576"/>
                  <a:ext cx="19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vi-VN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sp>
        <p:nvSpPr>
          <p:cNvPr id="71" name="Text Box 64"/>
          <p:cNvSpPr txBox="1">
            <a:spLocks noChangeArrowheads="1"/>
          </p:cNvSpPr>
          <p:nvPr/>
        </p:nvSpPr>
        <p:spPr bwMode="auto">
          <a:xfrm>
            <a:off x="993920" y="690563"/>
            <a:ext cx="800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Trên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mỗi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143, 144, 145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các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tam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giác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vuông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nào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?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Vì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sao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2456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5" grpId="0"/>
      <p:bldP spid="9277" grpId="0"/>
      <p:bldP spid="9279" grpId="0"/>
      <p:bldP spid="9281" grpId="0" animBg="1"/>
      <p:bldP spid="9300" grpId="0" animBg="1"/>
      <p:bldP spid="93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 Box 106"/>
          <p:cNvSpPr txBox="1">
            <a:spLocks noChangeArrowheads="1"/>
          </p:cNvSpPr>
          <p:nvPr/>
        </p:nvSpPr>
        <p:spPr bwMode="auto">
          <a:xfrm>
            <a:off x="0" y="421957"/>
            <a:ext cx="9372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 u="sng" smtClean="0">
                <a:solidFill>
                  <a:srgbClr val="FF0000"/>
                </a:solidFill>
                <a:latin typeface=".VnTime" pitchFamily="34" charset="0"/>
              </a:rPr>
              <a:t>2.</a:t>
            </a:r>
            <a:r>
              <a:rPr lang="en-US" sz="26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600" b="1" u="sng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hîp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nhau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c¹nh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huyÒn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vµ c¹nh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gãc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u="sng" dirty="0" err="1">
                <a:solidFill>
                  <a:srgbClr val="FF0000"/>
                </a:solidFill>
                <a:latin typeface=".VnTime" pitchFamily="34" charset="0"/>
              </a:rPr>
              <a:t>vu«ng</a:t>
            </a:r>
            <a:r>
              <a:rPr lang="en-US" sz="26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8" name="Text Box 103"/>
          <p:cNvSpPr txBox="1">
            <a:spLocks noChangeArrowheads="1"/>
          </p:cNvSpPr>
          <p:nvPr/>
        </p:nvSpPr>
        <p:spPr bwMode="auto">
          <a:xfrm>
            <a:off x="165100" y="990600"/>
            <a:ext cx="8826500" cy="138499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>
                <a:latin typeface=".VnTime" pitchFamily="34" charset="0"/>
              </a:rPr>
              <a:t>NÕu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3300"/>
                </a:solidFill>
                <a:latin typeface=".VnTime" pitchFamily="34" charset="0"/>
              </a:rPr>
              <a:t>c¹nh </a:t>
            </a:r>
            <a:r>
              <a:rPr lang="en-US" sz="2800" b="1" dirty="0" err="1">
                <a:solidFill>
                  <a:srgbClr val="FF3300"/>
                </a:solidFill>
                <a:latin typeface=".VnTime" pitchFamily="34" charset="0"/>
              </a:rPr>
              <a:t>huyÒn</a:t>
            </a:r>
            <a:r>
              <a:rPr lang="en-US" sz="2800" b="1" dirty="0">
                <a:latin typeface=".VnTime" pitchFamily="34" charset="0"/>
              </a:rPr>
              <a:t> vµ                                  </a:t>
            </a:r>
            <a:r>
              <a:rPr lang="en-US" sz="2800" b="1" dirty="0" smtClean="0">
                <a:latin typeface=".VnTime" pitchFamily="34" charset="0"/>
              </a:rPr>
              <a:t>   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>
                <a:latin typeface=".VnTime" pitchFamily="34" charset="0"/>
              </a:rPr>
              <a:t>tam </a:t>
            </a:r>
            <a:r>
              <a:rPr lang="en-US" sz="2800" b="1" dirty="0" err="1">
                <a:latin typeface=".VnTime" pitchFamily="34" charset="0"/>
              </a:rPr>
              <a:t>gi¸c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vu«ng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nµy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b»ng</a:t>
            </a:r>
            <a:r>
              <a:rPr lang="en-US" sz="2800" b="1" dirty="0">
                <a:latin typeface=".VnTime" pitchFamily="34" charset="0"/>
              </a:rPr>
              <a:t>                    </a:t>
            </a:r>
            <a:r>
              <a:rPr lang="en-US" sz="2800" b="1" dirty="0" smtClean="0">
                <a:latin typeface=".VnTime" pitchFamily="34" charset="0"/>
              </a:rPr>
              <a:t>   vµ </a:t>
            </a:r>
            <a:r>
              <a:rPr lang="en-US" sz="2800" b="1" dirty="0" err="1">
                <a:solidFill>
                  <a:srgbClr val="3333CC"/>
                </a:solidFill>
                <a:latin typeface=".VnTime" pitchFamily="34" charset="0"/>
              </a:rPr>
              <a:t>mét</a:t>
            </a:r>
            <a:r>
              <a:rPr lang="en-US" sz="2800" b="1" dirty="0">
                <a:solidFill>
                  <a:srgbClr val="3333CC"/>
                </a:solidFill>
                <a:latin typeface=".VnTime" pitchFamily="34" charset="0"/>
              </a:rPr>
              <a:t> c¹nh </a:t>
            </a:r>
            <a:r>
              <a:rPr lang="en-US" sz="2800" b="1" dirty="0" err="1">
                <a:solidFill>
                  <a:srgbClr val="3333CC"/>
                </a:solidFill>
                <a:latin typeface=".VnTime" pitchFamily="34" charset="0"/>
              </a:rPr>
              <a:t>gãc</a:t>
            </a:r>
            <a:r>
              <a:rPr lang="en-US" sz="2800" b="1" dirty="0">
                <a:solidFill>
                  <a:srgbClr val="3333CC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.VnTime" pitchFamily="34" charset="0"/>
              </a:rPr>
              <a:t>vu«ng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cña</a:t>
            </a:r>
            <a:r>
              <a:rPr lang="en-US" sz="2800" b="1" dirty="0">
                <a:latin typeface=".VnTime" pitchFamily="34" charset="0"/>
              </a:rPr>
              <a:t> tam </a:t>
            </a:r>
            <a:r>
              <a:rPr lang="en-US" sz="2800" b="1" dirty="0" err="1">
                <a:latin typeface=".VnTime" pitchFamily="34" charset="0"/>
              </a:rPr>
              <a:t>gi¸c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vu«ng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kia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th</a:t>
            </a:r>
            <a:r>
              <a:rPr lang="en-US" sz="2800" b="1" dirty="0">
                <a:latin typeface=".VnTime" pitchFamily="34" charset="0"/>
              </a:rPr>
              <a:t>× </a:t>
            </a:r>
            <a:r>
              <a:rPr lang="en-US" sz="2800" b="1" dirty="0" err="1">
                <a:latin typeface=".VnTime" pitchFamily="34" charset="0"/>
              </a:rPr>
              <a:t>hai</a:t>
            </a:r>
            <a:r>
              <a:rPr lang="en-US" sz="2800" b="1" dirty="0">
                <a:latin typeface=".VnTime" pitchFamily="34" charset="0"/>
              </a:rPr>
              <a:t> tam </a:t>
            </a:r>
            <a:r>
              <a:rPr lang="en-US" sz="2800" b="1" dirty="0" err="1">
                <a:latin typeface=".VnTime" pitchFamily="34" charset="0"/>
              </a:rPr>
              <a:t>gi¸c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vu«ng</a:t>
            </a:r>
            <a:r>
              <a:rPr lang="en-US" sz="2800" b="1" dirty="0">
                <a:latin typeface=".VnTime" pitchFamily="34" charset="0"/>
              </a:rPr>
              <a:t> ®ã </a:t>
            </a:r>
            <a:r>
              <a:rPr lang="en-US" sz="2800" b="1" dirty="0" err="1">
                <a:latin typeface=".VnTime" pitchFamily="34" charset="0"/>
              </a:rPr>
              <a:t>b»ng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nhau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159" name="Text Box 104"/>
          <p:cNvSpPr txBox="1">
            <a:spLocks noChangeArrowheads="1"/>
          </p:cNvSpPr>
          <p:nvPr/>
        </p:nvSpPr>
        <p:spPr bwMode="auto">
          <a:xfrm>
            <a:off x="2590800" y="1447800"/>
            <a:ext cx="205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Time" pitchFamily="34" charset="0"/>
              </a:rPr>
              <a:t> c¹nh </a:t>
            </a:r>
            <a:r>
              <a:rPr lang="en-US" sz="2800" b="1" dirty="0" err="1">
                <a:solidFill>
                  <a:srgbClr val="FF3300"/>
                </a:solidFill>
                <a:latin typeface=".VnTime" pitchFamily="34" charset="0"/>
              </a:rPr>
              <a:t>huyÒn</a:t>
            </a:r>
            <a:endParaRPr lang="en-US" sz="2800" b="1" dirty="0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160" name="Text Box 105"/>
          <p:cNvSpPr txBox="1">
            <a:spLocks noChangeArrowheads="1"/>
          </p:cNvSpPr>
          <p:nvPr/>
        </p:nvSpPr>
        <p:spPr bwMode="auto">
          <a:xfrm>
            <a:off x="3060700" y="1000125"/>
            <a:ext cx="50379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smtClean="0">
                <a:solidFill>
                  <a:srgbClr val="3333CC"/>
                </a:solidFill>
                <a:latin typeface=".VnTime" pitchFamily="34" charset="0"/>
              </a:rPr>
              <a:t> mét </a:t>
            </a:r>
            <a:r>
              <a:rPr lang="en-US" sz="2800" b="1" dirty="0">
                <a:solidFill>
                  <a:srgbClr val="3333CC"/>
                </a:solidFill>
                <a:latin typeface=".VnTime" pitchFamily="34" charset="0"/>
              </a:rPr>
              <a:t>c¹nh </a:t>
            </a:r>
            <a:r>
              <a:rPr lang="en-US" sz="2800" b="1" dirty="0" err="1">
                <a:solidFill>
                  <a:srgbClr val="3333CC"/>
                </a:solidFill>
                <a:latin typeface=".VnTime" pitchFamily="34" charset="0"/>
              </a:rPr>
              <a:t>gãc</a:t>
            </a:r>
            <a:r>
              <a:rPr lang="en-US" sz="2800" b="1" dirty="0">
                <a:solidFill>
                  <a:srgbClr val="3333CC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.VnTime" pitchFamily="34" charset="0"/>
              </a:rPr>
              <a:t>vu«ng</a:t>
            </a:r>
            <a:endParaRPr lang="en-US" sz="2800" b="1" dirty="0">
              <a:solidFill>
                <a:srgbClr val="3333CC"/>
              </a:solidFill>
              <a:latin typeface=".VnTime" pitchFamily="34" charset="0"/>
            </a:endParaRPr>
          </a:p>
        </p:txBody>
      </p:sp>
      <p:grpSp>
        <p:nvGrpSpPr>
          <p:cNvPr id="161" name="Group 116"/>
          <p:cNvGrpSpPr>
            <a:grpSpLocks/>
          </p:cNvGrpSpPr>
          <p:nvPr/>
        </p:nvGrpSpPr>
        <p:grpSpPr bwMode="auto">
          <a:xfrm>
            <a:off x="5410200" y="2819400"/>
            <a:ext cx="2438400" cy="1981200"/>
            <a:chOff x="1344" y="1968"/>
            <a:chExt cx="1392" cy="1056"/>
          </a:xfrm>
        </p:grpSpPr>
        <p:sp>
          <p:nvSpPr>
            <p:cNvPr id="162" name="Line 117"/>
            <p:cNvSpPr>
              <a:spLocks noChangeShapeType="1"/>
            </p:cNvSpPr>
            <p:nvPr/>
          </p:nvSpPr>
          <p:spPr bwMode="auto">
            <a:xfrm>
              <a:off x="1536" y="1968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Line 118"/>
            <p:cNvSpPr>
              <a:spLocks noChangeShapeType="1"/>
            </p:cNvSpPr>
            <p:nvPr/>
          </p:nvSpPr>
          <p:spPr bwMode="auto">
            <a:xfrm>
              <a:off x="1344" y="2784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2" name="Text Box 127"/>
          <p:cNvSpPr txBox="1">
            <a:spLocks noChangeArrowheads="1"/>
          </p:cNvSpPr>
          <p:nvPr/>
        </p:nvSpPr>
        <p:spPr bwMode="auto">
          <a:xfrm>
            <a:off x="6616700" y="381635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/>
              <a:t>AC=DF</a:t>
            </a:r>
          </a:p>
        </p:txBody>
      </p:sp>
      <p:sp>
        <p:nvSpPr>
          <p:cNvPr id="173" name="Text Box 128"/>
          <p:cNvSpPr txBox="1">
            <a:spLocks noChangeArrowheads="1"/>
          </p:cNvSpPr>
          <p:nvPr/>
        </p:nvSpPr>
        <p:spPr bwMode="auto">
          <a:xfrm>
            <a:off x="5727700" y="380365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BC=EF,</a:t>
            </a:r>
          </a:p>
        </p:txBody>
      </p:sp>
      <p:pic>
        <p:nvPicPr>
          <p:cNvPr id="175" name="Picture 1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124200"/>
            <a:ext cx="2057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6" name="Picture 1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3200400"/>
            <a:ext cx="1981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7" name="Text Box 133"/>
          <p:cNvSpPr txBox="1">
            <a:spLocks noChangeArrowheads="1"/>
          </p:cNvSpPr>
          <p:nvPr/>
        </p:nvSpPr>
        <p:spPr bwMode="auto">
          <a:xfrm>
            <a:off x="5257800" y="4343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KL</a:t>
            </a:r>
          </a:p>
        </p:txBody>
      </p:sp>
      <p:sp>
        <p:nvSpPr>
          <p:cNvPr id="195" name="Text Box 132"/>
          <p:cNvSpPr txBox="1">
            <a:spLocks noChangeArrowheads="1"/>
          </p:cNvSpPr>
          <p:nvPr/>
        </p:nvSpPr>
        <p:spPr bwMode="auto">
          <a:xfrm>
            <a:off x="5181600" y="3429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GT</a:t>
            </a:r>
          </a:p>
        </p:txBody>
      </p:sp>
      <p:sp>
        <p:nvSpPr>
          <p:cNvPr id="3" name="Rectangle 2"/>
          <p:cNvSpPr/>
          <p:nvPr/>
        </p:nvSpPr>
        <p:spPr>
          <a:xfrm>
            <a:off x="5715000" y="3015734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kern="0">
                <a:solidFill>
                  <a:srgbClr val="000000"/>
                </a:solidFill>
                <a:latin typeface="Arial"/>
              </a:rPr>
              <a:t>∆</a:t>
            </a:r>
            <a:r>
              <a:rPr lang="en-US" altLang="en-US" b="1" kern="0" smtClean="0">
                <a:solidFill>
                  <a:srgbClr val="000000"/>
                </a:solidFill>
                <a:latin typeface="Arial"/>
              </a:rPr>
              <a:t>ABC: </a:t>
            </a:r>
            <a:endParaRPr lang="vi-VN"/>
          </a:p>
        </p:txBody>
      </p:sp>
      <p:sp>
        <p:nvSpPr>
          <p:cNvPr id="4" name="Rectangle 3"/>
          <p:cNvSpPr/>
          <p:nvPr/>
        </p:nvSpPr>
        <p:spPr>
          <a:xfrm>
            <a:off x="6629400" y="3018104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</a:t>
            </a:r>
            <a:r>
              <a:rPr kumimoji="0" lang="en-US" altLang="en-US" sz="1800" b="1" i="0" u="none" strike="noStrike" kern="0" cap="none" spc="0" normalizeH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altLang="en-U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=</a:t>
            </a:r>
            <a:endParaRPr kumimoji="0" lang="vi-VN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27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527607"/>
              </p:ext>
            </p:extLst>
          </p:nvPr>
        </p:nvGraphicFramePr>
        <p:xfrm>
          <a:off x="7179551" y="2964810"/>
          <a:ext cx="551585" cy="420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5" imgW="266469" imgH="203024" progId="Equation.3">
                  <p:embed/>
                </p:oleObj>
              </mc:Choice>
              <mc:Fallback>
                <p:oleObj name="Equation" r:id="rId5" imgW="266469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551" y="2964810"/>
                        <a:ext cx="551585" cy="42025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5766378" y="3440668"/>
            <a:ext cx="928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kern="0">
                <a:solidFill>
                  <a:srgbClr val="000000"/>
                </a:solidFill>
                <a:latin typeface="Arial"/>
              </a:rPr>
              <a:t>∆DEF: </a:t>
            </a:r>
            <a:endParaRPr lang="vi-VN"/>
          </a:p>
        </p:txBody>
      </p:sp>
      <p:sp>
        <p:nvSpPr>
          <p:cNvPr id="29" name="Rectangle 28"/>
          <p:cNvSpPr/>
          <p:nvPr/>
        </p:nvSpPr>
        <p:spPr>
          <a:xfrm>
            <a:off x="6740814" y="3434318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kern="0">
                <a:solidFill>
                  <a:srgbClr val="000000"/>
                </a:solidFill>
                <a:latin typeface="Arial"/>
              </a:rPr>
              <a:t>D</a:t>
            </a:r>
            <a:r>
              <a:rPr kumimoji="0" lang="en-US" altLang="en-US" sz="1800" b="1" i="0" u="none" strike="noStrike" kern="0" cap="none" spc="0" normalizeH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altLang="en-US" sz="1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=</a:t>
            </a:r>
            <a:endParaRPr kumimoji="0" lang="vi-VN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28904"/>
              </p:ext>
            </p:extLst>
          </p:nvPr>
        </p:nvGraphicFramePr>
        <p:xfrm>
          <a:off x="7297892" y="3376613"/>
          <a:ext cx="5508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7" imgW="266469" imgH="203024" progId="Equation.3">
                  <p:embed/>
                </p:oleObj>
              </mc:Choice>
              <mc:Fallback>
                <p:oleObj name="Equation" r:id="rId7" imgW="266469" imgH="203024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892" y="3376613"/>
                        <a:ext cx="550862" cy="4191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Line 124"/>
          <p:cNvSpPr>
            <a:spLocks noChangeShapeType="1"/>
          </p:cNvSpPr>
          <p:nvPr/>
        </p:nvSpPr>
        <p:spPr bwMode="auto">
          <a:xfrm flipV="1">
            <a:off x="6629400" y="2971800"/>
            <a:ext cx="190500" cy="76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2" name="Line 124"/>
          <p:cNvSpPr>
            <a:spLocks noChangeShapeType="1"/>
          </p:cNvSpPr>
          <p:nvPr/>
        </p:nvSpPr>
        <p:spPr bwMode="auto">
          <a:xfrm>
            <a:off x="6819029" y="2971800"/>
            <a:ext cx="191371" cy="10678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3" name="Line 124"/>
          <p:cNvSpPr>
            <a:spLocks noChangeShapeType="1"/>
          </p:cNvSpPr>
          <p:nvPr/>
        </p:nvSpPr>
        <p:spPr bwMode="auto">
          <a:xfrm flipV="1">
            <a:off x="6754669" y="3440668"/>
            <a:ext cx="190500" cy="76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4" name="Line 124"/>
          <p:cNvSpPr>
            <a:spLocks noChangeShapeType="1"/>
          </p:cNvSpPr>
          <p:nvPr/>
        </p:nvSpPr>
        <p:spPr bwMode="auto">
          <a:xfrm>
            <a:off x="6931959" y="3425536"/>
            <a:ext cx="156882" cy="9133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852098" y="4424341"/>
            <a:ext cx="1088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kern="0">
                <a:solidFill>
                  <a:srgbClr val="000000"/>
                </a:solidFill>
                <a:latin typeface="Arial"/>
              </a:rPr>
              <a:t>∆</a:t>
            </a:r>
            <a:r>
              <a:rPr lang="en-US" altLang="en-US" b="1" kern="0" smtClean="0">
                <a:solidFill>
                  <a:srgbClr val="000000"/>
                </a:solidFill>
                <a:latin typeface="Arial"/>
              </a:rPr>
              <a:t>ABC = </a:t>
            </a:r>
            <a:endParaRPr lang="vi-VN"/>
          </a:p>
        </p:txBody>
      </p:sp>
      <p:sp>
        <p:nvSpPr>
          <p:cNvPr id="36" name="Rectangle 35"/>
          <p:cNvSpPr/>
          <p:nvPr/>
        </p:nvSpPr>
        <p:spPr>
          <a:xfrm>
            <a:off x="6868391" y="4424341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kern="0">
                <a:solidFill>
                  <a:srgbClr val="000000"/>
                </a:solidFill>
                <a:latin typeface="Arial"/>
              </a:rPr>
              <a:t>∆</a:t>
            </a:r>
            <a:r>
              <a:rPr lang="en-US" altLang="en-US" b="1" kern="0" smtClean="0">
                <a:solidFill>
                  <a:srgbClr val="000000"/>
                </a:solidFill>
                <a:latin typeface="Arial"/>
              </a:rPr>
              <a:t>DEF </a:t>
            </a: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  <p:bldP spid="159" grpId="0"/>
      <p:bldP spid="160" grpId="0"/>
      <p:bldP spid="172" grpId="0"/>
      <p:bldP spid="173" grpId="0"/>
      <p:bldP spid="177" grpId="0"/>
      <p:bldP spid="195" grpId="0"/>
      <p:bldP spid="3" grpId="0"/>
      <p:bldP spid="4" grpId="0"/>
      <p:bldP spid="28" grpId="0"/>
      <p:bldP spid="29" grpId="0"/>
      <p:bldP spid="31" grpId="0" animBg="1"/>
      <p:bldP spid="32" grpId="0" animBg="1"/>
      <p:bldP spid="33" grpId="0" animBg="1"/>
      <p:bldP spid="34" grpId="0" animBg="1"/>
      <p:bldP spid="35" grpId="0"/>
      <p:bldP spid="3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491</TotalTime>
  <Words>1408</Words>
  <Application>Microsoft Office PowerPoint</Application>
  <PresentationFormat>On-screen Show (4:3)</PresentationFormat>
  <Paragraphs>282</Paragraphs>
  <Slides>19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Flow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NGOC KHANG</dc:creator>
  <cp:lastModifiedBy>Phuong</cp:lastModifiedBy>
  <cp:revision>52</cp:revision>
  <dcterms:created xsi:type="dcterms:W3CDTF">2016-01-15T13:54:48Z</dcterms:created>
  <dcterms:modified xsi:type="dcterms:W3CDTF">2021-02-19T23:07:12Z</dcterms:modified>
</cp:coreProperties>
</file>