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58" r:id="rId4"/>
    <p:sldId id="260" r:id="rId5"/>
    <p:sldId id="263" r:id="rId6"/>
    <p:sldId id="271" r:id="rId7"/>
    <p:sldId id="272" r:id="rId8"/>
    <p:sldId id="261" r:id="rId9"/>
    <p:sldId id="264" r:id="rId10"/>
    <p:sldId id="273" r:id="rId11"/>
    <p:sldId id="265" r:id="rId12"/>
    <p:sldId id="266" r:id="rId13"/>
    <p:sldId id="267" r:id="rId14"/>
    <p:sldId id="268"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401" autoAdjust="0"/>
  </p:normalViewPr>
  <p:slideViewPr>
    <p:cSldViewPr snapToGrid="0">
      <p:cViewPr>
        <p:scale>
          <a:sx n="76" d="100"/>
          <a:sy n="76" d="100"/>
        </p:scale>
        <p:origin x="-72"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D3E632-DFB0-4020-B662-D0E12327DD8B}" type="datetimeFigureOut">
              <a:rPr lang="en-US" smtClean="0"/>
              <a:t>20/02/2021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CF844-76C8-4208-97E7-EF10248965C4}" type="slidenum">
              <a:rPr lang="en-US" smtClean="0"/>
              <a:t>‹#›</a:t>
            </a:fld>
            <a:endParaRPr lang="en-US"/>
          </a:p>
        </p:txBody>
      </p:sp>
    </p:spTree>
    <p:extLst>
      <p:ext uri="{BB962C8B-B14F-4D97-AF65-F5344CB8AC3E}">
        <p14:creationId xmlns:p14="http://schemas.microsoft.com/office/powerpoint/2010/main" val="3589117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D3E632-DFB0-4020-B662-D0E12327DD8B}" type="datetimeFigureOut">
              <a:rPr lang="en-US" smtClean="0"/>
              <a:t>20/02/2021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CF844-76C8-4208-97E7-EF10248965C4}" type="slidenum">
              <a:rPr lang="en-US" smtClean="0"/>
              <a:t>‹#›</a:t>
            </a:fld>
            <a:endParaRPr lang="en-US"/>
          </a:p>
        </p:txBody>
      </p:sp>
    </p:spTree>
    <p:extLst>
      <p:ext uri="{BB962C8B-B14F-4D97-AF65-F5344CB8AC3E}">
        <p14:creationId xmlns:p14="http://schemas.microsoft.com/office/powerpoint/2010/main" val="2025073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D3E632-DFB0-4020-B662-D0E12327DD8B}" type="datetimeFigureOut">
              <a:rPr lang="en-US" smtClean="0"/>
              <a:t>20/02/2021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CF844-76C8-4208-97E7-EF10248965C4}" type="slidenum">
              <a:rPr lang="en-US" smtClean="0"/>
              <a:t>‹#›</a:t>
            </a:fld>
            <a:endParaRPr lang="en-US"/>
          </a:p>
        </p:txBody>
      </p:sp>
    </p:spTree>
    <p:extLst>
      <p:ext uri="{BB962C8B-B14F-4D97-AF65-F5344CB8AC3E}">
        <p14:creationId xmlns:p14="http://schemas.microsoft.com/office/powerpoint/2010/main" val="1401567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D3E632-DFB0-4020-B662-D0E12327DD8B}" type="datetimeFigureOut">
              <a:rPr lang="en-US" smtClean="0"/>
              <a:t>20/02/2021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CF844-76C8-4208-97E7-EF10248965C4}" type="slidenum">
              <a:rPr lang="en-US" smtClean="0"/>
              <a:t>‹#›</a:t>
            </a:fld>
            <a:endParaRPr lang="en-US"/>
          </a:p>
        </p:txBody>
      </p:sp>
    </p:spTree>
    <p:extLst>
      <p:ext uri="{BB962C8B-B14F-4D97-AF65-F5344CB8AC3E}">
        <p14:creationId xmlns:p14="http://schemas.microsoft.com/office/powerpoint/2010/main" val="3977244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D3E632-DFB0-4020-B662-D0E12327DD8B}" type="datetimeFigureOut">
              <a:rPr lang="en-US" smtClean="0"/>
              <a:t>20/02/2021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CF844-76C8-4208-97E7-EF10248965C4}" type="slidenum">
              <a:rPr lang="en-US" smtClean="0"/>
              <a:t>‹#›</a:t>
            </a:fld>
            <a:endParaRPr lang="en-US"/>
          </a:p>
        </p:txBody>
      </p:sp>
    </p:spTree>
    <p:extLst>
      <p:ext uri="{BB962C8B-B14F-4D97-AF65-F5344CB8AC3E}">
        <p14:creationId xmlns:p14="http://schemas.microsoft.com/office/powerpoint/2010/main" val="1716689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D3E632-DFB0-4020-B662-D0E12327DD8B}" type="datetimeFigureOut">
              <a:rPr lang="en-US" smtClean="0"/>
              <a:t>20/02/2021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CF844-76C8-4208-97E7-EF10248965C4}" type="slidenum">
              <a:rPr lang="en-US" smtClean="0"/>
              <a:t>‹#›</a:t>
            </a:fld>
            <a:endParaRPr lang="en-US"/>
          </a:p>
        </p:txBody>
      </p:sp>
    </p:spTree>
    <p:extLst>
      <p:ext uri="{BB962C8B-B14F-4D97-AF65-F5344CB8AC3E}">
        <p14:creationId xmlns:p14="http://schemas.microsoft.com/office/powerpoint/2010/main" val="390228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5D3E632-DFB0-4020-B662-D0E12327DD8B}" type="datetimeFigureOut">
              <a:rPr lang="en-US" smtClean="0"/>
              <a:t>20/02/2021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FCF844-76C8-4208-97E7-EF10248965C4}" type="slidenum">
              <a:rPr lang="en-US" smtClean="0"/>
              <a:t>‹#›</a:t>
            </a:fld>
            <a:endParaRPr lang="en-US"/>
          </a:p>
        </p:txBody>
      </p:sp>
    </p:spTree>
    <p:extLst>
      <p:ext uri="{BB962C8B-B14F-4D97-AF65-F5344CB8AC3E}">
        <p14:creationId xmlns:p14="http://schemas.microsoft.com/office/powerpoint/2010/main" val="2136890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D3E632-DFB0-4020-B662-D0E12327DD8B}" type="datetimeFigureOut">
              <a:rPr lang="en-US" smtClean="0"/>
              <a:t>20/02/2021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FCF844-76C8-4208-97E7-EF10248965C4}" type="slidenum">
              <a:rPr lang="en-US" smtClean="0"/>
              <a:t>‹#›</a:t>
            </a:fld>
            <a:endParaRPr lang="en-US"/>
          </a:p>
        </p:txBody>
      </p:sp>
    </p:spTree>
    <p:extLst>
      <p:ext uri="{BB962C8B-B14F-4D97-AF65-F5344CB8AC3E}">
        <p14:creationId xmlns:p14="http://schemas.microsoft.com/office/powerpoint/2010/main" val="4109645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D3E632-DFB0-4020-B662-D0E12327DD8B}" type="datetimeFigureOut">
              <a:rPr lang="en-US" smtClean="0"/>
              <a:t>20/02/2021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FCF844-76C8-4208-97E7-EF10248965C4}" type="slidenum">
              <a:rPr lang="en-US" smtClean="0"/>
              <a:t>‹#›</a:t>
            </a:fld>
            <a:endParaRPr lang="en-US"/>
          </a:p>
        </p:txBody>
      </p:sp>
    </p:spTree>
    <p:extLst>
      <p:ext uri="{BB962C8B-B14F-4D97-AF65-F5344CB8AC3E}">
        <p14:creationId xmlns:p14="http://schemas.microsoft.com/office/powerpoint/2010/main" val="3903366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D3E632-DFB0-4020-B662-D0E12327DD8B}" type="datetimeFigureOut">
              <a:rPr lang="en-US" smtClean="0"/>
              <a:t>20/02/2021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CF844-76C8-4208-97E7-EF10248965C4}" type="slidenum">
              <a:rPr lang="en-US" smtClean="0"/>
              <a:t>‹#›</a:t>
            </a:fld>
            <a:endParaRPr lang="en-US"/>
          </a:p>
        </p:txBody>
      </p:sp>
    </p:spTree>
    <p:extLst>
      <p:ext uri="{BB962C8B-B14F-4D97-AF65-F5344CB8AC3E}">
        <p14:creationId xmlns:p14="http://schemas.microsoft.com/office/powerpoint/2010/main" val="3587828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D3E632-DFB0-4020-B662-D0E12327DD8B}" type="datetimeFigureOut">
              <a:rPr lang="en-US" smtClean="0"/>
              <a:t>20/02/2021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CF844-76C8-4208-97E7-EF10248965C4}" type="slidenum">
              <a:rPr lang="en-US" smtClean="0"/>
              <a:t>‹#›</a:t>
            </a:fld>
            <a:endParaRPr lang="en-US"/>
          </a:p>
        </p:txBody>
      </p:sp>
    </p:spTree>
    <p:extLst>
      <p:ext uri="{BB962C8B-B14F-4D97-AF65-F5344CB8AC3E}">
        <p14:creationId xmlns:p14="http://schemas.microsoft.com/office/powerpoint/2010/main" val="122760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D3E632-DFB0-4020-B662-D0E12327DD8B}" type="datetimeFigureOut">
              <a:rPr lang="en-US" smtClean="0"/>
              <a:t>20/02/2021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FCF844-76C8-4208-97E7-EF10248965C4}" type="slidenum">
              <a:rPr lang="en-US" smtClean="0"/>
              <a:t>‹#›</a:t>
            </a:fld>
            <a:endParaRPr lang="en-US"/>
          </a:p>
        </p:txBody>
      </p:sp>
    </p:spTree>
    <p:extLst>
      <p:ext uri="{BB962C8B-B14F-4D97-AF65-F5344CB8AC3E}">
        <p14:creationId xmlns:p14="http://schemas.microsoft.com/office/powerpoint/2010/main" val="2605361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ài 58 trang 132 - Sách giáo khoa toán 7 tập 1 - Bài 58. Đố: Trong lúc anh  Nam dựng tủ c... DeHocTot.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53990"/>
            <a:ext cx="12192000" cy="420401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49044" y="1182030"/>
            <a:ext cx="11942956" cy="461665"/>
          </a:xfrm>
          <a:prstGeom prst="rect">
            <a:avLst/>
          </a:prstGeom>
          <a:noFill/>
        </p:spPr>
        <p:txBody>
          <a:bodyPr wrap="square" rtlCol="0">
            <a:spAutoFit/>
          </a:bodyPr>
          <a:lstStyle/>
          <a:p>
            <a:r>
              <a:rPr lang="en-US" sz="2400" b="1" dirty="0" err="1" smtClean="0">
                <a:solidFill>
                  <a:srgbClr val="FF0000"/>
                </a:solidFill>
                <a:latin typeface="Times New Roman" panose="02020603050405020304" pitchFamily="18" charset="0"/>
                <a:cs typeface="Times New Roman" panose="02020603050405020304" pitchFamily="18" charset="0"/>
              </a:rPr>
              <a:t>Đố</a:t>
            </a:r>
            <a:r>
              <a:rPr lang="en-US" sz="2400" b="1" dirty="0" smtClean="0">
                <a:solidFill>
                  <a:srgbClr val="FF0000"/>
                </a:solidFill>
                <a:latin typeface="Times New Roman" panose="02020603050405020304" pitchFamily="18" charset="0"/>
                <a:cs typeface="Times New Roman" panose="02020603050405020304" pitchFamily="18" charset="0"/>
              </a:rPr>
              <a:t>:</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Trong</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lúc</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anh</a:t>
            </a:r>
            <a:r>
              <a:rPr lang="en-US" sz="2400" dirty="0" smtClean="0">
                <a:solidFill>
                  <a:srgbClr val="0070C0"/>
                </a:solidFill>
                <a:latin typeface="Times New Roman" panose="02020603050405020304" pitchFamily="18" charset="0"/>
                <a:cs typeface="Times New Roman" panose="02020603050405020304" pitchFamily="18" charset="0"/>
              </a:rPr>
              <a:t> Nam </a:t>
            </a:r>
            <a:r>
              <a:rPr lang="en-US" sz="2400" dirty="0" err="1" smtClean="0">
                <a:solidFill>
                  <a:srgbClr val="0070C0"/>
                </a:solidFill>
                <a:latin typeface="Times New Roman" panose="02020603050405020304" pitchFamily="18" charset="0"/>
                <a:cs typeface="Times New Roman" panose="02020603050405020304" pitchFamily="18" charset="0"/>
              </a:rPr>
              <a:t>dựng</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tủ</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cho</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đứng</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thẳng</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tủ</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có</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bị</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vướng</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vào</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trần</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nhà</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err="1" smtClean="0">
                <a:solidFill>
                  <a:srgbClr val="0070C0"/>
                </a:solidFill>
                <a:latin typeface="Times New Roman" panose="02020603050405020304" pitchFamily="18" charset="0"/>
                <a:cs typeface="Times New Roman" panose="02020603050405020304" pitchFamily="18" charset="0"/>
              </a:rPr>
              <a:t>không</a:t>
            </a:r>
            <a:r>
              <a:rPr lang="en-US" sz="2400" dirty="0" smtClean="0">
                <a:solidFill>
                  <a:srgbClr val="0070C0"/>
                </a:solidFill>
                <a:latin typeface="Times New Roman" panose="02020603050405020304" pitchFamily="18" charset="0"/>
                <a:cs typeface="Times New Roman" panose="02020603050405020304" pitchFamily="18" charset="0"/>
              </a:rPr>
              <a:t> ? (h.130)</a:t>
            </a:r>
            <a:endParaRPr lang="en-US" sz="24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22410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328" y="88490"/>
            <a:ext cx="12103512" cy="1138773"/>
          </a:xfrm>
          <a:prstGeom prst="rect">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b="1" dirty="0" smtClean="0">
                <a:solidFill>
                  <a:schemeClr val="accent1"/>
                </a:solidFill>
                <a:latin typeface="Times New Roman" panose="02020603050405020304" pitchFamily="18" charset="0"/>
                <a:cs typeface="Times New Roman" panose="02020603050405020304" pitchFamily="18" charset="0"/>
              </a:rPr>
              <a:t>ĐỊNH LÍ PY-TA-GO ĐẢO:</a:t>
            </a:r>
          </a:p>
          <a:p>
            <a:r>
              <a:rPr lang="en-US" sz="2000" b="1" dirty="0" err="1" smtClean="0">
                <a:solidFill>
                  <a:srgbClr val="9900CC"/>
                </a:solidFill>
                <a:latin typeface="Times New Roman" panose="02020603050405020304" pitchFamily="18" charset="0"/>
                <a:cs typeface="Times New Roman" panose="02020603050405020304" pitchFamily="18" charset="0"/>
              </a:rPr>
              <a:t>Trong</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một</a:t>
            </a:r>
            <a:r>
              <a:rPr lang="en-US" sz="2000" b="1" dirty="0" smtClean="0">
                <a:solidFill>
                  <a:srgbClr val="9900CC"/>
                </a:solidFill>
                <a:latin typeface="Times New Roman" panose="02020603050405020304" pitchFamily="18" charset="0"/>
                <a:cs typeface="Times New Roman" panose="02020603050405020304" pitchFamily="18" charset="0"/>
              </a:rPr>
              <a:t> tam </a:t>
            </a:r>
            <a:r>
              <a:rPr lang="en-US" sz="2000" b="1" dirty="0" err="1" smtClean="0">
                <a:solidFill>
                  <a:srgbClr val="9900CC"/>
                </a:solidFill>
                <a:latin typeface="Times New Roman" panose="02020603050405020304" pitchFamily="18" charset="0"/>
                <a:cs typeface="Times New Roman" panose="02020603050405020304" pitchFamily="18" charset="0"/>
              </a:rPr>
              <a:t>giác</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có</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bình</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phương</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của</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một</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cạnh</a:t>
            </a:r>
            <a:r>
              <a:rPr lang="en-US" sz="2000" b="1" dirty="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bằng</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tổng</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các</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bình</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phương</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của</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hai</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cạnh</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kia</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thì</a:t>
            </a:r>
            <a:r>
              <a:rPr lang="en-US" sz="2000" b="1" dirty="0" smtClean="0">
                <a:solidFill>
                  <a:srgbClr val="9900CC"/>
                </a:solidFill>
                <a:latin typeface="Times New Roman" panose="02020603050405020304" pitchFamily="18" charset="0"/>
                <a:cs typeface="Times New Roman" panose="02020603050405020304" pitchFamily="18" charset="0"/>
              </a:rPr>
              <a:t> tam </a:t>
            </a:r>
            <a:r>
              <a:rPr lang="en-US" sz="2000" b="1" dirty="0" err="1" smtClean="0">
                <a:solidFill>
                  <a:srgbClr val="9900CC"/>
                </a:solidFill>
                <a:latin typeface="Times New Roman" panose="02020603050405020304" pitchFamily="18" charset="0"/>
                <a:cs typeface="Times New Roman" panose="02020603050405020304" pitchFamily="18" charset="0"/>
              </a:rPr>
              <a:t>giác</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đó</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là</a:t>
            </a:r>
            <a:r>
              <a:rPr lang="en-US" sz="2000" b="1" dirty="0" smtClean="0">
                <a:solidFill>
                  <a:srgbClr val="9900CC"/>
                </a:solidFill>
                <a:latin typeface="Times New Roman" panose="02020603050405020304" pitchFamily="18" charset="0"/>
                <a:cs typeface="Times New Roman" panose="02020603050405020304" pitchFamily="18" charset="0"/>
              </a:rPr>
              <a:t> tam </a:t>
            </a:r>
            <a:r>
              <a:rPr lang="en-US" sz="2000" b="1" dirty="0" err="1" smtClean="0">
                <a:solidFill>
                  <a:srgbClr val="9900CC"/>
                </a:solidFill>
                <a:latin typeface="Times New Roman" panose="02020603050405020304" pitchFamily="18" charset="0"/>
                <a:cs typeface="Times New Roman" panose="02020603050405020304" pitchFamily="18" charset="0"/>
              </a:rPr>
              <a:t>giác</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vuông</a:t>
            </a:r>
            <a:r>
              <a:rPr lang="en-US" sz="2000" b="1" dirty="0" smtClean="0">
                <a:solidFill>
                  <a:srgbClr val="9900CC"/>
                </a:solidFill>
                <a:latin typeface="Times New Roman" panose="02020603050405020304" pitchFamily="18" charset="0"/>
                <a:cs typeface="Times New Roman" panose="02020603050405020304" pitchFamily="18" charset="0"/>
              </a:rPr>
              <a:t>.</a:t>
            </a:r>
            <a:endParaRPr lang="en-US" sz="2000" b="1" dirty="0">
              <a:solidFill>
                <a:srgbClr val="99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4503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8422" y="196334"/>
            <a:ext cx="3177473" cy="461665"/>
          </a:xfrm>
          <a:prstGeom prst="rect">
            <a:avLst/>
          </a:prstGeom>
        </p:spPr>
        <p:txBody>
          <a:bodyPr wrap="none">
            <a:spAutoFit/>
          </a:bodyPr>
          <a:lstStyle/>
          <a:p>
            <a:r>
              <a:rPr lang="en-US" sz="2400" b="1" u="sng" dirty="0" err="1">
                <a:solidFill>
                  <a:schemeClr val="accent6"/>
                </a:solidFill>
                <a:latin typeface="Times New Roman" panose="02020603050405020304" pitchFamily="18" charset="0"/>
                <a:cs typeface="Times New Roman" panose="02020603050405020304" pitchFamily="18" charset="0"/>
              </a:rPr>
              <a:t>Chọn</a:t>
            </a:r>
            <a:r>
              <a:rPr lang="en-US" sz="2400" b="1" u="sng" dirty="0">
                <a:solidFill>
                  <a:schemeClr val="accent6"/>
                </a:solidFill>
                <a:latin typeface="Times New Roman" panose="02020603050405020304" pitchFamily="18" charset="0"/>
                <a:cs typeface="Times New Roman" panose="02020603050405020304" pitchFamily="18" charset="0"/>
              </a:rPr>
              <a:t> </a:t>
            </a:r>
            <a:r>
              <a:rPr lang="en-US" sz="2400" b="1" u="sng" dirty="0" err="1">
                <a:solidFill>
                  <a:schemeClr val="accent6"/>
                </a:solidFill>
                <a:latin typeface="Times New Roman" panose="02020603050405020304" pitchFamily="18" charset="0"/>
                <a:cs typeface="Times New Roman" panose="02020603050405020304" pitchFamily="18" charset="0"/>
              </a:rPr>
              <a:t>câu</a:t>
            </a:r>
            <a:r>
              <a:rPr lang="en-US" sz="2400" b="1" u="sng" dirty="0">
                <a:solidFill>
                  <a:schemeClr val="accent6"/>
                </a:solidFill>
                <a:latin typeface="Times New Roman" panose="02020603050405020304" pitchFamily="18" charset="0"/>
                <a:cs typeface="Times New Roman" panose="02020603050405020304" pitchFamily="18" charset="0"/>
              </a:rPr>
              <a:t> </a:t>
            </a:r>
            <a:r>
              <a:rPr lang="en-US" sz="2400" b="1" u="sng" dirty="0" err="1">
                <a:solidFill>
                  <a:schemeClr val="accent6"/>
                </a:solidFill>
                <a:latin typeface="Times New Roman" panose="02020603050405020304" pitchFamily="18" charset="0"/>
                <a:cs typeface="Times New Roman" panose="02020603050405020304" pitchFamily="18" charset="0"/>
              </a:rPr>
              <a:t>trả</a:t>
            </a:r>
            <a:r>
              <a:rPr lang="en-US" sz="2400" b="1" u="sng" dirty="0">
                <a:solidFill>
                  <a:schemeClr val="accent6"/>
                </a:solidFill>
                <a:latin typeface="Times New Roman" panose="02020603050405020304" pitchFamily="18" charset="0"/>
                <a:cs typeface="Times New Roman" panose="02020603050405020304" pitchFamily="18" charset="0"/>
              </a:rPr>
              <a:t> </a:t>
            </a:r>
            <a:r>
              <a:rPr lang="en-US" sz="2400" b="1" u="sng" dirty="0" err="1">
                <a:solidFill>
                  <a:schemeClr val="accent6"/>
                </a:solidFill>
                <a:latin typeface="Times New Roman" panose="02020603050405020304" pitchFamily="18" charset="0"/>
                <a:cs typeface="Times New Roman" panose="02020603050405020304" pitchFamily="18" charset="0"/>
              </a:rPr>
              <a:t>lời</a:t>
            </a:r>
            <a:r>
              <a:rPr lang="en-US" sz="2400" b="1" u="sng" dirty="0">
                <a:solidFill>
                  <a:schemeClr val="accent6"/>
                </a:solidFill>
                <a:latin typeface="Times New Roman" panose="02020603050405020304" pitchFamily="18" charset="0"/>
                <a:cs typeface="Times New Roman" panose="02020603050405020304" pitchFamily="18" charset="0"/>
              </a:rPr>
              <a:t> </a:t>
            </a:r>
            <a:r>
              <a:rPr lang="en-US" sz="2400" b="1" u="sng" dirty="0" err="1">
                <a:solidFill>
                  <a:schemeClr val="accent6"/>
                </a:solidFill>
                <a:latin typeface="Times New Roman" panose="02020603050405020304" pitchFamily="18" charset="0"/>
                <a:cs typeface="Times New Roman" panose="02020603050405020304" pitchFamily="18" charset="0"/>
              </a:rPr>
              <a:t>đúng</a:t>
            </a:r>
            <a:r>
              <a:rPr lang="en-US" sz="2400" b="1" u="sng" dirty="0">
                <a:solidFill>
                  <a:schemeClr val="accent6"/>
                </a:solidFill>
                <a:latin typeface="Times New Roman" panose="02020603050405020304" pitchFamily="18" charset="0"/>
                <a:cs typeface="Times New Roman" panose="02020603050405020304" pitchFamily="18" charset="0"/>
              </a:rPr>
              <a:t>:</a:t>
            </a:r>
          </a:p>
        </p:txBody>
      </p:sp>
      <p:sp>
        <p:nvSpPr>
          <p:cNvPr id="3" name="TextBox 2"/>
          <p:cNvSpPr txBox="1"/>
          <p:nvPr/>
        </p:nvSpPr>
        <p:spPr>
          <a:xfrm>
            <a:off x="418422" y="853659"/>
            <a:ext cx="11277600" cy="1200329"/>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1. </a:t>
            </a:r>
            <a:r>
              <a:rPr lang="vi-VN" sz="2400" dirty="0">
                <a:latin typeface="Times New Roman" panose="02020603050405020304" pitchFamily="18" charset="0"/>
                <a:cs typeface="Times New Roman" panose="02020603050405020304" pitchFamily="18" charset="0"/>
              </a:rPr>
              <a:t>Trong các tam giác có các kích thước sau đây, tam giác nào là tam giác vuông ?</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A. </a:t>
            </a:r>
            <a:r>
              <a:rPr lang="en-US" sz="2400" dirty="0" smtClean="0">
                <a:latin typeface="Times New Roman" panose="02020603050405020304" pitchFamily="18" charset="0"/>
                <a:cs typeface="Times New Roman" panose="02020603050405020304" pitchFamily="18" charset="0"/>
              </a:rPr>
              <a:t>2</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3</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4</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B. 5cm; </a:t>
            </a:r>
            <a:r>
              <a:rPr lang="en-US" sz="2400" dirty="0" smtClean="0">
                <a:latin typeface="Times New Roman" panose="02020603050405020304" pitchFamily="18" charset="0"/>
                <a:cs typeface="Times New Roman" panose="02020603050405020304" pitchFamily="18" charset="0"/>
              </a:rPr>
              <a:t>7</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6</a:t>
            </a:r>
            <a:r>
              <a:rPr lang="vi-VN" sz="2400" dirty="0" smtClean="0">
                <a:latin typeface="Times New Roman" panose="02020603050405020304" pitchFamily="18" charset="0"/>
                <a:cs typeface="Times New Roman" panose="02020603050405020304" pitchFamily="18" charset="0"/>
              </a:rPr>
              <a:t>cm</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C. </a:t>
            </a:r>
            <a:r>
              <a:rPr lang="en-US" sz="2400" dirty="0" smtClean="0">
                <a:latin typeface="Times New Roman" panose="02020603050405020304" pitchFamily="18" charset="0"/>
                <a:cs typeface="Times New Roman" panose="02020603050405020304" pitchFamily="18" charset="0"/>
              </a:rPr>
              <a:t>8</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10</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6</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D. </a:t>
            </a:r>
            <a:r>
              <a:rPr lang="en-US" sz="2400" dirty="0" smtClean="0">
                <a:latin typeface="Times New Roman" panose="02020603050405020304" pitchFamily="18" charset="0"/>
                <a:cs typeface="Times New Roman" panose="02020603050405020304" pitchFamily="18" charset="0"/>
              </a:rPr>
              <a:t>9</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8</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7</a:t>
            </a:r>
            <a:r>
              <a:rPr lang="vi-VN" sz="2400" dirty="0" smtClean="0">
                <a:latin typeface="Times New Roman" panose="02020603050405020304" pitchFamily="18" charset="0"/>
                <a:cs typeface="Times New Roman" panose="02020603050405020304" pitchFamily="18" charset="0"/>
              </a:rPr>
              <a:t>cm</a:t>
            </a:r>
            <a:endParaRPr lang="en-US" sz="24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418422" y="2481943"/>
            <a:ext cx="11277600" cy="1200329"/>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2. </a:t>
            </a:r>
            <a:r>
              <a:rPr lang="vi-VN" sz="2400" dirty="0">
                <a:latin typeface="Times New Roman" panose="02020603050405020304" pitchFamily="18" charset="0"/>
                <a:cs typeface="Times New Roman" panose="02020603050405020304" pitchFamily="18" charset="0"/>
              </a:rPr>
              <a:t>Trong các tam giác có các kích thước sau đây, tam giác nào là tam giác vuông ?</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A. </a:t>
            </a:r>
            <a:r>
              <a:rPr lang="en-US" sz="2400" dirty="0" smtClean="0">
                <a:latin typeface="Times New Roman" panose="02020603050405020304" pitchFamily="18" charset="0"/>
                <a:cs typeface="Times New Roman" panose="02020603050405020304" pitchFamily="18" charset="0"/>
              </a:rPr>
              <a:t>20</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20</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30</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B. </a:t>
            </a:r>
            <a:r>
              <a:rPr lang="en-US" sz="2400" dirty="0" smtClean="0">
                <a:latin typeface="Times New Roman" panose="02020603050405020304" pitchFamily="18" charset="0"/>
                <a:cs typeface="Times New Roman" panose="02020603050405020304" pitchFamily="18" charset="0"/>
              </a:rPr>
              <a:t>40</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30</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40</a:t>
            </a:r>
            <a:r>
              <a:rPr lang="vi-VN" sz="2400" dirty="0" smtClean="0">
                <a:latin typeface="Times New Roman" panose="02020603050405020304" pitchFamily="18" charset="0"/>
                <a:cs typeface="Times New Roman" panose="02020603050405020304" pitchFamily="18" charset="0"/>
              </a:rPr>
              <a:t>cm</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r>
              <a:rPr lang="vi-VN" sz="2400" dirty="0">
                <a:latin typeface="Times New Roman" panose="02020603050405020304" pitchFamily="18" charset="0"/>
                <a:cs typeface="Times New Roman" panose="02020603050405020304" pitchFamily="18" charset="0"/>
              </a:rPr>
              <a:t>C. </a:t>
            </a:r>
            <a:r>
              <a:rPr lang="en-US" sz="2400" dirty="0" smtClean="0">
                <a:latin typeface="Times New Roman" panose="02020603050405020304" pitchFamily="18" charset="0"/>
                <a:cs typeface="Times New Roman" panose="02020603050405020304" pitchFamily="18" charset="0"/>
              </a:rPr>
              <a:t>10</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10</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10</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D. </a:t>
            </a:r>
            <a:r>
              <a:rPr lang="en-US" sz="2400" dirty="0" smtClean="0">
                <a:latin typeface="Times New Roman" panose="02020603050405020304" pitchFamily="18" charset="0"/>
                <a:cs typeface="Times New Roman" panose="02020603050405020304" pitchFamily="18" charset="0"/>
              </a:rPr>
              <a:t>40</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50</a:t>
            </a:r>
            <a:r>
              <a:rPr lang="vi-VN" sz="2400" dirty="0" smtClean="0">
                <a:latin typeface="Times New Roman" panose="02020603050405020304" pitchFamily="18" charset="0"/>
                <a:cs typeface="Times New Roman" panose="02020603050405020304" pitchFamily="18" charset="0"/>
              </a:rPr>
              <a:t>cm</a:t>
            </a:r>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3d</a:t>
            </a:r>
            <a:r>
              <a:rPr lang="vi-VN" sz="2400" dirty="0" smtClean="0">
                <a:latin typeface="Times New Roman" panose="02020603050405020304" pitchFamily="18" charset="0"/>
                <a:cs typeface="Times New Roman" panose="02020603050405020304" pitchFamily="18" charset="0"/>
              </a:rPr>
              <a:t>m</a:t>
            </a:r>
            <a:endParaRPr lang="en-US" sz="24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TextBox 4"/>
              <p:cNvSpPr txBox="1"/>
              <p:nvPr/>
            </p:nvSpPr>
            <p:spPr>
              <a:xfrm>
                <a:off x="418421" y="4180114"/>
                <a:ext cx="11556913" cy="865814"/>
              </a:xfrm>
              <a:prstGeom prst="rect">
                <a:avLst/>
              </a:prstGeom>
              <a:noFill/>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Câu</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3. </a:t>
                </a:r>
                <a:r>
                  <a:rPr lang="vi-VN" sz="2400" dirty="0">
                    <a:latin typeface="Times New Roman" panose="02020603050405020304" pitchFamily="18" charset="0"/>
                    <a:cs typeface="Times New Roman" panose="02020603050405020304" pitchFamily="18" charset="0"/>
                  </a:rPr>
                  <a:t>Trong các tam giác </a:t>
                </a:r>
                <a:r>
                  <a:rPr lang="en-US" sz="2400" dirty="0" smtClean="0">
                    <a:latin typeface="Times New Roman" panose="02020603050405020304" pitchFamily="18" charset="0"/>
                    <a:cs typeface="Times New Roman" panose="02020603050405020304" pitchFamily="18" charset="0"/>
                  </a:rPr>
                  <a:t>HIK </a:t>
                </a:r>
                <a:r>
                  <a:rPr lang="vi-VN" sz="2400" dirty="0"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HI = 2cm, HK = </a:t>
                </a:r>
                <a14:m>
                  <m:oMath xmlns:m="http://schemas.openxmlformats.org/officeDocument/2006/math">
                    <m:rad>
                      <m:radPr>
                        <m:degHide m:val="on"/>
                        <m:ctrlPr>
                          <a:rPr lang="en-US" sz="2400" i="1" dirty="0" smtClean="0">
                            <a:latin typeface="Cambria Math"/>
                          </a:rPr>
                        </m:ctrlPr>
                      </m:radPr>
                      <m:deg/>
                      <m:e>
                        <m:r>
                          <a:rPr lang="en-US" sz="2400" dirty="0">
                            <a:latin typeface="Cambria Math" panose="02040503050406030204" pitchFamily="18" charset="0"/>
                          </a:rPr>
                          <m:t>8</m:t>
                        </m:r>
                      </m:e>
                    </m:rad>
                    <m:r>
                      <a:rPr lang="en-US" sz="2400" b="0" i="1" dirty="0" smtClean="0">
                        <a:latin typeface="Cambria Math" panose="02040503050406030204" pitchFamily="18" charset="0"/>
                      </a:rPr>
                      <m:t> </m:t>
                    </m:r>
                    <m:r>
                      <a:rPr lang="en-US" sz="2400" b="0" i="1" dirty="0" smtClean="0">
                        <a:latin typeface="Cambria Math" panose="02040503050406030204" pitchFamily="18" charset="0"/>
                      </a:rPr>
                      <m:t>𝑐𝑚</m:t>
                    </m:r>
                  </m:oMath>
                </a14:m>
                <a:r>
                  <a:rPr lang="en-US" sz="2400" dirty="0" smtClean="0">
                    <a:latin typeface="Times New Roman" panose="02020603050405020304" pitchFamily="18" charset="0"/>
                    <a:cs typeface="Times New Roman" panose="02020603050405020304" pitchFamily="18" charset="0"/>
                  </a:rPr>
                  <a:t>, IK = 2cm. </a:t>
                </a:r>
                <a:r>
                  <a:rPr lang="en-US" sz="2400" dirty="0" err="1" smtClean="0">
                    <a:latin typeface="Times New Roman" panose="02020603050405020304" pitchFamily="18" charset="0"/>
                    <a:cs typeface="Times New Roman" panose="02020603050405020304" pitchFamily="18" charset="0"/>
                  </a:rPr>
                  <a:t>Khi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đó</a:t>
                </a:r>
                <a:r>
                  <a:rPr lang="en-US" sz="2400" dirty="0" smtClean="0">
                    <a:latin typeface="Times New Roman" panose="02020603050405020304" pitchFamily="18" charset="0"/>
                    <a:cs typeface="Times New Roman" panose="02020603050405020304" pitchFamily="18" charset="0"/>
                  </a:rPr>
                  <a:t> </a:t>
                </a:r>
                <a:r>
                  <a:rPr lang="vi-VN" sz="2400" dirty="0">
                    <a:latin typeface="Times New Roman" panose="02020603050405020304" pitchFamily="18" charset="0"/>
                    <a:cs typeface="Times New Roman" panose="02020603050405020304" pitchFamily="18" charset="0"/>
                  </a:rPr>
                  <a:t>tam giác </a:t>
                </a:r>
                <a:r>
                  <a:rPr lang="en-US" sz="2400" dirty="0">
                    <a:latin typeface="Times New Roman" panose="02020603050405020304" pitchFamily="18" charset="0"/>
                    <a:cs typeface="Times New Roman" panose="02020603050405020304" pitchFamily="18" charset="0"/>
                  </a:rPr>
                  <a:t>HIK </a:t>
                </a:r>
              </a:p>
              <a:p>
                <a:r>
                  <a:rPr lang="vi-VN" sz="2400" dirty="0">
                    <a:latin typeface="Times New Roman" panose="02020603050405020304" pitchFamily="18" charset="0"/>
                    <a:cs typeface="Times New Roman" panose="02020603050405020304" pitchFamily="18" charset="0"/>
                  </a:rPr>
                  <a:t>A. </a:t>
                </a:r>
                <a14:m>
                  <m:oMath xmlns:m="http://schemas.openxmlformats.org/officeDocument/2006/math">
                    <m:acc>
                      <m:accPr>
                        <m:chr m:val="̂"/>
                        <m:ctrlPr>
                          <a:rPr lang="en-US" i="1">
                            <a:latin typeface="Cambria Math"/>
                          </a:rPr>
                        </m:ctrlPr>
                      </m:accPr>
                      <m:e>
                        <m:r>
                          <a:rPr lang="en-US" i="1">
                            <a:latin typeface="Cambria Math" panose="02040503050406030204" pitchFamily="18" charset="0"/>
                          </a:rPr>
                          <m:t>𝐻𝐼𝐾</m:t>
                        </m:r>
                      </m:e>
                    </m:acc>
                    <m:r>
                      <a:rPr lang="en-US" i="1">
                        <a:latin typeface="Cambria Math" panose="02040503050406030204" pitchFamily="18" charset="0"/>
                      </a:rPr>
                      <m:t>=</m:t>
                    </m:r>
                    <m:sSup>
                      <m:sSupPr>
                        <m:ctrlPr>
                          <a:rPr lang="en-US" i="1">
                            <a:latin typeface="Cambria Math"/>
                          </a:rPr>
                        </m:ctrlPr>
                      </m:sSupPr>
                      <m:e>
                        <m:r>
                          <a:rPr lang="en-US" i="1">
                            <a:latin typeface="Cambria Math" panose="02040503050406030204" pitchFamily="18" charset="0"/>
                          </a:rPr>
                          <m:t>90</m:t>
                        </m:r>
                      </m:e>
                      <m:sup>
                        <m:r>
                          <a:rPr lang="en-US" i="1">
                            <a:latin typeface="Cambria Math" panose="02040503050406030204" pitchFamily="18" charset="0"/>
                          </a:rPr>
                          <m:t>0</m:t>
                        </m:r>
                      </m:sup>
                    </m:sSup>
                  </m:oMath>
                </a14:m>
                <a:r>
                  <a:rPr lang="vi-VN"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B</a:t>
                </a:r>
                <a:r>
                  <a:rPr lang="vi-VN" sz="2400" dirty="0">
                    <a:latin typeface="Times New Roman" panose="02020603050405020304" pitchFamily="18" charset="0"/>
                    <a:cs typeface="Times New Roman" panose="02020603050405020304" pitchFamily="18" charset="0"/>
                  </a:rPr>
                  <a:t>. </a:t>
                </a:r>
                <a14:m>
                  <m:oMath xmlns:m="http://schemas.openxmlformats.org/officeDocument/2006/math">
                    <m:acc>
                      <m:accPr>
                        <m:chr m:val="̂"/>
                        <m:ctrlPr>
                          <a:rPr lang="en-US" i="1">
                            <a:latin typeface="Cambria Math"/>
                          </a:rPr>
                        </m:ctrlPr>
                      </m:accPr>
                      <m:e>
                        <m:r>
                          <a:rPr lang="en-US" i="1">
                            <a:latin typeface="Cambria Math" panose="02040503050406030204" pitchFamily="18" charset="0"/>
                          </a:rPr>
                          <m:t>𝐼𝐻𝐾</m:t>
                        </m:r>
                      </m:e>
                    </m:acc>
                    <m:r>
                      <a:rPr lang="en-US" i="1">
                        <a:latin typeface="Cambria Math" panose="02040503050406030204" pitchFamily="18" charset="0"/>
                      </a:rPr>
                      <m:t>=</m:t>
                    </m:r>
                    <m:sSup>
                      <m:sSupPr>
                        <m:ctrlPr>
                          <a:rPr lang="en-US" i="1">
                            <a:latin typeface="Cambria Math"/>
                          </a:rPr>
                        </m:ctrlPr>
                      </m:sSupPr>
                      <m:e>
                        <m:r>
                          <a:rPr lang="en-US" i="1">
                            <a:latin typeface="Cambria Math" panose="02040503050406030204" pitchFamily="18" charset="0"/>
                          </a:rPr>
                          <m:t>90</m:t>
                        </m:r>
                      </m:e>
                      <m:sup>
                        <m:r>
                          <a:rPr lang="en-US" i="1">
                            <a:latin typeface="Cambria Math" panose="02040503050406030204" pitchFamily="18" charset="0"/>
                          </a:rPr>
                          <m:t>0</m:t>
                        </m:r>
                      </m:sup>
                    </m:sSup>
                  </m:oMath>
                </a14:m>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C</a:t>
                </a:r>
                <a:r>
                  <a:rPr lang="vi-VN" sz="2400" dirty="0">
                    <a:latin typeface="Times New Roman" panose="02020603050405020304" pitchFamily="18" charset="0"/>
                    <a:cs typeface="Times New Roman" panose="02020603050405020304" pitchFamily="18" charset="0"/>
                  </a:rPr>
                  <a:t>. </a:t>
                </a:r>
                <a14:m>
                  <m:oMath xmlns:m="http://schemas.openxmlformats.org/officeDocument/2006/math">
                    <m:acc>
                      <m:accPr>
                        <m:chr m:val="̂"/>
                        <m:ctrlPr>
                          <a:rPr lang="en-US" i="1">
                            <a:latin typeface="Cambria Math"/>
                          </a:rPr>
                        </m:ctrlPr>
                      </m:accPr>
                      <m:e>
                        <m:r>
                          <a:rPr lang="en-US" i="1">
                            <a:latin typeface="Cambria Math" panose="02040503050406030204" pitchFamily="18" charset="0"/>
                          </a:rPr>
                          <m:t>𝐻𝐾𝐼</m:t>
                        </m:r>
                      </m:e>
                    </m:acc>
                    <m:r>
                      <a:rPr lang="en-US" i="1">
                        <a:latin typeface="Cambria Math" panose="02040503050406030204" pitchFamily="18" charset="0"/>
                      </a:rPr>
                      <m:t>=</m:t>
                    </m:r>
                    <m:sSup>
                      <m:sSupPr>
                        <m:ctrlPr>
                          <a:rPr lang="en-US" i="1">
                            <a:latin typeface="Cambria Math"/>
                          </a:rPr>
                        </m:ctrlPr>
                      </m:sSupPr>
                      <m:e>
                        <m:r>
                          <a:rPr lang="en-US" i="1">
                            <a:latin typeface="Cambria Math" panose="02040503050406030204" pitchFamily="18" charset="0"/>
                          </a:rPr>
                          <m:t>90</m:t>
                        </m:r>
                      </m:e>
                      <m:sup>
                        <m:r>
                          <a:rPr lang="en-US" i="1">
                            <a:latin typeface="Cambria Math" panose="02040503050406030204" pitchFamily="18" charset="0"/>
                          </a:rPr>
                          <m:t>0</m:t>
                        </m:r>
                      </m:sup>
                    </m:sSup>
                  </m:oMath>
                </a14:m>
                <a:r>
                  <a:rPr lang="en-US" sz="2400" dirty="0" smtClean="0">
                    <a:latin typeface="Times New Roman" panose="02020603050405020304" pitchFamily="18" charset="0"/>
                    <a:cs typeface="Times New Roman" panose="02020603050405020304" pitchFamily="18" charset="0"/>
                  </a:rPr>
                  <a:t>	     </a:t>
                </a:r>
                <a:r>
                  <a:rPr lang="vi-VN" sz="2400" dirty="0" smtClean="0">
                    <a:latin typeface="Times New Roman" panose="02020603050405020304" pitchFamily="18" charset="0"/>
                    <a:cs typeface="Times New Roman" panose="02020603050405020304" pitchFamily="18" charset="0"/>
                  </a:rPr>
                  <a:t>D</a:t>
                </a:r>
                <a:r>
                  <a:rPr lang="vi-VN"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không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góc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nào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bằng</a:t>
                </a:r>
                <a:r>
                  <a:rPr lang="en-US" sz="2400" dirty="0" smtClean="0">
                    <a:latin typeface="Times New Roman" panose="02020603050405020304" pitchFamily="18" charset="0"/>
                    <a:cs typeface="Times New Roman" panose="02020603050405020304" pitchFamily="18" charset="0"/>
                  </a:rPr>
                  <a:t> </a:t>
                </a:r>
                <a14:m>
                  <m:oMath xmlns:m="http://schemas.openxmlformats.org/officeDocument/2006/math">
                    <m:sSup>
                      <m:sSupPr>
                        <m:ctrlPr>
                          <a:rPr lang="en-US" i="1">
                            <a:latin typeface="Cambria Math"/>
                          </a:rPr>
                        </m:ctrlPr>
                      </m:sSupPr>
                      <m:e>
                        <m:r>
                          <a:rPr lang="en-US" i="1">
                            <a:latin typeface="Cambria Math" panose="02040503050406030204" pitchFamily="18" charset="0"/>
                          </a:rPr>
                          <m:t>90</m:t>
                        </m:r>
                      </m:e>
                      <m:sup>
                        <m:r>
                          <a:rPr lang="en-US" i="1">
                            <a:latin typeface="Cambria Math" panose="02040503050406030204" pitchFamily="18" charset="0"/>
                          </a:rPr>
                          <m:t>0</m:t>
                        </m:r>
                      </m:sup>
                    </m:sSup>
                  </m:oMath>
                </a14:m>
                <a:endParaRPr lang="en-US" sz="2400" dirty="0">
                  <a:latin typeface="Times New Roman" panose="02020603050405020304" pitchFamily="18" charset="0"/>
                  <a:cs typeface="Times New Roman" panose="02020603050405020304" pitchFamily="18" charset="0"/>
                </a:endParaRPr>
              </a:p>
            </p:txBody>
          </p:sp>
        </mc:Choice>
        <mc:Fallback xmlns="">
          <p:sp>
            <p:nvSpPr>
              <p:cNvPr id="5" name="TextBox 4"/>
              <p:cNvSpPr txBox="1">
                <a:spLocks noRot="1" noChangeAspect="1" noMove="1" noResize="1" noEditPoints="1" noAdjustHandles="1" noChangeArrowheads="1" noChangeShapeType="1" noTextEdit="1"/>
              </p:cNvSpPr>
              <p:nvPr/>
            </p:nvSpPr>
            <p:spPr>
              <a:xfrm>
                <a:off x="418421" y="4180114"/>
                <a:ext cx="11556913" cy="865814"/>
              </a:xfrm>
              <a:prstGeom prst="rect">
                <a:avLst/>
              </a:prstGeom>
              <a:blipFill>
                <a:blip r:embed="rId2"/>
                <a:stretch>
                  <a:fillRect l="-844" t="-1408" r="-897" b="-15493"/>
                </a:stretch>
              </a:blipFill>
            </p:spPr>
            <p:txBody>
              <a:bodyPr/>
              <a:lstStyle/>
              <a:p>
                <a:r>
                  <a:rPr lang="en-US">
                    <a:noFill/>
                  </a:rPr>
                  <a:t> </a:t>
                </a:r>
              </a:p>
            </p:txBody>
          </p:sp>
        </mc:Fallback>
      </mc:AlternateContent>
    </p:spTree>
    <p:extLst>
      <p:ext uri="{BB962C8B-B14F-4D97-AF65-F5344CB8AC3E}">
        <p14:creationId xmlns:p14="http://schemas.microsoft.com/office/powerpoint/2010/main" val="18010380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p:cNvSpPr txBox="1"/>
              <p:nvPr/>
            </p:nvSpPr>
            <p:spPr>
              <a:xfrm>
                <a:off x="1213890" y="778472"/>
                <a:ext cx="9656956" cy="5361532"/>
              </a:xfrm>
              <a:prstGeom prst="rect">
                <a:avLst/>
              </a:prstGeom>
              <a:noFill/>
              <a:ln w="19050">
                <a:solidFill>
                  <a:schemeClr val="tx1"/>
                </a:solidFill>
              </a:ln>
            </p:spPr>
            <p:txBody>
              <a:bodyPr wrap="square" rtlCol="0">
                <a:spAutoFit/>
              </a:bodyPr>
              <a:lstStyle/>
              <a:p>
                <a:pPr algn="ctr"/>
                <a:r>
                  <a:rPr lang="en-US" sz="2400" b="1" dirty="0" smtClean="0">
                    <a:latin typeface="Times New Roman" panose="02020603050405020304" pitchFamily="18" charset="0"/>
                    <a:cs typeface="Times New Roman" panose="02020603050405020304" pitchFamily="18" charset="0"/>
                  </a:rPr>
                  <a:t>PHIẾU HỌC TẬP SỐ 2</a:t>
                </a:r>
              </a:p>
              <a:p>
                <a:r>
                  <a:rPr lang="en-US" sz="2400" b="1" dirty="0" err="1" smtClean="0">
                    <a:latin typeface="Times New Roman" panose="02020603050405020304" pitchFamily="18" charset="0"/>
                    <a:cs typeface="Times New Roman" panose="02020603050405020304" pitchFamily="18" charset="0"/>
                  </a:rPr>
                  <a:t>Họ</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và</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tên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học</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sinh</a:t>
                </a:r>
                <a:r>
                  <a:rPr lang="en-US" sz="2400" b="1"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endParaRPr lang="en-US" dirty="0" smtClean="0"/>
              </a:p>
              <a:p>
                <a:endParaRPr lang="en-US" dirty="0"/>
              </a:p>
              <a:p>
                <a:pPr algn="just"/>
                <a:endParaRPr lang="en-US" sz="2400" b="1" dirty="0" smtClean="0">
                  <a:latin typeface="Times New Roman" panose="02020603050405020304" pitchFamily="18" charset="0"/>
                  <a:cs typeface="Times New Roman" panose="02020603050405020304" pitchFamily="18" charset="0"/>
                </a:endParaRPr>
              </a:p>
              <a:p>
                <a:r>
                  <a:rPr lang="en-US" dirty="0"/>
                  <a:t>Cho </a:t>
                </a:r>
                <a:r>
                  <a:rPr lang="en-US" dirty="0" err="1"/>
                  <a:t>bài</a:t>
                </a:r>
                <a:r>
                  <a:rPr lang="en-US" dirty="0"/>
                  <a:t> </a:t>
                </a:r>
                <a:r>
                  <a:rPr lang="en-US" dirty="0" err="1"/>
                  <a:t>toán</a:t>
                </a:r>
                <a:r>
                  <a:rPr lang="en-US" dirty="0"/>
                  <a:t>: “Tam </a:t>
                </a:r>
                <a:r>
                  <a:rPr lang="en-US" dirty="0" err="1"/>
                  <a:t>giác</a:t>
                </a:r>
                <a:r>
                  <a:rPr lang="en-US" dirty="0"/>
                  <a:t> ABC </a:t>
                </a:r>
                <a:r>
                  <a:rPr lang="en-US" dirty="0" err="1"/>
                  <a:t>có</a:t>
                </a:r>
                <a:r>
                  <a:rPr lang="en-US" dirty="0"/>
                  <a:t> AB = 8, AC = 17, BC = 15 </a:t>
                </a:r>
                <a:r>
                  <a:rPr lang="en-US" dirty="0" err="1"/>
                  <a:t>có</a:t>
                </a:r>
                <a:r>
                  <a:rPr lang="en-US" dirty="0"/>
                  <a:t> </a:t>
                </a:r>
                <a:r>
                  <a:rPr lang="en-US" dirty="0" err="1"/>
                  <a:t>phải</a:t>
                </a:r>
                <a:r>
                  <a:rPr lang="en-US" dirty="0"/>
                  <a:t> </a:t>
                </a:r>
                <a:r>
                  <a:rPr lang="en-US" dirty="0" err="1"/>
                  <a:t>là</a:t>
                </a:r>
                <a:r>
                  <a:rPr lang="en-US" dirty="0"/>
                  <a:t> tam </a:t>
                </a:r>
                <a:r>
                  <a:rPr lang="en-US" dirty="0" err="1"/>
                  <a:t>giác</a:t>
                </a:r>
                <a:r>
                  <a:rPr lang="en-US" dirty="0"/>
                  <a:t> </a:t>
                </a:r>
                <a:r>
                  <a:rPr lang="en-US" dirty="0" err="1"/>
                  <a:t>vuông</a:t>
                </a:r>
                <a:r>
                  <a:rPr lang="en-US" dirty="0"/>
                  <a:t> hay </a:t>
                </a:r>
                <a:r>
                  <a:rPr lang="en-US" dirty="0" err="1"/>
                  <a:t>không</a:t>
                </a:r>
                <a:r>
                  <a:rPr lang="en-US" dirty="0"/>
                  <a:t>?”. </a:t>
                </a:r>
                <a:r>
                  <a:rPr lang="en-US" dirty="0" err="1"/>
                  <a:t>Bạn</a:t>
                </a:r>
                <a:r>
                  <a:rPr lang="en-US" dirty="0"/>
                  <a:t> </a:t>
                </a:r>
                <a:r>
                  <a:rPr lang="en-US" dirty="0" err="1"/>
                  <a:t>Tâm</a:t>
                </a:r>
                <a:r>
                  <a:rPr lang="en-US" dirty="0"/>
                  <a:t> </a:t>
                </a:r>
                <a:r>
                  <a:rPr lang="en-US" dirty="0" err="1"/>
                  <a:t>đã</a:t>
                </a:r>
                <a:r>
                  <a:rPr lang="en-US" dirty="0"/>
                  <a:t> </a:t>
                </a:r>
                <a:r>
                  <a:rPr lang="en-US" dirty="0" err="1"/>
                  <a:t>giải</a:t>
                </a:r>
                <a:r>
                  <a:rPr lang="en-US" dirty="0"/>
                  <a:t> </a:t>
                </a:r>
                <a:r>
                  <a:rPr lang="en-US" dirty="0" err="1"/>
                  <a:t>bài</a:t>
                </a:r>
                <a:r>
                  <a:rPr lang="en-US" dirty="0"/>
                  <a:t> </a:t>
                </a:r>
                <a:r>
                  <a:rPr lang="en-US" dirty="0" err="1"/>
                  <a:t>toán</a:t>
                </a:r>
                <a:r>
                  <a:rPr lang="en-US" dirty="0"/>
                  <a:t> </a:t>
                </a:r>
                <a:r>
                  <a:rPr lang="en-US" dirty="0" err="1"/>
                  <a:t>đó</a:t>
                </a:r>
                <a:r>
                  <a:rPr lang="en-US" dirty="0"/>
                  <a:t> </a:t>
                </a:r>
                <a:r>
                  <a:rPr lang="en-US" dirty="0" err="1"/>
                  <a:t>như</a:t>
                </a:r>
                <a:r>
                  <a:rPr lang="en-US" dirty="0"/>
                  <a:t> </a:t>
                </a:r>
                <a:r>
                  <a:rPr lang="en-US" dirty="0" err="1"/>
                  <a:t>sau</a:t>
                </a:r>
                <a:r>
                  <a:rPr lang="en-US" dirty="0"/>
                  <a:t>:</a:t>
                </a:r>
              </a:p>
              <a:p>
                <a:r>
                  <a:rPr lang="en-US" dirty="0" smtClean="0"/>
                  <a:t>	AB</a:t>
                </a:r>
                <a:r>
                  <a:rPr lang="en-US" baseline="30000" dirty="0" smtClean="0"/>
                  <a:t>2</a:t>
                </a:r>
                <a:r>
                  <a:rPr lang="en-US" dirty="0" smtClean="0"/>
                  <a:t> + AC</a:t>
                </a:r>
                <a:r>
                  <a:rPr lang="en-US" baseline="30000" dirty="0" smtClean="0"/>
                  <a:t>2 </a:t>
                </a:r>
                <a:r>
                  <a:rPr lang="en-US" dirty="0" smtClean="0"/>
                  <a:t> = 8</a:t>
                </a:r>
                <a:r>
                  <a:rPr lang="en-US" baseline="30000" dirty="0" smtClean="0"/>
                  <a:t>2</a:t>
                </a:r>
                <a:r>
                  <a:rPr lang="en-US" dirty="0" smtClean="0"/>
                  <a:t> + 17</a:t>
                </a:r>
                <a:r>
                  <a:rPr lang="en-US" baseline="30000" dirty="0" smtClean="0"/>
                  <a:t>2</a:t>
                </a:r>
                <a:r>
                  <a:rPr lang="en-US" dirty="0" smtClean="0"/>
                  <a:t> = </a:t>
                </a:r>
                <a:r>
                  <a:rPr lang="en-US" dirty="0"/>
                  <a:t>64 + 289 = 353</a:t>
                </a:r>
                <a:r>
                  <a:rPr lang="en-US" baseline="30000" dirty="0" smtClean="0"/>
                  <a:t>        </a:t>
                </a:r>
              </a:p>
              <a:p>
                <a:r>
                  <a:rPr lang="en-US" sz="2400" b="1" baseline="30000" dirty="0">
                    <a:latin typeface="Times New Roman" panose="02020603050405020304" pitchFamily="18" charset="0"/>
                    <a:cs typeface="Times New Roman" panose="02020603050405020304" pitchFamily="18" charset="0"/>
                  </a:rPr>
                  <a:t>	</a:t>
                </a:r>
                <a:r>
                  <a:rPr lang="en-US" dirty="0" smtClean="0"/>
                  <a:t>BC</a:t>
                </a:r>
                <a:r>
                  <a:rPr lang="en-US" baseline="30000" dirty="0" smtClean="0"/>
                  <a:t>2</a:t>
                </a:r>
                <a:r>
                  <a:rPr lang="en-US" dirty="0" smtClean="0"/>
                  <a:t> = 15</a:t>
                </a:r>
                <a:r>
                  <a:rPr lang="en-US" baseline="30000" dirty="0" smtClean="0"/>
                  <a:t>2</a:t>
                </a:r>
                <a:r>
                  <a:rPr lang="en-US" dirty="0" smtClean="0"/>
                  <a:t> </a:t>
                </a:r>
                <a:r>
                  <a:rPr lang="en-US" dirty="0"/>
                  <a:t>= </a:t>
                </a:r>
                <a:r>
                  <a:rPr lang="en-US" dirty="0" smtClean="0"/>
                  <a:t>225</a:t>
                </a:r>
              </a:p>
              <a:p>
                <a:r>
                  <a:rPr lang="en-US" dirty="0" smtClean="0"/>
                  <a:t>	</a:t>
                </a:r>
                <a14:m>
                  <m:oMath xmlns:m="http://schemas.openxmlformats.org/officeDocument/2006/math">
                    <m:r>
                      <a:rPr lang="en-US" i="1">
                        <a:latin typeface="Cambria Math" panose="02040503050406030204" pitchFamily="18" charset="0"/>
                      </a:rPr>
                      <m:t>𝐷𝑜</m:t>
                    </m:r>
                    <m:r>
                      <a:rPr lang="en-US" i="1">
                        <a:latin typeface="Cambria Math" panose="02040503050406030204" pitchFamily="18" charset="0"/>
                      </a:rPr>
                      <m:t> 353 ≠225 </m:t>
                    </m:r>
                    <m:r>
                      <a:rPr lang="en-US" i="1">
                        <a:latin typeface="Cambria Math" panose="02040503050406030204" pitchFamily="18" charset="0"/>
                      </a:rPr>
                      <m:t>𝑛</m:t>
                    </m:r>
                    <m:r>
                      <a:rPr lang="en-US" i="1">
                        <a:latin typeface="Cambria Math" panose="02040503050406030204" pitchFamily="18" charset="0"/>
                      </a:rPr>
                      <m:t>ê</m:t>
                    </m:r>
                    <m:r>
                      <a:rPr lang="en-US" i="1">
                        <a:latin typeface="Cambria Math" panose="02040503050406030204" pitchFamily="18" charset="0"/>
                      </a:rPr>
                      <m:t>𝑛</m:t>
                    </m:r>
                    <m:r>
                      <a:rPr lang="en-US" i="1">
                        <a:latin typeface="Cambria Math" panose="02040503050406030204" pitchFamily="18" charset="0"/>
                      </a:rPr>
                      <m:t> </m:t>
                    </m:r>
                    <m:sSup>
                      <m:sSupPr>
                        <m:ctrlPr>
                          <a:rPr lang="en-US" i="1">
                            <a:latin typeface="Cambria Math"/>
                          </a:rPr>
                        </m:ctrlPr>
                      </m:sSupPr>
                      <m:e>
                        <m:r>
                          <a:rPr lang="en-US" i="1">
                            <a:latin typeface="Cambria Math" panose="02040503050406030204" pitchFamily="18" charset="0"/>
                          </a:rPr>
                          <m:t>𝐴𝐵</m:t>
                        </m:r>
                      </m:e>
                      <m:sup>
                        <m:r>
                          <a:rPr lang="en-US" i="1">
                            <a:latin typeface="Cambria Math" panose="02040503050406030204" pitchFamily="18" charset="0"/>
                          </a:rPr>
                          <m:t>2</m:t>
                        </m:r>
                      </m:sup>
                    </m:sSup>
                    <m:r>
                      <a:rPr lang="en-US" i="1">
                        <a:latin typeface="Cambria Math" panose="02040503050406030204" pitchFamily="18" charset="0"/>
                      </a:rPr>
                      <m:t>+</m:t>
                    </m:r>
                    <m:sSup>
                      <m:sSupPr>
                        <m:ctrlPr>
                          <a:rPr lang="en-US" i="1">
                            <a:latin typeface="Cambria Math"/>
                          </a:rPr>
                        </m:ctrlPr>
                      </m:sSupPr>
                      <m:e>
                        <m:r>
                          <a:rPr lang="en-US" i="1">
                            <a:latin typeface="Cambria Math" panose="02040503050406030204" pitchFamily="18" charset="0"/>
                          </a:rPr>
                          <m:t>𝐴𝐶</m:t>
                        </m:r>
                      </m:e>
                      <m:sup>
                        <m:r>
                          <a:rPr lang="en-US" i="1">
                            <a:latin typeface="Cambria Math" panose="02040503050406030204" pitchFamily="18" charset="0"/>
                          </a:rPr>
                          <m:t>2</m:t>
                        </m:r>
                      </m:sup>
                    </m:sSup>
                    <m:r>
                      <a:rPr lang="en-US" i="1">
                        <a:latin typeface="Cambria Math" panose="02040503050406030204" pitchFamily="18" charset="0"/>
                      </a:rPr>
                      <m:t>≠</m:t>
                    </m:r>
                    <m:sSup>
                      <m:sSupPr>
                        <m:ctrlPr>
                          <a:rPr lang="en-US" i="1">
                            <a:latin typeface="Cambria Math"/>
                          </a:rPr>
                        </m:ctrlPr>
                      </m:sSupPr>
                      <m:e>
                        <m:r>
                          <a:rPr lang="en-US" i="1">
                            <a:latin typeface="Cambria Math" panose="02040503050406030204" pitchFamily="18" charset="0"/>
                          </a:rPr>
                          <m:t>𝐵𝐶</m:t>
                        </m:r>
                      </m:e>
                      <m:sup>
                        <m:r>
                          <a:rPr lang="en-US" i="1">
                            <a:latin typeface="Cambria Math" panose="02040503050406030204" pitchFamily="18" charset="0"/>
                          </a:rPr>
                          <m:t>2</m:t>
                        </m:r>
                      </m:sup>
                    </m:sSup>
                  </m:oMath>
                </a14:m>
                <a:endParaRPr lang="en-US" dirty="0"/>
              </a:p>
              <a:p>
                <a:r>
                  <a:rPr lang="en-US" baseline="30000" dirty="0" smtClean="0"/>
                  <a:t> </a:t>
                </a:r>
                <a:r>
                  <a:rPr lang="en-US" dirty="0" err="1">
                    <a:latin typeface="Times New Roman" panose="02020603050405020304" pitchFamily="18" charset="0"/>
                    <a:cs typeface="Times New Roman" panose="02020603050405020304" pitchFamily="18" charset="0"/>
                  </a:rPr>
                  <a:t>Vậy</a:t>
                </a:r>
                <a:r>
                  <a:rPr lang="en-US" dirty="0">
                    <a:latin typeface="Times New Roman" panose="02020603050405020304" pitchFamily="18" charset="0"/>
                    <a:cs typeface="Times New Roman" panose="02020603050405020304" pitchFamily="18" charset="0"/>
                  </a:rPr>
                  <a:t> tam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ABC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tam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a:t>
                </a:r>
              </a:p>
              <a:p>
                <a:r>
                  <a:rPr lang="en-US" dirty="0" err="1">
                    <a:latin typeface="Times New Roman" panose="02020603050405020304" pitchFamily="18" charset="0"/>
                    <a:cs typeface="Times New Roman" panose="02020603050405020304" pitchFamily="18" charset="0"/>
                  </a:rPr>
                  <a:t>Lời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đúng</a:t>
                </a:r>
                <a:r>
                  <a:rPr lang="en-US" dirty="0">
                    <a:latin typeface="Times New Roman" panose="02020603050405020304" pitchFamily="18" charset="0"/>
                    <a:cs typeface="Times New Roman" panose="02020603050405020304" pitchFamily="18" charset="0"/>
                  </a:rPr>
                  <a:t> hay </a:t>
                </a:r>
                <a:r>
                  <a:rPr lang="en-US" dirty="0" err="1">
                    <a:latin typeface="Times New Roman" panose="02020603050405020304" pitchFamily="18" charset="0"/>
                    <a:cs typeface="Times New Roman" panose="02020603050405020304" pitchFamily="18" charset="0"/>
                  </a:rPr>
                  <a:t>sai</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Nếu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hãy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đúng</a:t>
                </a:r>
                <a:r>
                  <a:rPr lang="en-US" dirty="0">
                    <a:latin typeface="Times New Roman" panose="02020603050405020304" pitchFamily="18" charset="0"/>
                    <a:cs typeface="Times New Roman" panose="02020603050405020304" pitchFamily="18" charset="0"/>
                  </a:rPr>
                  <a:t>.</a:t>
                </a:r>
              </a:p>
              <a:p>
                <a:r>
                  <a:rPr lang="en-US" dirty="0" smtClean="0"/>
                  <a:t>………………………………………………………………………………………………………………………………………………………………</a:t>
                </a:r>
              </a:p>
              <a:p>
                <a:r>
                  <a:rPr lang="en-US" dirty="0" smtClean="0"/>
                  <a:t>………………………………………………………………………………………………………………………………………………………………</a:t>
                </a:r>
              </a:p>
              <a:p>
                <a:r>
                  <a:rPr lang="en-US" dirty="0" smtClean="0"/>
                  <a:t>………………………………………………………………………………………………………………………………………………………………</a:t>
                </a:r>
              </a:p>
              <a:p>
                <a:r>
                  <a:rPr lang="en-US" dirty="0" smtClean="0"/>
                  <a:t>………………………………………………………………………………………………………………………………………………………………</a:t>
                </a:r>
              </a:p>
              <a:p>
                <a:r>
                  <a:rPr lang="en-US" dirty="0" smtClean="0"/>
                  <a:t>………………………………………………………………………………………………………………………………………………………………</a:t>
                </a:r>
              </a:p>
              <a:p>
                <a:r>
                  <a:rPr lang="en-US" dirty="0" smtClean="0"/>
                  <a:t>………………………………………………………………………………………………………………………………………………………………</a:t>
                </a:r>
              </a:p>
            </p:txBody>
          </p:sp>
        </mc:Choice>
        <mc:Fallback xmlns="">
          <p:sp>
            <p:nvSpPr>
              <p:cNvPr id="2" name="TextBox 1"/>
              <p:cNvSpPr txBox="1">
                <a:spLocks noRot="1" noChangeAspect="1" noMove="1" noResize="1" noEditPoints="1" noAdjustHandles="1" noChangeArrowheads="1" noChangeShapeType="1" noTextEdit="1"/>
              </p:cNvSpPr>
              <p:nvPr/>
            </p:nvSpPr>
            <p:spPr>
              <a:xfrm>
                <a:off x="1213890" y="778472"/>
                <a:ext cx="9656956" cy="5361532"/>
              </a:xfrm>
              <a:prstGeom prst="rect">
                <a:avLst/>
              </a:prstGeom>
              <a:blipFill>
                <a:blip r:embed="rId2"/>
                <a:stretch>
                  <a:fillRect l="-882" t="-794" r="-189" b="-567"/>
                </a:stretch>
              </a:blipFill>
              <a:ln w="19050">
                <a:solidFill>
                  <a:schemeClr val="tx1"/>
                </a:solidFill>
              </a:ln>
            </p:spPr>
            <p:txBody>
              <a:bodyPr/>
              <a:lstStyle/>
              <a:p>
                <a:r>
                  <a:rPr lang="en-US">
                    <a:noFill/>
                  </a:rPr>
                  <a:t> </a:t>
                </a:r>
              </a:p>
            </p:txBody>
          </p:sp>
        </mc:Fallback>
      </mc:AlternateContent>
      <p:sp>
        <p:nvSpPr>
          <p:cNvPr id="3" name="Rectangle 2"/>
          <p:cNvSpPr/>
          <p:nvPr/>
        </p:nvSpPr>
        <p:spPr>
          <a:xfrm>
            <a:off x="1336553" y="1759774"/>
            <a:ext cx="1761893" cy="479502"/>
          </a:xfrm>
          <a:prstGeom prst="rect">
            <a:avLst/>
          </a:prstGeom>
          <a:solidFill>
            <a:schemeClr val="bg1"/>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chemeClr val="tx1"/>
                </a:solidFill>
                <a:latin typeface="Times New Roman" panose="02020603050405020304" pitchFamily="18" charset="0"/>
                <a:cs typeface="Times New Roman" panose="02020603050405020304" pitchFamily="18" charset="0"/>
              </a:rPr>
              <a:t>Nhiệm</a:t>
            </a:r>
            <a:r>
              <a:rPr lang="en-US" sz="2400" b="1" dirty="0" smtClean="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vụ</a:t>
            </a:r>
            <a:r>
              <a:rPr lang="en-US" sz="2400" b="1" dirty="0" smtClean="0">
                <a:solidFill>
                  <a:schemeClr val="tx1"/>
                </a:solidFill>
                <a:latin typeface="Times New Roman" panose="02020603050405020304" pitchFamily="18" charset="0"/>
                <a:cs typeface="Times New Roman" panose="02020603050405020304" pitchFamily="18" charset="0"/>
              </a:rPr>
              <a:t> 5</a:t>
            </a:r>
            <a:endParaRPr lang="en-US"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08951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3890" y="778472"/>
            <a:ext cx="9656956" cy="5355312"/>
          </a:xfrm>
          <a:prstGeom prst="rect">
            <a:avLst/>
          </a:prstGeom>
          <a:noFill/>
          <a:ln w="19050">
            <a:solidFill>
              <a:schemeClr val="tx1"/>
            </a:solidFill>
          </a:ln>
        </p:spPr>
        <p:txBody>
          <a:bodyPr wrap="square" rtlCol="0">
            <a:spAutoFit/>
          </a:bodyPr>
          <a:lstStyle/>
          <a:p>
            <a:pPr algn="ctr"/>
            <a:r>
              <a:rPr lang="en-US" sz="2400" b="1" dirty="0" smtClean="0">
                <a:latin typeface="Times New Roman" panose="02020603050405020304" pitchFamily="18" charset="0"/>
                <a:cs typeface="Times New Roman" panose="02020603050405020304" pitchFamily="18" charset="0"/>
              </a:rPr>
              <a:t>PHIẾU HỌC TẬP SỐ 3</a:t>
            </a:r>
          </a:p>
          <a:p>
            <a:r>
              <a:rPr lang="en-US" sz="2400" b="1" dirty="0" err="1" smtClean="0">
                <a:latin typeface="Times New Roman" panose="02020603050405020304" pitchFamily="18" charset="0"/>
                <a:cs typeface="Times New Roman" panose="02020603050405020304" pitchFamily="18" charset="0"/>
              </a:rPr>
              <a:t>Họ</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và</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tên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học</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sinh</a:t>
            </a:r>
            <a:r>
              <a:rPr lang="en-US" sz="2400" b="1"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endParaRPr lang="en-US" dirty="0" smtClean="0"/>
          </a:p>
          <a:p>
            <a:endParaRPr lang="en-US" dirty="0"/>
          </a:p>
          <a:p>
            <a:pPr algn="just"/>
            <a:endParaRPr lang="en-US" sz="2400" b="1" dirty="0" smtClean="0">
              <a:latin typeface="Times New Roman" panose="02020603050405020304" pitchFamily="18" charset="0"/>
              <a:cs typeface="Times New Roman" panose="02020603050405020304" pitchFamily="18" charset="0"/>
            </a:endParaRPr>
          </a:p>
          <a:p>
            <a:r>
              <a:rPr lang="en-US" b="1" dirty="0" err="1">
                <a:latin typeface="Times New Roman" panose="02020603050405020304" pitchFamily="18" charset="0"/>
                <a:cs typeface="Times New Roman" panose="02020603050405020304" pitchFamily="18" charset="0"/>
              </a:rPr>
              <a:t>Hoa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cùng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một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nhóm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bạn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rủ</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nhau</a:t>
            </a:r>
            <a:r>
              <a:rPr lang="en-US" b="1" dirty="0">
                <a:latin typeface="Times New Roman" panose="02020603050405020304" pitchFamily="18" charset="0"/>
                <a:cs typeface="Times New Roman" panose="02020603050405020304" pitchFamily="18" charset="0"/>
              </a:rPr>
              <a:t> </a:t>
            </a:r>
            <a:endParaRPr lang="en-US" b="1" dirty="0" smtClean="0">
              <a:latin typeface="Times New Roman" panose="02020603050405020304" pitchFamily="18" charset="0"/>
              <a:cs typeface="Times New Roman" panose="02020603050405020304" pitchFamily="18" charset="0"/>
            </a:endParaRPr>
          </a:p>
          <a:p>
            <a:r>
              <a:rPr lang="en-US" b="1" dirty="0" err="1" smtClean="0">
                <a:latin typeface="Times New Roman" panose="02020603050405020304" pitchFamily="18" charset="0"/>
                <a:cs typeface="Times New Roman" panose="02020603050405020304" pitchFamily="18" charset="0"/>
              </a:rPr>
              <a:t>Đưa</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em</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công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viên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chơi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cầu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trượt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Khi</a:t>
            </a:r>
            <a:r>
              <a:rPr lang="en-US" b="1" dirty="0">
                <a:latin typeface="Times New Roman" panose="02020603050405020304" pitchFamily="18" charset="0"/>
                <a:cs typeface="Times New Roman" panose="02020603050405020304" pitchFamily="18" charset="0"/>
              </a:rPr>
              <a:t> </a:t>
            </a:r>
            <a:endParaRPr lang="en-US" b="1" dirty="0" smtClean="0">
              <a:latin typeface="Times New Roman" panose="02020603050405020304" pitchFamily="18" charset="0"/>
              <a:cs typeface="Times New Roman" panose="02020603050405020304" pitchFamily="18" charset="0"/>
            </a:endParaRPr>
          </a:p>
          <a:p>
            <a:r>
              <a:rPr lang="en-US" b="1" dirty="0" err="1" smtClean="0">
                <a:latin typeface="Times New Roman" panose="02020603050405020304" pitchFamily="18" charset="0"/>
                <a:cs typeface="Times New Roman" panose="02020603050405020304" pitchFamily="18" charset="0"/>
              </a:rPr>
              <a:t>nhìn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thấy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cầu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trượt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Hoa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liền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đố</a:t>
            </a:r>
            <a:r>
              <a:rPr lang="en-US" b="1" dirty="0">
                <a:latin typeface="Times New Roman" panose="02020603050405020304" pitchFamily="18" charset="0"/>
                <a:cs typeface="Times New Roman" panose="02020603050405020304" pitchFamily="18" charset="0"/>
              </a:rPr>
              <a:t> </a:t>
            </a:r>
            <a:endParaRPr lang="en-US" b="1" dirty="0" smtClean="0">
              <a:latin typeface="Times New Roman" panose="02020603050405020304" pitchFamily="18" charset="0"/>
              <a:cs typeface="Times New Roman" panose="02020603050405020304" pitchFamily="18" charset="0"/>
            </a:endParaRPr>
          </a:p>
          <a:p>
            <a:r>
              <a:rPr lang="en-US" b="1" dirty="0" err="1" smtClean="0">
                <a:latin typeface="Times New Roman" panose="02020603050405020304" pitchFamily="18" charset="0"/>
                <a:cs typeface="Times New Roman" panose="02020603050405020304" pitchFamily="18" charset="0"/>
              </a:rPr>
              <a:t>các</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bạn</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tìm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được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chiều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dài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cái</a:t>
            </a:r>
            <a:r>
              <a:rPr lang="en-US" b="1" dirty="0">
                <a:latin typeface="Times New Roman" panose="02020603050405020304" pitchFamily="18" charset="0"/>
                <a:cs typeface="Times New Roman" panose="02020603050405020304" pitchFamily="18" charset="0"/>
              </a:rPr>
              <a:t> </a:t>
            </a:r>
            <a:endParaRPr lang="en-US" b="1" dirty="0" smtClean="0">
              <a:latin typeface="Times New Roman" panose="02020603050405020304" pitchFamily="18" charset="0"/>
              <a:cs typeface="Times New Roman" panose="02020603050405020304" pitchFamily="18" charset="0"/>
            </a:endParaRPr>
          </a:p>
          <a:p>
            <a:r>
              <a:rPr lang="en-US" b="1" dirty="0" err="1" smtClean="0">
                <a:latin typeface="Times New Roman" panose="02020603050405020304" pitchFamily="18" charset="0"/>
                <a:cs typeface="Times New Roman" panose="02020603050405020304" pitchFamily="18" charset="0"/>
              </a:rPr>
              <a:t>cầu</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trượt</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t>
            </a:r>
            <a:r>
              <a:rPr lang="en-US" b="1" dirty="0" err="1">
                <a:latin typeface="Times New Roman" panose="02020603050405020304" pitchFamily="18" charset="0"/>
                <a:cs typeface="Times New Roman" panose="02020603050405020304" pitchFamily="18" charset="0"/>
              </a:rPr>
              <a:t>chỉ</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tính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đến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điểm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vừa</a:t>
            </a:r>
            <a:r>
              <a:rPr lang="en-US" b="1" dirty="0">
                <a:latin typeface="Times New Roman" panose="02020603050405020304" pitchFamily="18" charset="0"/>
                <a:cs typeface="Times New Roman" panose="02020603050405020304" pitchFamily="18" charset="0"/>
              </a:rPr>
              <a:t> </a:t>
            </a:r>
            <a:endParaRPr lang="en-US" b="1" dirty="0" smtClean="0">
              <a:latin typeface="Times New Roman" panose="02020603050405020304" pitchFamily="18" charset="0"/>
              <a:cs typeface="Times New Roman" panose="02020603050405020304" pitchFamily="18" charset="0"/>
            </a:endParaRPr>
          </a:p>
          <a:p>
            <a:r>
              <a:rPr lang="en-US" b="1" dirty="0" err="1" smtClean="0">
                <a:latin typeface="Times New Roman" panose="02020603050405020304" pitchFamily="18" charset="0"/>
                <a:cs typeface="Times New Roman" panose="02020603050405020304" pitchFamily="18" charset="0"/>
              </a:rPr>
              <a:t>tiếp</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xúc</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mặt</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đất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em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hãy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giúp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đỡ</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nhóm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bạn</a:t>
            </a:r>
            <a:r>
              <a:rPr lang="en-US" b="1" dirty="0">
                <a:latin typeface="Times New Roman" panose="02020603050405020304" pitchFamily="18" charset="0"/>
                <a:cs typeface="Times New Roman" panose="02020603050405020304" pitchFamily="18" charset="0"/>
              </a:rPr>
              <a:t> </a:t>
            </a:r>
            <a:endParaRPr lang="en-US" b="1" dirty="0" smtClean="0">
              <a:latin typeface="Times New Roman" panose="02020603050405020304" pitchFamily="18" charset="0"/>
              <a:cs typeface="Times New Roman" panose="02020603050405020304" pitchFamily="18" charset="0"/>
            </a:endParaRPr>
          </a:p>
          <a:p>
            <a:r>
              <a:rPr lang="en-US" b="1" dirty="0" err="1" smtClean="0">
                <a:latin typeface="Times New Roman" panose="02020603050405020304" pitchFamily="18" charset="0"/>
                <a:cs typeface="Times New Roman" panose="02020603050405020304" pitchFamily="18" charset="0"/>
              </a:rPr>
              <a:t>trả</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lời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câu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đố</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Hoa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nhé</a:t>
            </a:r>
            <a:r>
              <a:rPr lang="en-US" b="1" dirty="0" smtClean="0">
                <a:latin typeface="Times New Roman" panose="02020603050405020304" pitchFamily="18" charset="0"/>
                <a:cs typeface="Times New Roman" panose="02020603050405020304" pitchFamily="18" charset="0"/>
              </a:rPr>
              <a:t>!</a:t>
            </a:r>
            <a:endParaRPr lang="en-US" dirty="0" smtClean="0"/>
          </a:p>
          <a:p>
            <a:r>
              <a:rPr lang="en-US" dirty="0" smtClean="0"/>
              <a:t>………………………………………………………………………………………………………………………………………………………………</a:t>
            </a:r>
          </a:p>
          <a:p>
            <a:r>
              <a:rPr lang="en-US" dirty="0" smtClean="0"/>
              <a:t>………………………………………………………………………………………………………………………………………………………………</a:t>
            </a:r>
          </a:p>
          <a:p>
            <a:r>
              <a:rPr lang="en-US" dirty="0" smtClean="0"/>
              <a:t>………………………………………………………………………………………………………………………………………………………………</a:t>
            </a:r>
          </a:p>
          <a:p>
            <a:r>
              <a:rPr lang="en-US" dirty="0" smtClean="0"/>
              <a:t>………………………………………………………………………………………………………………………………………………………………</a:t>
            </a:r>
          </a:p>
          <a:p>
            <a:r>
              <a:rPr lang="en-US" dirty="0" smtClean="0"/>
              <a:t>………………………………………………………………………………………………………………………………………………………………</a:t>
            </a:r>
          </a:p>
          <a:p>
            <a:r>
              <a:rPr lang="en-US" dirty="0" smtClean="0"/>
              <a:t>………………………………………………………………………………………………………………………………………………………………</a:t>
            </a:r>
          </a:p>
        </p:txBody>
      </p:sp>
      <p:sp>
        <p:nvSpPr>
          <p:cNvPr id="3" name="Rectangle 2"/>
          <p:cNvSpPr/>
          <p:nvPr/>
        </p:nvSpPr>
        <p:spPr>
          <a:xfrm>
            <a:off x="1336553" y="1759774"/>
            <a:ext cx="1761893" cy="479502"/>
          </a:xfrm>
          <a:prstGeom prst="rect">
            <a:avLst/>
          </a:prstGeom>
          <a:solidFill>
            <a:schemeClr val="bg1"/>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chemeClr val="tx1"/>
                </a:solidFill>
                <a:latin typeface="Times New Roman" panose="02020603050405020304" pitchFamily="18" charset="0"/>
                <a:cs typeface="Times New Roman" panose="02020603050405020304" pitchFamily="18" charset="0"/>
              </a:rPr>
              <a:t>Nhiệm</a:t>
            </a:r>
            <a:r>
              <a:rPr lang="en-US" sz="2400" b="1" dirty="0" smtClean="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vụ</a:t>
            </a:r>
            <a:r>
              <a:rPr lang="en-US" sz="2400" b="1" dirty="0" smtClean="0">
                <a:solidFill>
                  <a:schemeClr val="tx1"/>
                </a:solidFill>
                <a:latin typeface="Times New Roman" panose="02020603050405020304" pitchFamily="18" charset="0"/>
                <a:cs typeface="Times New Roman" panose="02020603050405020304" pitchFamily="18" charset="0"/>
              </a:rPr>
              <a:t> 6</a:t>
            </a:r>
            <a:endParaRPr lang="en-US" sz="2400" b="1" dirty="0">
              <a:solidFill>
                <a:schemeClr val="tx1"/>
              </a:solidFill>
              <a:latin typeface="Times New Roman" panose="02020603050405020304" pitchFamily="18" charset="0"/>
              <a:cs typeface="Times New Roman" panose="02020603050405020304" pitchFamily="18" charset="0"/>
            </a:endParaRPr>
          </a:p>
        </p:txBody>
      </p:sp>
      <p:pic>
        <p:nvPicPr>
          <p:cNvPr id="4" name="Picture 3" descr="Các bạn nhỏ chơi cầu trượt"/>
          <p:cNvPicPr/>
          <p:nvPr/>
        </p:nvPicPr>
        <p:blipFill>
          <a:blip r:embed="rId2">
            <a:extLst>
              <a:ext uri="{28A0092B-C50C-407E-A947-70E740481C1C}">
                <a14:useLocalDpi xmlns:a14="http://schemas.microsoft.com/office/drawing/2010/main" val="0"/>
              </a:ext>
            </a:extLst>
          </a:blip>
          <a:srcRect/>
          <a:stretch>
            <a:fillRect/>
          </a:stretch>
        </p:blipFill>
        <p:spPr bwMode="auto">
          <a:xfrm rot="170134">
            <a:off x="4814209" y="1270225"/>
            <a:ext cx="5829300" cy="2619375"/>
          </a:xfrm>
          <a:prstGeom prst="rect">
            <a:avLst/>
          </a:prstGeom>
          <a:noFill/>
          <a:ln>
            <a:noFill/>
          </a:ln>
        </p:spPr>
      </p:pic>
      <p:cxnSp>
        <p:nvCxnSpPr>
          <p:cNvPr id="6" name="Straight Connector 5"/>
          <p:cNvCxnSpPr/>
          <p:nvPr/>
        </p:nvCxnSpPr>
        <p:spPr>
          <a:xfrm>
            <a:off x="6868886" y="2351314"/>
            <a:ext cx="0" cy="1382486"/>
          </a:xfrm>
          <a:prstGeom prst="line">
            <a:avLst/>
          </a:prstGeom>
          <a:ln w="571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6857999" y="3635828"/>
            <a:ext cx="1578429" cy="87086"/>
          </a:xfrm>
          <a:prstGeom prst="line">
            <a:avLst/>
          </a:prstGeom>
          <a:ln w="571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868886" y="3581398"/>
            <a:ext cx="163285"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043057" y="3570512"/>
            <a:ext cx="0" cy="130631"/>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5" name="Left Brace 14"/>
          <p:cNvSpPr/>
          <p:nvPr/>
        </p:nvSpPr>
        <p:spPr>
          <a:xfrm>
            <a:off x="6493329" y="2362200"/>
            <a:ext cx="185057" cy="1371600"/>
          </a:xfrm>
          <a:prstGeom prst="leftBrace">
            <a:avLst/>
          </a:prstGeom>
          <a:ln w="2857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TextBox 15"/>
          <p:cNvSpPr txBox="1"/>
          <p:nvPr/>
        </p:nvSpPr>
        <p:spPr>
          <a:xfrm>
            <a:off x="5758549" y="2852055"/>
            <a:ext cx="696685" cy="369332"/>
          </a:xfrm>
          <a:prstGeom prst="rect">
            <a:avLst/>
          </a:prstGeom>
          <a:noFill/>
        </p:spPr>
        <p:txBody>
          <a:bodyPr wrap="square" rtlCol="0">
            <a:spAutoFit/>
          </a:bodyPr>
          <a:lstStyle/>
          <a:p>
            <a:r>
              <a:rPr lang="en-US" b="1" dirty="0" smtClean="0">
                <a:solidFill>
                  <a:srgbClr val="C00000"/>
                </a:solidFill>
              </a:rPr>
              <a:t>1,5m</a:t>
            </a:r>
            <a:endParaRPr lang="en-US" b="1" dirty="0">
              <a:solidFill>
                <a:srgbClr val="C00000"/>
              </a:solidFill>
            </a:endParaRPr>
          </a:p>
        </p:txBody>
      </p:sp>
      <p:sp>
        <p:nvSpPr>
          <p:cNvPr id="17" name="Right Brace 16"/>
          <p:cNvSpPr/>
          <p:nvPr/>
        </p:nvSpPr>
        <p:spPr>
          <a:xfrm rot="5154003">
            <a:off x="7499704" y="3106685"/>
            <a:ext cx="337457" cy="1580195"/>
          </a:xfrm>
          <a:prstGeom prst="rightBrace">
            <a:avLst/>
          </a:prstGeom>
          <a:ln w="2857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Box 17"/>
          <p:cNvSpPr txBox="1"/>
          <p:nvPr/>
        </p:nvSpPr>
        <p:spPr>
          <a:xfrm>
            <a:off x="7478491" y="4097500"/>
            <a:ext cx="696685" cy="369332"/>
          </a:xfrm>
          <a:prstGeom prst="rect">
            <a:avLst/>
          </a:prstGeom>
          <a:noFill/>
        </p:spPr>
        <p:txBody>
          <a:bodyPr wrap="square" rtlCol="0">
            <a:spAutoFit/>
          </a:bodyPr>
          <a:lstStyle/>
          <a:p>
            <a:r>
              <a:rPr lang="en-US" b="1" dirty="0">
                <a:solidFill>
                  <a:srgbClr val="C00000"/>
                </a:solidFill>
              </a:rPr>
              <a:t>2</a:t>
            </a:r>
            <a:r>
              <a:rPr lang="en-US" b="1" dirty="0" smtClean="0">
                <a:solidFill>
                  <a:srgbClr val="C00000"/>
                </a:solidFill>
              </a:rPr>
              <a:t>m</a:t>
            </a:r>
            <a:endParaRPr lang="en-US" b="1" dirty="0">
              <a:solidFill>
                <a:srgbClr val="C00000"/>
              </a:solidFill>
            </a:endParaRPr>
          </a:p>
        </p:txBody>
      </p:sp>
    </p:spTree>
    <p:extLst>
      <p:ext uri="{BB962C8B-B14F-4D97-AF65-F5344CB8AC3E}">
        <p14:creationId xmlns:p14="http://schemas.microsoft.com/office/powerpoint/2010/main" val="33864178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4014438" y="76200"/>
            <a:ext cx="449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u="sng" dirty="0">
                <a:solidFill>
                  <a:srgbClr val="CC00CC"/>
                </a:solidFill>
                <a:latin typeface="Times New Roman" panose="02020603050405020304" pitchFamily="18" charset="0"/>
              </a:rPr>
              <a:t>HƯỚNG DẪN VỀ NHÀ</a:t>
            </a:r>
          </a:p>
        </p:txBody>
      </p:sp>
      <p:sp>
        <p:nvSpPr>
          <p:cNvPr id="3" name="TextBox 2"/>
          <p:cNvSpPr txBox="1"/>
          <p:nvPr/>
        </p:nvSpPr>
        <p:spPr>
          <a:xfrm>
            <a:off x="457200" y="740223"/>
            <a:ext cx="11440886" cy="2585323"/>
          </a:xfrm>
          <a:prstGeom prst="rect">
            <a:avLst/>
          </a:prstGeom>
          <a:noFill/>
        </p:spPr>
        <p:txBody>
          <a:bodyPr wrap="square" rtlCol="0">
            <a:spAutoFit/>
          </a:bodyPr>
          <a:lstStyle/>
          <a:p>
            <a:pPr algn="just"/>
            <a:r>
              <a:rPr lang="en-US" b="1" dirty="0" err="1">
                <a:latin typeface="Times New Roman" panose="02020603050405020304" pitchFamily="18" charset="0"/>
                <a:cs typeface="Times New Roman" panose="02020603050405020304" pitchFamily="18" charset="0"/>
              </a:rPr>
              <a:t>Trong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thời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gian</a:t>
            </a:r>
            <a:r>
              <a:rPr lang="en-US" b="1" dirty="0">
                <a:latin typeface="Times New Roman" panose="02020603050405020304" pitchFamily="18" charset="0"/>
                <a:cs typeface="Times New Roman" panose="02020603050405020304" pitchFamily="18" charset="0"/>
              </a:rPr>
              <a:t> ở </a:t>
            </a:r>
            <a:r>
              <a:rPr lang="en-US" b="1" dirty="0" err="1">
                <a:latin typeface="Times New Roman" panose="02020603050405020304" pitchFamily="18" charset="0"/>
                <a:cs typeface="Times New Roman" panose="02020603050405020304" pitchFamily="18" charset="0"/>
              </a:rPr>
              <a:t>nhà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phòng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dịch</a:t>
            </a:r>
            <a:r>
              <a:rPr lang="en-US" b="1" dirty="0">
                <a:latin typeface="Times New Roman" panose="02020603050405020304" pitchFamily="18" charset="0"/>
                <a:cs typeface="Times New Roman" panose="02020603050405020304" pitchFamily="18" charset="0"/>
              </a:rPr>
              <a:t> Co-Vid 19,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bạn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học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phải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luôn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nhớ</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giữ</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sức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khỏe</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ăn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uống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đầy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đủ</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chất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dưỡng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siêng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năng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tập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dục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không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quên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học</a:t>
            </a:r>
            <a:r>
              <a:rPr lang="en-US" b="1" dirty="0">
                <a:latin typeface="Times New Roman" panose="02020603050405020304" pitchFamily="18" charset="0"/>
                <a:cs typeface="Times New Roman" panose="02020603050405020304" pitchFamily="18" charset="0"/>
              </a:rPr>
              <a:t> qua </a:t>
            </a:r>
            <a:r>
              <a:rPr lang="en-US" b="1" dirty="0" err="1">
                <a:latin typeface="Times New Roman" panose="02020603050405020304" pitchFamily="18" charset="0"/>
                <a:cs typeface="Times New Roman" panose="02020603050405020304" pitchFamily="18" charset="0"/>
              </a:rPr>
              <a:t>mạng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thông</a:t>
            </a:r>
            <a:r>
              <a:rPr lang="en-US" b="1" dirty="0">
                <a:latin typeface="Times New Roman" panose="02020603050405020304" pitchFamily="18" charset="0"/>
                <a:cs typeface="Times New Roman" panose="02020603050405020304" pitchFamily="18" charset="0"/>
              </a:rPr>
              <a:t> qua </a:t>
            </a:r>
            <a:r>
              <a:rPr lang="en-US" b="1" dirty="0" err="1">
                <a:latin typeface="Times New Roman" panose="02020603050405020304" pitchFamily="18" charset="0"/>
                <a:cs typeface="Times New Roman" panose="02020603050405020304" pitchFamily="18" charset="0"/>
              </a:rPr>
              <a:t>sự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giúp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đỡ</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thầy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cô</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Hàng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ngày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bạn</a:t>
            </a:r>
            <a:r>
              <a:rPr lang="en-US" b="1" dirty="0">
                <a:latin typeface="Times New Roman" panose="02020603050405020304" pitchFamily="18" charset="0"/>
                <a:cs typeface="Times New Roman" panose="02020603050405020304" pitchFamily="18" charset="0"/>
              </a:rPr>
              <a:t> Nam </a:t>
            </a:r>
            <a:r>
              <a:rPr lang="en-US" b="1" dirty="0" err="1">
                <a:latin typeface="Times New Roman" panose="02020603050405020304" pitchFamily="18" charset="0"/>
                <a:cs typeface="Times New Roman" panose="02020603050405020304" pitchFamily="18" charset="0"/>
              </a:rPr>
              <a:t>luôn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chạy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bộ</a:t>
            </a:r>
            <a:r>
              <a:rPr lang="en-US" b="1" dirty="0">
                <a:latin typeface="Times New Roman" panose="02020603050405020304" pitchFamily="18" charset="0"/>
                <a:cs typeface="Times New Roman" panose="02020603050405020304" pitchFamily="18" charset="0"/>
              </a:rPr>
              <a:t> ở </a:t>
            </a:r>
            <a:r>
              <a:rPr lang="en-US" b="1" dirty="0" err="1">
                <a:latin typeface="Times New Roman" panose="02020603050405020304" pitchFamily="18" charset="0"/>
                <a:cs typeface="Times New Roman" panose="02020603050405020304" pitchFamily="18" charset="0"/>
              </a:rPr>
              <a:t>công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viên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ngay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chung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cư</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mình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hình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vẽ</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thật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trùng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hợp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quãng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đường</a:t>
            </a:r>
            <a:r>
              <a:rPr lang="en-US" b="1" dirty="0">
                <a:latin typeface="Times New Roman" panose="02020603050405020304" pitchFamily="18" charset="0"/>
                <a:cs typeface="Times New Roman" panose="02020603050405020304" pitchFamily="18" charset="0"/>
              </a:rPr>
              <a:t> Nam </a:t>
            </a:r>
            <a:r>
              <a:rPr lang="en-US" b="1" dirty="0" err="1">
                <a:latin typeface="Times New Roman" panose="02020603050405020304" pitchFamily="18" charset="0"/>
                <a:cs typeface="Times New Roman" panose="02020603050405020304" pitchFamily="18" charset="0"/>
              </a:rPr>
              <a:t>chạy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được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tạo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một</a:t>
            </a:r>
            <a:r>
              <a:rPr lang="en-US" b="1" dirty="0">
                <a:latin typeface="Times New Roman" panose="02020603050405020304" pitchFamily="18" charset="0"/>
                <a:cs typeface="Times New Roman" panose="02020603050405020304" pitchFamily="18" charset="0"/>
              </a:rPr>
              <a:t> tam </a:t>
            </a:r>
            <a:r>
              <a:rPr lang="en-US" b="1" dirty="0" err="1">
                <a:latin typeface="Times New Roman" panose="02020603050405020304" pitchFamily="18" charset="0"/>
                <a:cs typeface="Times New Roman" panose="02020603050405020304" pitchFamily="18" charset="0"/>
              </a:rPr>
              <a:t>giác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vuông</a:t>
            </a:r>
            <a:r>
              <a:rPr lang="en-US" b="1" dirty="0">
                <a:latin typeface="Times New Roman" panose="02020603050405020304" pitchFamily="18" charset="0"/>
                <a:cs typeface="Times New Roman" panose="02020603050405020304" pitchFamily="18" charset="0"/>
              </a:rPr>
              <a:t>.</a:t>
            </a:r>
          </a:p>
          <a:p>
            <a:pPr algn="just"/>
            <a:r>
              <a:rPr lang="en-US" b="1" dirty="0">
                <a:latin typeface="Times New Roman" panose="02020603050405020304" pitchFamily="18" charset="0"/>
                <a:cs typeface="Times New Roman" panose="02020603050405020304" pitchFamily="18" charset="0"/>
              </a:rPr>
              <a:t>a/ </a:t>
            </a:r>
            <a:r>
              <a:rPr lang="en-US" b="1" dirty="0" err="1">
                <a:latin typeface="Times New Roman" panose="02020603050405020304" pitchFamily="18" charset="0"/>
                <a:cs typeface="Times New Roman" panose="02020603050405020304" pitchFamily="18" charset="0"/>
              </a:rPr>
              <a:t>Biết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rằng</a:t>
            </a:r>
            <a:r>
              <a:rPr lang="en-US" b="1" dirty="0">
                <a:latin typeface="Times New Roman" panose="02020603050405020304" pitchFamily="18" charset="0"/>
                <a:cs typeface="Times New Roman" panose="02020603050405020304" pitchFamily="18" charset="0"/>
              </a:rPr>
              <a:t> Nam </a:t>
            </a:r>
            <a:r>
              <a:rPr lang="en-US" b="1" dirty="0" err="1">
                <a:latin typeface="Times New Roman" panose="02020603050405020304" pitchFamily="18" charset="0"/>
                <a:cs typeface="Times New Roman" panose="02020603050405020304" pitchFamily="18" charset="0"/>
              </a:rPr>
              <a:t>chạy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với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vận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tốc</a:t>
            </a:r>
            <a:r>
              <a:rPr lang="en-US" b="1" dirty="0">
                <a:latin typeface="Times New Roman" panose="02020603050405020304" pitchFamily="18" charset="0"/>
                <a:cs typeface="Times New Roman" panose="02020603050405020304" pitchFamily="18" charset="0"/>
              </a:rPr>
              <a:t> 200m/</a:t>
            </a:r>
            <a:r>
              <a:rPr lang="en-US" b="1" dirty="0" err="1">
                <a:latin typeface="Times New Roman" panose="02020603050405020304" pitchFamily="18" charset="0"/>
                <a:cs typeface="Times New Roman" panose="02020603050405020304" pitchFamily="18" charset="0"/>
              </a:rPr>
              <a:t>phút</a:t>
            </a:r>
            <a:r>
              <a:rPr lang="en-US" b="1" dirty="0">
                <a:latin typeface="Times New Roman" panose="02020603050405020304" pitchFamily="18" charset="0"/>
                <a:cs typeface="Times New Roman" panose="02020603050405020304" pitchFamily="18" charset="0"/>
              </a:rPr>
              <a:t>. Nam </a:t>
            </a:r>
            <a:r>
              <a:rPr lang="en-US" b="1" dirty="0" err="1">
                <a:latin typeface="Times New Roman" panose="02020603050405020304" pitchFamily="18" charset="0"/>
                <a:cs typeface="Times New Roman" panose="02020603050405020304" pitchFamily="18" charset="0"/>
              </a:rPr>
              <a:t>chạy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hết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quãng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đường</a:t>
            </a:r>
            <a:r>
              <a:rPr lang="en-US" b="1" dirty="0">
                <a:latin typeface="Times New Roman" panose="02020603050405020304" pitchFamily="18" charset="0"/>
                <a:cs typeface="Times New Roman" panose="02020603050405020304" pitchFamily="18" charset="0"/>
              </a:rPr>
              <a:t> DF </a:t>
            </a:r>
            <a:r>
              <a:rPr lang="en-US" b="1" dirty="0" err="1">
                <a:latin typeface="Times New Roman" panose="02020603050405020304" pitchFamily="18" charset="0"/>
                <a:cs typeface="Times New Roman" panose="02020603050405020304" pitchFamily="18" charset="0"/>
              </a:rPr>
              <a:t>mất</a:t>
            </a:r>
            <a:r>
              <a:rPr lang="en-US" b="1" dirty="0">
                <a:latin typeface="Times New Roman" panose="02020603050405020304" pitchFamily="18" charset="0"/>
                <a:cs typeface="Times New Roman" panose="02020603050405020304" pitchFamily="18" charset="0"/>
              </a:rPr>
              <a:t> 5 </a:t>
            </a:r>
            <a:r>
              <a:rPr lang="en-US" b="1" dirty="0" err="1">
                <a:latin typeface="Times New Roman" panose="02020603050405020304" pitchFamily="18" charset="0"/>
                <a:cs typeface="Times New Roman" panose="02020603050405020304" pitchFamily="18" charset="0"/>
              </a:rPr>
              <a:t>phút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chạy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hết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quãng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đường</a:t>
            </a:r>
            <a:r>
              <a:rPr lang="en-US" b="1" dirty="0">
                <a:latin typeface="Times New Roman" panose="02020603050405020304" pitchFamily="18" charset="0"/>
                <a:cs typeface="Times New Roman" panose="02020603050405020304" pitchFamily="18" charset="0"/>
              </a:rPr>
              <a:t> EF </a:t>
            </a:r>
            <a:r>
              <a:rPr lang="en-US" b="1" dirty="0" err="1">
                <a:latin typeface="Times New Roman" panose="02020603050405020304" pitchFamily="18" charset="0"/>
                <a:cs typeface="Times New Roman" panose="02020603050405020304" pitchFamily="18" charset="0"/>
              </a:rPr>
              <a:t>mất</a:t>
            </a:r>
            <a:r>
              <a:rPr lang="en-US" b="1" dirty="0">
                <a:latin typeface="Times New Roman" panose="02020603050405020304" pitchFamily="18" charset="0"/>
                <a:cs typeface="Times New Roman" panose="02020603050405020304" pitchFamily="18" charset="0"/>
              </a:rPr>
              <a:t> 4 </a:t>
            </a:r>
            <a:r>
              <a:rPr lang="en-US" b="1" dirty="0" err="1">
                <a:latin typeface="Times New Roman" panose="02020603050405020304" pitchFamily="18" charset="0"/>
                <a:cs typeface="Times New Roman" panose="02020603050405020304" pitchFamily="18" charset="0"/>
              </a:rPr>
              <a:t>phút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Hãy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tính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quãng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đường</a:t>
            </a:r>
            <a:r>
              <a:rPr lang="en-US" b="1" dirty="0">
                <a:latin typeface="Times New Roman" panose="02020603050405020304" pitchFamily="18" charset="0"/>
                <a:cs typeface="Times New Roman" panose="02020603050405020304" pitchFamily="18" charset="0"/>
              </a:rPr>
              <a:t> DE?</a:t>
            </a:r>
          </a:p>
          <a:p>
            <a:pPr algn="just"/>
            <a:r>
              <a:rPr lang="en-US" b="1" dirty="0">
                <a:latin typeface="Times New Roman" panose="02020603050405020304" pitchFamily="18" charset="0"/>
                <a:cs typeface="Times New Roman" panose="02020603050405020304" pitchFamily="18" charset="0"/>
              </a:rPr>
              <a:t>b/ </a:t>
            </a:r>
            <a:r>
              <a:rPr lang="en-US" b="1" dirty="0" err="1" smtClean="0">
                <a:latin typeface="Times New Roman" panose="02020603050405020304" pitchFamily="18" charset="0"/>
                <a:cs typeface="Times New Roman" panose="02020603050405020304" pitchFamily="18" charset="0"/>
              </a:rPr>
              <a:t>Nếu</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khi</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chạy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từ</a:t>
            </a:r>
            <a:r>
              <a:rPr lang="en-US" b="1" dirty="0">
                <a:latin typeface="Times New Roman" panose="02020603050405020304" pitchFamily="18" charset="0"/>
                <a:cs typeface="Times New Roman" panose="02020603050405020304" pitchFamily="18" charset="0"/>
              </a:rPr>
              <a:t> E </a:t>
            </a:r>
            <a:r>
              <a:rPr lang="en-US" b="1" dirty="0" err="1">
                <a:latin typeface="Times New Roman" panose="02020603050405020304" pitchFamily="18" charset="0"/>
                <a:cs typeface="Times New Roman" panose="02020603050405020304" pitchFamily="18" charset="0"/>
              </a:rPr>
              <a:t>đến</a:t>
            </a:r>
            <a:r>
              <a:rPr lang="en-US" b="1" dirty="0">
                <a:latin typeface="Times New Roman" panose="02020603050405020304" pitchFamily="18" charset="0"/>
                <a:cs typeface="Times New Roman" panose="02020603050405020304" pitchFamily="18" charset="0"/>
              </a:rPr>
              <a:t> D Nam </a:t>
            </a:r>
            <a:r>
              <a:rPr lang="en-US" b="1" dirty="0" err="1">
                <a:latin typeface="Times New Roman" panose="02020603050405020304" pitchFamily="18" charset="0"/>
                <a:cs typeface="Times New Roman" panose="02020603050405020304" pitchFamily="18" charset="0"/>
              </a:rPr>
              <a:t>tăng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vận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tốc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thêm</a:t>
            </a:r>
            <a:r>
              <a:rPr lang="en-US" b="1" dirty="0">
                <a:latin typeface="Times New Roman" panose="02020603050405020304" pitchFamily="18" charset="0"/>
                <a:cs typeface="Times New Roman" panose="02020603050405020304" pitchFamily="18" charset="0"/>
              </a:rPr>
              <a:t> 40m/</a:t>
            </a:r>
            <a:r>
              <a:rPr lang="en-US" b="1" dirty="0" err="1">
                <a:latin typeface="Times New Roman" panose="02020603050405020304" pitchFamily="18" charset="0"/>
                <a:cs typeface="Times New Roman" panose="02020603050405020304" pitchFamily="18" charset="0"/>
              </a:rPr>
              <a:t>phút</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Vậy</a:t>
            </a:r>
            <a:r>
              <a:rPr lang="en-US" b="1" dirty="0">
                <a:latin typeface="Times New Roman" panose="02020603050405020304" pitchFamily="18" charset="0"/>
                <a:cs typeface="Times New Roman" panose="02020603050405020304" pitchFamily="18" charset="0"/>
              </a:rPr>
              <a:t> Nam </a:t>
            </a:r>
            <a:r>
              <a:rPr lang="en-US" b="1" dirty="0" err="1">
                <a:latin typeface="Times New Roman" panose="02020603050405020304" pitchFamily="18" charset="0"/>
                <a:cs typeface="Times New Roman" panose="02020603050405020304" pitchFamily="18" charset="0"/>
              </a:rPr>
              <a:t>tốn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nhiêu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thời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để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chạy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hết</a:t>
            </a:r>
            <a:r>
              <a:rPr lang="en-US" b="1" dirty="0">
                <a:latin typeface="Times New Roman" panose="02020603050405020304" pitchFamily="18" charset="0"/>
                <a:cs typeface="Times New Roman" panose="02020603050405020304" pitchFamily="18" charset="0"/>
              </a:rPr>
              <a:t> 1 </a:t>
            </a:r>
            <a:r>
              <a:rPr lang="en-US" b="1" dirty="0" err="1">
                <a:latin typeface="Times New Roman" panose="02020603050405020304" pitchFamily="18" charset="0"/>
                <a:cs typeface="Times New Roman" panose="02020603050405020304" pitchFamily="18" charset="0"/>
              </a:rPr>
              <a:t>lộ</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trình</a:t>
            </a:r>
            <a:r>
              <a:rPr lang="en-US" b="1" dirty="0">
                <a:latin typeface="Times New Roman" panose="02020603050405020304" pitchFamily="18" charset="0"/>
                <a:cs typeface="Times New Roman" panose="02020603050405020304" pitchFamily="18" charset="0"/>
              </a:rPr>
              <a:t> (D-F-E-D)</a:t>
            </a:r>
          </a:p>
          <a:p>
            <a:endParaRPr lang="en-US" dirty="0"/>
          </a:p>
        </p:txBody>
      </p:sp>
      <p:pic>
        <p:nvPicPr>
          <p:cNvPr id="4" name="Picture 3" descr="ảnh tam giác 1"/>
          <p:cNvPicPr/>
          <p:nvPr/>
        </p:nvPicPr>
        <p:blipFill>
          <a:blip r:embed="rId2">
            <a:extLst>
              <a:ext uri="{28A0092B-C50C-407E-A947-70E740481C1C}">
                <a14:useLocalDpi xmlns:a14="http://schemas.microsoft.com/office/drawing/2010/main" val="0"/>
              </a:ext>
            </a:extLst>
          </a:blip>
          <a:srcRect/>
          <a:stretch>
            <a:fillRect/>
          </a:stretch>
        </p:blipFill>
        <p:spPr bwMode="auto">
          <a:xfrm>
            <a:off x="2860222" y="2958193"/>
            <a:ext cx="6210300" cy="3467100"/>
          </a:xfrm>
          <a:prstGeom prst="rect">
            <a:avLst/>
          </a:prstGeom>
          <a:noFill/>
          <a:ln>
            <a:noFill/>
          </a:ln>
        </p:spPr>
      </p:pic>
    </p:spTree>
    <p:extLst>
      <p:ext uri="{BB962C8B-B14F-4D97-AF65-F5344CB8AC3E}">
        <p14:creationId xmlns:p14="http://schemas.microsoft.com/office/powerpoint/2010/main" val="26824660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6313" y="813730"/>
            <a:ext cx="11310257" cy="2066207"/>
          </a:xfrm>
          <a:prstGeom prst="rect">
            <a:avLst/>
          </a:prstGeom>
        </p:spPr>
        <p:txBody>
          <a:bodyPr wrap="square">
            <a:spAutoFit/>
          </a:bodyPr>
          <a:lstStyle/>
          <a:p>
            <a:pPr algn="just">
              <a:lnSpc>
                <a:spcPct val="130000"/>
              </a:lnSpc>
              <a:spcBef>
                <a:spcPts val="480"/>
              </a:spcBef>
              <a:spcAft>
                <a:spcPts val="480"/>
              </a:spcAft>
            </a:pPr>
            <a:r>
              <a:rPr lang="en-US" i="1" dirty="0" err="1">
                <a:latin typeface="Times New Roman" panose="02020603050405020304" pitchFamily="18" charset="0"/>
                <a:ea typeface="Times New Roman" panose="02020603050405020304" pitchFamily="18" charset="0"/>
              </a:rPr>
              <a:t>Học</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sinh</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ôn</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tập</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nội</a:t>
            </a:r>
            <a:r>
              <a:rPr lang="en-US" i="1" dirty="0">
                <a:latin typeface="Times New Roman" panose="02020603050405020304" pitchFamily="18" charset="0"/>
                <a:ea typeface="Times New Roman" panose="02020603050405020304" pitchFamily="18" charset="0"/>
              </a:rPr>
              <a:t> dung </a:t>
            </a:r>
            <a:r>
              <a:rPr lang="en-US" i="1" dirty="0" err="1">
                <a:latin typeface="Times New Roman" panose="02020603050405020304" pitchFamily="18" charset="0"/>
                <a:ea typeface="Times New Roman" panose="02020603050405020304" pitchFamily="18" charset="0"/>
              </a:rPr>
              <a:t>bài</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học</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và</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trả</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lời</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các</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câu</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hỏi</a:t>
            </a:r>
            <a:r>
              <a:rPr lang="en-US" i="1" dirty="0">
                <a:latin typeface="Times New Roman" panose="02020603050405020304" pitchFamily="18" charset="0"/>
                <a:ea typeface="Times New Roman" panose="02020603050405020304" pitchFamily="18" charset="0"/>
              </a:rPr>
              <a:t> </a:t>
            </a:r>
            <a:r>
              <a:rPr lang="en-US" i="1" dirty="0" err="1">
                <a:latin typeface="Times New Roman" panose="02020603050405020304" pitchFamily="18" charset="0"/>
                <a:ea typeface="Times New Roman" panose="02020603050405020304" pitchFamily="18" charset="0"/>
              </a:rPr>
              <a:t>sau</a:t>
            </a:r>
            <a:endParaRPr lang="en-US" dirty="0">
              <a:latin typeface="Times New Roman" panose="02020603050405020304" pitchFamily="18" charset="0"/>
              <a:ea typeface="Calibri" panose="020F0502020204030204" pitchFamily="34" charset="0"/>
            </a:endParaRPr>
          </a:p>
          <a:p>
            <a:pPr algn="just">
              <a:lnSpc>
                <a:spcPct val="130000"/>
              </a:lnSpc>
              <a:spcBef>
                <a:spcPts val="480"/>
              </a:spcBef>
              <a:spcAft>
                <a:spcPts val="480"/>
              </a:spcAft>
            </a:pP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Đề</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nghị</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em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trình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bày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các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kiến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thức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đã</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học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được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trong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tiết</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học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dưới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dạng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sơ</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đồ</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tư</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duy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Em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hãy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tìm</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những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ví</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dụ</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trong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cuộc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sống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hàng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ngày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mà</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có</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thể</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giải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thích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được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bằng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cách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vận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dụng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những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kiến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thức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của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bài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học</a:t>
            </a:r>
            <a:r>
              <a:rPr lang="en-US" dirty="0">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Calibri" panose="020F0502020204030204" pitchFamily="34" charset="0"/>
            </a:endParaRPr>
          </a:p>
          <a:p>
            <a:pPr algn="just">
              <a:lnSpc>
                <a:spcPct val="115000"/>
              </a:lnSpc>
              <a:spcBef>
                <a:spcPts val="480"/>
              </a:spcBef>
              <a:spcAft>
                <a:spcPts val="480"/>
              </a:spcAft>
            </a:pPr>
            <a:r>
              <a:rPr lang="en-US" kern="1400" dirty="0">
                <a:solidFill>
                  <a:srgbClr val="212529"/>
                </a:solidFill>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Calibri" panose="020F0502020204030204" pitchFamily="34" charset="0"/>
              </a:rPr>
              <a:t>Hiểu</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được</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nội</a:t>
            </a:r>
            <a:r>
              <a:rPr lang="en-US" dirty="0">
                <a:latin typeface="Times New Roman" panose="02020603050405020304" pitchFamily="18" charset="0"/>
                <a:ea typeface="Calibri" panose="020F0502020204030204" pitchFamily="34" charset="0"/>
              </a:rPr>
              <a:t> dung </a:t>
            </a:r>
            <a:r>
              <a:rPr lang="en-US" dirty="0" err="1">
                <a:latin typeface="Times New Roman" panose="02020603050405020304" pitchFamily="18" charset="0"/>
                <a:ea typeface="Calibri" panose="020F0502020204030204" pitchFamily="34" charset="0"/>
              </a:rPr>
              <a:t>định</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lý</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Py</a:t>
            </a:r>
            <a:r>
              <a:rPr lang="en-US" dirty="0">
                <a:latin typeface="Times New Roman" panose="02020603050405020304" pitchFamily="18" charset="0"/>
                <a:ea typeface="Calibri" panose="020F0502020204030204" pitchFamily="34" charset="0"/>
              </a:rPr>
              <a:t> – ta – go </a:t>
            </a:r>
            <a:r>
              <a:rPr lang="en-US" dirty="0" err="1">
                <a:latin typeface="Times New Roman" panose="02020603050405020304" pitchFamily="18" charset="0"/>
                <a:ea typeface="Calibri" panose="020F0502020204030204" pitchFamily="34" charset="0"/>
              </a:rPr>
              <a:t>thuận</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và</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định</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lý</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Py</a:t>
            </a:r>
            <a:r>
              <a:rPr lang="en-US" dirty="0">
                <a:latin typeface="Times New Roman" panose="02020603050405020304" pitchFamily="18" charset="0"/>
                <a:ea typeface="Calibri" panose="020F0502020204030204" pitchFamily="34" charset="0"/>
              </a:rPr>
              <a:t> – ta – go </a:t>
            </a:r>
            <a:r>
              <a:rPr lang="en-US" dirty="0" err="1">
                <a:latin typeface="Times New Roman" panose="02020603050405020304" pitchFamily="18" charset="0"/>
                <a:ea typeface="Calibri" panose="020F0502020204030204" pitchFamily="34" charset="0"/>
              </a:rPr>
              <a:t>đảo</a:t>
            </a:r>
            <a:r>
              <a:rPr lang="en-US" kern="1400" dirty="0">
                <a:solidFill>
                  <a:srgbClr val="212529"/>
                </a:solidFill>
                <a:latin typeface="Times New Roman" panose="02020603050405020304" pitchFamily="18" charset="0"/>
                <a:ea typeface="Times New Roman" panose="02020603050405020304" pitchFamily="18" charset="0"/>
              </a:rPr>
              <a:t>. </a:t>
            </a:r>
            <a:r>
              <a:rPr lang="en-US" kern="1400" dirty="0" err="1">
                <a:solidFill>
                  <a:srgbClr val="212529"/>
                </a:solidFill>
                <a:latin typeface="Times New Roman" panose="02020603050405020304" pitchFamily="18" charset="0"/>
                <a:ea typeface="Times New Roman" panose="02020603050405020304" pitchFamily="18" charset="0"/>
              </a:rPr>
              <a:t>Vận</a:t>
            </a:r>
            <a:r>
              <a:rPr lang="en-US" kern="1400" dirty="0">
                <a:solidFill>
                  <a:srgbClr val="212529"/>
                </a:solidFill>
                <a:latin typeface="Times New Roman" panose="02020603050405020304" pitchFamily="18" charset="0"/>
                <a:ea typeface="Times New Roman" panose="02020603050405020304" pitchFamily="18" charset="0"/>
              </a:rPr>
              <a:t> </a:t>
            </a:r>
            <a:r>
              <a:rPr lang="en-US" kern="1400" dirty="0" err="1">
                <a:solidFill>
                  <a:srgbClr val="212529"/>
                </a:solidFill>
                <a:latin typeface="Times New Roman" panose="02020603050405020304" pitchFamily="18" charset="0"/>
                <a:ea typeface="Times New Roman" panose="02020603050405020304" pitchFamily="18" charset="0"/>
              </a:rPr>
              <a:t>dụng</a:t>
            </a:r>
            <a:r>
              <a:rPr lang="en-US" kern="1400" dirty="0">
                <a:solidFill>
                  <a:srgbClr val="212529"/>
                </a:solidFill>
                <a:latin typeface="Times New Roman" panose="02020603050405020304" pitchFamily="18" charset="0"/>
                <a:ea typeface="Times New Roman" panose="02020603050405020304" pitchFamily="18" charset="0"/>
              </a:rPr>
              <a:t> </a:t>
            </a:r>
            <a:r>
              <a:rPr lang="en-US" kern="1400" dirty="0" err="1">
                <a:solidFill>
                  <a:srgbClr val="212529"/>
                </a:solidFill>
                <a:latin typeface="Times New Roman" panose="02020603050405020304" pitchFamily="18" charset="0"/>
                <a:ea typeface="Times New Roman" panose="02020603050405020304" pitchFamily="18" charset="0"/>
              </a:rPr>
              <a:t>được</a:t>
            </a:r>
            <a:r>
              <a:rPr lang="en-US" kern="1400" dirty="0">
                <a:solidFill>
                  <a:srgbClr val="212529"/>
                </a:solidFill>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Calibri" panose="020F0502020204030204" pitchFamily="34" charset="0"/>
              </a:rPr>
              <a:t>nội</a:t>
            </a:r>
            <a:r>
              <a:rPr lang="en-US" dirty="0">
                <a:latin typeface="Times New Roman" panose="02020603050405020304" pitchFamily="18" charset="0"/>
                <a:ea typeface="Calibri" panose="020F0502020204030204" pitchFamily="34" charset="0"/>
              </a:rPr>
              <a:t> dung </a:t>
            </a:r>
            <a:r>
              <a:rPr lang="en-US" dirty="0" err="1">
                <a:latin typeface="Times New Roman" panose="02020603050405020304" pitchFamily="18" charset="0"/>
                <a:ea typeface="Calibri" panose="020F0502020204030204" pitchFamily="34" charset="0"/>
              </a:rPr>
              <a:t>định</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lý</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Py</a:t>
            </a:r>
            <a:r>
              <a:rPr lang="en-US" dirty="0">
                <a:latin typeface="Times New Roman" panose="02020603050405020304" pitchFamily="18" charset="0"/>
                <a:ea typeface="Calibri" panose="020F0502020204030204" pitchFamily="34" charset="0"/>
              </a:rPr>
              <a:t> – ta – go </a:t>
            </a:r>
            <a:r>
              <a:rPr lang="en-US" dirty="0" err="1">
                <a:latin typeface="Times New Roman" panose="02020603050405020304" pitchFamily="18" charset="0"/>
                <a:ea typeface="Calibri" panose="020F0502020204030204" pitchFamily="34" charset="0"/>
              </a:rPr>
              <a:t>thuận</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và</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định</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lý</a:t>
            </a:r>
            <a:r>
              <a:rPr lang="en-US" dirty="0">
                <a:latin typeface="Times New Roman" panose="02020603050405020304" pitchFamily="18" charset="0"/>
                <a:ea typeface="Calibri" panose="020F0502020204030204" pitchFamily="34" charset="0"/>
              </a:rPr>
              <a:t> </a:t>
            </a:r>
            <a:r>
              <a:rPr lang="en-US" dirty="0" err="1">
                <a:latin typeface="Times New Roman" panose="02020603050405020304" pitchFamily="18" charset="0"/>
                <a:ea typeface="Calibri" panose="020F0502020204030204" pitchFamily="34" charset="0"/>
              </a:rPr>
              <a:t>Py</a:t>
            </a:r>
            <a:r>
              <a:rPr lang="en-US" dirty="0">
                <a:latin typeface="Times New Roman" panose="02020603050405020304" pitchFamily="18" charset="0"/>
                <a:ea typeface="Calibri" panose="020F0502020204030204" pitchFamily="34" charset="0"/>
              </a:rPr>
              <a:t> – ta – go </a:t>
            </a:r>
            <a:r>
              <a:rPr lang="en-US" dirty="0" err="1">
                <a:latin typeface="Times New Roman" panose="02020603050405020304" pitchFamily="18" charset="0"/>
                <a:ea typeface="Calibri" panose="020F0502020204030204" pitchFamily="34" charset="0"/>
              </a:rPr>
              <a:t>đảo</a:t>
            </a:r>
            <a:r>
              <a:rPr lang="en-US" kern="1400" dirty="0">
                <a:solidFill>
                  <a:srgbClr val="212529"/>
                </a:solidFill>
                <a:latin typeface="Times New Roman" panose="02020603050405020304" pitchFamily="18" charset="0"/>
                <a:ea typeface="Times New Roman" panose="02020603050405020304" pitchFamily="18" charset="0"/>
              </a:rPr>
              <a:t> </a:t>
            </a:r>
            <a:r>
              <a:rPr lang="en-US" kern="1400" dirty="0" err="1">
                <a:solidFill>
                  <a:srgbClr val="212529"/>
                </a:solidFill>
                <a:latin typeface="Times New Roman" panose="02020603050405020304" pitchFamily="18" charset="0"/>
                <a:ea typeface="Times New Roman" panose="02020603050405020304" pitchFamily="18" charset="0"/>
              </a:rPr>
              <a:t>vào</a:t>
            </a:r>
            <a:r>
              <a:rPr lang="en-US" kern="1400" dirty="0">
                <a:solidFill>
                  <a:srgbClr val="212529"/>
                </a:solidFill>
                <a:latin typeface="Times New Roman" panose="02020603050405020304" pitchFamily="18" charset="0"/>
                <a:ea typeface="Times New Roman" panose="02020603050405020304" pitchFamily="18" charset="0"/>
              </a:rPr>
              <a:t> </a:t>
            </a:r>
            <a:r>
              <a:rPr lang="en-US" kern="1400" dirty="0" err="1">
                <a:solidFill>
                  <a:srgbClr val="212529"/>
                </a:solidFill>
                <a:latin typeface="Times New Roman" panose="02020603050405020304" pitchFamily="18" charset="0"/>
                <a:ea typeface="Times New Roman" panose="02020603050405020304" pitchFamily="18" charset="0"/>
              </a:rPr>
              <a:t>giải</a:t>
            </a:r>
            <a:r>
              <a:rPr lang="en-US" kern="1400" dirty="0">
                <a:solidFill>
                  <a:srgbClr val="212529"/>
                </a:solidFill>
                <a:latin typeface="Times New Roman" panose="02020603050405020304" pitchFamily="18" charset="0"/>
                <a:ea typeface="Times New Roman" panose="02020603050405020304" pitchFamily="18" charset="0"/>
              </a:rPr>
              <a:t> </a:t>
            </a:r>
            <a:r>
              <a:rPr lang="en-US" kern="1400" dirty="0" err="1">
                <a:solidFill>
                  <a:srgbClr val="212529"/>
                </a:solidFill>
                <a:latin typeface="Times New Roman" panose="02020603050405020304" pitchFamily="18" charset="0"/>
                <a:ea typeface="Times New Roman" panose="02020603050405020304" pitchFamily="18" charset="0"/>
              </a:rPr>
              <a:t>các</a:t>
            </a:r>
            <a:r>
              <a:rPr lang="en-US" kern="1400" dirty="0">
                <a:solidFill>
                  <a:srgbClr val="212529"/>
                </a:solidFill>
                <a:latin typeface="Times New Roman" panose="02020603050405020304" pitchFamily="18" charset="0"/>
                <a:ea typeface="Times New Roman" panose="02020603050405020304" pitchFamily="18" charset="0"/>
              </a:rPr>
              <a:t> </a:t>
            </a:r>
            <a:r>
              <a:rPr lang="en-US" kern="1400" dirty="0" err="1">
                <a:solidFill>
                  <a:srgbClr val="212529"/>
                </a:solidFill>
                <a:latin typeface="Times New Roman" panose="02020603050405020304" pitchFamily="18" charset="0"/>
                <a:ea typeface="Times New Roman" panose="02020603050405020304" pitchFamily="18" charset="0"/>
              </a:rPr>
              <a:t>bài</a:t>
            </a:r>
            <a:r>
              <a:rPr lang="en-US" kern="1400" dirty="0">
                <a:solidFill>
                  <a:srgbClr val="212529"/>
                </a:solidFill>
                <a:latin typeface="Times New Roman" panose="02020603050405020304" pitchFamily="18" charset="0"/>
                <a:ea typeface="Times New Roman" panose="02020603050405020304" pitchFamily="18" charset="0"/>
              </a:rPr>
              <a:t> </a:t>
            </a:r>
            <a:r>
              <a:rPr lang="en-US" kern="1400" dirty="0" err="1">
                <a:solidFill>
                  <a:srgbClr val="212529"/>
                </a:solidFill>
                <a:latin typeface="Times New Roman" panose="02020603050405020304" pitchFamily="18" charset="0"/>
                <a:ea typeface="Times New Roman" panose="02020603050405020304" pitchFamily="18" charset="0"/>
              </a:rPr>
              <a:t>tập</a:t>
            </a:r>
            <a:r>
              <a:rPr lang="en-US" kern="1400" dirty="0">
                <a:solidFill>
                  <a:srgbClr val="212529"/>
                </a:solidFill>
                <a:latin typeface="Times New Roman" panose="02020603050405020304" pitchFamily="18" charset="0"/>
                <a:ea typeface="Times New Roman" panose="02020603050405020304" pitchFamily="18" charset="0"/>
              </a:rPr>
              <a:t> 53, 54, 55 (</a:t>
            </a:r>
            <a:r>
              <a:rPr lang="en-US" kern="1400" dirty="0" err="1">
                <a:solidFill>
                  <a:srgbClr val="212529"/>
                </a:solidFill>
                <a:latin typeface="Times New Roman" panose="02020603050405020304" pitchFamily="18" charset="0"/>
                <a:ea typeface="Times New Roman" panose="02020603050405020304" pitchFamily="18" charset="0"/>
              </a:rPr>
              <a:t>Sgk</a:t>
            </a:r>
            <a:r>
              <a:rPr lang="en-US" kern="1400" dirty="0">
                <a:solidFill>
                  <a:srgbClr val="212529"/>
                </a:solidFill>
                <a:latin typeface="Times New Roman" panose="02020603050405020304" pitchFamily="18" charset="0"/>
                <a:ea typeface="Times New Roman" panose="02020603050405020304" pitchFamily="18" charset="0"/>
              </a:rPr>
              <a:t>/131).</a:t>
            </a:r>
            <a:endParaRPr lang="en-US" dirty="0">
              <a:latin typeface="Times New Roman" panose="02020603050405020304" pitchFamily="18" charset="0"/>
              <a:ea typeface="Calibri" panose="020F0502020204030204" pitchFamily="34" charset="0"/>
            </a:endParaRPr>
          </a:p>
        </p:txBody>
      </p:sp>
      <p:sp>
        <p:nvSpPr>
          <p:cNvPr id="5" name="Text Box 5"/>
          <p:cNvSpPr txBox="1">
            <a:spLocks noChangeArrowheads="1"/>
          </p:cNvSpPr>
          <p:nvPr/>
        </p:nvSpPr>
        <p:spPr bwMode="auto">
          <a:xfrm>
            <a:off x="4014438" y="76200"/>
            <a:ext cx="449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u="sng" dirty="0">
                <a:solidFill>
                  <a:srgbClr val="CC00CC"/>
                </a:solidFill>
                <a:latin typeface="Times New Roman" panose="02020603050405020304" pitchFamily="18" charset="0"/>
              </a:rPr>
              <a:t>HƯỚNG DẪN VỀ NHÀ</a:t>
            </a:r>
          </a:p>
        </p:txBody>
      </p:sp>
    </p:spTree>
    <p:extLst>
      <p:ext uri="{BB962C8B-B14F-4D97-AF65-F5344CB8AC3E}">
        <p14:creationId xmlns:p14="http://schemas.microsoft.com/office/powerpoint/2010/main" val="32913155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12192000" cy="6858000"/>
            <a:chOff x="0" y="0"/>
            <a:chExt cx="12192000" cy="6858000"/>
          </a:xfrm>
        </p:grpSpPr>
        <p:pic>
          <p:nvPicPr>
            <p:cNvPr id="2050" name="Picture 285" descr="131015Hinh-nen-popowerpoint-tham-co-xanh-muo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ext Box 6"/>
            <p:cNvSpPr txBox="1">
              <a:spLocks noChangeArrowheads="1"/>
            </p:cNvSpPr>
            <p:nvPr/>
          </p:nvSpPr>
          <p:spPr bwMode="auto">
            <a:xfrm>
              <a:off x="412595" y="440205"/>
              <a:ext cx="11496907"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en-US" altLang="en-US" sz="4800" b="1" dirty="0">
                  <a:solidFill>
                    <a:srgbClr val="9900CC"/>
                  </a:solidFill>
                  <a:latin typeface="Times New Roman" panose="02020603050405020304" pitchFamily="18" charset="0"/>
                </a:rPr>
                <a:t>CHỦ </a:t>
              </a:r>
              <a:r>
                <a:rPr lang="en-US" altLang="en-US" sz="4800" b="1" dirty="0" smtClean="0">
                  <a:solidFill>
                    <a:srgbClr val="9900CC"/>
                  </a:solidFill>
                  <a:latin typeface="Times New Roman" panose="02020603050405020304" pitchFamily="18" charset="0"/>
                </a:rPr>
                <a:t>ĐỀ: </a:t>
              </a:r>
            </a:p>
            <a:p>
              <a:pPr algn="ctr">
                <a:spcBef>
                  <a:spcPct val="50000"/>
                </a:spcBef>
                <a:buFontTx/>
                <a:buNone/>
              </a:pPr>
              <a:r>
                <a:rPr lang="en-US" altLang="en-US" sz="4800" b="1" dirty="0" smtClean="0">
                  <a:solidFill>
                    <a:srgbClr val="9900CC"/>
                  </a:solidFill>
                  <a:latin typeface="Times New Roman" panose="02020603050405020304" pitchFamily="18" charset="0"/>
                </a:rPr>
                <a:t>TAM GIÁC CÂN. ĐỊNH LÍ PY-TA-GO</a:t>
              </a:r>
              <a:endParaRPr lang="en-US" altLang="en-US" sz="4800" b="1" dirty="0">
                <a:solidFill>
                  <a:srgbClr val="9900CC"/>
                </a:solidFill>
                <a:latin typeface="Times New Roman" panose="02020603050405020304" pitchFamily="18" charset="0"/>
              </a:endParaRPr>
            </a:p>
          </p:txBody>
        </p:sp>
        <p:grpSp>
          <p:nvGrpSpPr>
            <p:cNvPr id="2052" name="Group 12"/>
            <p:cNvGrpSpPr>
              <a:grpSpLocks/>
            </p:cNvGrpSpPr>
            <p:nvPr/>
          </p:nvGrpSpPr>
          <p:grpSpPr bwMode="auto">
            <a:xfrm>
              <a:off x="3155951" y="2771769"/>
              <a:ext cx="5880100" cy="612773"/>
              <a:chOff x="1028" y="1746"/>
              <a:chExt cx="3704" cy="386"/>
            </a:xfrm>
          </p:grpSpPr>
          <p:sp>
            <p:nvSpPr>
              <p:cNvPr id="2053" name="Text Box 7"/>
              <p:cNvSpPr txBox="1">
                <a:spLocks noChangeArrowheads="1"/>
              </p:cNvSpPr>
              <p:nvPr/>
            </p:nvSpPr>
            <p:spPr bwMode="auto">
              <a:xfrm>
                <a:off x="1028" y="1786"/>
                <a:ext cx="3704" cy="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3000" b="1" dirty="0">
                    <a:solidFill>
                      <a:srgbClr val="9900CC"/>
                    </a:solidFill>
                    <a:latin typeface="Times New Roman" panose="02020603050405020304" pitchFamily="18" charset="0"/>
                  </a:rPr>
                  <a:t>TIẾT 4.   7</a:t>
                </a:r>
                <a:r>
                  <a:rPr lang="en-US" altLang="en-US" sz="3000" b="1" dirty="0" smtClean="0">
                    <a:solidFill>
                      <a:srgbClr val="9900CC"/>
                    </a:solidFill>
                    <a:latin typeface="Times New Roman" panose="02020603050405020304" pitchFamily="18" charset="0"/>
                  </a:rPr>
                  <a:t>. ĐỊNH LÍ PY-TA-GO.</a:t>
                </a:r>
                <a:endParaRPr lang="en-US" altLang="en-US" sz="3000" b="1" dirty="0">
                  <a:solidFill>
                    <a:srgbClr val="9900CC"/>
                  </a:solidFill>
                  <a:latin typeface="Times New Roman" panose="02020603050405020304" pitchFamily="18" charset="0"/>
                </a:endParaRPr>
              </a:p>
            </p:txBody>
          </p:sp>
          <p:sp>
            <p:nvSpPr>
              <p:cNvPr id="2054" name="Rectangle 11"/>
              <p:cNvSpPr>
                <a:spLocks noChangeArrowheads="1"/>
              </p:cNvSpPr>
              <p:nvPr/>
            </p:nvSpPr>
            <p:spPr bwMode="auto">
              <a:xfrm>
                <a:off x="1878" y="1746"/>
                <a:ext cx="292"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b="1" dirty="0">
                    <a:solidFill>
                      <a:srgbClr val="9900CC"/>
                    </a:solidFill>
                    <a:latin typeface="Times New Roman" panose="02020603050405020304" pitchFamily="18" charset="0"/>
                  </a:rPr>
                  <a:t>§</a:t>
                </a:r>
                <a:r>
                  <a:rPr lang="en-US" altLang="en-US" sz="2400" dirty="0">
                    <a:latin typeface="Times New Roman" panose="02020603050405020304" pitchFamily="18" charset="0"/>
                  </a:rPr>
                  <a:t> </a:t>
                </a:r>
              </a:p>
            </p:txBody>
          </p:sp>
        </p:grpSp>
      </p:grpSp>
    </p:spTree>
    <p:extLst>
      <p:ext uri="{BB962C8B-B14F-4D97-AF65-F5344CB8AC3E}">
        <p14:creationId xmlns:p14="http://schemas.microsoft.com/office/powerpoint/2010/main" val="1450232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8576" y="1148581"/>
            <a:ext cx="9656956" cy="2677656"/>
          </a:xfrm>
          <a:prstGeom prst="rect">
            <a:avLst/>
          </a:prstGeom>
          <a:noFill/>
          <a:ln w="19050">
            <a:solidFill>
              <a:schemeClr val="tx1"/>
            </a:solidFill>
          </a:ln>
        </p:spPr>
        <p:txBody>
          <a:bodyPr wrap="square" rtlCol="0">
            <a:spAutoFit/>
          </a:bodyPr>
          <a:lstStyle/>
          <a:p>
            <a:endParaRPr lang="en-US" dirty="0" smtClean="0"/>
          </a:p>
          <a:p>
            <a:endParaRPr lang="en-US" dirty="0"/>
          </a:p>
          <a:p>
            <a:endParaRPr lang="en-US" dirty="0" smtClean="0"/>
          </a:p>
          <a:p>
            <a:pPr algn="just"/>
            <a:r>
              <a:rPr lang="en-US" sz="2400" b="1" dirty="0" err="1">
                <a:latin typeface="Times New Roman" panose="02020603050405020304" pitchFamily="18" charset="0"/>
                <a:cs typeface="Times New Roman" panose="02020603050405020304" pitchFamily="18" charset="0"/>
              </a:rPr>
              <a:t>Vẽ</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một</a:t>
            </a:r>
            <a:r>
              <a:rPr lang="en-US" sz="2400" b="1" dirty="0">
                <a:latin typeface="Times New Roman" panose="02020603050405020304" pitchFamily="18" charset="0"/>
                <a:cs typeface="Times New Roman" panose="02020603050405020304" pitchFamily="18" charset="0"/>
              </a:rPr>
              <a:t> tam </a:t>
            </a:r>
            <a:r>
              <a:rPr lang="en-US" sz="2400" b="1" dirty="0" err="1">
                <a:latin typeface="Times New Roman" panose="02020603050405020304" pitchFamily="18" charset="0"/>
                <a:cs typeface="Times New Roman" panose="02020603050405020304" pitchFamily="18" charset="0"/>
              </a:rPr>
              <a:t>giác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vuông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có</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các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cạnh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góc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vuông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bằng</a:t>
            </a:r>
            <a:r>
              <a:rPr lang="en-US" sz="2400" b="1" dirty="0">
                <a:latin typeface="Times New Roman" panose="02020603050405020304" pitchFamily="18" charset="0"/>
                <a:cs typeface="Times New Roman" panose="02020603050405020304" pitchFamily="18" charset="0"/>
              </a:rPr>
              <a:t> 3cm </a:t>
            </a:r>
            <a:r>
              <a:rPr lang="en-US" sz="2400" b="1" dirty="0" err="1">
                <a:latin typeface="Times New Roman" panose="02020603050405020304" pitchFamily="18" charset="0"/>
                <a:cs typeface="Times New Roman" panose="02020603050405020304" pitchFamily="18" charset="0"/>
              </a:rPr>
              <a:t>và</a:t>
            </a:r>
            <a:r>
              <a:rPr lang="en-US" sz="2400" b="1" dirty="0">
                <a:latin typeface="Times New Roman" panose="02020603050405020304" pitchFamily="18" charset="0"/>
                <a:cs typeface="Times New Roman" panose="02020603050405020304" pitchFamily="18" charset="0"/>
              </a:rPr>
              <a:t> 4cm. </a:t>
            </a:r>
            <a:endParaRPr lang="en-US" sz="2400" b="1" dirty="0" smtClean="0">
              <a:latin typeface="Times New Roman" panose="02020603050405020304" pitchFamily="18" charset="0"/>
              <a:cs typeface="Times New Roman" panose="02020603050405020304" pitchFamily="18" charset="0"/>
            </a:endParaRPr>
          </a:p>
          <a:p>
            <a:pPr algn="just"/>
            <a:r>
              <a:rPr lang="en-US" sz="2400" b="1" dirty="0" smtClean="0">
                <a:latin typeface="Times New Roman" panose="02020603050405020304" pitchFamily="18" charset="0"/>
                <a:cs typeface="Times New Roman" panose="02020603050405020304" pitchFamily="18" charset="0"/>
              </a:rPr>
              <a:t>a/ </a:t>
            </a:r>
            <a:r>
              <a:rPr lang="en-US" sz="2400" b="1" dirty="0" err="1" smtClean="0">
                <a:latin typeface="Times New Roman" panose="02020603050405020304" pitchFamily="18" charset="0"/>
                <a:cs typeface="Times New Roman" panose="02020603050405020304" pitchFamily="18" charset="0"/>
              </a:rPr>
              <a:t>Đo</a:t>
            </a:r>
            <a:r>
              <a:rPr lang="en-US" sz="2400" b="1" dirty="0" smtClean="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độ</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dài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cạnh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huyền</a:t>
            </a:r>
            <a:r>
              <a:rPr lang="en-US" sz="2400" b="1" dirty="0">
                <a:latin typeface="Times New Roman" panose="02020603050405020304" pitchFamily="18" charset="0"/>
                <a:cs typeface="Times New Roman" panose="02020603050405020304" pitchFamily="18" charset="0"/>
              </a:rPr>
              <a:t>. </a:t>
            </a:r>
            <a:endParaRPr lang="en-US" sz="2400" b="1" dirty="0" smtClean="0">
              <a:latin typeface="Times New Roman" panose="02020603050405020304" pitchFamily="18" charset="0"/>
              <a:cs typeface="Times New Roman" panose="02020603050405020304" pitchFamily="18" charset="0"/>
            </a:endParaRPr>
          </a:p>
          <a:p>
            <a:pPr algn="just"/>
            <a:r>
              <a:rPr lang="en-US" sz="2400" b="1" dirty="0" smtClean="0">
                <a:latin typeface="Times New Roman" panose="02020603050405020304" pitchFamily="18" charset="0"/>
                <a:cs typeface="Times New Roman" panose="02020603050405020304" pitchFamily="18" charset="0"/>
              </a:rPr>
              <a:t>b/ So </a:t>
            </a:r>
            <a:r>
              <a:rPr lang="en-US" sz="2400" b="1" dirty="0" err="1">
                <a:latin typeface="Times New Roman" panose="02020603050405020304" pitchFamily="18" charset="0"/>
                <a:cs typeface="Times New Roman" panose="02020603050405020304" pitchFamily="18" charset="0"/>
              </a:rPr>
              <a:t>sánh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phương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độ</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dài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cạnh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huyền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với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tổng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phương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độ</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dài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hai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cạnh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góc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vuông</a:t>
            </a:r>
            <a:r>
              <a:rPr lang="en-US" sz="2400" b="1" dirty="0" smtClean="0">
                <a:latin typeface="Times New Roman" panose="02020603050405020304" pitchFamily="18" charset="0"/>
                <a:cs typeface="Times New Roman" panose="02020603050405020304" pitchFamily="18" charset="0"/>
              </a:rPr>
              <a:t>.</a:t>
            </a:r>
          </a:p>
          <a:p>
            <a:pPr algn="just"/>
            <a:endParaRPr lang="en-US" dirty="0" smtClean="0"/>
          </a:p>
        </p:txBody>
      </p:sp>
      <p:sp>
        <p:nvSpPr>
          <p:cNvPr id="7" name="Rectangle 6"/>
          <p:cNvSpPr/>
          <p:nvPr/>
        </p:nvSpPr>
        <p:spPr>
          <a:xfrm>
            <a:off x="5096107" y="1362966"/>
            <a:ext cx="1761893" cy="479502"/>
          </a:xfrm>
          <a:prstGeom prst="rect">
            <a:avLst/>
          </a:prstGeom>
          <a:solidFill>
            <a:schemeClr val="bg1"/>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chemeClr val="tx1"/>
                </a:solidFill>
                <a:latin typeface="Times New Roman" panose="02020603050405020304" pitchFamily="18" charset="0"/>
                <a:cs typeface="Times New Roman" panose="02020603050405020304" pitchFamily="18" charset="0"/>
              </a:rPr>
              <a:t>Nhiệm</a:t>
            </a:r>
            <a:r>
              <a:rPr lang="en-US" sz="2400" b="1" dirty="0" smtClean="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vụ</a:t>
            </a:r>
            <a:r>
              <a:rPr lang="en-US" sz="2400" b="1" dirty="0" smtClean="0">
                <a:solidFill>
                  <a:schemeClr val="tx1"/>
                </a:solidFill>
                <a:latin typeface="Times New Roman" panose="02020603050405020304" pitchFamily="18" charset="0"/>
                <a:cs typeface="Times New Roman" panose="02020603050405020304" pitchFamily="18" charset="0"/>
              </a:rPr>
              <a:t> 1</a:t>
            </a:r>
            <a:endParaRPr lang="en-US"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408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1486469" y="5168982"/>
            <a:ext cx="1725967" cy="1722698"/>
            <a:chOff x="1694346" y="2857583"/>
            <a:chExt cx="1725967" cy="1722698"/>
          </a:xfrm>
        </p:grpSpPr>
        <p:pic>
          <p:nvPicPr>
            <p:cNvPr id="10" name="Picture 9"/>
            <p:cNvPicPr>
              <a:picLocks noChangeAspect="1"/>
            </p:cNvPicPr>
            <p:nvPr/>
          </p:nvPicPr>
          <p:blipFill>
            <a:blip r:embed="rId2"/>
            <a:stretch>
              <a:fillRect/>
            </a:stretch>
          </p:blipFill>
          <p:spPr>
            <a:xfrm>
              <a:off x="1694346" y="2857583"/>
              <a:ext cx="1725967" cy="1722698"/>
            </a:xfrm>
            <a:prstGeom prst="rect">
              <a:avLst/>
            </a:prstGeom>
          </p:spPr>
        </p:pic>
        <p:sp>
          <p:nvSpPr>
            <p:cNvPr id="15" name="Rectangle 14"/>
            <p:cNvSpPr/>
            <p:nvPr/>
          </p:nvSpPr>
          <p:spPr>
            <a:xfrm>
              <a:off x="1784195" y="2943922"/>
              <a:ext cx="1538868" cy="152771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grpSp>
      <p:grpSp>
        <p:nvGrpSpPr>
          <p:cNvPr id="17" name="Group 16"/>
          <p:cNvGrpSpPr/>
          <p:nvPr/>
        </p:nvGrpSpPr>
        <p:grpSpPr>
          <a:xfrm>
            <a:off x="6864375" y="5168982"/>
            <a:ext cx="1725967" cy="1722698"/>
            <a:chOff x="1694346" y="2857583"/>
            <a:chExt cx="1725967" cy="1722698"/>
          </a:xfrm>
        </p:grpSpPr>
        <p:pic>
          <p:nvPicPr>
            <p:cNvPr id="18" name="Picture 17"/>
            <p:cNvPicPr>
              <a:picLocks noChangeAspect="1"/>
            </p:cNvPicPr>
            <p:nvPr/>
          </p:nvPicPr>
          <p:blipFill>
            <a:blip r:embed="rId2"/>
            <a:stretch>
              <a:fillRect/>
            </a:stretch>
          </p:blipFill>
          <p:spPr>
            <a:xfrm>
              <a:off x="1694346" y="2857583"/>
              <a:ext cx="1725967" cy="1722698"/>
            </a:xfrm>
            <a:prstGeom prst="rect">
              <a:avLst/>
            </a:prstGeom>
          </p:spPr>
        </p:pic>
        <p:sp>
          <p:nvSpPr>
            <p:cNvPr id="19" name="Rectangle 18"/>
            <p:cNvSpPr/>
            <p:nvPr/>
          </p:nvSpPr>
          <p:spPr>
            <a:xfrm>
              <a:off x="1784195" y="2943922"/>
              <a:ext cx="1538868" cy="1527717"/>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grpSp>
      <p:grpSp>
        <p:nvGrpSpPr>
          <p:cNvPr id="23" name="Group 22"/>
          <p:cNvGrpSpPr/>
          <p:nvPr/>
        </p:nvGrpSpPr>
        <p:grpSpPr>
          <a:xfrm>
            <a:off x="420266" y="2306024"/>
            <a:ext cx="687642" cy="1228107"/>
            <a:chOff x="471127" y="1774441"/>
            <a:chExt cx="687642" cy="1228107"/>
          </a:xfrm>
        </p:grpSpPr>
        <p:pic>
          <p:nvPicPr>
            <p:cNvPr id="20" name="Picture 19"/>
            <p:cNvPicPr>
              <a:picLocks noChangeAspect="1"/>
            </p:cNvPicPr>
            <p:nvPr/>
          </p:nvPicPr>
          <p:blipFill>
            <a:blip r:embed="rId3"/>
            <a:stretch>
              <a:fillRect/>
            </a:stretch>
          </p:blipFill>
          <p:spPr>
            <a:xfrm>
              <a:off x="471127" y="1774441"/>
              <a:ext cx="687642" cy="1228107"/>
            </a:xfrm>
            <a:prstGeom prst="rect">
              <a:avLst/>
            </a:prstGeom>
          </p:spPr>
        </p:pic>
        <p:sp>
          <p:nvSpPr>
            <p:cNvPr id="22" name="Right Triangle 21"/>
            <p:cNvSpPr/>
            <p:nvPr/>
          </p:nvSpPr>
          <p:spPr>
            <a:xfrm>
              <a:off x="557561" y="1873405"/>
              <a:ext cx="490654" cy="1014932"/>
            </a:xfrm>
            <a:prstGeom prst="r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p:cNvGrpSpPr/>
          <p:nvPr/>
        </p:nvGrpSpPr>
        <p:grpSpPr>
          <a:xfrm rot="5400000">
            <a:off x="1267586" y="1995094"/>
            <a:ext cx="687642" cy="1228107"/>
            <a:chOff x="471127" y="1774441"/>
            <a:chExt cx="687642" cy="1228107"/>
          </a:xfrm>
        </p:grpSpPr>
        <p:pic>
          <p:nvPicPr>
            <p:cNvPr id="25" name="Picture 24"/>
            <p:cNvPicPr>
              <a:picLocks noChangeAspect="1"/>
            </p:cNvPicPr>
            <p:nvPr/>
          </p:nvPicPr>
          <p:blipFill>
            <a:blip r:embed="rId3"/>
            <a:stretch>
              <a:fillRect/>
            </a:stretch>
          </p:blipFill>
          <p:spPr>
            <a:xfrm>
              <a:off x="471127" y="1774441"/>
              <a:ext cx="687642" cy="1228107"/>
            </a:xfrm>
            <a:prstGeom prst="rect">
              <a:avLst/>
            </a:prstGeom>
          </p:spPr>
        </p:pic>
        <p:sp>
          <p:nvSpPr>
            <p:cNvPr id="26" name="Right Triangle 25"/>
            <p:cNvSpPr/>
            <p:nvPr/>
          </p:nvSpPr>
          <p:spPr>
            <a:xfrm>
              <a:off x="557561" y="1873405"/>
              <a:ext cx="490654" cy="1014932"/>
            </a:xfrm>
            <a:prstGeom prst="r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p:cNvGrpSpPr/>
          <p:nvPr/>
        </p:nvGrpSpPr>
        <p:grpSpPr>
          <a:xfrm rot="10800000">
            <a:off x="2271034" y="2265326"/>
            <a:ext cx="687642" cy="1228107"/>
            <a:chOff x="471127" y="1774441"/>
            <a:chExt cx="687642" cy="1228107"/>
          </a:xfrm>
        </p:grpSpPr>
        <p:pic>
          <p:nvPicPr>
            <p:cNvPr id="28" name="Picture 27"/>
            <p:cNvPicPr>
              <a:picLocks noChangeAspect="1"/>
            </p:cNvPicPr>
            <p:nvPr/>
          </p:nvPicPr>
          <p:blipFill>
            <a:blip r:embed="rId3"/>
            <a:stretch>
              <a:fillRect/>
            </a:stretch>
          </p:blipFill>
          <p:spPr>
            <a:xfrm>
              <a:off x="471127" y="1774441"/>
              <a:ext cx="687642" cy="1228107"/>
            </a:xfrm>
            <a:prstGeom prst="rect">
              <a:avLst/>
            </a:prstGeom>
          </p:spPr>
        </p:pic>
        <p:sp>
          <p:nvSpPr>
            <p:cNvPr id="29" name="Right Triangle 28"/>
            <p:cNvSpPr/>
            <p:nvPr/>
          </p:nvSpPr>
          <p:spPr>
            <a:xfrm>
              <a:off x="557561" y="1873405"/>
              <a:ext cx="490654" cy="1014932"/>
            </a:xfrm>
            <a:prstGeom prst="r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 name="Group 29"/>
          <p:cNvGrpSpPr/>
          <p:nvPr/>
        </p:nvGrpSpPr>
        <p:grpSpPr>
          <a:xfrm rot="16200000">
            <a:off x="3286993" y="2462045"/>
            <a:ext cx="687642" cy="1228107"/>
            <a:chOff x="471127" y="1774441"/>
            <a:chExt cx="687642" cy="1228107"/>
          </a:xfrm>
        </p:grpSpPr>
        <p:pic>
          <p:nvPicPr>
            <p:cNvPr id="31" name="Picture 30"/>
            <p:cNvPicPr>
              <a:picLocks noChangeAspect="1"/>
            </p:cNvPicPr>
            <p:nvPr/>
          </p:nvPicPr>
          <p:blipFill>
            <a:blip r:embed="rId3"/>
            <a:stretch>
              <a:fillRect/>
            </a:stretch>
          </p:blipFill>
          <p:spPr>
            <a:xfrm>
              <a:off x="471127" y="1774441"/>
              <a:ext cx="687642" cy="1228107"/>
            </a:xfrm>
            <a:prstGeom prst="rect">
              <a:avLst/>
            </a:prstGeom>
          </p:spPr>
        </p:pic>
        <p:sp>
          <p:nvSpPr>
            <p:cNvPr id="32" name="Right Triangle 31"/>
            <p:cNvSpPr/>
            <p:nvPr/>
          </p:nvSpPr>
          <p:spPr>
            <a:xfrm>
              <a:off x="557561" y="1873405"/>
              <a:ext cx="490654" cy="1014932"/>
            </a:xfrm>
            <a:prstGeom prst="r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 name="Group 32"/>
          <p:cNvGrpSpPr/>
          <p:nvPr/>
        </p:nvGrpSpPr>
        <p:grpSpPr>
          <a:xfrm rot="5400000">
            <a:off x="6546994" y="2191813"/>
            <a:ext cx="687642" cy="1228107"/>
            <a:chOff x="471127" y="1774441"/>
            <a:chExt cx="687642" cy="1228107"/>
          </a:xfrm>
        </p:grpSpPr>
        <p:pic>
          <p:nvPicPr>
            <p:cNvPr id="34" name="Picture 33"/>
            <p:cNvPicPr>
              <a:picLocks noChangeAspect="1"/>
            </p:cNvPicPr>
            <p:nvPr/>
          </p:nvPicPr>
          <p:blipFill>
            <a:blip r:embed="rId3"/>
            <a:stretch>
              <a:fillRect/>
            </a:stretch>
          </p:blipFill>
          <p:spPr>
            <a:xfrm>
              <a:off x="471127" y="1774441"/>
              <a:ext cx="687642" cy="1228107"/>
            </a:xfrm>
            <a:prstGeom prst="rect">
              <a:avLst/>
            </a:prstGeom>
          </p:spPr>
        </p:pic>
        <p:sp>
          <p:nvSpPr>
            <p:cNvPr id="35" name="Right Triangle 34"/>
            <p:cNvSpPr/>
            <p:nvPr/>
          </p:nvSpPr>
          <p:spPr>
            <a:xfrm>
              <a:off x="557561" y="1873405"/>
              <a:ext cx="490654" cy="1014932"/>
            </a:xfrm>
            <a:prstGeom prst="r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 name="Group 35"/>
          <p:cNvGrpSpPr/>
          <p:nvPr/>
        </p:nvGrpSpPr>
        <p:grpSpPr>
          <a:xfrm rot="16200000">
            <a:off x="7377395" y="2179753"/>
            <a:ext cx="687642" cy="1228107"/>
            <a:chOff x="471127" y="1774441"/>
            <a:chExt cx="687642" cy="1228107"/>
          </a:xfrm>
        </p:grpSpPr>
        <p:pic>
          <p:nvPicPr>
            <p:cNvPr id="37" name="Picture 36"/>
            <p:cNvPicPr>
              <a:picLocks noChangeAspect="1"/>
            </p:cNvPicPr>
            <p:nvPr/>
          </p:nvPicPr>
          <p:blipFill>
            <a:blip r:embed="rId3"/>
            <a:stretch>
              <a:fillRect/>
            </a:stretch>
          </p:blipFill>
          <p:spPr>
            <a:xfrm>
              <a:off x="471127" y="1774441"/>
              <a:ext cx="687642" cy="1228107"/>
            </a:xfrm>
            <a:prstGeom prst="rect">
              <a:avLst/>
            </a:prstGeom>
          </p:spPr>
        </p:pic>
        <p:sp>
          <p:nvSpPr>
            <p:cNvPr id="38" name="Right Triangle 37"/>
            <p:cNvSpPr/>
            <p:nvPr/>
          </p:nvSpPr>
          <p:spPr>
            <a:xfrm>
              <a:off x="557561" y="1873405"/>
              <a:ext cx="490654" cy="1014932"/>
            </a:xfrm>
            <a:prstGeom prst="r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 name="Group 38"/>
          <p:cNvGrpSpPr/>
          <p:nvPr/>
        </p:nvGrpSpPr>
        <p:grpSpPr>
          <a:xfrm rot="10800000">
            <a:off x="8479788" y="2191813"/>
            <a:ext cx="687642" cy="1228107"/>
            <a:chOff x="471127" y="1774441"/>
            <a:chExt cx="687642" cy="1228107"/>
          </a:xfrm>
        </p:grpSpPr>
        <p:pic>
          <p:nvPicPr>
            <p:cNvPr id="40" name="Picture 39"/>
            <p:cNvPicPr>
              <a:picLocks noChangeAspect="1"/>
            </p:cNvPicPr>
            <p:nvPr/>
          </p:nvPicPr>
          <p:blipFill>
            <a:blip r:embed="rId3"/>
            <a:stretch>
              <a:fillRect/>
            </a:stretch>
          </p:blipFill>
          <p:spPr>
            <a:xfrm>
              <a:off x="471127" y="1774441"/>
              <a:ext cx="687642" cy="1228107"/>
            </a:xfrm>
            <a:prstGeom prst="rect">
              <a:avLst/>
            </a:prstGeom>
          </p:spPr>
        </p:pic>
        <p:sp>
          <p:nvSpPr>
            <p:cNvPr id="41" name="Right Triangle 40"/>
            <p:cNvSpPr/>
            <p:nvPr/>
          </p:nvSpPr>
          <p:spPr>
            <a:xfrm>
              <a:off x="557561" y="1873405"/>
              <a:ext cx="490654" cy="1014932"/>
            </a:xfrm>
            <a:prstGeom prst="r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p:cNvGrpSpPr/>
          <p:nvPr/>
        </p:nvGrpSpPr>
        <p:grpSpPr>
          <a:xfrm>
            <a:off x="9303311" y="2173276"/>
            <a:ext cx="687642" cy="1228107"/>
            <a:chOff x="471127" y="1774441"/>
            <a:chExt cx="687642" cy="1228107"/>
          </a:xfrm>
        </p:grpSpPr>
        <p:pic>
          <p:nvPicPr>
            <p:cNvPr id="43" name="Picture 42"/>
            <p:cNvPicPr>
              <a:picLocks noChangeAspect="1"/>
            </p:cNvPicPr>
            <p:nvPr/>
          </p:nvPicPr>
          <p:blipFill>
            <a:blip r:embed="rId3"/>
            <a:stretch>
              <a:fillRect/>
            </a:stretch>
          </p:blipFill>
          <p:spPr>
            <a:xfrm>
              <a:off x="471127" y="1774441"/>
              <a:ext cx="687642" cy="1228107"/>
            </a:xfrm>
            <a:prstGeom prst="rect">
              <a:avLst/>
            </a:prstGeom>
          </p:spPr>
        </p:pic>
        <p:sp>
          <p:nvSpPr>
            <p:cNvPr id="44" name="Right Triangle 43"/>
            <p:cNvSpPr/>
            <p:nvPr/>
          </p:nvSpPr>
          <p:spPr>
            <a:xfrm>
              <a:off x="557561" y="1873405"/>
              <a:ext cx="490654" cy="1014932"/>
            </a:xfrm>
            <a:prstGeom prst="r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Rectangle 44"/>
          <p:cNvSpPr/>
          <p:nvPr/>
        </p:nvSpPr>
        <p:spPr>
          <a:xfrm>
            <a:off x="420266" y="522970"/>
            <a:ext cx="11665238" cy="1600438"/>
          </a:xfrm>
          <a:prstGeom prst="rect">
            <a:avLst/>
          </a:prstGeom>
        </p:spPr>
        <p:txBody>
          <a:bodyPr wrap="square">
            <a:spAutoFit/>
          </a:bodyPr>
          <a:lstStyle/>
          <a:p>
            <a:pPr algn="just">
              <a:lnSpc>
                <a:spcPct val="125000"/>
              </a:lnSpc>
              <a:spcBef>
                <a:spcPts val="480"/>
              </a:spcBef>
              <a:spcAft>
                <a:spcPts val="480"/>
              </a:spcAft>
            </a:pPr>
            <a:r>
              <a:rPr lang="en-US" b="1" dirty="0" err="1">
                <a:latin typeface="Times New Roman" panose="02020603050405020304" pitchFamily="18" charset="0"/>
                <a:ea typeface="Times New Roman" panose="02020603050405020304" pitchFamily="18" charset="0"/>
              </a:rPr>
              <a:t>Bước</a:t>
            </a:r>
            <a:r>
              <a:rPr lang="en-US" b="1" dirty="0">
                <a:latin typeface="Times New Roman" panose="02020603050405020304" pitchFamily="18" charset="0"/>
                <a:ea typeface="Times New Roman" panose="02020603050405020304" pitchFamily="18" charset="0"/>
              </a:rPr>
              <a:t> 1:</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Cắt</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giấy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màu</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cùng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loại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thành</a:t>
            </a:r>
            <a:r>
              <a:rPr lang="en-US" dirty="0">
                <a:latin typeface="Times New Roman" panose="02020603050405020304" pitchFamily="18" charset="0"/>
                <a:ea typeface="Times New Roman" panose="02020603050405020304" pitchFamily="18" charset="0"/>
              </a:rPr>
              <a:t> 8 tam </a:t>
            </a:r>
            <a:r>
              <a:rPr lang="en-US" dirty="0" err="1">
                <a:latin typeface="Times New Roman" panose="02020603050405020304" pitchFamily="18" charset="0"/>
                <a:ea typeface="Times New Roman" panose="02020603050405020304" pitchFamily="18" charset="0"/>
              </a:rPr>
              <a:t>giác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vuông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bằng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nhau</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Độ</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dài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cạnh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bất</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kì</a:t>
            </a:r>
            <a:r>
              <a:rPr lang="en-US" dirty="0">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Calibri" panose="020F0502020204030204" pitchFamily="34" charset="0"/>
            </a:endParaRPr>
          </a:p>
          <a:p>
            <a:pPr algn="just">
              <a:lnSpc>
                <a:spcPct val="125000"/>
              </a:lnSpc>
              <a:spcBef>
                <a:spcPts val="480"/>
              </a:spcBef>
              <a:spcAft>
                <a:spcPts val="480"/>
              </a:spcAft>
            </a:pPr>
            <a:r>
              <a:rPr lang="en-US" b="1" dirty="0" err="1">
                <a:latin typeface="Times New Roman" panose="02020603050405020304" pitchFamily="18" charset="0"/>
                <a:ea typeface="Times New Roman" panose="02020603050405020304" pitchFamily="18" charset="0"/>
              </a:rPr>
              <a:t>Bước</a:t>
            </a:r>
            <a:r>
              <a:rPr lang="en-US" b="1" dirty="0">
                <a:latin typeface="Times New Roman" panose="02020603050405020304" pitchFamily="18" charset="0"/>
                <a:ea typeface="Times New Roman" panose="02020603050405020304" pitchFamily="18" charset="0"/>
              </a:rPr>
              <a:t> 2:</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Cắt</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giấy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màu</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khác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với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màu</a:t>
            </a:r>
            <a:r>
              <a:rPr lang="en-US" dirty="0">
                <a:latin typeface="Times New Roman" panose="02020603050405020304" pitchFamily="18" charset="0"/>
                <a:ea typeface="Times New Roman" panose="02020603050405020304" pitchFamily="18" charset="0"/>
              </a:rPr>
              <a:t> ở </a:t>
            </a:r>
            <a:r>
              <a:rPr lang="en-US" dirty="0" err="1">
                <a:latin typeface="Times New Roman" panose="02020603050405020304" pitchFamily="18" charset="0"/>
                <a:ea typeface="Times New Roman" panose="02020603050405020304" pitchFamily="18" charset="0"/>
              </a:rPr>
              <a:t>bước</a:t>
            </a:r>
            <a:r>
              <a:rPr lang="en-US" dirty="0">
                <a:latin typeface="Times New Roman" panose="02020603050405020304" pitchFamily="18" charset="0"/>
                <a:ea typeface="Times New Roman" panose="02020603050405020304" pitchFamily="18" charset="0"/>
              </a:rPr>
              <a:t> 1) </a:t>
            </a:r>
            <a:r>
              <a:rPr lang="en-US" dirty="0" err="1">
                <a:latin typeface="Times New Roman" panose="02020603050405020304" pitchFamily="18" charset="0"/>
                <a:ea typeface="Times New Roman" panose="02020603050405020304" pitchFamily="18" charset="0"/>
              </a:rPr>
              <a:t>thành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hai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hình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vuông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có</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cạnh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bằng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tổng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độ</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dài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hai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cạnh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góc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vuông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của</a:t>
            </a:r>
            <a:r>
              <a:rPr lang="en-US" dirty="0">
                <a:latin typeface="Times New Roman" panose="02020603050405020304" pitchFamily="18" charset="0"/>
                <a:ea typeface="Times New Roman" panose="02020603050405020304" pitchFamily="18" charset="0"/>
              </a:rPr>
              <a:t> tam </a:t>
            </a:r>
            <a:r>
              <a:rPr lang="en-US" dirty="0" err="1">
                <a:latin typeface="Times New Roman" panose="02020603050405020304" pitchFamily="18" charset="0"/>
                <a:ea typeface="Times New Roman" panose="02020603050405020304" pitchFamily="18" charset="0"/>
              </a:rPr>
              <a:t>giác</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vuông</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vừa</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cắt</a:t>
            </a:r>
            <a:r>
              <a:rPr lang="en-US" dirty="0">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Calibri" panose="020F0502020204030204" pitchFamily="34" charset="0"/>
            </a:endParaRPr>
          </a:p>
          <a:p>
            <a:r>
              <a:rPr lang="en-US" b="1" dirty="0" err="1">
                <a:latin typeface="Times New Roman" panose="02020603050405020304" pitchFamily="18" charset="0"/>
                <a:ea typeface="Times New Roman" panose="02020603050405020304" pitchFamily="18" charset="0"/>
              </a:rPr>
              <a:t>Bước</a:t>
            </a:r>
            <a:r>
              <a:rPr lang="en-US" b="1" dirty="0">
                <a:latin typeface="Times New Roman" panose="02020603050405020304" pitchFamily="18" charset="0"/>
                <a:ea typeface="Times New Roman" panose="02020603050405020304" pitchFamily="18" charset="0"/>
              </a:rPr>
              <a:t> 3:</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Ghép</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hình</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theo</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hướng</a:t>
            </a:r>
            <a:r>
              <a:rPr lang="en-US" dirty="0">
                <a:latin typeface="Times New Roman" panose="02020603050405020304" pitchFamily="18" charset="0"/>
                <a:ea typeface="Times New Roman" panose="02020603050405020304" pitchFamily="18" charset="0"/>
              </a:rPr>
              <a:t> </a:t>
            </a:r>
            <a:r>
              <a:rPr lang="en-US" dirty="0" err="1" smtClean="0">
                <a:latin typeface="Times New Roman" panose="02020603050405020304" pitchFamily="18" charset="0"/>
                <a:ea typeface="Times New Roman" panose="02020603050405020304" pitchFamily="18" charset="0"/>
              </a:rPr>
              <a:t>dẫn</a:t>
            </a:r>
            <a:r>
              <a:rPr lang="en-US" dirty="0" smtClean="0">
                <a:latin typeface="Times New Roman" panose="02020603050405020304" pitchFamily="18" charset="0"/>
                <a:ea typeface="Times New Roman" panose="02020603050405020304" pitchFamily="18" charset="0"/>
              </a:rPr>
              <a:t>:</a:t>
            </a:r>
            <a:endParaRPr lang="en-US" dirty="0"/>
          </a:p>
        </p:txBody>
      </p:sp>
      <p:sp>
        <p:nvSpPr>
          <p:cNvPr id="46" name="Rectangle 45"/>
          <p:cNvSpPr/>
          <p:nvPr/>
        </p:nvSpPr>
        <p:spPr>
          <a:xfrm>
            <a:off x="4908095" y="43468"/>
            <a:ext cx="1717288" cy="479502"/>
          </a:xfrm>
          <a:prstGeom prst="rect">
            <a:avLst/>
          </a:prstGeom>
          <a:solidFill>
            <a:schemeClr val="bg1"/>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chemeClr val="tx1"/>
                </a:solidFill>
                <a:latin typeface="Times New Roman" panose="02020603050405020304" pitchFamily="18" charset="0"/>
                <a:cs typeface="Times New Roman" panose="02020603050405020304" pitchFamily="18" charset="0"/>
              </a:rPr>
              <a:t>Nhiệm</a:t>
            </a:r>
            <a:r>
              <a:rPr lang="en-US" sz="2400" b="1" dirty="0" smtClean="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vụ</a:t>
            </a:r>
            <a:r>
              <a:rPr lang="en-US" sz="2400" b="1" dirty="0" smtClean="0">
                <a:solidFill>
                  <a:schemeClr val="tx1"/>
                </a:solidFill>
                <a:latin typeface="Times New Roman" panose="02020603050405020304" pitchFamily="18" charset="0"/>
                <a:cs typeface="Times New Roman" panose="02020603050405020304" pitchFamily="18" charset="0"/>
              </a:rPr>
              <a:t> 2</a:t>
            </a:r>
            <a:endParaRPr lang="en-US"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4077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5846 -0.00115 L 0.0875 0.48866 " pathEditMode="relative" rAng="0" ptsTypes="AA">
                                      <p:cBhvr>
                                        <p:cTn id="6" dur="2000" fill="hold"/>
                                        <p:tgtEl>
                                          <p:spTgt spid="23"/>
                                        </p:tgtEl>
                                        <p:attrNameLst>
                                          <p:attrName>ppt_x</p:attrName>
                                          <p:attrName>ppt_y</p:attrName>
                                        </p:attrNameLst>
                                      </p:cBhvr>
                                      <p:rCtr x="1445" y="24491"/>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nodeType="clickEffect">
                                  <p:stCondLst>
                                    <p:cond delay="0"/>
                                  </p:stCondLst>
                                  <p:childTnLst>
                                    <p:animMotion origin="layout" path="M 0.03867 0.17246 L 0.03867 0.42246 " pathEditMode="relative" rAng="0" ptsTypes="AA">
                                      <p:cBhvr>
                                        <p:cTn id="10" dur="2000" fill="hold"/>
                                        <p:tgtEl>
                                          <p:spTgt spid="24"/>
                                        </p:tgtEl>
                                        <p:attrNameLst>
                                          <p:attrName>ppt_x</p:attrName>
                                          <p:attrName>ppt_y</p:attrName>
                                        </p:attrNameLst>
                                      </p:cBhvr>
                                      <p:rCtr x="0" y="12500"/>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nodeType="clickEffect">
                                  <p:stCondLst>
                                    <p:cond delay="0"/>
                                  </p:stCondLst>
                                  <p:childTnLst>
                                    <p:animMotion origin="layout" path="M -0.00078 0.00834 L 0.02032 0.42107 " pathEditMode="relative" rAng="0" ptsTypes="AA">
                                      <p:cBhvr>
                                        <p:cTn id="14" dur="2000" fill="hold"/>
                                        <p:tgtEl>
                                          <p:spTgt spid="27"/>
                                        </p:tgtEl>
                                        <p:attrNameLst>
                                          <p:attrName>ppt_x</p:attrName>
                                          <p:attrName>ppt_y</p:attrName>
                                        </p:attrNameLst>
                                      </p:cBhvr>
                                      <p:rCtr x="1055" y="20625"/>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nodeType="clickEffect">
                                  <p:stCondLst>
                                    <p:cond delay="0"/>
                                  </p:stCondLst>
                                  <p:childTnLst>
                                    <p:animMotion origin="layout" path="M 3.54167E-6 0.00555 L -0.08412 0.50417 " pathEditMode="relative" rAng="0" ptsTypes="AA">
                                      <p:cBhvr>
                                        <p:cTn id="18" dur="2000" fill="hold"/>
                                        <p:tgtEl>
                                          <p:spTgt spid="30"/>
                                        </p:tgtEl>
                                        <p:attrNameLst>
                                          <p:attrName>ppt_x</p:attrName>
                                          <p:attrName>ppt_y</p:attrName>
                                        </p:attrNameLst>
                                      </p:cBhvr>
                                      <p:rCtr x="-4206" y="24931"/>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nodeType="clickEffect">
                                  <p:stCondLst>
                                    <p:cond delay="0"/>
                                  </p:stCondLst>
                                  <p:childTnLst>
                                    <p:animMotion origin="layout" path="M -0.00182 0.00023 L 0.04662 0.39467 " pathEditMode="relative" rAng="0" ptsTypes="AA">
                                      <p:cBhvr>
                                        <p:cTn id="22" dur="2000" fill="hold"/>
                                        <p:tgtEl>
                                          <p:spTgt spid="33"/>
                                        </p:tgtEl>
                                        <p:attrNameLst>
                                          <p:attrName>ppt_x</p:attrName>
                                          <p:attrName>ppt_y</p:attrName>
                                        </p:attrNameLst>
                                      </p:cBhvr>
                                      <p:rCtr x="2422" y="19722"/>
                                    </p:animMotion>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nodeType="clickEffect">
                                  <p:stCondLst>
                                    <p:cond delay="0"/>
                                  </p:stCondLst>
                                  <p:childTnLst>
                                    <p:animMotion origin="layout" path="M -0.00273 -0.00972 L -0.02109 0.39491 " pathEditMode="relative" rAng="0" ptsTypes="AA">
                                      <p:cBhvr>
                                        <p:cTn id="26" dur="2000" fill="hold"/>
                                        <p:tgtEl>
                                          <p:spTgt spid="36"/>
                                        </p:tgtEl>
                                        <p:attrNameLst>
                                          <p:attrName>ppt_x</p:attrName>
                                          <p:attrName>ppt_y</p:attrName>
                                        </p:attrNameLst>
                                      </p:cBhvr>
                                      <p:rCtr x="-924" y="20231"/>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nodeType="clickEffect">
                                  <p:stCondLst>
                                    <p:cond delay="0"/>
                                  </p:stCondLst>
                                  <p:childTnLst>
                                    <p:animMotion origin="layout" path="M 2.08333E-6 0.00162 L -0.04818 0.50393 " pathEditMode="relative" rAng="0" ptsTypes="AA">
                                      <p:cBhvr>
                                        <p:cTn id="30" dur="2000" fill="hold"/>
                                        <p:tgtEl>
                                          <p:spTgt spid="39"/>
                                        </p:tgtEl>
                                        <p:attrNameLst>
                                          <p:attrName>ppt_x</p:attrName>
                                          <p:attrName>ppt_y</p:attrName>
                                        </p:attrNameLst>
                                      </p:cBhvr>
                                      <p:rCtr x="-2409" y="25116"/>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nodeType="clickEffect">
                                  <p:stCondLst>
                                    <p:cond delay="0"/>
                                  </p:stCondLst>
                                  <p:childTnLst>
                                    <p:animMotion origin="layout" path="M 0.00091 0.00324 L -0.11485 0.50995 " pathEditMode="relative" rAng="0" ptsTypes="AA">
                                      <p:cBhvr>
                                        <p:cTn id="34" dur="2000" fill="hold"/>
                                        <p:tgtEl>
                                          <p:spTgt spid="42"/>
                                        </p:tgtEl>
                                        <p:attrNameLst>
                                          <p:attrName>ppt_x</p:attrName>
                                          <p:attrName>ppt_y</p:attrName>
                                        </p:attrNameLst>
                                      </p:cBhvr>
                                      <p:rCtr x="-5794" y="2532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11873" y="208764"/>
            <a:ext cx="11797990" cy="6186309"/>
            <a:chOff x="211873" y="208764"/>
            <a:chExt cx="11797990" cy="6186309"/>
          </a:xfrm>
        </p:grpSpPr>
        <p:sp>
          <p:nvSpPr>
            <p:cNvPr id="3" name="TextBox 2"/>
            <p:cNvSpPr txBox="1"/>
            <p:nvPr/>
          </p:nvSpPr>
          <p:spPr>
            <a:xfrm>
              <a:off x="211873" y="208764"/>
              <a:ext cx="11797990" cy="6186309"/>
            </a:xfrm>
            <a:prstGeom prst="rect">
              <a:avLst/>
            </a:prstGeom>
            <a:noFill/>
            <a:ln w="19050">
              <a:solidFill>
                <a:schemeClr val="tx1"/>
              </a:solidFill>
            </a:ln>
          </p:spPr>
          <p:txBody>
            <a:bodyPr wrap="square" rtlCol="0">
              <a:spAutoFit/>
            </a:bodyPr>
            <a:lstStyle/>
            <a:p>
              <a:pPr algn="ctr"/>
              <a:r>
                <a:rPr lang="en-US" sz="2400" b="1" dirty="0" smtClean="0">
                  <a:latin typeface="Times New Roman" panose="02020603050405020304" pitchFamily="18" charset="0"/>
                  <a:cs typeface="Times New Roman" panose="02020603050405020304" pitchFamily="18" charset="0"/>
                </a:rPr>
                <a:t>PHIẾU HỌC TẬP SỐ 1</a:t>
              </a:r>
            </a:p>
            <a:p>
              <a:r>
                <a:rPr lang="en-US" sz="2400" b="1" dirty="0" err="1" smtClean="0">
                  <a:latin typeface="Times New Roman" panose="02020603050405020304" pitchFamily="18" charset="0"/>
                  <a:cs typeface="Times New Roman" panose="02020603050405020304" pitchFamily="18" charset="0"/>
                </a:rPr>
                <a:t>Tên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nhóm</a:t>
              </a:r>
              <a:r>
                <a:rPr lang="en-US" sz="2400" b="1"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t>
              </a:r>
            </a:p>
            <a:p>
              <a:r>
                <a:rPr lang="en-US" sz="2400" b="1" dirty="0" err="1" smtClean="0">
                  <a:latin typeface="Times New Roman" panose="02020603050405020304" pitchFamily="18" charset="0"/>
                  <a:cs typeface="Times New Roman" panose="02020603050405020304" pitchFamily="18" charset="0"/>
                </a:rPr>
                <a:t>Các</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thành</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viên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trong</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nhóm</a:t>
              </a:r>
              <a:r>
                <a:rPr lang="en-US" sz="2400" b="1"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endParaRPr lang="en-US" dirty="0" smtClean="0"/>
            </a:p>
            <a:p>
              <a:endParaRPr lang="en-US" dirty="0"/>
            </a:p>
            <a:p>
              <a:endParaRPr lang="en-US" dirty="0" smtClean="0"/>
            </a:p>
            <a:p>
              <a:pPr algn="just"/>
              <a:r>
                <a:rPr lang="en-US" b="1" dirty="0" err="1" smtClean="0">
                  <a:latin typeface="Times New Roman" panose="02020603050405020304" pitchFamily="18" charset="0"/>
                  <a:cs typeface="Times New Roman" panose="02020603050405020304" pitchFamily="18" charset="0"/>
                </a:rPr>
                <a:t>Dựa</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vào</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hoạt</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động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cắt</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và</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ghép</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hình</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đã</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làm</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em</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hãy</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điền</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vào</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chỗ</a:t>
              </a:r>
              <a:r>
                <a:rPr lang="en-US" b="1" dirty="0" smtClean="0">
                  <a:latin typeface="Times New Roman" panose="02020603050405020304" pitchFamily="18" charset="0"/>
                  <a:cs typeface="Times New Roman" panose="02020603050405020304" pitchFamily="18" charset="0"/>
                </a:rPr>
                <a:t> (…)</a:t>
              </a:r>
              <a:endParaRPr lang="en-US" b="1" dirty="0">
                <a:latin typeface="Times New Roman" panose="02020603050405020304" pitchFamily="18" charset="0"/>
                <a:cs typeface="Times New Roman" panose="02020603050405020304" pitchFamily="18" charset="0"/>
              </a:endParaRPr>
            </a:p>
            <a:p>
              <a:pPr algn="just"/>
              <a:r>
                <a:rPr lang="en-US" b="1" dirty="0" err="1" smtClean="0">
                  <a:latin typeface="Times New Roman" panose="02020603050405020304" pitchFamily="18" charset="0"/>
                  <a:cs typeface="Times New Roman" panose="02020603050405020304" pitchFamily="18" charset="0"/>
                </a:rPr>
                <a:t>và</a:t>
              </a:r>
              <a:r>
                <a:rPr lang="en-US" b="1" dirty="0" smtClean="0">
                  <a:latin typeface="Times New Roman" panose="02020603050405020304" pitchFamily="18" charset="0"/>
                  <a:cs typeface="Times New Roman" panose="02020603050405020304" pitchFamily="18" charset="0"/>
                </a:rPr>
                <a:t> ô </a:t>
              </a:r>
              <a:r>
                <a:rPr lang="en-US" b="1" dirty="0" err="1" smtClean="0">
                  <a:latin typeface="Times New Roman" panose="02020603050405020304" pitchFamily="18" charset="0"/>
                  <a:cs typeface="Times New Roman" panose="02020603050405020304" pitchFamily="18" charset="0"/>
                </a:rPr>
                <a:t>vuông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để</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được</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khẳng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định</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đúng</a:t>
              </a:r>
              <a:r>
                <a:rPr lang="en-US" b="1" dirty="0" smtClean="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Ta </a:t>
              </a:r>
              <a:r>
                <a:rPr lang="en-US" dirty="0" err="1" smtClean="0">
                  <a:latin typeface="Times New Roman" panose="02020603050405020304" pitchFamily="18" charset="0"/>
                  <a:cs typeface="Times New Roman" panose="02020603050405020304" pitchFamily="18" charset="0"/>
                </a:rPr>
                <a:t>gọi</a:t>
              </a:r>
              <a:r>
                <a:rPr lang="en-US" dirty="0" smtClean="0">
                  <a:latin typeface="Times New Roman" panose="02020603050405020304" pitchFamily="18" charset="0"/>
                  <a:cs typeface="Times New Roman" panose="02020603050405020304" pitchFamily="18" charset="0"/>
                </a:rPr>
                <a:t>: </a:t>
              </a:r>
            </a:p>
            <a:p>
              <a:r>
                <a:rPr lang="en-US" dirty="0" err="1" smtClean="0">
                  <a:latin typeface="Times New Roman" panose="02020603050405020304" pitchFamily="18" charset="0"/>
                  <a:cs typeface="Times New Roman" panose="02020603050405020304" pitchFamily="18" charset="0"/>
                </a:rPr>
                <a:t>Độ</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mỗi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mỗi</a:t>
              </a:r>
              <a:r>
                <a:rPr lang="en-US" dirty="0">
                  <a:latin typeface="Times New Roman" panose="02020603050405020304" pitchFamily="18" charset="0"/>
                  <a:cs typeface="Times New Roman" panose="02020603050405020304" pitchFamily="18" charset="0"/>
                </a:rPr>
                <a:t> tam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cắt</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bước</a:t>
              </a:r>
              <a:r>
                <a:rPr lang="en-US" dirty="0">
                  <a:latin typeface="Times New Roman" panose="02020603050405020304" pitchFamily="18" charset="0"/>
                  <a:cs typeface="Times New Roman" panose="02020603050405020304" pitchFamily="18" charset="0"/>
                </a:rPr>
                <a:t> 1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b,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huyền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c.</a:t>
              </a:r>
            </a:p>
            <a:p>
              <a:r>
                <a:rPr lang="en-US" dirty="0">
                  <a:latin typeface="Times New Roman" panose="02020603050405020304" pitchFamily="18" charset="0"/>
                  <a:cs typeface="Times New Roman" panose="02020603050405020304" pitchFamily="18" charset="0"/>
                </a:rPr>
                <a:t>Ở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121: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lấp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nên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Ở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122: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lấp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gồm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Ta </a:t>
              </a:r>
              <a:r>
                <a:rPr lang="en-US" dirty="0" err="1">
                  <a:latin typeface="Times New Roman" panose="02020603050405020304" pitchFamily="18" charset="0"/>
                  <a:cs typeface="Times New Roman" panose="02020603050405020304" pitchFamily="18" charset="0"/>
                </a:rPr>
                <a:t>thấy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lấp</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cả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121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122 </a:t>
              </a:r>
              <a:r>
                <a:rPr lang="en-US" dirty="0" err="1">
                  <a:latin typeface="Times New Roman" panose="02020603050405020304" pitchFamily="18" charset="0"/>
                  <a:cs typeface="Times New Roman" panose="02020603050405020304" pitchFamily="18" charset="0"/>
                </a:rPr>
                <a:t>đều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cắt</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bước</a:t>
              </a:r>
              <a:r>
                <a:rPr lang="en-US"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trừ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4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tam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cắt</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bước</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a:t>
              </a:r>
            </a:p>
            <a:p>
              <a:r>
                <a:rPr lang="en-US" dirty="0" smtClean="0">
                  <a:latin typeface="Times New Roman" panose="02020603050405020304" pitchFamily="18" charset="0"/>
                  <a:cs typeface="Times New Roman" panose="02020603050405020304" pitchFamily="18" charset="0"/>
                </a:rPr>
                <a:t>Do </a:t>
              </a:r>
              <a:r>
                <a:rPr lang="en-US" dirty="0" err="1" smtClean="0">
                  <a:latin typeface="Times New Roman" panose="02020603050405020304" pitchFamily="18" charset="0"/>
                  <a:cs typeface="Times New Roman" panose="02020603050405020304" pitchFamily="18" charset="0"/>
                </a:rPr>
                <a:t>đó</a:t>
              </a:r>
              <a:r>
                <a:rPr lang="en-US" dirty="0" smtClean="0">
                  <a:latin typeface="Times New Roman" panose="02020603050405020304" pitchFamily="18" charset="0"/>
                  <a:cs typeface="Times New Roman" panose="02020603050405020304" pitchFamily="18" charset="0"/>
                </a:rPr>
                <a:t> c</a:t>
              </a:r>
              <a:r>
                <a:rPr lang="en-US" baseline="30000" dirty="0" smtClean="0">
                  <a:latin typeface="Times New Roman" panose="02020603050405020304" pitchFamily="18" charset="0"/>
                  <a:cs typeface="Times New Roman" panose="02020603050405020304" pitchFamily="18" charset="0"/>
                </a:rPr>
                <a:t>2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 b</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c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huyền</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b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tam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bước</a:t>
              </a:r>
              <a:r>
                <a:rPr lang="en-US" dirty="0">
                  <a:latin typeface="Times New Roman" panose="02020603050405020304" pitchFamily="18" charset="0"/>
                  <a:cs typeface="Times New Roman" panose="02020603050405020304" pitchFamily="18" charset="0"/>
                </a:rPr>
                <a:t> 1</a:t>
              </a:r>
            </a:p>
            <a:p>
              <a:r>
                <a:rPr lang="en-US" dirty="0">
                  <a:latin typeface="Times New Roman" panose="02020603050405020304" pitchFamily="18" charset="0"/>
                  <a:cs typeface="Times New Roman" panose="02020603050405020304" pitchFamily="18" charset="0"/>
                </a:rPr>
                <a:t>Do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ta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đẳng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tam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endParaRPr lang="en-US" dirty="0"/>
            </a:p>
          </p:txBody>
        </p:sp>
        <p:sp>
          <p:nvSpPr>
            <p:cNvPr id="4" name="Rectangle 3"/>
            <p:cNvSpPr/>
            <p:nvPr/>
          </p:nvSpPr>
          <p:spPr>
            <a:xfrm>
              <a:off x="5252224" y="1672684"/>
              <a:ext cx="1717288" cy="479502"/>
            </a:xfrm>
            <a:prstGeom prst="rect">
              <a:avLst/>
            </a:prstGeom>
            <a:solidFill>
              <a:schemeClr val="bg1"/>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chemeClr val="tx1"/>
                  </a:solidFill>
                  <a:latin typeface="Times New Roman" panose="02020603050405020304" pitchFamily="18" charset="0"/>
                  <a:cs typeface="Times New Roman" panose="02020603050405020304" pitchFamily="18" charset="0"/>
                </a:rPr>
                <a:t>Nhiệm</a:t>
              </a:r>
              <a:r>
                <a:rPr lang="en-US" sz="2400" b="1" dirty="0" smtClean="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vụ</a:t>
              </a:r>
              <a:r>
                <a:rPr lang="en-US" sz="2400" b="1" dirty="0" smtClean="0">
                  <a:solidFill>
                    <a:schemeClr val="tx1"/>
                  </a:solidFill>
                  <a:latin typeface="Times New Roman" panose="02020603050405020304" pitchFamily="18" charset="0"/>
                  <a:cs typeface="Times New Roman" panose="02020603050405020304" pitchFamily="18" charset="0"/>
                </a:rPr>
                <a:t> 2</a:t>
              </a:r>
              <a:endParaRPr lang="en-US" sz="2400" b="1" dirty="0">
                <a:solidFill>
                  <a:schemeClr val="tx1"/>
                </a:solidFill>
                <a:latin typeface="Times New Roman" panose="02020603050405020304" pitchFamily="18" charset="0"/>
                <a:cs typeface="Times New Roman" panose="02020603050405020304" pitchFamily="18" charset="0"/>
              </a:endParaRPr>
            </a:p>
          </p:txBody>
        </p:sp>
        <p:pic>
          <p:nvPicPr>
            <p:cNvPr id="5122" name="Picture 2" descr="Trả lời câu hỏi Toán 7 Tập 1 Bài 7 trang 129 | Hay nhất Giải bài tập Toán  lớp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5625" y="1406443"/>
              <a:ext cx="4048125"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194622" y="4721436"/>
              <a:ext cx="242018" cy="17994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007933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255639" y="5486397"/>
            <a:ext cx="11523406" cy="796414"/>
          </a:xfrm>
          <a:prstGeom prst="rect">
            <a:avLst/>
          </a:prstGeom>
          <a:solidFill>
            <a:schemeClr val="accent2">
              <a:lumMod val="20000"/>
              <a:lumOff val="8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p:cNvGrpSpPr/>
          <p:nvPr/>
        </p:nvGrpSpPr>
        <p:grpSpPr>
          <a:xfrm>
            <a:off x="211873" y="208764"/>
            <a:ext cx="11797990" cy="6186309"/>
            <a:chOff x="211873" y="208764"/>
            <a:chExt cx="11797990" cy="6186309"/>
          </a:xfrm>
        </p:grpSpPr>
        <p:sp>
          <p:nvSpPr>
            <p:cNvPr id="3" name="TextBox 2"/>
            <p:cNvSpPr txBox="1"/>
            <p:nvPr/>
          </p:nvSpPr>
          <p:spPr>
            <a:xfrm>
              <a:off x="211873" y="208764"/>
              <a:ext cx="11797990" cy="6186309"/>
            </a:xfrm>
            <a:prstGeom prst="rect">
              <a:avLst/>
            </a:prstGeom>
            <a:noFill/>
            <a:ln w="19050">
              <a:solidFill>
                <a:schemeClr val="tx1"/>
              </a:solidFill>
            </a:ln>
          </p:spPr>
          <p:txBody>
            <a:bodyPr wrap="square" rtlCol="0">
              <a:spAutoFit/>
            </a:bodyPr>
            <a:lstStyle/>
            <a:p>
              <a:pPr algn="ctr"/>
              <a:r>
                <a:rPr lang="en-US" sz="2400" b="1" dirty="0" smtClean="0">
                  <a:solidFill>
                    <a:srgbClr val="00B050"/>
                  </a:solidFill>
                  <a:latin typeface="Times New Roman" panose="02020603050405020304" pitchFamily="18" charset="0"/>
                  <a:cs typeface="Times New Roman" panose="02020603050405020304" pitchFamily="18" charset="0"/>
                </a:rPr>
                <a:t>ĐÁP ÁN BIỂU ĐIỂM NHIỆM VỤ 2</a:t>
              </a:r>
            </a:p>
            <a:p>
              <a:r>
                <a:rPr lang="en-US" sz="2400" b="1" dirty="0" err="1" smtClean="0">
                  <a:solidFill>
                    <a:srgbClr val="9900CC"/>
                  </a:solidFill>
                  <a:latin typeface="Times New Roman" panose="02020603050405020304" pitchFamily="18" charset="0"/>
                  <a:cs typeface="Times New Roman" panose="02020603050405020304" pitchFamily="18" charset="0"/>
                </a:rPr>
                <a:t>Cắt</a:t>
              </a:r>
              <a:r>
                <a:rPr lang="en-US" sz="2400" b="1" dirty="0" smtClean="0">
                  <a:solidFill>
                    <a:srgbClr val="9900CC"/>
                  </a:solidFill>
                  <a:latin typeface="Times New Roman" panose="02020603050405020304" pitchFamily="18" charset="0"/>
                  <a:cs typeface="Times New Roman" panose="02020603050405020304" pitchFamily="18" charset="0"/>
                </a:rPr>
                <a:t> </a:t>
              </a:r>
              <a:r>
                <a:rPr lang="en-US" sz="2400" b="1" dirty="0" err="1" smtClean="0">
                  <a:solidFill>
                    <a:srgbClr val="9900CC"/>
                  </a:solidFill>
                  <a:latin typeface="Times New Roman" panose="02020603050405020304" pitchFamily="18" charset="0"/>
                  <a:cs typeface="Times New Roman" panose="02020603050405020304" pitchFamily="18" charset="0"/>
                </a:rPr>
                <a:t>ghép</a:t>
              </a:r>
              <a:r>
                <a:rPr lang="en-US" sz="2400" b="1" dirty="0" smtClean="0">
                  <a:solidFill>
                    <a:srgbClr val="9900CC"/>
                  </a:solidFill>
                  <a:latin typeface="Times New Roman" panose="02020603050405020304" pitchFamily="18" charset="0"/>
                  <a:cs typeface="Times New Roman" panose="02020603050405020304" pitchFamily="18" charset="0"/>
                </a:rPr>
                <a:t> </a:t>
              </a:r>
              <a:r>
                <a:rPr lang="en-US" sz="2400" b="1" dirty="0" err="1" smtClean="0">
                  <a:solidFill>
                    <a:srgbClr val="9900CC"/>
                  </a:solidFill>
                  <a:latin typeface="Times New Roman" panose="02020603050405020304" pitchFamily="18" charset="0"/>
                  <a:cs typeface="Times New Roman" panose="02020603050405020304" pitchFamily="18" charset="0"/>
                </a:rPr>
                <a:t>hình</a:t>
              </a:r>
              <a:r>
                <a:rPr lang="en-US" sz="2400" b="1" dirty="0" smtClean="0">
                  <a:solidFill>
                    <a:srgbClr val="9900CC"/>
                  </a:solidFill>
                  <a:latin typeface="Times New Roman" panose="02020603050405020304" pitchFamily="18" charset="0"/>
                  <a:cs typeface="Times New Roman" panose="02020603050405020304" pitchFamily="18" charset="0"/>
                </a:rPr>
                <a:t> </a:t>
              </a:r>
              <a:r>
                <a:rPr lang="en-US" sz="2400" b="1" dirty="0" err="1" smtClean="0">
                  <a:solidFill>
                    <a:srgbClr val="9900CC"/>
                  </a:solidFill>
                  <a:latin typeface="Times New Roman" panose="02020603050405020304" pitchFamily="18" charset="0"/>
                  <a:cs typeface="Times New Roman" panose="02020603050405020304" pitchFamily="18" charset="0"/>
                </a:rPr>
                <a:t>đúng</a:t>
              </a:r>
              <a:r>
                <a:rPr lang="en-US" sz="2400" b="1" dirty="0" smtClean="0">
                  <a:solidFill>
                    <a:srgbClr val="9900CC"/>
                  </a:solidFill>
                  <a:latin typeface="Times New Roman" panose="02020603050405020304" pitchFamily="18" charset="0"/>
                  <a:cs typeface="Times New Roman" panose="02020603050405020304" pitchFamily="18" charset="0"/>
                </a:rPr>
                <a:t>: </a:t>
              </a:r>
              <a:r>
                <a:rPr lang="en-US" sz="2400" b="1" dirty="0" err="1" smtClean="0">
                  <a:solidFill>
                    <a:srgbClr val="9900CC"/>
                  </a:solidFill>
                  <a:latin typeface="Times New Roman" panose="02020603050405020304" pitchFamily="18" charset="0"/>
                  <a:cs typeface="Times New Roman" panose="02020603050405020304" pitchFamily="18" charset="0"/>
                </a:rPr>
                <a:t>Mỗi</a:t>
              </a:r>
              <a:r>
                <a:rPr lang="en-US" sz="2400" b="1" dirty="0" smtClean="0">
                  <a:solidFill>
                    <a:srgbClr val="9900CC"/>
                  </a:solidFill>
                  <a:latin typeface="Times New Roman" panose="02020603050405020304" pitchFamily="18" charset="0"/>
                  <a:cs typeface="Times New Roman" panose="02020603050405020304" pitchFamily="18" charset="0"/>
                </a:rPr>
                <a:t> </a:t>
              </a:r>
              <a:r>
                <a:rPr lang="en-US" sz="2400" b="1" dirty="0" err="1" smtClean="0">
                  <a:solidFill>
                    <a:srgbClr val="9900CC"/>
                  </a:solidFill>
                  <a:latin typeface="Times New Roman" panose="02020603050405020304" pitchFamily="18" charset="0"/>
                  <a:cs typeface="Times New Roman" panose="02020603050405020304" pitchFamily="18" charset="0"/>
                </a:rPr>
                <a:t>hình</a:t>
              </a:r>
              <a:r>
                <a:rPr lang="en-US" sz="2400" b="1" dirty="0" smtClean="0">
                  <a:solidFill>
                    <a:srgbClr val="9900CC"/>
                  </a:solidFill>
                  <a:latin typeface="Times New Roman" panose="02020603050405020304" pitchFamily="18" charset="0"/>
                  <a:cs typeface="Times New Roman" panose="02020603050405020304" pitchFamily="18" charset="0"/>
                </a:rPr>
                <a:t> 1,7 </a:t>
              </a:r>
              <a:r>
                <a:rPr lang="en-US" sz="2400" b="1" dirty="0" err="1" smtClean="0">
                  <a:solidFill>
                    <a:srgbClr val="9900CC"/>
                  </a:solidFill>
                  <a:latin typeface="Times New Roman" panose="02020603050405020304" pitchFamily="18" charset="0"/>
                  <a:cs typeface="Times New Roman" panose="02020603050405020304" pitchFamily="18" charset="0"/>
                </a:rPr>
                <a:t>điểm</a:t>
              </a:r>
              <a:endParaRPr lang="en-US" sz="2400" dirty="0" smtClean="0">
                <a:solidFill>
                  <a:srgbClr val="9900CC"/>
                </a:solidFill>
                <a:latin typeface="Times New Roman" panose="02020603050405020304" pitchFamily="18" charset="0"/>
                <a:cs typeface="Times New Roman" panose="02020603050405020304" pitchFamily="18" charset="0"/>
              </a:endParaRPr>
            </a:p>
            <a:p>
              <a:r>
                <a:rPr lang="en-US" sz="2400" b="1" dirty="0" err="1" smtClean="0">
                  <a:solidFill>
                    <a:srgbClr val="9900CC"/>
                  </a:solidFill>
                  <a:latin typeface="Times New Roman" panose="02020603050405020304" pitchFamily="18" charset="0"/>
                  <a:cs typeface="Times New Roman" panose="02020603050405020304" pitchFamily="18" charset="0"/>
                </a:rPr>
                <a:t>Điền</a:t>
              </a:r>
              <a:r>
                <a:rPr lang="en-US" sz="2400" b="1" dirty="0" smtClean="0">
                  <a:solidFill>
                    <a:srgbClr val="9900CC"/>
                  </a:solidFill>
                  <a:latin typeface="Times New Roman" panose="02020603050405020304" pitchFamily="18" charset="0"/>
                  <a:cs typeface="Times New Roman" panose="02020603050405020304" pitchFamily="18" charset="0"/>
                </a:rPr>
                <a:t> </a:t>
              </a:r>
              <a:r>
                <a:rPr lang="en-US" sz="2400" b="1" dirty="0" err="1" smtClean="0">
                  <a:solidFill>
                    <a:srgbClr val="9900CC"/>
                  </a:solidFill>
                  <a:latin typeface="Times New Roman" panose="02020603050405020304" pitchFamily="18" charset="0"/>
                  <a:cs typeface="Times New Roman" panose="02020603050405020304" pitchFamily="18" charset="0"/>
                </a:rPr>
                <a:t>đúng</a:t>
              </a:r>
              <a:r>
                <a:rPr lang="en-US" sz="2400" b="1" dirty="0" smtClean="0">
                  <a:solidFill>
                    <a:srgbClr val="9900CC"/>
                  </a:solidFill>
                  <a:latin typeface="Times New Roman" panose="02020603050405020304" pitchFamily="18" charset="0"/>
                  <a:cs typeface="Times New Roman" panose="02020603050405020304" pitchFamily="18" charset="0"/>
                </a:rPr>
                <a:t> </a:t>
              </a:r>
              <a:r>
                <a:rPr lang="en-US" sz="2400" b="1" dirty="0" err="1" smtClean="0">
                  <a:solidFill>
                    <a:srgbClr val="9900CC"/>
                  </a:solidFill>
                  <a:latin typeface="Times New Roman" panose="02020603050405020304" pitchFamily="18" charset="0"/>
                  <a:cs typeface="Times New Roman" panose="02020603050405020304" pitchFamily="18" charset="0"/>
                </a:rPr>
                <a:t>mỗi</a:t>
              </a:r>
              <a:r>
                <a:rPr lang="en-US" sz="2400" b="1" dirty="0" smtClean="0">
                  <a:solidFill>
                    <a:srgbClr val="9900CC"/>
                  </a:solidFill>
                  <a:latin typeface="Times New Roman" panose="02020603050405020304" pitchFamily="18" charset="0"/>
                  <a:cs typeface="Times New Roman" panose="02020603050405020304" pitchFamily="18" charset="0"/>
                </a:rPr>
                <a:t> </a:t>
              </a:r>
              <a:r>
                <a:rPr lang="en-US" sz="2400" b="1" dirty="0" err="1" smtClean="0">
                  <a:solidFill>
                    <a:srgbClr val="9900CC"/>
                  </a:solidFill>
                  <a:latin typeface="Times New Roman" panose="02020603050405020304" pitchFamily="18" charset="0"/>
                  <a:cs typeface="Times New Roman" panose="02020603050405020304" pitchFamily="18" charset="0"/>
                </a:rPr>
                <a:t>chỗ</a:t>
              </a:r>
              <a:r>
                <a:rPr lang="en-US" sz="2400" b="1" dirty="0" smtClean="0">
                  <a:solidFill>
                    <a:srgbClr val="9900CC"/>
                  </a:solidFill>
                  <a:latin typeface="Times New Roman" panose="02020603050405020304" pitchFamily="18" charset="0"/>
                  <a:cs typeface="Times New Roman" panose="02020603050405020304" pitchFamily="18" charset="0"/>
                </a:rPr>
                <a:t> (…) : 0,6 </a:t>
              </a:r>
              <a:r>
                <a:rPr lang="en-US" sz="2400" b="1" dirty="0" err="1" smtClean="0">
                  <a:solidFill>
                    <a:srgbClr val="9900CC"/>
                  </a:solidFill>
                  <a:latin typeface="Times New Roman" panose="02020603050405020304" pitchFamily="18" charset="0"/>
                  <a:cs typeface="Times New Roman" panose="02020603050405020304" pitchFamily="18" charset="0"/>
                </a:rPr>
                <a:t>điểm</a:t>
              </a:r>
              <a:endParaRPr lang="en-US" sz="2400" dirty="0">
                <a:solidFill>
                  <a:srgbClr val="9900CC"/>
                </a:solidFill>
                <a:latin typeface="Times New Roman" panose="02020603050405020304" pitchFamily="18" charset="0"/>
                <a:cs typeface="Times New Roman" panose="02020603050405020304" pitchFamily="18" charset="0"/>
              </a:endParaRPr>
            </a:p>
            <a:p>
              <a:endParaRPr lang="en-US" dirty="0" smtClean="0"/>
            </a:p>
            <a:p>
              <a:endParaRPr lang="en-US" dirty="0"/>
            </a:p>
            <a:p>
              <a:endParaRPr lang="en-US" dirty="0" smtClean="0"/>
            </a:p>
            <a:p>
              <a:pPr algn="just"/>
              <a:r>
                <a:rPr lang="en-US" b="1" dirty="0" err="1" smtClean="0">
                  <a:latin typeface="Times New Roman" panose="02020603050405020304" pitchFamily="18" charset="0"/>
                  <a:cs typeface="Times New Roman" panose="02020603050405020304" pitchFamily="18" charset="0"/>
                </a:rPr>
                <a:t>Dựa</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vào</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hoạt</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động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cắt</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và</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ghép</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hình</a:t>
              </a:r>
              <a:r>
                <a:rPr lang="en-US" b="1"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đã</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làm</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em</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hãy</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điền</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vào</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chỗ</a:t>
              </a:r>
              <a:r>
                <a:rPr lang="en-US" b="1" dirty="0" smtClean="0">
                  <a:latin typeface="Times New Roman" panose="02020603050405020304" pitchFamily="18" charset="0"/>
                  <a:cs typeface="Times New Roman" panose="02020603050405020304" pitchFamily="18" charset="0"/>
                </a:rPr>
                <a:t> (…)</a:t>
              </a:r>
              <a:endParaRPr lang="en-US" b="1" dirty="0">
                <a:latin typeface="Times New Roman" panose="02020603050405020304" pitchFamily="18" charset="0"/>
                <a:cs typeface="Times New Roman" panose="02020603050405020304" pitchFamily="18" charset="0"/>
              </a:endParaRPr>
            </a:p>
            <a:p>
              <a:pPr algn="just"/>
              <a:r>
                <a:rPr lang="en-US" b="1" dirty="0" err="1" smtClean="0">
                  <a:latin typeface="Times New Roman" panose="02020603050405020304" pitchFamily="18" charset="0"/>
                  <a:cs typeface="Times New Roman" panose="02020603050405020304" pitchFamily="18" charset="0"/>
                </a:rPr>
                <a:t>và</a:t>
              </a:r>
              <a:r>
                <a:rPr lang="en-US" b="1" dirty="0" smtClean="0">
                  <a:latin typeface="Times New Roman" panose="02020603050405020304" pitchFamily="18" charset="0"/>
                  <a:cs typeface="Times New Roman" panose="02020603050405020304" pitchFamily="18" charset="0"/>
                </a:rPr>
                <a:t> ô </a:t>
              </a:r>
              <a:r>
                <a:rPr lang="en-US" b="1" dirty="0" err="1" smtClean="0">
                  <a:latin typeface="Times New Roman" panose="02020603050405020304" pitchFamily="18" charset="0"/>
                  <a:cs typeface="Times New Roman" panose="02020603050405020304" pitchFamily="18" charset="0"/>
                </a:rPr>
                <a:t>vuông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để</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được</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khẳng</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định</a:t>
              </a: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đúng</a:t>
              </a:r>
              <a:r>
                <a:rPr lang="en-US" b="1" dirty="0" smtClean="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Ta </a:t>
              </a:r>
              <a:r>
                <a:rPr lang="en-US" dirty="0" err="1" smtClean="0">
                  <a:latin typeface="Times New Roman" panose="02020603050405020304" pitchFamily="18" charset="0"/>
                  <a:cs typeface="Times New Roman" panose="02020603050405020304" pitchFamily="18" charset="0"/>
                </a:rPr>
                <a:t>gọi</a:t>
              </a:r>
              <a:r>
                <a:rPr lang="en-US" dirty="0" smtClean="0">
                  <a:latin typeface="Times New Roman" panose="02020603050405020304" pitchFamily="18" charset="0"/>
                  <a:cs typeface="Times New Roman" panose="02020603050405020304" pitchFamily="18" charset="0"/>
                </a:rPr>
                <a:t>: </a:t>
              </a:r>
            </a:p>
            <a:p>
              <a:r>
                <a:rPr lang="en-US" dirty="0" err="1" smtClean="0">
                  <a:latin typeface="Times New Roman" panose="02020603050405020304" pitchFamily="18" charset="0"/>
                  <a:cs typeface="Times New Roman" panose="02020603050405020304" pitchFamily="18" charset="0"/>
                </a:rPr>
                <a:t>Độ</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mỗi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mỗi</a:t>
              </a:r>
              <a:r>
                <a:rPr lang="en-US" dirty="0">
                  <a:latin typeface="Times New Roman" panose="02020603050405020304" pitchFamily="18" charset="0"/>
                  <a:cs typeface="Times New Roman" panose="02020603050405020304" pitchFamily="18" charset="0"/>
                </a:rPr>
                <a:t> tam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cắt</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bước</a:t>
              </a:r>
              <a:r>
                <a:rPr lang="en-US" dirty="0">
                  <a:latin typeface="Times New Roman" panose="02020603050405020304" pitchFamily="18" charset="0"/>
                  <a:cs typeface="Times New Roman" panose="02020603050405020304" pitchFamily="18" charset="0"/>
                </a:rPr>
                <a:t> 1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b,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huyền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c.</a:t>
              </a:r>
            </a:p>
            <a:p>
              <a:r>
                <a:rPr lang="en-US" dirty="0">
                  <a:latin typeface="Times New Roman" panose="02020603050405020304" pitchFamily="18" charset="0"/>
                  <a:cs typeface="Times New Roman" panose="02020603050405020304" pitchFamily="18" charset="0"/>
                </a:rPr>
                <a:t>Ở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121: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lấp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Có</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nên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Ở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122: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lấp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gồm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Ta </a:t>
              </a:r>
              <a:r>
                <a:rPr lang="en-US" dirty="0" err="1">
                  <a:latin typeface="Times New Roman" panose="02020603050405020304" pitchFamily="18" charset="0"/>
                  <a:cs typeface="Times New Roman" panose="02020603050405020304" pitchFamily="18" charset="0"/>
                </a:rPr>
                <a:t>thấy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lấp</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cả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121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122 </a:t>
              </a:r>
              <a:r>
                <a:rPr lang="en-US" dirty="0" err="1">
                  <a:latin typeface="Times New Roman" panose="02020603050405020304" pitchFamily="18" charset="0"/>
                  <a:cs typeface="Times New Roman" panose="02020603050405020304" pitchFamily="18" charset="0"/>
                </a:rPr>
                <a:t>đều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cắt</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bước</a:t>
              </a:r>
              <a:r>
                <a:rPr lang="en-US"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trừ</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tích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4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tam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cắt</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bước</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a:t>
              </a:r>
            </a:p>
            <a:p>
              <a:r>
                <a:rPr lang="en-US" dirty="0" smtClean="0">
                  <a:latin typeface="Times New Roman" panose="02020603050405020304" pitchFamily="18" charset="0"/>
                  <a:cs typeface="Times New Roman" panose="02020603050405020304" pitchFamily="18" charset="0"/>
                </a:rPr>
                <a:t>Do </a:t>
              </a:r>
              <a:r>
                <a:rPr lang="en-US" dirty="0" err="1" smtClean="0">
                  <a:latin typeface="Times New Roman" panose="02020603050405020304" pitchFamily="18" charset="0"/>
                  <a:cs typeface="Times New Roman" panose="02020603050405020304" pitchFamily="18" charset="0"/>
                </a:rPr>
                <a:t>đó</a:t>
              </a:r>
              <a:r>
                <a:rPr lang="en-US" dirty="0" smtClean="0">
                  <a:latin typeface="Times New Roman" panose="02020603050405020304" pitchFamily="18" charset="0"/>
                  <a:cs typeface="Times New Roman" panose="02020603050405020304" pitchFamily="18" charset="0"/>
                </a:rPr>
                <a:t> c</a:t>
              </a:r>
              <a:r>
                <a:rPr lang="en-US" baseline="30000" dirty="0" smtClean="0">
                  <a:latin typeface="Times New Roman" panose="02020603050405020304" pitchFamily="18" charset="0"/>
                  <a:cs typeface="Times New Roman" panose="02020603050405020304" pitchFamily="18" charset="0"/>
                </a:rPr>
                <a:t>2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 b</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c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huyền</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b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tam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vuông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bước</a:t>
              </a:r>
              <a:r>
                <a:rPr lang="en-US" dirty="0">
                  <a:latin typeface="Times New Roman" panose="02020603050405020304" pitchFamily="18" charset="0"/>
                  <a:cs typeface="Times New Roman" panose="02020603050405020304" pitchFamily="18" charset="0"/>
                </a:rPr>
                <a:t> 1</a:t>
              </a:r>
            </a:p>
            <a:p>
              <a:r>
                <a:rPr lang="en-US" dirty="0">
                  <a:latin typeface="Times New Roman" panose="02020603050405020304" pitchFamily="18" charset="0"/>
                  <a:cs typeface="Times New Roman" panose="02020603050405020304" pitchFamily="18" charset="0"/>
                </a:rPr>
                <a:t>Do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ta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biểu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đẳng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sau</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tam </a:t>
              </a:r>
              <a:r>
                <a:rPr lang="en-US" dirty="0" err="1">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bằng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tổng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cạnh</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endParaRPr lang="en-US" dirty="0"/>
            </a:p>
          </p:txBody>
        </p:sp>
        <p:sp>
          <p:nvSpPr>
            <p:cNvPr id="4" name="Rectangle 3"/>
            <p:cNvSpPr/>
            <p:nvPr/>
          </p:nvSpPr>
          <p:spPr>
            <a:xfrm>
              <a:off x="5252224" y="1672684"/>
              <a:ext cx="1717288" cy="479502"/>
            </a:xfrm>
            <a:prstGeom prst="rect">
              <a:avLst/>
            </a:prstGeom>
            <a:solidFill>
              <a:schemeClr val="bg1"/>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chemeClr val="tx1"/>
                  </a:solidFill>
                  <a:latin typeface="Times New Roman" panose="02020603050405020304" pitchFamily="18" charset="0"/>
                  <a:cs typeface="Times New Roman" panose="02020603050405020304" pitchFamily="18" charset="0"/>
                </a:rPr>
                <a:t>Nhiệm</a:t>
              </a:r>
              <a:r>
                <a:rPr lang="en-US" sz="2400" b="1" dirty="0" smtClean="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vụ</a:t>
              </a:r>
              <a:r>
                <a:rPr lang="en-US" sz="2400" b="1" dirty="0" smtClean="0">
                  <a:solidFill>
                    <a:schemeClr val="tx1"/>
                  </a:solidFill>
                  <a:latin typeface="Times New Roman" panose="02020603050405020304" pitchFamily="18" charset="0"/>
                  <a:cs typeface="Times New Roman" panose="02020603050405020304" pitchFamily="18" charset="0"/>
                </a:rPr>
                <a:t> 2</a:t>
              </a:r>
              <a:endParaRPr lang="en-US" sz="2400" b="1" dirty="0">
                <a:solidFill>
                  <a:schemeClr val="tx1"/>
                </a:solidFill>
                <a:latin typeface="Times New Roman" panose="02020603050405020304" pitchFamily="18" charset="0"/>
                <a:cs typeface="Times New Roman" panose="02020603050405020304" pitchFamily="18" charset="0"/>
              </a:endParaRPr>
            </a:p>
          </p:txBody>
        </p:sp>
        <p:pic>
          <p:nvPicPr>
            <p:cNvPr id="5122" name="Picture 2" descr="Trả lời câu hỏi Toán 7 Tập 1 Bài 7 trang 129 | Hay nhất Giải bài tập Toán  lớp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5625" y="1406443"/>
              <a:ext cx="4048125"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1155294" y="4699820"/>
              <a:ext cx="319546" cy="216309"/>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FF0000"/>
                  </a:solidFill>
                </a:rPr>
                <a:t>=</a:t>
              </a:r>
            </a:p>
          </p:txBody>
        </p:sp>
      </p:grpSp>
      <p:sp>
        <p:nvSpPr>
          <p:cNvPr id="2" name="TextBox 1"/>
          <p:cNvSpPr txBox="1"/>
          <p:nvPr/>
        </p:nvSpPr>
        <p:spPr>
          <a:xfrm>
            <a:off x="2390366" y="5427405"/>
            <a:ext cx="942766" cy="369332"/>
          </a:xfrm>
          <a:prstGeom prst="rect">
            <a:avLst/>
          </a:prstGeom>
          <a:noFill/>
        </p:spPr>
        <p:txBody>
          <a:bodyPr wrap="square" rtlCol="0">
            <a:spAutoFit/>
          </a:bodyPr>
          <a:lstStyle/>
          <a:p>
            <a:r>
              <a:rPr lang="en-US" b="1" dirty="0" err="1" smtClean="0">
                <a:solidFill>
                  <a:srgbClr val="FF0000"/>
                </a:solidFill>
                <a:latin typeface="Times New Roman" panose="02020603050405020304" pitchFamily="18" charset="0"/>
                <a:cs typeface="Times New Roman" panose="02020603050405020304" pitchFamily="18" charset="0"/>
              </a:rPr>
              <a:t>vuông</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4780841" y="3490432"/>
            <a:ext cx="942766" cy="369332"/>
          </a:xfrm>
          <a:prstGeom prst="rect">
            <a:avLst/>
          </a:prstGeom>
          <a:noFill/>
        </p:spPr>
        <p:txBody>
          <a:bodyPr wrap="square" rtlCol="0">
            <a:spAutoFit/>
          </a:bodyPr>
          <a:lstStyle/>
          <a:p>
            <a:r>
              <a:rPr lang="en-US" b="1" dirty="0" err="1" smtClean="0">
                <a:solidFill>
                  <a:srgbClr val="FF0000"/>
                </a:solidFill>
                <a:latin typeface="Times New Roman" panose="02020603050405020304" pitchFamily="18" charset="0"/>
                <a:cs typeface="Times New Roman" panose="02020603050405020304" pitchFamily="18" charset="0"/>
              </a:rPr>
              <a:t>vuông</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9" name="TextBox 8"/>
          <p:cNvSpPr txBox="1"/>
          <p:nvPr/>
        </p:nvSpPr>
        <p:spPr>
          <a:xfrm>
            <a:off x="5332113" y="3771368"/>
            <a:ext cx="942766" cy="369332"/>
          </a:xfrm>
          <a:prstGeom prst="rect">
            <a:avLst/>
          </a:prstGeom>
          <a:noFill/>
        </p:spPr>
        <p:txBody>
          <a:bodyPr wrap="square" rtlCol="0">
            <a:spAutoFit/>
          </a:bodyPr>
          <a:lstStyle/>
          <a:p>
            <a:r>
              <a:rPr lang="en-US" b="1" dirty="0" err="1" smtClean="0">
                <a:solidFill>
                  <a:srgbClr val="FF0000"/>
                </a:solidFill>
                <a:latin typeface="Times New Roman" panose="02020603050405020304" pitchFamily="18" charset="0"/>
                <a:cs typeface="Times New Roman" panose="02020603050405020304" pitchFamily="18" charset="0"/>
              </a:rPr>
              <a:t>vuông</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7205070" y="3490432"/>
            <a:ext cx="521110" cy="369332"/>
          </a:xfrm>
          <a:prstGeom prst="rect">
            <a:avLst/>
          </a:prstGeom>
          <a:noFill/>
        </p:spPr>
        <p:txBody>
          <a:bodyPr wrap="square" rtlCol="0">
            <a:spAutoFit/>
          </a:bodyPr>
          <a:lstStyle/>
          <a:p>
            <a:r>
              <a:rPr lang="en-US" b="1" dirty="0" smtClean="0">
                <a:solidFill>
                  <a:srgbClr val="FF0000"/>
                </a:solidFill>
                <a:latin typeface="Times New Roman" panose="02020603050405020304" pitchFamily="18" charset="0"/>
                <a:cs typeface="Times New Roman" panose="02020603050405020304" pitchFamily="18" charset="0"/>
              </a:rPr>
              <a:t>c</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344338" y="3771368"/>
            <a:ext cx="521110" cy="369332"/>
          </a:xfrm>
          <a:prstGeom prst="rect">
            <a:avLst/>
          </a:prstGeom>
          <a:noFill/>
        </p:spPr>
        <p:txBody>
          <a:bodyPr wrap="square" rtlCol="0">
            <a:spAutoFit/>
          </a:bodyPr>
          <a:lstStyle/>
          <a:p>
            <a:r>
              <a:rPr lang="en-US" b="1" dirty="0" smtClean="0">
                <a:solidFill>
                  <a:srgbClr val="FF0000"/>
                </a:solidFill>
                <a:latin typeface="Times New Roman" panose="02020603050405020304" pitchFamily="18" charset="0"/>
                <a:cs typeface="Times New Roman" panose="02020603050405020304" pitchFamily="18" charset="0"/>
              </a:rPr>
              <a:t>a</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12" name="TextBox 11"/>
          <p:cNvSpPr txBox="1"/>
          <p:nvPr/>
        </p:nvSpPr>
        <p:spPr>
          <a:xfrm>
            <a:off x="8004716" y="3771368"/>
            <a:ext cx="521110" cy="369332"/>
          </a:xfrm>
          <a:prstGeom prst="rect">
            <a:avLst/>
          </a:prstGeom>
          <a:noFill/>
        </p:spPr>
        <p:txBody>
          <a:bodyPr wrap="square" rtlCol="0">
            <a:spAutoFit/>
          </a:bodyPr>
          <a:lstStyle/>
          <a:p>
            <a:r>
              <a:rPr lang="en-US" b="1" dirty="0" smtClean="0">
                <a:solidFill>
                  <a:srgbClr val="FF0000"/>
                </a:solidFill>
                <a:latin typeface="Times New Roman" panose="02020603050405020304" pitchFamily="18" charset="0"/>
                <a:cs typeface="Times New Roman" panose="02020603050405020304" pitchFamily="18" charset="0"/>
              </a:rPr>
              <a:t>b</a:t>
            </a:r>
            <a:endParaRPr lang="en-US" b="1" dirty="0">
              <a:solidFill>
                <a:srgbClr val="FF000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0" name="TextBox 9"/>
              <p:cNvSpPr txBox="1"/>
              <p:nvPr/>
            </p:nvSpPr>
            <p:spPr>
              <a:xfrm>
                <a:off x="10067098" y="3490432"/>
                <a:ext cx="776749" cy="37555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US" b="1" i="1" smtClean="0">
                              <a:solidFill>
                                <a:srgbClr val="FF0000"/>
                              </a:solidFill>
                              <a:latin typeface="Cambria Math"/>
                              <a:cs typeface="Times New Roman" panose="02020603050405020304" pitchFamily="18" charset="0"/>
                            </a:rPr>
                          </m:ctrlPr>
                        </m:sSupPr>
                        <m:e>
                          <m:r>
                            <a:rPr lang="en-US" b="1" i="1" smtClean="0">
                              <a:solidFill>
                                <a:srgbClr val="FF0000"/>
                              </a:solidFill>
                              <a:latin typeface="Cambria Math" panose="02040503050406030204" pitchFamily="18" charset="0"/>
                              <a:cs typeface="Times New Roman" panose="02020603050405020304" pitchFamily="18" charset="0"/>
                            </a:rPr>
                            <m:t>𝒄</m:t>
                          </m:r>
                        </m:e>
                        <m:sup>
                          <m:r>
                            <a:rPr lang="en-US" b="1" i="1" smtClean="0">
                              <a:solidFill>
                                <a:srgbClr val="FF0000"/>
                              </a:solidFill>
                              <a:latin typeface="Cambria Math" panose="02040503050406030204" pitchFamily="18" charset="0"/>
                              <a:cs typeface="Times New Roman" panose="02020603050405020304" pitchFamily="18" charset="0"/>
                            </a:rPr>
                            <m:t>𝟐</m:t>
                          </m:r>
                        </m:sup>
                      </m:sSup>
                    </m:oMath>
                  </m:oMathPara>
                </a14:m>
                <a:endParaRPr lang="en-US" b="1" dirty="0">
                  <a:latin typeface="Times New Roman" panose="02020603050405020304" pitchFamily="18" charset="0"/>
                  <a:cs typeface="Times New Roman" panose="02020603050405020304" pitchFamily="18" charset="0"/>
                </a:endParaRPr>
              </a:p>
            </p:txBody>
          </p:sp>
        </mc:Choice>
        <mc:Fallback xmlns="">
          <p:sp>
            <p:nvSpPr>
              <p:cNvPr id="10" name="TextBox 9"/>
              <p:cNvSpPr txBox="1">
                <a:spLocks noRot="1" noChangeAspect="1" noMove="1" noResize="1" noEditPoints="1" noAdjustHandles="1" noChangeArrowheads="1" noChangeShapeType="1" noTextEdit="1"/>
              </p:cNvSpPr>
              <p:nvPr/>
            </p:nvSpPr>
            <p:spPr>
              <a:xfrm>
                <a:off x="10067098" y="3490432"/>
                <a:ext cx="776749" cy="37555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10914374" y="3757317"/>
                <a:ext cx="1095489" cy="37555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US" b="1" i="1" smtClean="0">
                              <a:solidFill>
                                <a:srgbClr val="FF0000"/>
                              </a:solidFill>
                              <a:latin typeface="Cambria Math"/>
                              <a:cs typeface="Times New Roman" panose="02020603050405020304" pitchFamily="18" charset="0"/>
                            </a:rPr>
                          </m:ctrlPr>
                        </m:sSupPr>
                        <m:e>
                          <m:r>
                            <a:rPr lang="en-US" b="1" i="1" smtClean="0">
                              <a:solidFill>
                                <a:srgbClr val="FF0000"/>
                              </a:solidFill>
                              <a:latin typeface="Cambria Math" panose="02040503050406030204" pitchFamily="18" charset="0"/>
                              <a:cs typeface="Times New Roman" panose="02020603050405020304" pitchFamily="18" charset="0"/>
                            </a:rPr>
                            <m:t>𝒂</m:t>
                          </m:r>
                        </m:e>
                        <m:sup>
                          <m:r>
                            <a:rPr lang="en-US" b="1" i="1" smtClean="0">
                              <a:solidFill>
                                <a:srgbClr val="FF0000"/>
                              </a:solidFill>
                              <a:latin typeface="Cambria Math" panose="02040503050406030204" pitchFamily="18" charset="0"/>
                              <a:cs typeface="Times New Roman" panose="02020603050405020304" pitchFamily="18" charset="0"/>
                            </a:rPr>
                            <m:t>𝟐</m:t>
                          </m:r>
                        </m:sup>
                      </m:sSup>
                      <m:r>
                        <a:rPr lang="en-US" b="1" i="1" smtClean="0">
                          <a:solidFill>
                            <a:srgbClr val="FF0000"/>
                          </a:solidFill>
                          <a:latin typeface="Cambria Math" panose="02040503050406030204" pitchFamily="18" charset="0"/>
                          <a:cs typeface="Times New Roman" panose="02020603050405020304" pitchFamily="18" charset="0"/>
                        </a:rPr>
                        <m:t>+</m:t>
                      </m:r>
                      <m:sSup>
                        <m:sSupPr>
                          <m:ctrlPr>
                            <a:rPr lang="en-US" b="1" i="1">
                              <a:solidFill>
                                <a:srgbClr val="FF0000"/>
                              </a:solidFill>
                              <a:latin typeface="Cambria Math"/>
                              <a:cs typeface="Times New Roman" panose="02020603050405020304" pitchFamily="18" charset="0"/>
                            </a:rPr>
                          </m:ctrlPr>
                        </m:sSupPr>
                        <m:e>
                          <m:r>
                            <a:rPr lang="en-US" b="1" i="1" smtClean="0">
                              <a:solidFill>
                                <a:srgbClr val="FF0000"/>
                              </a:solidFill>
                              <a:latin typeface="Cambria Math" panose="02040503050406030204" pitchFamily="18" charset="0"/>
                              <a:cs typeface="Times New Roman" panose="02020603050405020304" pitchFamily="18" charset="0"/>
                            </a:rPr>
                            <m:t>𝒃</m:t>
                          </m:r>
                        </m:e>
                        <m:sup>
                          <m:r>
                            <a:rPr lang="en-US" b="1" i="1">
                              <a:solidFill>
                                <a:srgbClr val="FF0000"/>
                              </a:solidFill>
                              <a:latin typeface="Cambria Math" panose="02040503050406030204" pitchFamily="18" charset="0"/>
                              <a:cs typeface="Times New Roman" panose="02020603050405020304" pitchFamily="18" charset="0"/>
                            </a:rPr>
                            <m:t>𝟐</m:t>
                          </m:r>
                        </m:sup>
                      </m:sSup>
                    </m:oMath>
                  </m:oMathPara>
                </a14:m>
                <a:endParaRPr lang="en-US" b="1" dirty="0">
                  <a:latin typeface="Times New Roman" panose="02020603050405020304" pitchFamily="18" charset="0"/>
                  <a:cs typeface="Times New Roman" panose="02020603050405020304" pitchFamily="18" charset="0"/>
                </a:endParaRPr>
              </a:p>
            </p:txBody>
          </p:sp>
        </mc:Choice>
        <mc:Fallback xmlns="">
          <p:sp>
            <p:nvSpPr>
              <p:cNvPr id="14" name="TextBox 13"/>
              <p:cNvSpPr txBox="1">
                <a:spLocks noRot="1" noChangeAspect="1" noMove="1" noResize="1" noEditPoints="1" noAdjustHandles="1" noChangeArrowheads="1" noChangeShapeType="1" noTextEdit="1"/>
              </p:cNvSpPr>
              <p:nvPr/>
            </p:nvSpPr>
            <p:spPr>
              <a:xfrm>
                <a:off x="10914374" y="3757317"/>
                <a:ext cx="1095489" cy="375552"/>
              </a:xfrm>
              <a:prstGeom prst="rect">
                <a:avLst/>
              </a:prstGeom>
              <a:blipFill>
                <a:blip r:embed="rId4"/>
                <a:stretch>
                  <a:fillRect/>
                </a:stretch>
              </a:blipFill>
            </p:spPr>
            <p:txBody>
              <a:bodyPr/>
              <a:lstStyle/>
              <a:p>
                <a:r>
                  <a:rPr lang="en-US">
                    <a:noFill/>
                  </a:rPr>
                  <a:t> </a:t>
                </a:r>
              </a:p>
            </p:txBody>
          </p:sp>
        </mc:Fallback>
      </mc:AlternateContent>
      <p:sp>
        <p:nvSpPr>
          <p:cNvPr id="15" name="TextBox 14"/>
          <p:cNvSpPr txBox="1"/>
          <p:nvPr/>
        </p:nvSpPr>
        <p:spPr>
          <a:xfrm>
            <a:off x="6219020" y="5417573"/>
            <a:ext cx="942766" cy="369332"/>
          </a:xfrm>
          <a:prstGeom prst="rect">
            <a:avLst/>
          </a:prstGeom>
          <a:noFill/>
        </p:spPr>
        <p:txBody>
          <a:bodyPr wrap="square" rtlCol="0">
            <a:spAutoFit/>
          </a:bodyPr>
          <a:lstStyle/>
          <a:p>
            <a:r>
              <a:rPr lang="en-US" b="1" dirty="0" err="1" smtClean="0">
                <a:solidFill>
                  <a:srgbClr val="FF0000"/>
                </a:solidFill>
                <a:latin typeface="Times New Roman" panose="02020603050405020304" pitchFamily="18" charset="0"/>
                <a:cs typeface="Times New Roman" panose="02020603050405020304" pitchFamily="18" charset="0"/>
              </a:rPr>
              <a:t>huyền</a:t>
            </a:r>
            <a:endParaRPr lang="en-US" b="1" dirty="0">
              <a:solidFill>
                <a:srgbClr val="FF0000"/>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683911" y="5687959"/>
            <a:ext cx="1548012" cy="369332"/>
          </a:xfrm>
          <a:prstGeom prst="rect">
            <a:avLst/>
          </a:prstGeom>
          <a:noFill/>
        </p:spPr>
        <p:txBody>
          <a:bodyPr wrap="square" rtlCol="0">
            <a:spAutoFit/>
          </a:bodyPr>
          <a:lstStyle/>
          <a:p>
            <a:r>
              <a:rPr lang="en-US" b="1" dirty="0" err="1" smtClean="0">
                <a:solidFill>
                  <a:srgbClr val="FF0000"/>
                </a:solidFill>
                <a:latin typeface="Times New Roman" panose="02020603050405020304" pitchFamily="18" charset="0"/>
                <a:cs typeface="Times New Roman" panose="02020603050405020304" pitchFamily="18" charset="0"/>
              </a:rPr>
              <a:t>góc</a:t>
            </a:r>
            <a:r>
              <a:rPr lang="en-US" b="1" dirty="0" smtClean="0">
                <a:solidFill>
                  <a:srgbClr val="FF0000"/>
                </a:solidFill>
                <a:latin typeface="Times New Roman" panose="02020603050405020304" pitchFamily="18" charset="0"/>
                <a:cs typeface="Times New Roman" panose="02020603050405020304" pitchFamily="18" charset="0"/>
              </a:rPr>
              <a:t> </a:t>
            </a:r>
            <a:r>
              <a:rPr lang="en-US" b="1" dirty="0" err="1" smtClean="0">
                <a:solidFill>
                  <a:srgbClr val="FF0000"/>
                </a:solidFill>
                <a:latin typeface="Times New Roman" panose="02020603050405020304" pitchFamily="18" charset="0"/>
                <a:cs typeface="Times New Roman" panose="02020603050405020304" pitchFamily="18" charset="0"/>
              </a:rPr>
              <a:t>vuông</a:t>
            </a:r>
            <a:endParaRPr lang="en-US"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5503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328" y="88490"/>
            <a:ext cx="12103512" cy="830997"/>
          </a:xfrm>
          <a:prstGeom prst="rect">
            <a:avLst/>
          </a:prstGeom>
          <a:solidFill>
            <a:schemeClr val="accent2">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2800" b="1" dirty="0" smtClean="0">
                <a:solidFill>
                  <a:schemeClr val="accent1"/>
                </a:solidFill>
                <a:latin typeface="Times New Roman" panose="02020603050405020304" pitchFamily="18" charset="0"/>
                <a:cs typeface="Times New Roman" panose="02020603050405020304" pitchFamily="18" charset="0"/>
              </a:rPr>
              <a:t>ĐỊNH LÍ PY-TA-GO:</a:t>
            </a:r>
          </a:p>
          <a:p>
            <a:r>
              <a:rPr lang="en-US" sz="2000" b="1" dirty="0" err="1" smtClean="0">
                <a:solidFill>
                  <a:srgbClr val="9900CC"/>
                </a:solidFill>
                <a:latin typeface="Times New Roman" panose="02020603050405020304" pitchFamily="18" charset="0"/>
                <a:cs typeface="Times New Roman" panose="02020603050405020304" pitchFamily="18" charset="0"/>
              </a:rPr>
              <a:t>Trong</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một</a:t>
            </a:r>
            <a:r>
              <a:rPr lang="en-US" sz="2000" b="1" dirty="0" smtClean="0">
                <a:solidFill>
                  <a:srgbClr val="9900CC"/>
                </a:solidFill>
                <a:latin typeface="Times New Roman" panose="02020603050405020304" pitchFamily="18" charset="0"/>
                <a:cs typeface="Times New Roman" panose="02020603050405020304" pitchFamily="18" charset="0"/>
              </a:rPr>
              <a:t> tam </a:t>
            </a:r>
            <a:r>
              <a:rPr lang="en-US" sz="2000" b="1" dirty="0" err="1" smtClean="0">
                <a:solidFill>
                  <a:srgbClr val="9900CC"/>
                </a:solidFill>
                <a:latin typeface="Times New Roman" panose="02020603050405020304" pitchFamily="18" charset="0"/>
                <a:cs typeface="Times New Roman" panose="02020603050405020304" pitchFamily="18" charset="0"/>
              </a:rPr>
              <a:t>giác</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vuông</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bình</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phương</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của</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cạnh</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huyền</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bằng</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tổng</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các</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bình</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phương</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của</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hai</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cạnh</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góc</a:t>
            </a:r>
            <a:r>
              <a:rPr lang="en-US" sz="2000" b="1" dirty="0" smtClean="0">
                <a:solidFill>
                  <a:srgbClr val="9900CC"/>
                </a:solidFill>
                <a:latin typeface="Times New Roman" panose="02020603050405020304" pitchFamily="18" charset="0"/>
                <a:cs typeface="Times New Roman" panose="02020603050405020304" pitchFamily="18" charset="0"/>
              </a:rPr>
              <a:t> </a:t>
            </a:r>
            <a:r>
              <a:rPr lang="en-US" sz="2000" b="1" dirty="0" err="1" smtClean="0">
                <a:solidFill>
                  <a:srgbClr val="9900CC"/>
                </a:solidFill>
                <a:latin typeface="Times New Roman" panose="02020603050405020304" pitchFamily="18" charset="0"/>
                <a:cs typeface="Times New Roman" panose="02020603050405020304" pitchFamily="18" charset="0"/>
              </a:rPr>
              <a:t>vuông</a:t>
            </a:r>
            <a:r>
              <a:rPr lang="en-US" sz="2000" b="1" dirty="0" smtClean="0">
                <a:solidFill>
                  <a:srgbClr val="9900CC"/>
                </a:solidFill>
                <a:latin typeface="Times New Roman" panose="02020603050405020304" pitchFamily="18" charset="0"/>
                <a:cs typeface="Times New Roman" panose="02020603050405020304" pitchFamily="18" charset="0"/>
              </a:rPr>
              <a:t>.</a:t>
            </a:r>
            <a:endParaRPr lang="en-US" sz="2000" b="1" dirty="0">
              <a:solidFill>
                <a:srgbClr val="9900CC"/>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403118" y="1179871"/>
            <a:ext cx="11503743" cy="5078313"/>
          </a:xfrm>
          <a:prstGeom prst="rect">
            <a:avLst/>
          </a:prstGeom>
          <a:noFill/>
        </p:spPr>
        <p:txBody>
          <a:bodyPr wrap="square" rtlCol="0">
            <a:spAutoFit/>
          </a:bodyPr>
          <a:lstStyle/>
          <a:p>
            <a:pPr algn="ctr" fontAlgn="base"/>
            <a:r>
              <a:rPr lang="en-US" b="1" dirty="0" smtClean="0">
                <a:solidFill>
                  <a:srgbClr val="C00000"/>
                </a:solidFill>
                <a:latin typeface="Times New Roman" panose="02020603050405020304" pitchFamily="18" charset="0"/>
                <a:cs typeface="Times New Roman" panose="02020603050405020304" pitchFamily="18" charset="0"/>
              </a:rPr>
              <a:t>TIỂU SỬ NHÀ TOÁN HỌC VĨ ĐẠI PYTAGO</a:t>
            </a:r>
          </a:p>
          <a:p>
            <a:pPr fontAlgn="base"/>
            <a:r>
              <a:rPr lang="vi-VN" dirty="0" smtClean="0">
                <a:latin typeface="Times New Roman" panose="02020603050405020304" pitchFamily="18" charset="0"/>
                <a:cs typeface="Times New Roman" panose="02020603050405020304" pitchFamily="18" charset="0"/>
              </a:rPr>
              <a:t>Py</a:t>
            </a:r>
            <a:r>
              <a:rPr lang="en-US" dirty="0" smtClean="0">
                <a:latin typeface="Times New Roman" panose="02020603050405020304" pitchFamily="18" charset="0"/>
                <a:cs typeface="Times New Roman" panose="02020603050405020304" pitchFamily="18" charset="0"/>
              </a:rPr>
              <a:t>-ta-go</a:t>
            </a: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sinh khoảng năm 580 đến 572 TCN - mất khoảng năm 500 đến 490 TCN, là một nhà triết học người Hy </a:t>
            </a:r>
            <a:r>
              <a:rPr lang="vi-VN" dirty="0" smtClean="0">
                <a:latin typeface="Times New Roman" panose="02020603050405020304" pitchFamily="18" charset="0"/>
                <a:cs typeface="Times New Roman" panose="02020603050405020304" pitchFamily="18" charset="0"/>
              </a:rPr>
              <a:t>Lạp.Từ </a:t>
            </a:r>
            <a:r>
              <a:rPr lang="vi-VN" dirty="0">
                <a:latin typeface="Times New Roman" panose="02020603050405020304" pitchFamily="18" charset="0"/>
                <a:cs typeface="Times New Roman" panose="02020603050405020304" pitchFamily="18" charset="0"/>
              </a:rPr>
              <a:t>nhỏ ông đã là một người lỗi lạc, thông minh xuất chúng, được theo học nhà toán học nổi tiếng Thales, và chính Thales cũng phải kinh ngạc về tài năng của cậu. Để tìm hiểu nền khoa học của các dân tộc, Py</a:t>
            </a:r>
            <a:r>
              <a:rPr lang="en-US" dirty="0">
                <a:latin typeface="Times New Roman" panose="02020603050405020304" pitchFamily="18" charset="0"/>
                <a:cs typeface="Times New Roman" panose="02020603050405020304" pitchFamily="18" charset="0"/>
              </a:rPr>
              <a:t>-ta-go</a:t>
            </a: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đã dành nhiều năm đến ấn Độ, Babilon, Ai Cập và đã trở nên uyên bác trong hầu hết các lĩnh vực quan trọng: số học, hình học, thiên văn, địa lý, y học, triết học</a:t>
            </a:r>
            <a:r>
              <a:rPr lang="vi-VN"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fontAlgn="base"/>
            <a:endParaRPr lang="en-US" dirty="0" smtClean="0">
              <a:latin typeface="Times New Roman" panose="02020603050405020304" pitchFamily="18" charset="0"/>
              <a:cs typeface="Times New Roman" panose="02020603050405020304" pitchFamily="18" charset="0"/>
            </a:endParaRPr>
          </a:p>
          <a:p>
            <a:pPr fontAlgn="base"/>
            <a:r>
              <a:rPr lang="vi-VN" dirty="0">
                <a:latin typeface="Times New Roman" panose="02020603050405020304" pitchFamily="18" charset="0"/>
                <a:cs typeface="Times New Roman" panose="02020603050405020304" pitchFamily="18" charset="0"/>
              </a:rPr>
              <a:t>Trong Toán học, định lý Pytago </a:t>
            </a:r>
            <a:r>
              <a:rPr lang="vi-VN" dirty="0" smtClean="0">
                <a:latin typeface="Times New Roman" panose="02020603050405020304" pitchFamily="18" charset="0"/>
                <a:cs typeface="Times New Roman" panose="02020603050405020304" pitchFamily="18" charset="0"/>
              </a:rPr>
              <a:t>là </a:t>
            </a:r>
            <a:r>
              <a:rPr lang="vi-VN" dirty="0">
                <a:latin typeface="Times New Roman" panose="02020603050405020304" pitchFamily="18" charset="0"/>
                <a:cs typeface="Times New Roman" panose="02020603050405020304" pitchFamily="18" charset="0"/>
              </a:rPr>
              <a:t>một liên hệ căn bản </a:t>
            </a:r>
            <a:r>
              <a:rPr lang="vi-VN" dirty="0" smtClean="0">
                <a:latin typeface="Times New Roman" panose="02020603050405020304" pitchFamily="18" charset="0"/>
                <a:cs typeface="Times New Roman" panose="02020603050405020304" pitchFamily="18" charset="0"/>
              </a:rPr>
              <a:t>giữa </a:t>
            </a:r>
            <a:r>
              <a:rPr lang="vi-VN" dirty="0">
                <a:latin typeface="Times New Roman" panose="02020603050405020304" pitchFamily="18" charset="0"/>
                <a:cs typeface="Times New Roman" panose="02020603050405020304" pitchFamily="18" charset="0"/>
              </a:rPr>
              <a:t>ba cạnh của một tam giác vuông. Nội dung của định lý như sau: </a:t>
            </a:r>
            <a:r>
              <a:rPr lang="en-US" dirty="0" err="1" smtClean="0">
                <a:latin typeface="Times New Roman" panose="02020603050405020304" pitchFamily="18" charset="0"/>
                <a:cs typeface="Times New Roman" panose="02020603050405020304" pitchFamily="18" charset="0"/>
              </a:rPr>
              <a:t>Trong</a:t>
            </a:r>
            <a:r>
              <a:rPr lang="en-US" dirty="0" smtClean="0">
                <a:latin typeface="Times New Roman" panose="02020603050405020304" pitchFamily="18" charset="0"/>
                <a:cs typeface="Times New Roman" panose="02020603050405020304" pitchFamily="18" charset="0"/>
              </a:rPr>
              <a:t> 1 tam </a:t>
            </a:r>
            <a:r>
              <a:rPr lang="en-US" dirty="0" err="1" smtClean="0">
                <a:latin typeface="Times New Roman" panose="02020603050405020304" pitchFamily="18" charset="0"/>
                <a:cs typeface="Times New Roman" panose="02020603050405020304" pitchFamily="18" charset="0"/>
              </a:rPr>
              <a:t>giác</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vuông</a:t>
            </a:r>
            <a:r>
              <a:rPr lang="en-US" dirty="0" smtClean="0">
                <a:latin typeface="Times New Roman" panose="02020603050405020304" pitchFamily="18" charset="0"/>
                <a:cs typeface="Times New Roman" panose="02020603050405020304" pitchFamily="18" charset="0"/>
              </a:rPr>
              <a:t>, b</a:t>
            </a:r>
            <a:r>
              <a:rPr lang="vi-VN" dirty="0" smtClean="0">
                <a:latin typeface="Times New Roman" panose="02020603050405020304" pitchFamily="18" charset="0"/>
                <a:cs typeface="Times New Roman" panose="02020603050405020304" pitchFamily="18" charset="0"/>
              </a:rPr>
              <a:t>ình </a:t>
            </a:r>
            <a:r>
              <a:rPr lang="vi-VN" dirty="0">
                <a:latin typeface="Times New Roman" panose="02020603050405020304" pitchFamily="18" charset="0"/>
                <a:cs typeface="Times New Roman" panose="02020603050405020304" pitchFamily="18" charset="0"/>
              </a:rPr>
              <a:t>phương cạnh huyền bằng tổng bình phương của hai cạnh góc vuông</a:t>
            </a:r>
            <a:r>
              <a:rPr lang="vi-VN"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fontAlgn="base"/>
            <a:r>
              <a:rPr lang="en-US" dirty="0" smtClean="0">
                <a:latin typeface="Times New Roman" panose="02020603050405020304" pitchFamily="18" charset="0"/>
                <a:cs typeface="Times New Roman" panose="02020603050405020304" pitchFamily="18" charset="0"/>
              </a:rPr>
              <a:t>N</a:t>
            </a:r>
            <a:r>
              <a:rPr lang="vi-VN" dirty="0" smtClean="0">
                <a:latin typeface="Times New Roman" panose="02020603050405020304" pitchFamily="18" charset="0"/>
                <a:cs typeface="Times New Roman" panose="02020603050405020304" pitchFamily="18" charset="0"/>
              </a:rPr>
              <a:t>hiều </a:t>
            </a:r>
            <a:r>
              <a:rPr lang="vi-VN" dirty="0">
                <a:latin typeface="Times New Roman" panose="02020603050405020304" pitchFamily="18" charset="0"/>
                <a:cs typeface="Times New Roman" panose="02020603050405020304" pitchFamily="18" charset="0"/>
              </a:rPr>
              <a:t>người gọi định lý Pitago bằng 1 cái tên khác là định lý 100 con bò. Theo truyền thuyết, vì quá vui sướng khi chứng minh được định lý trên, ông và các học trò đã giết liền 100 chú bò tốt để ăn mừng.</a:t>
            </a:r>
          </a:p>
          <a:p>
            <a:pPr fontAlgn="base"/>
            <a:r>
              <a:rPr lang="vi-VN" dirty="0">
                <a:latin typeface="Times New Roman" panose="02020603050405020304" pitchFamily="18" charset="0"/>
                <a:cs typeface="Times New Roman" panose="02020603050405020304" pitchFamily="18" charset="0"/>
              </a:rPr>
              <a:t>Đây là định lý có nhiều cách chứng minh nhất trong lịch sử Toán học. Nó thậm chí được coi là một biểu tượng toán học thâm thúy, bí ẩn, hay sức mạnh của trí tuệ; nó cũng được nhắc tới trong văn học, kịch bản, âm nhạc, bài hát, con tem và phim hoạt hình.</a:t>
            </a:r>
            <a:br>
              <a:rPr lang="vi-VN" dirty="0">
                <a:latin typeface="Times New Roman" panose="02020603050405020304" pitchFamily="18" charset="0"/>
                <a:cs typeface="Times New Roman" panose="02020603050405020304" pitchFamily="18" charset="0"/>
              </a:rPr>
            </a:br>
            <a:endParaRPr lang="vi-VN" dirty="0">
              <a:latin typeface="Times New Roman" panose="02020603050405020304" pitchFamily="18" charset="0"/>
              <a:cs typeface="Times New Roman" panose="02020603050405020304" pitchFamily="18" charset="0"/>
            </a:endParaRPr>
          </a:p>
          <a:p>
            <a:pPr fontAlgn="base"/>
            <a:r>
              <a:rPr lang="vi-VN" dirty="0">
                <a:latin typeface="Times New Roman" panose="02020603050405020304" pitchFamily="18" charset="0"/>
                <a:cs typeface="Times New Roman" panose="02020603050405020304" pitchFamily="18" charset="0"/>
              </a:rPr>
              <a:t>Thêm một điều ít ai biết là Định lý Pytago đã được biết đến từ lâu trước thời của Py</a:t>
            </a:r>
            <a:r>
              <a:rPr lang="en-US" dirty="0" smtClean="0">
                <a:latin typeface="Times New Roman" panose="02020603050405020304" pitchFamily="18" charset="0"/>
                <a:cs typeface="Times New Roman" panose="02020603050405020304" pitchFamily="18" charset="0"/>
              </a:rPr>
              <a:t>-ta-go</a:t>
            </a:r>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nhưng ông được coi là người đầu tiên nêu ra chứng minh định lý này. Cách chứng minh của ông rất đơn giản, chỉ bằng cách sắp xếp lại hình vẽ.</a:t>
            </a:r>
          </a:p>
          <a:p>
            <a:pPr fontAlgn="base"/>
            <a:endParaRPr lang="vi-VN" dirty="0"/>
          </a:p>
        </p:txBody>
      </p:sp>
    </p:spTree>
    <p:extLst>
      <p:ext uri="{BB962C8B-B14F-4D97-AF65-F5344CB8AC3E}">
        <p14:creationId xmlns:p14="http://schemas.microsoft.com/office/powerpoint/2010/main" val="39652965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246896" y="897999"/>
            <a:ext cx="9656956" cy="3816429"/>
            <a:chOff x="912602" y="249072"/>
            <a:chExt cx="9656956" cy="3816429"/>
          </a:xfrm>
        </p:grpSpPr>
        <p:grpSp>
          <p:nvGrpSpPr>
            <p:cNvPr id="4" name="Group 3"/>
            <p:cNvGrpSpPr/>
            <p:nvPr/>
          </p:nvGrpSpPr>
          <p:grpSpPr>
            <a:xfrm>
              <a:off x="912602" y="249072"/>
              <a:ext cx="9656956" cy="3816429"/>
              <a:chOff x="912602" y="249072"/>
              <a:chExt cx="9656956" cy="3816429"/>
            </a:xfrm>
          </p:grpSpPr>
          <p:sp>
            <p:nvSpPr>
              <p:cNvPr id="2" name="TextBox 1"/>
              <p:cNvSpPr txBox="1"/>
              <p:nvPr/>
            </p:nvSpPr>
            <p:spPr>
              <a:xfrm>
                <a:off x="912602" y="249072"/>
                <a:ext cx="9656956" cy="3816429"/>
              </a:xfrm>
              <a:prstGeom prst="rect">
                <a:avLst/>
              </a:prstGeom>
              <a:noFill/>
              <a:ln w="19050">
                <a:solidFill>
                  <a:schemeClr val="tx1"/>
                </a:solidFill>
              </a:ln>
            </p:spPr>
            <p:txBody>
              <a:bodyPr wrap="square" rtlCol="0">
                <a:spAutoFit/>
              </a:bodyPr>
              <a:lstStyle/>
              <a:p>
                <a:endParaRPr lang="en-US" dirty="0" smtClean="0"/>
              </a:p>
              <a:p>
                <a:endParaRPr lang="en-US" dirty="0"/>
              </a:p>
              <a:p>
                <a:endParaRPr lang="en-US" dirty="0" smtClean="0"/>
              </a:p>
              <a:p>
                <a:pPr algn="just"/>
                <a:r>
                  <a:rPr lang="en-US" sz="2000" b="1" dirty="0" err="1">
                    <a:latin typeface="Times New Roman" panose="02020603050405020304" pitchFamily="18" charset="0"/>
                    <a:cs typeface="Times New Roman" panose="02020603050405020304" pitchFamily="18" charset="0"/>
                  </a:rPr>
                  <a:t>Tìm</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độ</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dài</a:t>
                </a:r>
                <a:r>
                  <a:rPr lang="en-US" sz="2000" b="1" dirty="0">
                    <a:latin typeface="Times New Roman" panose="02020603050405020304" pitchFamily="18" charset="0"/>
                    <a:cs typeface="Times New Roman" panose="02020603050405020304" pitchFamily="18" charset="0"/>
                  </a:rPr>
                  <a:t> x </a:t>
                </a:r>
                <a:r>
                  <a:rPr lang="en-US" sz="2000" b="1" dirty="0" err="1">
                    <a:latin typeface="Times New Roman" panose="02020603050405020304" pitchFamily="18" charset="0"/>
                    <a:cs typeface="Times New Roman" panose="02020603050405020304" pitchFamily="18" charset="0"/>
                  </a:rPr>
                  <a:t>trên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các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hình</a:t>
                </a:r>
                <a:r>
                  <a:rPr lang="en-US" sz="2000" b="1" dirty="0">
                    <a:latin typeface="Times New Roman" panose="02020603050405020304" pitchFamily="18" charset="0"/>
                    <a:cs typeface="Times New Roman" panose="02020603050405020304" pitchFamily="18" charset="0"/>
                  </a:rPr>
                  <a:t> 124, 125</a:t>
                </a:r>
                <a:endParaRPr lang="en-US" sz="2000" b="1" dirty="0" smtClean="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a:p>
                <a:endParaRPr lang="en-US" sz="2400" b="1" dirty="0" smtClean="0">
                  <a:latin typeface="Times New Roman" panose="02020603050405020304" pitchFamily="18" charset="0"/>
                  <a:cs typeface="Times New Roman" panose="02020603050405020304" pitchFamily="18" charset="0"/>
                </a:endParaRPr>
              </a:p>
              <a:p>
                <a:endParaRPr lang="en-US" sz="2400" b="1" dirty="0" smtClean="0">
                  <a:latin typeface="Times New Roman" panose="02020603050405020304" pitchFamily="18" charset="0"/>
                  <a:cs typeface="Times New Roman" panose="02020603050405020304" pitchFamily="18" charset="0"/>
                </a:endParaRPr>
              </a:p>
              <a:p>
                <a:endParaRPr lang="en-US" sz="2400" b="1" dirty="0">
                  <a:latin typeface="Times New Roman" panose="02020603050405020304" pitchFamily="18" charset="0"/>
                  <a:cs typeface="Times New Roman" panose="02020603050405020304" pitchFamily="18" charset="0"/>
                </a:endParaRPr>
              </a:p>
              <a:p>
                <a:endParaRPr lang="en-US" sz="2400" b="1" dirty="0" smtClean="0">
                  <a:latin typeface="Times New Roman" panose="02020603050405020304" pitchFamily="18" charset="0"/>
                  <a:cs typeface="Times New Roman" panose="02020603050405020304" pitchFamily="18" charset="0"/>
                </a:endParaRPr>
              </a:p>
              <a:p>
                <a:endParaRPr lang="en-US" sz="2400" b="1" dirty="0" smtClean="0">
                  <a:latin typeface="Times New Roman" panose="02020603050405020304" pitchFamily="18" charset="0"/>
                  <a:cs typeface="Times New Roman" panose="02020603050405020304" pitchFamily="18" charset="0"/>
                </a:endParaRPr>
              </a:p>
              <a:p>
                <a:endParaRPr lang="en-US" sz="2400" b="1" dirty="0">
                  <a:latin typeface="Times New Roman" panose="02020603050405020304" pitchFamily="18" charset="0"/>
                  <a:cs typeface="Times New Roman" panose="02020603050405020304" pitchFamily="18" charset="0"/>
                </a:endParaRPr>
              </a:p>
            </p:txBody>
          </p:sp>
          <p:sp>
            <p:nvSpPr>
              <p:cNvPr id="3" name="Rectangle 2"/>
              <p:cNvSpPr/>
              <p:nvPr/>
            </p:nvSpPr>
            <p:spPr>
              <a:xfrm>
                <a:off x="5001394" y="330569"/>
                <a:ext cx="1761893" cy="479502"/>
              </a:xfrm>
              <a:prstGeom prst="rect">
                <a:avLst/>
              </a:prstGeom>
              <a:solidFill>
                <a:schemeClr val="bg1"/>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chemeClr val="tx1"/>
                    </a:solidFill>
                    <a:latin typeface="Times New Roman" panose="02020603050405020304" pitchFamily="18" charset="0"/>
                    <a:cs typeface="Times New Roman" panose="02020603050405020304" pitchFamily="18" charset="0"/>
                  </a:rPr>
                  <a:t>Nhiệm</a:t>
                </a:r>
                <a:r>
                  <a:rPr lang="en-US" sz="2400" b="1" dirty="0" smtClean="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vụ</a:t>
                </a:r>
                <a:r>
                  <a:rPr lang="en-US" sz="2400" b="1" dirty="0" smtClean="0">
                    <a:solidFill>
                      <a:schemeClr val="tx1"/>
                    </a:solidFill>
                    <a:latin typeface="Times New Roman" panose="02020603050405020304" pitchFamily="18" charset="0"/>
                    <a:cs typeface="Times New Roman" panose="02020603050405020304" pitchFamily="18" charset="0"/>
                  </a:rPr>
                  <a:t> 3</a:t>
                </a:r>
                <a:endParaRPr lang="en-US" sz="2400" b="1" dirty="0">
                  <a:solidFill>
                    <a:schemeClr val="tx1"/>
                  </a:solidFill>
                  <a:latin typeface="Times New Roman" panose="02020603050405020304" pitchFamily="18" charset="0"/>
                  <a:cs typeface="Times New Roman" panose="02020603050405020304" pitchFamily="18" charset="0"/>
                </a:endParaRPr>
              </a:p>
            </p:txBody>
          </p:sp>
        </p:grpSp>
        <p:pic>
          <p:nvPicPr>
            <p:cNvPr id="6146" name="Picture 2" descr="Giải bài tập SGK Toán lớp 7 bài 7: Định lí Pytago - Giải bài tập SGK Toán  lớp 7 bài 7 - VnDoc.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1990" y="1408043"/>
              <a:ext cx="5372100" cy="2292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4082580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13890" y="778472"/>
            <a:ext cx="9656956" cy="2400657"/>
          </a:xfrm>
          <a:prstGeom prst="rect">
            <a:avLst/>
          </a:prstGeom>
          <a:noFill/>
          <a:ln w="19050">
            <a:solidFill>
              <a:schemeClr val="tx1"/>
            </a:solidFill>
          </a:ln>
        </p:spPr>
        <p:txBody>
          <a:bodyPr wrap="square" rtlCol="0">
            <a:spAutoFit/>
          </a:bodyPr>
          <a:lstStyle/>
          <a:p>
            <a:endParaRPr lang="en-US" dirty="0" smtClean="0"/>
          </a:p>
          <a:p>
            <a:endParaRPr lang="en-US" dirty="0"/>
          </a:p>
          <a:p>
            <a:pPr algn="just"/>
            <a:endParaRPr lang="en-US" sz="2400" b="1" dirty="0" smtClean="0">
              <a:latin typeface="Times New Roman" panose="02020603050405020304" pitchFamily="18" charset="0"/>
              <a:cs typeface="Times New Roman" panose="02020603050405020304" pitchFamily="18" charset="0"/>
            </a:endParaRPr>
          </a:p>
          <a:p>
            <a:r>
              <a:rPr lang="en-US" sz="2400" b="1" dirty="0" err="1">
                <a:latin typeface="Times New Roman" panose="02020603050405020304" pitchFamily="18" charset="0"/>
                <a:cs typeface="Times New Roman" panose="02020603050405020304" pitchFamily="18" charset="0"/>
              </a:rPr>
              <a:t>Vẽ</a:t>
            </a:r>
            <a:r>
              <a:rPr lang="en-US" sz="2400" b="1" dirty="0">
                <a:latin typeface="Times New Roman" panose="02020603050405020304" pitchFamily="18" charset="0"/>
                <a:cs typeface="Times New Roman" panose="02020603050405020304" pitchFamily="18" charset="0"/>
              </a:rPr>
              <a:t> tam </a:t>
            </a:r>
            <a:r>
              <a:rPr lang="en-US" sz="2400" b="1" dirty="0" err="1">
                <a:latin typeface="Times New Roman" panose="02020603050405020304" pitchFamily="18" charset="0"/>
                <a:cs typeface="Times New Roman" panose="02020603050405020304" pitchFamily="18" charset="0"/>
              </a:rPr>
              <a:t>giác</a:t>
            </a:r>
            <a:r>
              <a:rPr lang="en-US" sz="2400" b="1" dirty="0">
                <a:latin typeface="Times New Roman" panose="02020603050405020304" pitchFamily="18" charset="0"/>
                <a:cs typeface="Times New Roman" panose="02020603050405020304" pitchFamily="18" charset="0"/>
              </a:rPr>
              <a:t> ABC </a:t>
            </a:r>
            <a:r>
              <a:rPr lang="en-US" sz="2400" b="1" dirty="0" err="1">
                <a:latin typeface="Times New Roman" panose="02020603050405020304" pitchFamily="18" charset="0"/>
                <a:cs typeface="Times New Roman" panose="02020603050405020304" pitchFamily="18" charset="0"/>
              </a:rPr>
              <a:t>có</a:t>
            </a:r>
            <a:r>
              <a:rPr lang="en-US" sz="2400" b="1" dirty="0">
                <a:latin typeface="Times New Roman" panose="02020603050405020304" pitchFamily="18" charset="0"/>
                <a:cs typeface="Times New Roman" panose="02020603050405020304" pitchFamily="18" charset="0"/>
              </a:rPr>
              <a:t> AB = 3cm, AC = 4cm, BC = 5cm. </a:t>
            </a:r>
          </a:p>
          <a:p>
            <a:r>
              <a:rPr lang="en-US" sz="2400" b="1" i="1" dirty="0">
                <a:latin typeface="Times New Roman" panose="02020603050405020304" pitchFamily="18" charset="0"/>
                <a:cs typeface="Times New Roman" panose="02020603050405020304" pitchFamily="18" charset="0"/>
              </a:rPr>
              <a:t>a/ So </a:t>
            </a:r>
            <a:r>
              <a:rPr lang="en-US" sz="2400" b="1" i="1" dirty="0" err="1">
                <a:latin typeface="Times New Roman" panose="02020603050405020304" pitchFamily="18" charset="0"/>
                <a:cs typeface="Times New Roman" panose="02020603050405020304" pitchFamily="18" charset="0"/>
              </a:rPr>
              <a:t>sánh</a:t>
            </a:r>
            <a:r>
              <a:rPr lang="en-US" sz="2400" b="1" i="1" dirty="0">
                <a:latin typeface="Times New Roman" panose="02020603050405020304" pitchFamily="18" charset="0"/>
                <a:cs typeface="Times New Roman" panose="02020603050405020304" pitchFamily="18" charset="0"/>
              </a:rPr>
              <a:t> AB</a:t>
            </a:r>
            <a:r>
              <a:rPr lang="en-US" sz="2400" b="1" i="1" baseline="30000" dirty="0">
                <a:latin typeface="Times New Roman" panose="02020603050405020304" pitchFamily="18" charset="0"/>
                <a:cs typeface="Times New Roman" panose="02020603050405020304" pitchFamily="18" charset="0"/>
              </a:rPr>
              <a:t>2</a:t>
            </a:r>
            <a:r>
              <a:rPr lang="en-US" sz="2400" b="1" i="1" dirty="0">
                <a:latin typeface="Times New Roman" panose="02020603050405020304" pitchFamily="18" charset="0"/>
                <a:cs typeface="Times New Roman" panose="02020603050405020304" pitchFamily="18" charset="0"/>
              </a:rPr>
              <a:t> + AC</a:t>
            </a:r>
            <a:r>
              <a:rPr lang="en-US" sz="2400" b="1" i="1" baseline="30000" dirty="0">
                <a:latin typeface="Times New Roman" panose="02020603050405020304" pitchFamily="18" charset="0"/>
                <a:cs typeface="Times New Roman" panose="02020603050405020304" pitchFamily="18" charset="0"/>
              </a:rPr>
              <a:t>2</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và</a:t>
            </a:r>
            <a:r>
              <a:rPr lang="en-US" sz="2400" b="1" i="1" dirty="0">
                <a:latin typeface="Times New Roman" panose="02020603050405020304" pitchFamily="18" charset="0"/>
                <a:cs typeface="Times New Roman" panose="02020603050405020304" pitchFamily="18" charset="0"/>
              </a:rPr>
              <a:t> BC</a:t>
            </a:r>
            <a:r>
              <a:rPr lang="en-US" sz="2400" b="1" i="1" baseline="30000" dirty="0">
                <a:latin typeface="Times New Roman" panose="02020603050405020304" pitchFamily="18" charset="0"/>
                <a:cs typeface="Times New Roman" panose="02020603050405020304" pitchFamily="18" charset="0"/>
              </a:rPr>
              <a:t>2</a:t>
            </a:r>
            <a:endParaRPr lang="en-US" sz="2400" b="1" dirty="0">
              <a:latin typeface="Times New Roman" panose="02020603050405020304" pitchFamily="18" charset="0"/>
              <a:cs typeface="Times New Roman" panose="02020603050405020304" pitchFamily="18" charset="0"/>
            </a:endParaRPr>
          </a:p>
          <a:p>
            <a:r>
              <a:rPr lang="en-US" sz="2400" b="1" i="1" dirty="0">
                <a:latin typeface="Times New Roman" panose="02020603050405020304" pitchFamily="18" charset="0"/>
                <a:cs typeface="Times New Roman" panose="02020603050405020304" pitchFamily="18" charset="0"/>
              </a:rPr>
              <a:t>b/ </a:t>
            </a:r>
            <a:r>
              <a:rPr lang="en-US" sz="2400" b="1" i="1" dirty="0" err="1">
                <a:latin typeface="Times New Roman" panose="02020603050405020304" pitchFamily="18" charset="0"/>
                <a:cs typeface="Times New Roman" panose="02020603050405020304" pitchFamily="18" charset="0"/>
              </a:rPr>
              <a:t>Hãy</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dùng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thước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góc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để</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xác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định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số</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đo</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góc</a:t>
            </a:r>
            <a:r>
              <a:rPr lang="en-US" sz="2400" b="1" i="1" dirty="0">
                <a:latin typeface="Times New Roman" panose="02020603050405020304" pitchFamily="18" charset="0"/>
                <a:cs typeface="Times New Roman" panose="02020603050405020304" pitchFamily="18" charset="0"/>
              </a:rPr>
              <a:t> BAC       </a:t>
            </a:r>
            <a:endParaRPr lang="en-US" sz="2400" b="1" dirty="0">
              <a:latin typeface="Times New Roman" panose="02020603050405020304" pitchFamily="18" charset="0"/>
              <a:cs typeface="Times New Roman" panose="02020603050405020304" pitchFamily="18" charset="0"/>
            </a:endParaRPr>
          </a:p>
          <a:p>
            <a:endParaRPr lang="en-US" dirty="0"/>
          </a:p>
        </p:txBody>
      </p:sp>
      <p:sp>
        <p:nvSpPr>
          <p:cNvPr id="5" name="Rectangle 4"/>
          <p:cNvSpPr/>
          <p:nvPr/>
        </p:nvSpPr>
        <p:spPr>
          <a:xfrm>
            <a:off x="4885998" y="943697"/>
            <a:ext cx="1761893" cy="479502"/>
          </a:xfrm>
          <a:prstGeom prst="rect">
            <a:avLst/>
          </a:prstGeom>
          <a:solidFill>
            <a:schemeClr val="bg1"/>
          </a:solid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chemeClr val="tx1"/>
                </a:solidFill>
                <a:latin typeface="Times New Roman" panose="02020603050405020304" pitchFamily="18" charset="0"/>
                <a:cs typeface="Times New Roman" panose="02020603050405020304" pitchFamily="18" charset="0"/>
              </a:rPr>
              <a:t>Nhiệm</a:t>
            </a:r>
            <a:r>
              <a:rPr lang="en-US" sz="2400" b="1" dirty="0" smtClean="0">
                <a:solidFill>
                  <a:schemeClr val="tx1"/>
                </a:solidFill>
                <a:latin typeface="Times New Roman" panose="02020603050405020304" pitchFamily="18" charset="0"/>
                <a:cs typeface="Times New Roman" panose="02020603050405020304" pitchFamily="18" charset="0"/>
              </a:rPr>
              <a:t> </a:t>
            </a:r>
            <a:r>
              <a:rPr lang="en-US" sz="2400" b="1" dirty="0" err="1" smtClean="0">
                <a:solidFill>
                  <a:schemeClr val="tx1"/>
                </a:solidFill>
                <a:latin typeface="Times New Roman" panose="02020603050405020304" pitchFamily="18" charset="0"/>
                <a:cs typeface="Times New Roman" panose="02020603050405020304" pitchFamily="18" charset="0"/>
              </a:rPr>
              <a:t>vụ</a:t>
            </a:r>
            <a:r>
              <a:rPr lang="en-US" sz="2400" b="1" dirty="0" smtClean="0">
                <a:solidFill>
                  <a:schemeClr val="tx1"/>
                </a:solidFill>
                <a:latin typeface="Times New Roman" panose="02020603050405020304" pitchFamily="18" charset="0"/>
                <a:cs typeface="Times New Roman" panose="02020603050405020304" pitchFamily="18" charset="0"/>
              </a:rPr>
              <a:t> 4</a:t>
            </a:r>
            <a:endParaRPr lang="en-US"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64211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TotalTime>
  <Words>1627</Words>
  <Application>Microsoft Office PowerPoint</Application>
  <PresentationFormat>Custom</PresentationFormat>
  <Paragraphs>149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Phuong</cp:lastModifiedBy>
  <cp:revision>68</cp:revision>
  <dcterms:created xsi:type="dcterms:W3CDTF">2021-01-02T13:23:28Z</dcterms:created>
  <dcterms:modified xsi:type="dcterms:W3CDTF">2021-02-19T23:02:48Z</dcterms:modified>
</cp:coreProperties>
</file>