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27"/>
  </p:notesMasterIdLst>
  <p:sldIdLst>
    <p:sldId id="321" r:id="rId5"/>
    <p:sldId id="326" r:id="rId6"/>
    <p:sldId id="325" r:id="rId7"/>
    <p:sldId id="324" r:id="rId8"/>
    <p:sldId id="327" r:id="rId9"/>
    <p:sldId id="302" r:id="rId10"/>
    <p:sldId id="307" r:id="rId11"/>
    <p:sldId id="303" r:id="rId12"/>
    <p:sldId id="304" r:id="rId13"/>
    <p:sldId id="306" r:id="rId14"/>
    <p:sldId id="308" r:id="rId15"/>
    <p:sldId id="309" r:id="rId16"/>
    <p:sldId id="310" r:id="rId17"/>
    <p:sldId id="313" r:id="rId18"/>
    <p:sldId id="314" r:id="rId19"/>
    <p:sldId id="315" r:id="rId20"/>
    <p:sldId id="316" r:id="rId21"/>
    <p:sldId id="318" r:id="rId22"/>
    <p:sldId id="319" r:id="rId23"/>
    <p:sldId id="323" r:id="rId24"/>
    <p:sldId id="320" r:id="rId25"/>
    <p:sldId id="278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FFFF"/>
    <a:srgbClr val="CCFFFF"/>
    <a:srgbClr val="FC36A7"/>
    <a:srgbClr val="68CE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5996" autoAdjust="0"/>
  </p:normalViewPr>
  <p:slideViewPr>
    <p:cSldViewPr>
      <p:cViewPr>
        <p:scale>
          <a:sx n="69" d="100"/>
          <a:sy n="69" d="100"/>
        </p:scale>
        <p:origin x="-141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82466A-589C-4587-BB0F-A62AD6A5200D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E59591-15D8-46B6-AAC2-2AEAC3BBD9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078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240CA6-148B-4FF1-8B36-DF6E4BB09665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9B66A-5FED-410D-9737-3B7CC5540C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B34E5-2023-4C16-A017-AB669E534521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498F-2B3C-4669-999D-80CC6AB3A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491F7-4EF9-424F-B036-B9060770B057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ED6D9-D0EC-4D4F-BCF3-257704BC1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5B972E-0805-4A29-8876-A8B1409865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692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148B-DA37-412E-82D1-4074F8EA6F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28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7A63F-CFB3-41EB-8F52-E97DCA1E518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771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45905-BB57-4419-B93B-64901EABA5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98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E0DF8-97B7-4AB8-B791-BA754744E1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5936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A470FD-7336-41C1-9C9A-A55F2080A8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49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6854F-6A09-4731-ACD3-E396876539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950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22F67-BFA5-4AB6-A4EE-249392F6F3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929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4A274-62C8-4FC4-9801-4B61F74A99D4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27361-167C-4C9A-88B3-C06C9F641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B5F91-4228-4616-BA4B-ACF04E4768D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801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51705-F4E0-4984-92CE-AD30F8A49D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0620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51C90-8443-46D5-9302-562EF7A3262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730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995754D-D77E-4843-90AF-07B4B0CB18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53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F5146C8-7939-401C-BFE7-6AD654B50F8D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6231EFCB-1E4E-4D1E-97E5-5E877171D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74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D0211D6-DB27-4FB9-8BFD-B4D8A900B037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3748967-6ABC-4152-9B7F-BDF69DCDB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60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white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A3AAAA-FD4B-4B34-A5F1-C95653A96D51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8896DD1F-08C6-4022-9EC4-E191B4F18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3844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6052E5-8A12-4547-80A4-845B88D79C3C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20E2ED8-3F9F-4E7E-84C4-ED5F6A7D80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677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7E9DD9-10F8-4843-8147-C034E626058E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228D874-A1C2-4E78-9835-C75BCB6A70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428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EEEA2E4-4BFA-4DBE-BDE3-D2F8980D662F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E3A54526-0F87-4B01-8CC9-5A98F097B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3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ED4EA-D04D-4630-99EA-2AB584F56B12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1EA96-C827-41D0-8E88-E0283C5CE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F0DF89F-FF94-4213-9C83-9BCEAE88CBE5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B6E4ECB-3000-4C49-8BA5-034F674CF8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976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6D0CDDC-FC70-4C84-9458-869B6D213E7D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7F2FBB2C-4589-4FD6-AEAC-58DC76C14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2885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8D57783-5343-4ED0-9E3C-0D67FFBE6A61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5CC128C7-9045-4CBE-BE56-B480959661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35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4CA364B-4C39-466B-B1CF-A0EDB83C9CC7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EE1458D-CE96-4467-9B8D-FDB68C4B0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30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ADACAB-EF56-4973-B84F-5A75B8EDED76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4C9E35F4-18C8-4577-B562-9176A6D4F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3476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mtClean="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95C8C3A7-3DC0-4B45-813C-5D03B78B7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386229"/>
      </p:ext>
    </p:extLst>
  </p:cSld>
  <p:clrMapOvr>
    <a:masterClrMapping/>
  </p:clrMapOvr>
  <p:transition>
    <p:cov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D2D6C22-85BF-4139-B0D4-7E523F582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219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90D87B8-F8F1-458C-A867-E8FEE46F38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2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42E6C2-13FF-42FF-8B49-E5F544CB8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7466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7FECC1-61BC-46A5-928E-11E677B0C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25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2408A-11A8-4C28-8E4C-B7162287FC9F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48FC-B57D-4729-90E1-9AB7DD8A3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96B757-4DBE-4E61-B208-6C636F8FAC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5682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95AE3BE-507F-4FDD-9080-3CD571446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799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B8DDCB7-9AD3-4BC7-875C-9213D0D6EB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5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E4D6C1-A2E9-405E-9ED2-E70C20A36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55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6E29CA4-FA75-408C-A93A-13124023C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779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08D9518-CEED-4916-B96B-0CEDD18ACA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55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C1B1CED-BCFF-4C7D-9728-389AE37FF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7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5673F-0436-4B55-838B-C93B36220D6C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FC162-63AD-467F-A1C5-83CF75446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4DC79-E0C1-4E46-97B1-0C0C53E01ECC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CA5E-EF76-45B5-966A-D63B68B40C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10AB2-051F-4F1D-B3B4-6C1CA4D62C53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18A07-96A7-4A52-BF7B-BA806B6DD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5B387-9157-440D-93AD-1FD544705F33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1DB08-4992-4805-8BB2-4AA99BA94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1C286-BEA6-40F7-9D54-F814777EFDB9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DE5CE-E9A1-4A66-8BEE-FB26C15E54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5AED4E-B47D-4EFC-9B25-A44DB22AC428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3F404-7357-43F2-90AF-90C19FEBC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C35DC9-17AE-4BB2-B3EB-18820CDDDA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24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410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Gill Sans MT" pitchFamily="34" charset="0"/>
                <a:cs typeface="Arial" charset="0"/>
              </a:defRPr>
            </a:lvl1pPr>
          </a:lstStyle>
          <a:p>
            <a:pPr>
              <a:defRPr/>
            </a:pPr>
            <a:fld id="{2D1908BC-DC3C-4B7E-A3E1-B2ADCB2B96C0}" type="datetimeFigureOut">
              <a:rPr lang="en-US"/>
              <a:pPr>
                <a:defRPr/>
              </a:pPr>
              <a:t>1/25/2018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rgbClr val="F0A22E">
                    <a:shade val="75000"/>
                  </a:srgbClr>
                </a:solidFill>
                <a:latin typeface="Gill Sans MT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D38E27"/>
                </a:solidFill>
                <a:latin typeface="Gill Sans MT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967FA9A-C576-4719-8362-C55A98C2B9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solidFill>
                <a:prstClr val="black"/>
              </a:solidFill>
              <a:latin typeface="Gill Sans MT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492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rgbClr val="000000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rgbClr val="000000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rgbClr val="000000"/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CBAC1556-BE6E-4344-A2FB-953DAA806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5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9.jpe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295400" y="4038600"/>
            <a:ext cx="6629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endParaRPr lang="en-US" sz="2800" smtClean="0">
              <a:solidFill>
                <a:srgbClr val="00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85800" y="1371600"/>
            <a:ext cx="807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endParaRPr lang="en-US" sz="2800" smtClean="0">
              <a:solidFill>
                <a:srgbClr val="0000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460375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sz="2000" b="1" smtClean="0">
                <a:solidFill>
                  <a:srgbClr val="0000FF"/>
                </a:solidFill>
                <a:latin typeface=".VnArialH" panose="020B7200000000000000" pitchFamily="34" charset="0"/>
              </a:rPr>
              <a:t> </a:t>
            </a:r>
            <a:endParaRPr lang="en-US" sz="4000" b="1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4101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482600" y="3736975"/>
            <a:ext cx="3733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1800" y="2755900"/>
            <a:ext cx="2133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883275"/>
            <a:ext cx="6096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12"/>
          <p:cNvSpPr txBox="1">
            <a:spLocks noChangeArrowheads="1"/>
          </p:cNvSpPr>
          <p:nvPr/>
        </p:nvSpPr>
        <p:spPr bwMode="auto">
          <a:xfrm>
            <a:off x="1295400" y="457200"/>
            <a:ext cx="6248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r>
              <a:rPr lang="en-US" sz="1800" smtClean="0">
                <a:solidFill>
                  <a:srgbClr val="000000"/>
                </a:solidFill>
                <a:latin typeface="Calibri" panose="020F0502020204030204" pitchFamily="34" charset="0"/>
              </a:rPr>
              <a:t>K</a:t>
            </a:r>
          </a:p>
        </p:txBody>
      </p:sp>
      <p:sp>
        <p:nvSpPr>
          <p:cNvPr id="4105" name="WordArt 14"/>
          <p:cNvSpPr>
            <a:spLocks noChangeArrowheads="1" noChangeShapeType="1" noTextEdit="1"/>
          </p:cNvSpPr>
          <p:nvPr/>
        </p:nvSpPr>
        <p:spPr bwMode="auto">
          <a:xfrm>
            <a:off x="1143000" y="228600"/>
            <a:ext cx="7162800" cy="3886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hangingPunct="0"/>
            <a:endParaRPr lang="en-US" sz="3600" b="1" i="1" kern="1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106" name="WordArt 15"/>
          <p:cNvSpPr>
            <a:spLocks noChangeArrowheads="1" noChangeShapeType="1" noTextEdit="1"/>
          </p:cNvSpPr>
          <p:nvPr/>
        </p:nvSpPr>
        <p:spPr bwMode="auto">
          <a:xfrm>
            <a:off x="2590800" y="914400"/>
            <a:ext cx="4038600" cy="1828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hangingPunct="0"/>
            <a:endParaRPr lang="en-US" sz="3600" b="1" i="1" kern="10" smtClean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4107" name="Picture 16" descr="POINSET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88" y="155575"/>
            <a:ext cx="2362200" cy="3036888"/>
          </a:xfrm>
        </p:spPr>
      </p:pic>
      <p:pic>
        <p:nvPicPr>
          <p:cNvPr id="4108" name="Picture 21" descr="Bellcoll"/>
          <p:cNvPicPr>
            <a:picLocks noGrp="1" noChangeAspect="1" noChangeArrowheads="1" noCrop="1"/>
          </p:cNvPicPr>
          <p:nvPr>
            <p:ph sz="quarter" idx="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75513" y="204788"/>
            <a:ext cx="1524000" cy="1905000"/>
          </a:xfrm>
        </p:spPr>
      </p:pic>
      <p:sp>
        <p:nvSpPr>
          <p:cNvPr id="4109" name="Text Box 26"/>
          <p:cNvSpPr txBox="1">
            <a:spLocks noChangeArrowheads="1"/>
          </p:cNvSpPr>
          <p:nvPr/>
        </p:nvSpPr>
        <p:spPr bwMode="auto">
          <a:xfrm>
            <a:off x="5105400" y="6096000"/>
            <a:ext cx="228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None/>
            </a:pPr>
            <a:endParaRPr lang="en-US" sz="18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110" name="AutoShape 27"/>
          <p:cNvSpPr>
            <a:spLocks noChangeArrowheads="1"/>
          </p:cNvSpPr>
          <p:nvPr/>
        </p:nvSpPr>
        <p:spPr bwMode="auto">
          <a:xfrm>
            <a:off x="4953000" y="6096000"/>
            <a:ext cx="46038" cy="46038"/>
          </a:xfrm>
          <a:prstGeom prst="flowChartConnector">
            <a:avLst/>
          </a:prstGeom>
          <a:solidFill>
            <a:srgbClr val="FF00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endParaRPr lang="en-US" sz="440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WordArt 3"/>
          <p:cNvSpPr>
            <a:spLocks noChangeArrowheads="1" noChangeShapeType="1" noTextEdit="1"/>
          </p:cNvSpPr>
          <p:nvPr/>
        </p:nvSpPr>
        <p:spPr bwMode="auto">
          <a:xfrm>
            <a:off x="1524000" y="1978025"/>
            <a:ext cx="6400800" cy="2546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hangingPunct="0"/>
            <a:r>
              <a:rPr lang="en-US" sz="2100" b="1" kern="10" smtClean="0"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KÍNH CHÀO QUÍ THẦY, CÔ GIÁO </a:t>
            </a:r>
          </a:p>
          <a:p>
            <a:pPr algn="ctr" eaLnBrk="0" hangingPunct="0"/>
            <a:r>
              <a:rPr lang="en-US" sz="2100" b="1" kern="10" smtClean="0">
                <a:solidFill>
                  <a:srgbClr val="CC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CÙNG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1961519894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inh-1-1-thc3a1p-tue1bb9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447800" y="4648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Tháp 1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6096000" y="46482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Tháp 2</a:t>
            </a:r>
          </a:p>
        </p:txBody>
      </p:sp>
      <p:sp>
        <p:nvSpPr>
          <p:cNvPr id="20484" name="Rectangle 7"/>
          <p:cNvSpPr>
            <a:spLocks noChangeArrowheads="1"/>
          </p:cNvSpPr>
          <p:nvPr/>
        </p:nvSpPr>
        <p:spPr bwMode="auto">
          <a:xfrm>
            <a:off x="152400" y="0"/>
            <a:ext cx="8991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/>
              <a:t>Hình dạng hai tháp tuổi khác nhau như thế nào? Hình dạng tháp tuổi như thế nào thì tỉ lệ người trong độ tuổi lao động cao?</a:t>
            </a:r>
          </a:p>
        </p:txBody>
      </p:sp>
      <p:sp>
        <p:nvSpPr>
          <p:cNvPr id="20485" name="Text Box 8"/>
          <p:cNvSpPr txBox="1">
            <a:spLocks noChangeArrowheads="1"/>
          </p:cNvSpPr>
          <p:nvPr/>
        </p:nvSpPr>
        <p:spPr bwMode="auto">
          <a:xfrm>
            <a:off x="0" y="5305425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>
              <a:spcBef>
                <a:spcPct val="50000"/>
              </a:spcBef>
            </a:pPr>
            <a:r>
              <a:rPr lang="en-US" b="1"/>
              <a:t>- Tháp 1: cân đối chân, thân, đỉnh nhỏ dần</a:t>
            </a:r>
          </a:p>
          <a:p>
            <a:pPr>
              <a:spcBef>
                <a:spcPct val="50000"/>
              </a:spcBef>
            </a:pPr>
            <a:r>
              <a:rPr lang="en-US" b="1"/>
              <a:t>- Tháp 2: Thân và đỉnh ngày càng phình to, đáy tháp ngày thu hẹp.</a:t>
            </a:r>
          </a:p>
          <a:p>
            <a:pPr>
              <a:spcBef>
                <a:spcPct val="50000"/>
              </a:spcBef>
            </a:pPr>
            <a:r>
              <a:rPr lang="en-US" b="1"/>
              <a:t>- Thân tháp càng rộng thì độ tuổi lao động càng lớn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a-cam-la-benh-g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636838"/>
            <a:ext cx="52578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loud Callout 3"/>
          <p:cNvSpPr/>
          <p:nvPr/>
        </p:nvSpPr>
        <p:spPr>
          <a:xfrm>
            <a:off x="2209800" y="609600"/>
            <a:ext cx="4953000" cy="2286000"/>
          </a:xfrm>
          <a:prstGeom prst="cloudCallout">
            <a:avLst>
              <a:gd name="adj1" fmla="val 2384"/>
              <a:gd name="adj2" fmla="val 855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800" b="1" i="1">
                <a:solidFill>
                  <a:schemeClr val="tx1"/>
                </a:solidFill>
                <a:latin typeface="Times New Roman" pitchFamily="18" charset="0"/>
              </a:rPr>
              <a:t>Căn cứ vào tháp tuổi cho biết đặc điểm gì của dân số?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9"/>
          <p:cNvSpPr>
            <a:spLocks noChangeArrowheads="1"/>
          </p:cNvSpPr>
          <p:nvPr/>
        </p:nvSpPr>
        <p:spPr bwMode="auto">
          <a:xfrm>
            <a:off x="609600" y="20574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- Các cuộc điều tra dân số cho biết tình hình dân số, nguồn lao động…của một địa phương, một nước.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533400" y="457200"/>
            <a:ext cx="4540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</a:rPr>
              <a:t>1.Dân số, nguồn lao động</a:t>
            </a:r>
          </a:p>
        </p:txBody>
      </p:sp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609600" y="9906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Dân số là tổng số dân sinh sống trên một lãnh thổ nhất định, được tính ở một thời điểm nhất định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533400" y="3581400"/>
            <a:ext cx="8305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- Tháp tuổi cho biết đặc điểm cụ thể của dân số qua giới tính, độ tuổi, nguồn lao động hiện tại và tương lai của địa phương hay quốc gia.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0" y="30480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2. Dân số thế giới tăng nhanh trong thế kỉ XIX và thế kỉ XX</a:t>
            </a:r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533400" y="1066800"/>
            <a:ext cx="42751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/>
              <a:t>Thế nào là gia tăng dân số?</a:t>
            </a: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533400" y="2057400"/>
            <a:ext cx="3160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/>
              <a:t>Tỉ lệ sinh ? Tỉ lệ tử?</a:t>
            </a: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609600" y="2844800"/>
            <a:ext cx="46085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Đọc thuật ngữ trang 187,188.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81000" y="9144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- Sự gia tăng dân số tự nhiên của một nơi phụ thuộc vào số trẻ sinh ra và chết đi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  <p:bldP spid="24582" grpId="1"/>
      <p:bldP spid="24583" grpId="0"/>
      <p:bldP spid="24583" grpId="1"/>
      <p:bldP spid="24584" grpId="0"/>
      <p:bldP spid="24584" grpId="1"/>
      <p:bldP spid="2458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bài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9144000" cy="5029200"/>
          </a:xfrm>
          <a:prstGeom prst="rect">
            <a:avLst/>
          </a:prstGeom>
          <a:noFill/>
        </p:spPr>
      </p:pic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457200" y="4953000"/>
            <a:ext cx="7239000" cy="381000"/>
          </a:xfrm>
          <a:prstGeom prst="line">
            <a:avLst/>
          </a:prstGeom>
          <a:noFill/>
          <a:ln w="50800">
            <a:solidFill>
              <a:srgbClr val="00FF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7696200" y="4114800"/>
            <a:ext cx="609600" cy="8382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19" name="Line 23"/>
          <p:cNvSpPr>
            <a:spLocks noChangeShapeType="1"/>
          </p:cNvSpPr>
          <p:nvPr/>
        </p:nvSpPr>
        <p:spPr bwMode="auto">
          <a:xfrm flipV="1">
            <a:off x="8305800" y="2743200"/>
            <a:ext cx="152400" cy="12954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457200" y="381000"/>
            <a:ext cx="845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Nhận xét tình hình tăng dân số thế giới từ đầu thế kỉ XIX đến cuối thế kỉ XX?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762000" y="1981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/>
              <a:t>Tăng chậm giai đoạn nào?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762000" y="2819400"/>
            <a:ext cx="370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Tăng nhanh giai đoạn nào?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762000" y="3657600"/>
            <a:ext cx="3590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/>
              <a:t>Tăng vọt từ giai đoạn nào?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4800600" y="19812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Từ CN đến 1804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953000" y="2819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Từ 1804-1960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953000" y="36576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3300"/>
                </a:solidFill>
              </a:rPr>
              <a:t>Từ 1960-1999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381000" y="6019800"/>
            <a:ext cx="876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Trình bày nguyên nhân của sự gia tăng dân số thế giới?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0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 animBg="1"/>
      <p:bldP spid="4117" grpId="1" animBg="1"/>
      <p:bldP spid="4118" grpId="0" animBg="1"/>
      <p:bldP spid="4118" grpId="1" animBg="1"/>
      <p:bldP spid="4119" grpId="0" animBg="1"/>
      <p:bldP spid="4119" grpId="1" animBg="1"/>
      <p:bldP spid="27656" grpId="0"/>
      <p:bldP spid="27657" grpId="0"/>
      <p:bldP spid="27658" grpId="0"/>
      <p:bldP spid="27659" grpId="0"/>
      <p:bldP spid="27660" grpId="0"/>
      <p:bldP spid="27661" grpId="0"/>
      <p:bldP spid="27662" grpId="0"/>
      <p:bldP spid="2766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304800"/>
            <a:ext cx="944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2. Dân số thế giới tăng nhanh trong thế kỉ XIX và thế kỉ XX</a:t>
            </a: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381000" y="9144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- Sự gia tăng dân số tự nhiên của một nơi phụ thuộc vào số trẻ sinh ra và chết đi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304800" y="1981200"/>
            <a:ext cx="84582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Những năm đầu công nguyên dân số thế giới tăng rất chậm: do bệnh dịch, thiên tai, chiến tranh ...</a:t>
            </a:r>
          </a:p>
          <a:p>
            <a:pPr>
              <a:spcBef>
                <a:spcPct val="50000"/>
              </a:spcBef>
            </a:pPr>
            <a:r>
              <a:rPr lang="en-US" sz="2800" b="1"/>
              <a:t>- Dân số tăng nhanh trong 2 thế kỉ gần đây: nhờ những tiến bộ trong các lĩnh vực kinh tế-xã hội và y tế</a:t>
            </a:r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0" y="40386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3. Sự bùng nổ dân số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GK-Dia-li-7-hinh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4419600" cy="4114800"/>
          </a:xfrm>
          <a:prstGeom prst="rect">
            <a:avLst/>
          </a:prstGeom>
          <a:noFill/>
        </p:spPr>
      </p:pic>
      <p:pic>
        <p:nvPicPr>
          <p:cNvPr id="29701" name="Picture 5" descr="SGK-Dia-li-7-hinh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990600"/>
            <a:ext cx="4800600" cy="4114800"/>
          </a:xfrm>
          <a:prstGeom prst="rect">
            <a:avLst/>
          </a:prstGeom>
          <a:noFill/>
        </p:spPr>
      </p:pic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8534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Trong giai đoạn 1950-2000, nhóm nước nào có tỉ lệ gia tăng dân số cao hơn? Vì sao?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28600" y="4876800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Các nước phát triển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4724400" y="4953000"/>
            <a:ext cx="2960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Các nước đang phát triển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609600" y="56388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Thế nào là bùng nổ dân số và nó xảy ra khi nào?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3. Sự bùng nổ dân số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Bùng nổ dân số xảy ra khi tỉ lệ gia tăng tự nhiên bình quân hàng năm của thế giời lên đến 2,1‰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2" descr="ha-cam-la-benh-g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0" y="24384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loud Callout 3"/>
          <p:cNvSpPr>
            <a:spLocks noChangeArrowheads="1"/>
          </p:cNvSpPr>
          <p:nvPr/>
        </p:nvSpPr>
        <p:spPr bwMode="auto">
          <a:xfrm>
            <a:off x="2057400" y="228600"/>
            <a:ext cx="5486400" cy="2362200"/>
          </a:xfrm>
          <a:prstGeom prst="cloudCallout">
            <a:avLst>
              <a:gd name="adj1" fmla="val 60"/>
              <a:gd name="adj2" fmla="val 9731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b="1" i="1"/>
              <a:t>Đối với các nước đang phát triển tỉ lệ sinh quá cao thì hậu quả sẽ như thế nào?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28600" y="3810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3. Sự bùng nổ dân số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381000" y="9906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Bùng nổ dân số xảy ra khi tỉ lệ gia tăng tự nhiên bình quân hàng năm của thế giời lên đến 2,1‰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381000" y="2133600"/>
            <a:ext cx="7924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Ở các nước đang phát triển vấn đề: ăn, mắc, ở, học hành, việc làm ... làm kinh tế chậm phát triển.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1066800" y="43354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990600" y="3505200"/>
            <a:ext cx="5105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Biện pháp để giải quyết là gì?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81000" y="3124200"/>
            <a:ext cx="746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Biện pháp: thực hiện các chính sách dân số và phát triển kinh tế - xã hội hợp lí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1" grpId="0"/>
      <p:bldP spid="33801" grpId="1"/>
      <p:bldP spid="338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0" y="90488"/>
            <a:ext cx="9144000" cy="6767512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Calibri" panose="020F0502020204030204" pitchFamily="34" charset="0"/>
            </a:endParaRPr>
          </a:p>
        </p:txBody>
      </p:sp>
      <p:pic>
        <p:nvPicPr>
          <p:cNvPr id="6147" name="Picture 24" descr="SailBo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7" descr="Earth-1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272748"/>
            <a:ext cx="2199189" cy="18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0"/>
          <p:cNvSpPr>
            <a:spLocks noChangeArrowheads="1"/>
          </p:cNvSpPr>
          <p:nvPr/>
        </p:nvSpPr>
        <p:spPr bwMode="auto">
          <a:xfrm>
            <a:off x="-228600" y="393398"/>
            <a:ext cx="6286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1</a:t>
            </a:r>
            <a:r>
              <a:rPr 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2252058"/>
            <a:ext cx="8839200" cy="286232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rPr>
              <a:t>THÀNH PHẦN NHÂN VĂN CỦA MÔI TRƯỜNG             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imes New Roman" panose="02020603050405020304" pitchFamily="18" charset="0"/>
            </a:endParaRPr>
          </a:p>
        </p:txBody>
      </p:sp>
      <p:pic>
        <p:nvPicPr>
          <p:cNvPr id="8" name="Picture 25" descr="th_50a9093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40" y="4721616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724285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2286000" y="76200"/>
            <a:ext cx="4495800" cy="838200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3200" i="1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NI-Times" pitchFamily="2" charset="0"/>
              </a:rPr>
              <a:t>Baøi taäp cuûng coá</a:t>
            </a:r>
          </a:p>
        </p:txBody>
      </p:sp>
      <p:sp>
        <p:nvSpPr>
          <p:cNvPr id="14350" name="Rectangle 14"/>
          <p:cNvSpPr>
            <a:spLocks noChangeArrowheads="1"/>
          </p:cNvSpPr>
          <p:nvPr/>
        </p:nvSpPr>
        <p:spPr bwMode="auto">
          <a:xfrm>
            <a:off x="863221" y="4572000"/>
            <a:ext cx="7010400" cy="685800"/>
          </a:xfrm>
          <a:prstGeom prst="rect">
            <a:avLst/>
          </a:prstGeom>
          <a:noFill/>
          <a:ln w="25400" algn="ctr">
            <a:solidFill>
              <a:srgbClr val="B076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tuổi càng rộng thì độ tuổi lao động càng nhiều.</a:t>
            </a:r>
          </a:p>
        </p:txBody>
      </p:sp>
      <p:sp>
        <p:nvSpPr>
          <p:cNvPr id="14351" name="Rectangle 15"/>
          <p:cNvSpPr>
            <a:spLocks noChangeArrowheads="1"/>
          </p:cNvSpPr>
          <p:nvPr/>
        </p:nvSpPr>
        <p:spPr bwMode="auto">
          <a:xfrm>
            <a:off x="1066800" y="5791200"/>
            <a:ext cx="7010400" cy="1111748"/>
          </a:xfrm>
          <a:prstGeom prst="rect">
            <a:avLst/>
          </a:prstGeom>
          <a:noFill/>
          <a:ln w="25400" algn="ctr">
            <a:solidFill>
              <a:srgbClr val="B076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tuổi cho ta biết đặc điểm cụ thể của dân số,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giới tính nguồn lao động hiện tại và tương lai</a:t>
            </a: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1066800" y="2209800"/>
            <a:ext cx="7010400" cy="762000"/>
          </a:xfrm>
          <a:prstGeom prst="rect">
            <a:avLst/>
          </a:prstGeom>
          <a:noFill/>
          <a:ln w="25400" algn="ctr">
            <a:solidFill>
              <a:srgbClr val="B076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3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 là tổng số dân sinh sống trên một lãnh thổ nhất định.</a:t>
            </a:r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990600" y="3439267"/>
            <a:ext cx="7010400" cy="762000"/>
          </a:xfrm>
          <a:prstGeom prst="rect">
            <a:avLst/>
          </a:prstGeom>
          <a:noFill/>
          <a:ln w="25400" algn="ctr">
            <a:solidFill>
              <a:srgbClr val="B0761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 nổ dân số khi tỉ lệ gia tang bình quân hằng năm lên đến 1%</a:t>
            </a:r>
          </a:p>
        </p:txBody>
      </p:sp>
      <p:sp>
        <p:nvSpPr>
          <p:cNvPr id="41" name="Oval 6"/>
          <p:cNvSpPr>
            <a:spLocks noChangeArrowheads="1"/>
          </p:cNvSpPr>
          <p:nvPr/>
        </p:nvSpPr>
        <p:spPr bwMode="auto">
          <a:xfrm>
            <a:off x="152400" y="2362200"/>
            <a:ext cx="685800" cy="457200"/>
          </a:xfrm>
          <a:prstGeom prst="ellipse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42" name="Oval 8"/>
          <p:cNvSpPr>
            <a:spLocks noChangeArrowheads="1"/>
          </p:cNvSpPr>
          <p:nvPr/>
        </p:nvSpPr>
        <p:spPr bwMode="auto">
          <a:xfrm>
            <a:off x="15875" y="4724400"/>
            <a:ext cx="685800" cy="457200"/>
          </a:xfrm>
          <a:prstGeom prst="ellipse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43" name="Oval 9"/>
          <p:cNvSpPr>
            <a:spLocks noChangeArrowheads="1"/>
          </p:cNvSpPr>
          <p:nvPr/>
        </p:nvSpPr>
        <p:spPr bwMode="auto">
          <a:xfrm>
            <a:off x="15875" y="5867400"/>
            <a:ext cx="685800" cy="457200"/>
          </a:xfrm>
          <a:prstGeom prst="ellipse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15875" y="3581400"/>
            <a:ext cx="685800" cy="457200"/>
          </a:xfrm>
          <a:prstGeom prst="ellipse">
            <a:avLst/>
          </a:prstGeom>
          <a:ln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63500" dist="25400" dir="5400000" rotWithShape="0">
              <a:srgbClr val="000000">
                <a:alpha val="43137"/>
              </a:srgbClr>
            </a:outerShd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0070C0"/>
                </a:solidFill>
                <a:latin typeface="VNI-Times" pitchFamily="2" charset="0"/>
              </a:rPr>
              <a:t>Ñ</a:t>
            </a: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8432802" y="2362200"/>
            <a:ext cx="685800" cy="457200"/>
          </a:xfrm>
          <a:prstGeom prst="ellipse">
            <a:avLst/>
          </a:prstGeom>
          <a:ln>
            <a:headEnd/>
            <a:tailEnd/>
          </a:ln>
          <a:scene3d>
            <a:camera prst="perspectiveRelaxedModerately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NI-Times" pitchFamily="2" charset="0"/>
              </a:rPr>
              <a:t>S</a:t>
            </a:r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8407402" y="4724400"/>
            <a:ext cx="685800" cy="457200"/>
          </a:xfrm>
          <a:prstGeom prst="ellipse">
            <a:avLst/>
          </a:prstGeom>
          <a:ln>
            <a:headEnd/>
            <a:tailEnd/>
          </a:ln>
          <a:scene3d>
            <a:camera prst="perspectiveRelaxedModerately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NI-Times" pitchFamily="2" charset="0"/>
              </a:rPr>
              <a:t>S</a:t>
            </a: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8432802" y="5894387"/>
            <a:ext cx="685800" cy="457200"/>
          </a:xfrm>
          <a:prstGeom prst="ellipse">
            <a:avLst/>
          </a:prstGeom>
          <a:ln>
            <a:headEnd/>
            <a:tailEnd/>
          </a:ln>
          <a:scene3d>
            <a:camera prst="perspectiveRelaxedModerately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NI-Times" pitchFamily="2" charset="0"/>
              </a:rPr>
              <a:t>S</a:t>
            </a: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8432802" y="3581400"/>
            <a:ext cx="685800" cy="457200"/>
          </a:xfrm>
          <a:prstGeom prst="ellipse">
            <a:avLst/>
          </a:prstGeom>
          <a:ln>
            <a:headEnd/>
            <a:tailEnd/>
          </a:ln>
          <a:scene3d>
            <a:camera prst="perspectiveRelaxedModerately"/>
            <a:lightRig rig="threePt" dir="t"/>
          </a:scene3d>
          <a:sp3d>
            <a:bevelT prst="relaxedInset"/>
          </a:sp3d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prstClr val="black"/>
                </a:solidFill>
                <a:latin typeface="VNI-Times" pitchFamily="2" charset="0"/>
              </a:rPr>
              <a:t>S</a:t>
            </a: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1103312"/>
            <a:ext cx="7620000" cy="830997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  <a:scene3d>
            <a:camera prst="perspectiveAbove"/>
            <a:lightRig rig="threePt" dir="t"/>
          </a:scene3d>
          <a:sp3d>
            <a:bevelT w="139700" h="139700" prst="divot"/>
          </a:sp3d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Döïa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vaøo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noäi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dung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baøi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hoïc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em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haõy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chæ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ra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nhöõng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döôùi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ñaây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laø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ñuùng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hay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caâu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VNI-Times" pitchFamily="2" charset="0"/>
              </a:rPr>
              <a:t>sai</a:t>
            </a:r>
            <a:r>
              <a:rPr lang="en-US" b="1" i="1" dirty="0" smtClean="0">
                <a:solidFill>
                  <a:srgbClr val="FF0000"/>
                </a:solidFill>
                <a:latin typeface="VNI-Times" pitchFamily="2" charset="0"/>
              </a:rPr>
              <a:t>.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889002" y="4610100"/>
            <a:ext cx="7543800" cy="685800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tuổi càng rộng thì độ tuổi lao động càng nhiều</a:t>
            </a:r>
          </a:p>
        </p:txBody>
      </p:sp>
      <p:sp>
        <p:nvSpPr>
          <p:cNvPr id="22" name="Rectangle 15"/>
          <p:cNvSpPr>
            <a:spLocks noChangeArrowheads="1"/>
          </p:cNvSpPr>
          <p:nvPr/>
        </p:nvSpPr>
        <p:spPr bwMode="auto">
          <a:xfrm>
            <a:off x="1081585" y="5738734"/>
            <a:ext cx="6995615" cy="1172458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  <a:extLst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 tuổi cho ta biết đặc điểm cụ thể về dân số, giới tính</a:t>
            </a:r>
          </a:p>
          <a:p>
            <a:pPr eaLnBrk="1" hangingPunct="1">
              <a:defRPr/>
            </a:pPr>
            <a:r>
              <a:rPr lang="en-US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nguồn lao động ở hiện tai và tương lai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047857" y="2178872"/>
            <a:ext cx="7010400" cy="762000"/>
          </a:xfrm>
          <a:prstGeom prst="rect">
            <a:avLst/>
          </a:prstGeom>
          <a:solidFill>
            <a:srgbClr val="C00000"/>
          </a:solidFill>
          <a:ln w="38100" algn="ctr">
            <a:solidFill>
              <a:schemeClr val="bg1"/>
            </a:solidFill>
            <a:miter lim="800000"/>
            <a:headEnd/>
            <a:tailEnd/>
          </a:ln>
          <a:effectLst>
            <a:outerShdw blurRad="76200" dist="50800" dir="5400000" rotWithShape="0">
              <a:srgbClr val="4E3B30">
                <a:alpha val="59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300" smtClean="0">
                <a:solidFill>
                  <a:srgbClr val="FBEEC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 là tổng số dân sinh sống trên một lãnh thổ nhất định </a:t>
            </a: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989463" y="3371851"/>
            <a:ext cx="7315200" cy="762000"/>
          </a:xfrm>
          <a:prstGeom prst="rect">
            <a:avLst/>
          </a:prstGeom>
          <a:solidFill>
            <a:srgbClr val="31139D"/>
          </a:solidFill>
          <a:ln w="10000" algn="ctr">
            <a:solidFill>
              <a:schemeClr val="tx1"/>
            </a:solidFill>
            <a:miter lim="800000"/>
            <a:headEnd/>
            <a:tailEnd/>
          </a:ln>
          <a:effectLst>
            <a:outerShdw blurRad="76200" dist="50800" dir="5400000" rotWithShape="0">
              <a:srgbClr val="4E3B30">
                <a:alpha val="59999"/>
              </a:srgbClr>
            </a:outerShdw>
          </a:effec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Bùng nổ dân số khi tỉ lệ gia bình quân hằng năm lên đến 1%</a:t>
            </a:r>
          </a:p>
        </p:txBody>
      </p:sp>
      <p:sp>
        <p:nvSpPr>
          <p:cNvPr id="2" name="Cloud Callout 1"/>
          <p:cNvSpPr>
            <a:spLocks noChangeArrowheads="1"/>
          </p:cNvSpPr>
          <p:nvPr/>
        </p:nvSpPr>
        <p:spPr bwMode="auto">
          <a:xfrm>
            <a:off x="6781800" y="228600"/>
            <a:ext cx="2286000" cy="1600200"/>
          </a:xfrm>
          <a:prstGeom prst="cloudCallout">
            <a:avLst>
              <a:gd name="adj1" fmla="val -32083"/>
              <a:gd name="adj2" fmla="val 95537"/>
            </a:avLst>
          </a:prstGeom>
          <a:gradFill rotWithShape="1">
            <a:gsLst>
              <a:gs pos="0">
                <a:srgbClr val="F2D9D4"/>
              </a:gs>
              <a:gs pos="72000">
                <a:srgbClr val="D8917F"/>
              </a:gs>
              <a:gs pos="100000">
                <a:srgbClr val="D47962"/>
              </a:gs>
            </a:gsLst>
            <a:lin ang="5400000" scaled="1"/>
          </a:gradFill>
          <a:ln w="10000" algn="ctr">
            <a:solidFill>
              <a:schemeClr val="accent2"/>
            </a:solidFill>
            <a:round/>
            <a:headEnd/>
            <a:tailEnd/>
          </a:ln>
          <a:effectLst>
            <a:outerShdw blurRad="76200"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Raát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tieác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chöa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phaûi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thöû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laïi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nheù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!</a:t>
            </a:r>
          </a:p>
        </p:txBody>
      </p:sp>
      <p:sp>
        <p:nvSpPr>
          <p:cNvPr id="26" name="Cloud Callout 25"/>
          <p:cNvSpPr>
            <a:spLocks noChangeArrowheads="1"/>
          </p:cNvSpPr>
          <p:nvPr/>
        </p:nvSpPr>
        <p:spPr bwMode="auto">
          <a:xfrm>
            <a:off x="6781800" y="228600"/>
            <a:ext cx="2286000" cy="1600200"/>
          </a:xfrm>
          <a:prstGeom prst="cloudCallout">
            <a:avLst>
              <a:gd name="adj1" fmla="val -32083"/>
              <a:gd name="adj2" fmla="val 95537"/>
            </a:avLst>
          </a:prstGeom>
          <a:gradFill rotWithShape="1">
            <a:gsLst>
              <a:gs pos="0">
                <a:srgbClr val="F2D9D4"/>
              </a:gs>
              <a:gs pos="72000">
                <a:srgbClr val="D8917F"/>
              </a:gs>
              <a:gs pos="100000">
                <a:srgbClr val="D47962"/>
              </a:gs>
            </a:gsLst>
            <a:lin ang="5400000" scaled="1"/>
          </a:gradFill>
          <a:ln w="10000" algn="ctr">
            <a:solidFill>
              <a:schemeClr val="accent2"/>
            </a:solidFill>
            <a:round/>
            <a:headEnd/>
            <a:tailEnd/>
          </a:ln>
          <a:effectLst>
            <a:outerShdw blurRad="76200"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Raát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tieác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chöa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phaûi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thöû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laïi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nheù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!</a:t>
            </a:r>
          </a:p>
        </p:txBody>
      </p:sp>
      <p:sp>
        <p:nvSpPr>
          <p:cNvPr id="27" name="Cloud Callout 26"/>
          <p:cNvSpPr>
            <a:spLocks noChangeArrowheads="1"/>
          </p:cNvSpPr>
          <p:nvPr/>
        </p:nvSpPr>
        <p:spPr bwMode="auto">
          <a:xfrm>
            <a:off x="6781800" y="228600"/>
            <a:ext cx="2286000" cy="1600200"/>
          </a:xfrm>
          <a:prstGeom prst="cloudCallout">
            <a:avLst>
              <a:gd name="adj1" fmla="val -32083"/>
              <a:gd name="adj2" fmla="val 95537"/>
            </a:avLst>
          </a:prstGeom>
          <a:gradFill rotWithShape="1">
            <a:gsLst>
              <a:gs pos="0">
                <a:srgbClr val="F2D9D4"/>
              </a:gs>
              <a:gs pos="72000">
                <a:srgbClr val="D8917F"/>
              </a:gs>
              <a:gs pos="100000">
                <a:srgbClr val="D47962"/>
              </a:gs>
            </a:gsLst>
            <a:lin ang="5400000" scaled="1"/>
          </a:gradFill>
          <a:ln w="10000" algn="ctr">
            <a:solidFill>
              <a:schemeClr val="accent2"/>
            </a:solidFill>
            <a:round/>
            <a:headEnd/>
            <a:tailEnd/>
          </a:ln>
          <a:effectLst>
            <a:outerShdw blurRad="76200"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Raát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tieác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chöa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phaûi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thöû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laïi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nheù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!</a:t>
            </a:r>
          </a:p>
        </p:txBody>
      </p:sp>
      <p:sp>
        <p:nvSpPr>
          <p:cNvPr id="28" name="Cloud Callout 27"/>
          <p:cNvSpPr>
            <a:spLocks noChangeArrowheads="1"/>
          </p:cNvSpPr>
          <p:nvPr/>
        </p:nvSpPr>
        <p:spPr bwMode="auto">
          <a:xfrm>
            <a:off x="6781800" y="234950"/>
            <a:ext cx="2286000" cy="1600200"/>
          </a:xfrm>
          <a:prstGeom prst="cloudCallout">
            <a:avLst>
              <a:gd name="adj1" fmla="val -32083"/>
              <a:gd name="adj2" fmla="val 95537"/>
            </a:avLst>
          </a:prstGeom>
          <a:gradFill rotWithShape="1">
            <a:gsLst>
              <a:gs pos="0">
                <a:srgbClr val="F2D9D4"/>
              </a:gs>
              <a:gs pos="72000">
                <a:srgbClr val="D8917F"/>
              </a:gs>
              <a:gs pos="100000">
                <a:srgbClr val="D47962"/>
              </a:gs>
            </a:gsLst>
            <a:lin ang="5400000" scaled="1"/>
          </a:gradFill>
          <a:ln w="10000" algn="ctr">
            <a:solidFill>
              <a:schemeClr val="accent2"/>
            </a:solidFill>
            <a:round/>
            <a:headEnd/>
            <a:tailEnd/>
          </a:ln>
          <a:effectLst>
            <a:outerShdw blurRad="76200" dist="50800" dir="5400000" rotWithShape="0">
              <a:srgbClr val="4E3B3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Raát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tieác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,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chöa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phaûi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.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Em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thöû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laïi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VNI-Times" pitchFamily="2" charset="0"/>
              </a:rPr>
              <a:t>nheù</a:t>
            </a:r>
            <a:r>
              <a:rPr lang="en-US" sz="2000" dirty="0">
                <a:solidFill>
                  <a:prstClr val="black"/>
                </a:solidFill>
                <a:latin typeface="VNI-Times" pitchFamily="2" charset="0"/>
              </a:rPr>
              <a:t>!</a:t>
            </a:r>
          </a:p>
        </p:txBody>
      </p:sp>
      <p:pic>
        <p:nvPicPr>
          <p:cNvPr id="29" name="Picture 6" descr="1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2193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 descr="1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3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 descr="1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93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14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543"/>
            <a:ext cx="2193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0" y="32004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0" y="44196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-25398" y="5562600"/>
            <a:ext cx="91440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324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5" presetID="30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 nodeType="clickPar">
                      <p:stCondLst>
                        <p:cond delay="0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30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 nodeType="clickPar">
                      <p:stCondLst>
                        <p:cond delay="0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30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 nodeType="clickPar">
                      <p:stCondLst>
                        <p:cond delay="0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10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 nodeType="clickPar">
                      <p:stCondLst>
                        <p:cond delay="0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10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 nodeType="clickPar">
                      <p:stCondLst>
                        <p:cond delay="0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3" presetID="26" presetClass="emph" presetSubtype="0" repeatCount="4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10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 nodeType="clickPar">
                      <p:stCondLst>
                        <p:cond delay="0"/>
                      </p:stCondLst>
                      <p:childTnLst>
                        <p:par>
                          <p:cTn id="1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0" presetID="30" presetClass="emph" presetSubtype="0" repeatCount="1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304800" y="152400"/>
            <a:ext cx="594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Củng cố</a:t>
            </a:r>
          </a:p>
        </p:txBody>
      </p:sp>
      <p:graphicFrame>
        <p:nvGraphicFramePr>
          <p:cNvPr id="35889" name="Group 49"/>
          <p:cNvGraphicFramePr>
            <a:graphicFrameLocks noGrp="1"/>
          </p:cNvGraphicFramePr>
          <p:nvPr/>
        </p:nvGraphicFramePr>
        <p:xfrm>
          <a:off x="76200" y="914400"/>
          <a:ext cx="8991600" cy="5617464"/>
        </p:xfrm>
        <a:graphic>
          <a:graphicData uri="http://schemas.openxmlformats.org/drawingml/2006/table">
            <a:tbl>
              <a:tblPr/>
              <a:tblGrid>
                <a:gridCol w="2514600"/>
                <a:gridCol w="1828800"/>
                <a:gridCol w="1905000"/>
                <a:gridCol w="1219200"/>
                <a:gridCol w="1524000"/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lục và khu vực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Tỉ lệ gia số tự tăng dân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nhiên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Dân số toàn thế so với thế giới%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1950-1955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1990- 1955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6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Toàn thế giới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Á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Phi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Âu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Bắc Mĩ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Nam Mĩ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Châu Đại Dương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1,53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55,6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890" name="Text Box 50"/>
          <p:cNvSpPr txBox="1">
            <a:spLocks noChangeArrowheads="1"/>
          </p:cNvSpPr>
          <p:nvPr/>
        </p:nvSpPr>
        <p:spPr bwMode="auto">
          <a:xfrm>
            <a:off x="381000" y="2286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Châu lục nào có tỉ lệ gia tăng dân số cao nhất?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76200" y="3581400"/>
            <a:ext cx="62484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894" name="Text Box 54"/>
          <p:cNvSpPr txBox="1">
            <a:spLocks noChangeArrowheads="1"/>
          </p:cNvSpPr>
          <p:nvPr/>
        </p:nvSpPr>
        <p:spPr bwMode="auto">
          <a:xfrm>
            <a:off x="457200" y="228600"/>
            <a:ext cx="7924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/>
              <a:t>Châu lục nào có tỉ lệ gia tăng dân số thấp nhất?</a:t>
            </a: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76200" y="4114800"/>
            <a:ext cx="6248400" cy="457200"/>
          </a:xfrm>
          <a:prstGeom prst="rect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35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35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5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repeatCount="4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  <p:bldP spid="35890" grpId="0"/>
      <p:bldP spid="35890" grpId="1"/>
      <p:bldP spid="35893" grpId="0" animBg="1"/>
      <p:bldP spid="35893" grpId="1" animBg="1"/>
      <p:bldP spid="35894" grpId="0"/>
      <p:bldP spid="3589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88755" y="1066800"/>
            <a:ext cx="8855245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CẢM ƠN THẦY, CÔ VÀ CÁC EM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ĐÃ LẮNG NGHE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26628" name="Picture 5" descr="Qua dia cau qu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895600"/>
            <a:ext cx="3581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0" y="90488"/>
            <a:ext cx="9144000" cy="6767512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Calibri" panose="020F0502020204030204" pitchFamily="34" charset="0"/>
            </a:endParaRPr>
          </a:p>
        </p:txBody>
      </p:sp>
      <p:pic>
        <p:nvPicPr>
          <p:cNvPr id="6147" name="Picture 24" descr="SailBoa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67200"/>
            <a:ext cx="3200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27" descr="Earth-16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272748"/>
            <a:ext cx="2199189" cy="18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Rectangle 30"/>
          <p:cNvSpPr>
            <a:spLocks noChangeArrowheads="1"/>
          </p:cNvSpPr>
          <p:nvPr/>
        </p:nvSpPr>
        <p:spPr bwMode="auto">
          <a:xfrm>
            <a:off x="-228600" y="393398"/>
            <a:ext cx="6286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48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1- </a:t>
            </a:r>
            <a:r>
              <a:rPr lang="en-US" sz="4800" b="1" i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800" b="1" i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800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3000" y="2670343"/>
            <a:ext cx="8686800" cy="156966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perspectiveLeft"/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cross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cs typeface="Times New Roman" panose="02020603050405020304" pitchFamily="18" charset="0"/>
              </a:rPr>
              <a:t>DÂN SỐ              </a:t>
            </a:r>
            <a:endParaRPr lang="en-US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imes New Roman" panose="02020603050405020304" pitchFamily="18" charset="0"/>
            </a:endParaRPr>
          </a:p>
        </p:txBody>
      </p:sp>
      <p:pic>
        <p:nvPicPr>
          <p:cNvPr id="11" name="Picture 2" descr="ha-cam-la-benh-g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624013"/>
            <a:ext cx="3276600" cy="470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20319718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600" b="1" i="1" u="sng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HỌC.</a:t>
            </a:r>
          </a:p>
        </p:txBody>
      </p:sp>
      <p:sp>
        <p:nvSpPr>
          <p:cNvPr id="4099" name="Flowchart: Alternate Process 4"/>
          <p:cNvSpPr>
            <a:spLocks noChangeArrowheads="1"/>
          </p:cNvSpPr>
          <p:nvPr/>
        </p:nvSpPr>
        <p:spPr bwMode="auto">
          <a:xfrm>
            <a:off x="238267" y="2097087"/>
            <a:ext cx="2852664" cy="2627314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 sz="2800" b="1" i="1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số, nguồn</a:t>
            </a:r>
          </a:p>
          <a:p>
            <a:pPr algn="ctr"/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động.</a:t>
            </a:r>
          </a:p>
        </p:txBody>
      </p:sp>
      <p:sp>
        <p:nvSpPr>
          <p:cNvPr id="14" name="Flowchart: Alternate Process 5"/>
          <p:cNvSpPr>
            <a:spLocks noChangeArrowheads="1"/>
          </p:cNvSpPr>
          <p:nvPr/>
        </p:nvSpPr>
        <p:spPr bwMode="auto">
          <a:xfrm>
            <a:off x="3319533" y="2127795"/>
            <a:ext cx="2700268" cy="2596606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 thế giới</a:t>
            </a:r>
          </a:p>
          <a:p>
            <a:pPr algn="ctr"/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 nhanh</a:t>
            </a:r>
          </a:p>
          <a:p>
            <a:pPr algn="ctr"/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thế kỉ</a:t>
            </a:r>
          </a:p>
          <a:p>
            <a:pPr algn="ctr"/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và thế kỉ</a:t>
            </a:r>
          </a:p>
          <a:p>
            <a:pPr algn="ctr"/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9" name="Straight Connector 18"/>
          <p:cNvCxnSpPr>
            <a:endCxn id="4099" idx="0"/>
          </p:cNvCxnSpPr>
          <p:nvPr/>
        </p:nvCxnSpPr>
        <p:spPr>
          <a:xfrm flipH="1">
            <a:off x="1664599" y="1261814"/>
            <a:ext cx="3007486" cy="83527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endCxn id="14" idx="0"/>
          </p:cNvCxnSpPr>
          <p:nvPr/>
        </p:nvCxnSpPr>
        <p:spPr>
          <a:xfrm flipH="1">
            <a:off x="4669667" y="1261814"/>
            <a:ext cx="21466" cy="8659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21817" y="1261814"/>
            <a:ext cx="3174882" cy="8352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Flowchart: Alternate Process 5"/>
          <p:cNvSpPr>
            <a:spLocks noChangeArrowheads="1"/>
          </p:cNvSpPr>
          <p:nvPr/>
        </p:nvSpPr>
        <p:spPr bwMode="auto">
          <a:xfrm>
            <a:off x="6324600" y="2097087"/>
            <a:ext cx="2743200" cy="2627313"/>
          </a:xfrm>
          <a:prstGeom prst="flowChartAlternateProcess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514350" indent="-5143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i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Sự bùng nổ    dân số</a:t>
            </a:r>
          </a:p>
        </p:txBody>
      </p:sp>
      <p:pic>
        <p:nvPicPr>
          <p:cNvPr id="9" name="Picture 21" descr="Bellcoll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00676" y="75406"/>
            <a:ext cx="1524000" cy="1905000"/>
          </a:xfrm>
          <a:prstGeom prst="rect">
            <a:avLst/>
          </a:prstGeom>
        </p:spPr>
      </p:pic>
      <p:pic>
        <p:nvPicPr>
          <p:cNvPr id="10" name="Picture 21" descr="Bellcoll"/>
          <p:cNvPicPr>
            <a:picLocks noGrp="1" noChangeAspect="1" noChangeArrowheads="1" noCrop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2165" y="0"/>
            <a:ext cx="1524000" cy="1905000"/>
          </a:xfrm>
          <a:prstGeom prst="rect">
            <a:avLst/>
          </a:prstGeom>
        </p:spPr>
      </p:pic>
      <p:pic>
        <p:nvPicPr>
          <p:cNvPr id="11" name="Picture 25" descr="th_50a9093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376" y="4841081"/>
            <a:ext cx="1752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Buomb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831681"/>
            <a:ext cx="633782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a-cam-la-benh-gi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9668" y="4917625"/>
            <a:ext cx="1656497" cy="1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111502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457200" y="304800"/>
            <a:ext cx="82296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3600" u="sng">
                <a:solidFill>
                  <a:srgbClr val="FF0000"/>
                </a:solidFill>
                <a:latin typeface="VNI-Times" pitchFamily="2" charset="0"/>
              </a:rPr>
              <a:t>BAØI </a:t>
            </a:r>
            <a:r>
              <a:rPr lang="en-US" sz="3600" u="sng" smtClean="0">
                <a:solidFill>
                  <a:srgbClr val="FF0000"/>
                </a:solidFill>
                <a:latin typeface="VNI-Times" pitchFamily="2" charset="0"/>
              </a:rPr>
              <a:t>1</a:t>
            </a:r>
            <a:r>
              <a:rPr lang="en-US" sz="3600" smtClean="0">
                <a:solidFill>
                  <a:srgbClr val="FF0000"/>
                </a:solidFill>
                <a:latin typeface="VNI-Times" pitchFamily="2" charset="0"/>
              </a:rPr>
              <a:t> : D</a:t>
            </a:r>
            <a:r>
              <a:rPr lang="vi-VN" sz="3600" smtClean="0">
                <a:solidFill>
                  <a:srgbClr val="FF0000"/>
                </a:solidFill>
                <a:latin typeface="+mj-lt"/>
              </a:rPr>
              <a:t>Â</a:t>
            </a:r>
            <a:r>
              <a:rPr lang="vi-VN" sz="3600" smtClean="0">
                <a:solidFill>
                  <a:srgbClr val="FF0000"/>
                </a:solidFill>
                <a:latin typeface="VNI-Times" pitchFamily="2" charset="0"/>
              </a:rPr>
              <a:t>N SỐ</a:t>
            </a:r>
            <a:endParaRPr lang="en-US" sz="3600" b="1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457200" y="1524000"/>
            <a:ext cx="662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3600" u="sng" smtClean="0">
                <a:solidFill>
                  <a:srgbClr val="0000FF"/>
                </a:solidFill>
                <a:latin typeface="VNI-Times" pitchFamily="2" charset="0"/>
              </a:rPr>
              <a:t>1.</a:t>
            </a:r>
            <a:r>
              <a:rPr lang="vi-VN" sz="3600" u="sng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số, nguồn lao động</a:t>
            </a:r>
            <a:r>
              <a:rPr lang="en-US" sz="3600" smtClean="0">
                <a:solidFill>
                  <a:srgbClr val="0000FF"/>
                </a:solidFill>
                <a:latin typeface="VNI-Times" pitchFamily="2" charset="0"/>
              </a:rPr>
              <a:t>:</a:t>
            </a:r>
            <a:endParaRPr lang="en-US" sz="3600">
              <a:solidFill>
                <a:srgbClr val="0000FF"/>
              </a:solidFill>
              <a:latin typeface="VNI-Times" pitchFamily="2" charset="0"/>
            </a:endParaRPr>
          </a:p>
        </p:txBody>
      </p:sp>
      <p:pic>
        <p:nvPicPr>
          <p:cNvPr id="6" name="Picture 2" descr="ha-cam-la-benh-g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845" y="2373799"/>
            <a:ext cx="52578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loud Callout 3"/>
          <p:cNvSpPr>
            <a:spLocks noChangeArrowheads="1"/>
          </p:cNvSpPr>
          <p:nvPr/>
        </p:nvSpPr>
        <p:spPr bwMode="auto">
          <a:xfrm>
            <a:off x="4191000" y="2089790"/>
            <a:ext cx="3581400" cy="1752600"/>
          </a:xfrm>
          <a:prstGeom prst="cloudCallout">
            <a:avLst>
              <a:gd name="adj1" fmla="val -62060"/>
              <a:gd name="adj2" fmla="val 50680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vi-VN" sz="2800" b="1" i="1" smtClean="0"/>
              <a:t>Thế nào là dân số?</a:t>
            </a:r>
            <a:endParaRPr lang="en-US" sz="2800" b="1" i="1"/>
          </a:p>
        </p:txBody>
      </p:sp>
      <p:sp>
        <p:nvSpPr>
          <p:cNvPr id="8" name="Oval Callout 7"/>
          <p:cNvSpPr/>
          <p:nvPr/>
        </p:nvSpPr>
        <p:spPr>
          <a:xfrm>
            <a:off x="4724400" y="4038600"/>
            <a:ext cx="3962400" cy="2286000"/>
          </a:xfrm>
          <a:prstGeom prst="wedgeEllipseCallout">
            <a:avLst>
              <a:gd name="adj1" fmla="val -74233"/>
              <a:gd name="adj2" fmla="val -4496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i="1" smtClean="0">
                <a:latin typeface="+mj-lt"/>
              </a:rPr>
              <a:t>Dân số là tổng số dân sinh sống trên một lãnh thổ nhất định, ở một địa điểm cụ thể.</a:t>
            </a:r>
            <a:endParaRPr lang="en-US" b="1" i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349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3" grpId="0" animBg="1"/>
      <p:bldP spid="4104" grpId="0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09600" y="914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Dân số là tổng số dân sinh sống trên một lãnh thổ nhất định, được tính ở một thời điểm cụ thể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381000" y="60198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800" b="1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609600" y="18288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800"/>
              <a:t>V</a:t>
            </a:r>
            <a:r>
              <a:rPr lang="en-US" sz="2800" smtClean="0"/>
              <a:t>í </a:t>
            </a:r>
            <a:r>
              <a:rPr lang="en-US" sz="2800"/>
              <a:t>dụ: </a:t>
            </a:r>
            <a:r>
              <a:rPr lang="vi-VN" sz="2800" smtClean="0"/>
              <a:t>N</a:t>
            </a:r>
            <a:r>
              <a:rPr lang="en-US" sz="2800" smtClean="0"/>
              <a:t>ăm </a:t>
            </a:r>
            <a:r>
              <a:rPr lang="en-US" sz="2800"/>
              <a:t>2013 dân số Việt Nam đạt 90 triệu người</a:t>
            </a:r>
          </a:p>
        </p:txBody>
      </p:sp>
      <p:pic>
        <p:nvPicPr>
          <p:cNvPr id="16392" name="Picture 8" descr="dansothegioi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667000"/>
            <a:ext cx="7772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 descr="ha-cam-la-benh-g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636838"/>
            <a:ext cx="52578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/>
          <p:nvPr/>
        </p:nvSpPr>
        <p:spPr>
          <a:xfrm>
            <a:off x="2057400" y="457200"/>
            <a:ext cx="4953000" cy="2286000"/>
          </a:xfrm>
          <a:prstGeom prst="cloudCallout">
            <a:avLst>
              <a:gd name="adj1" fmla="val 2384"/>
              <a:gd name="adj2" fmla="val 8553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b="1" i="1">
                <a:solidFill>
                  <a:schemeClr val="tx1"/>
                </a:solidFill>
                <a:latin typeface="Times New Roman" pitchFamily="18" charset="0"/>
              </a:rPr>
              <a:t>Vậy làm thế nào để biết được số dân hay nguồn lao động ở một địa phương, một quốc gia?</a:t>
            </a:r>
          </a:p>
        </p:txBody>
      </p:sp>
      <p:sp>
        <p:nvSpPr>
          <p:cNvPr id="2" name="Cloud Callout 3"/>
          <p:cNvSpPr>
            <a:spLocks noChangeArrowheads="1"/>
          </p:cNvSpPr>
          <p:nvPr/>
        </p:nvSpPr>
        <p:spPr bwMode="auto">
          <a:xfrm>
            <a:off x="2057400" y="533400"/>
            <a:ext cx="4953000" cy="2286000"/>
          </a:xfrm>
          <a:prstGeom prst="cloudCallout">
            <a:avLst>
              <a:gd name="adj1" fmla="val 5449"/>
              <a:gd name="adj2" fmla="val 88889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 algn="ctr">
            <a:solidFill>
              <a:srgbClr val="BE4B48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2800" b="1" i="1"/>
              <a:t>Dựa vào kiến thức và SGK : hãy cho biết điều tra dân số có tác dụng gì 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Content Placeholder 3" descr="hinh-nen-powerpoint-4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609600" y="2514600"/>
            <a:ext cx="7620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- Các cuộc điều tra dân số cho biết tình hình dân số, nguồn lao động…của một địa phương, một nước.</a:t>
            </a:r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533400" y="457200"/>
            <a:ext cx="454025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 b="1">
                <a:solidFill>
                  <a:srgbClr val="FF3300"/>
                </a:solidFill>
              </a:rPr>
              <a:t>1.Dân số, nguồn lao động</a:t>
            </a: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533400" y="1295400"/>
            <a:ext cx="8001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/>
              <a:t>- Dân số là tổng số dân sinh sống trên một lãnh thổ nhất định, được tính ở một thời điểm nhất định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5" descr="hinh-1-1-thc3a1p-tue1bb95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7263"/>
            <a:ext cx="91440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0" y="152400"/>
            <a:ext cx="9144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/>
              <a:t>Trong tổng số trẻ em từ khi mới sinh ra cho đến 4 tuổi ở mỗi tháp, ước tính có bao nhiêu bé trai, bao nhiêu bé gái?</a:t>
            </a: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381000" y="5715000"/>
            <a:ext cx="8305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3300"/>
                </a:solidFill>
              </a:rPr>
              <a:t>Tháp 1: có khoảng 5,5 tr bé trai và 5,5 tr bé gái.</a:t>
            </a:r>
          </a:p>
          <a:p>
            <a:r>
              <a:rPr lang="en-US" sz="2800" b="1">
                <a:solidFill>
                  <a:srgbClr val="FF3300"/>
                </a:solidFill>
              </a:rPr>
              <a:t>Tháp 2: có khoảng 4,5 tr bé trai và gần 5 tr bé gái</a:t>
            </a:r>
          </a:p>
        </p:txBody>
      </p:sp>
      <p:sp>
        <p:nvSpPr>
          <p:cNvPr id="19460" name="Text Box 11"/>
          <p:cNvSpPr txBox="1">
            <a:spLocks noChangeArrowheads="1"/>
          </p:cNvSpPr>
          <p:nvPr/>
        </p:nvSpPr>
        <p:spPr bwMode="auto">
          <a:xfrm>
            <a:off x="13716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Tháp 1</a:t>
            </a:r>
          </a:p>
        </p:txBody>
      </p:sp>
      <p:sp>
        <p:nvSpPr>
          <p:cNvPr id="19461" name="Text Box 12"/>
          <p:cNvSpPr txBox="1">
            <a:spLocks noChangeArrowheads="1"/>
          </p:cNvSpPr>
          <p:nvPr/>
        </p:nvSpPr>
        <p:spPr bwMode="auto">
          <a:xfrm>
            <a:off x="6096000" y="5105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Tháp 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184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21&quot;/&gt;&lt;/object&gt;&lt;object type=&quot;3&quot; unique_id=&quot;10004&quot;&gt;&lt;property id=&quot;20148&quot; value=&quot;5&quot;/&gt;&lt;property id=&quot;20300&quot; value=&quot;Slide 2&quot;/&gt;&lt;property id=&quot;20307&quot; value=&quot;326&quot;/&gt;&lt;/object&gt;&lt;object type=&quot;3&quot; unique_id=&quot;10005&quot;&gt;&lt;property id=&quot;20148&quot; value=&quot;5&quot;/&gt;&lt;property id=&quot;20300&quot; value=&quot;Slide 3&quot;/&gt;&lt;property id=&quot;20307&quot; value=&quot;325&quot;/&gt;&lt;/object&gt;&lt;object type=&quot;3&quot; unique_id=&quot;10006&quot;&gt;&lt;property id=&quot;20148&quot; value=&quot;5&quot;/&gt;&lt;property id=&quot;20300&quot; value=&quot;Slide 4 - &amp;quot;                 NỘI DUNG BÀI HỌC.&amp;quot;&quot;/&gt;&lt;property id=&quot;20307&quot; value=&quot;324&quot;/&gt;&lt;/object&gt;&lt;object type=&quot;3&quot; unique_id=&quot;10007&quot;&gt;&lt;property id=&quot;20148&quot; value=&quot;5&quot;/&gt;&lt;property id=&quot;20300&quot; value=&quot;Slide 5&quot;/&gt;&lt;property id=&quot;20307&quot; value=&quot;327&quot;/&gt;&lt;/object&gt;&lt;object type=&quot;3&quot; unique_id=&quot;10008&quot;&gt;&lt;property id=&quot;20148&quot; value=&quot;5&quot;/&gt;&lt;property id=&quot;20300&quot; value=&quot;Slide 6&quot;/&gt;&lt;property id=&quot;20307&quot; value=&quot;302&quot;/&gt;&lt;/object&gt;&lt;object type=&quot;3&quot; unique_id=&quot;10009&quot;&gt;&lt;property id=&quot;20148&quot; value=&quot;5&quot;/&gt;&lt;property id=&quot;20300&quot; value=&quot;Slide 7&quot;/&gt;&lt;property id=&quot;20307&quot; value=&quot;307&quot;/&gt;&lt;/object&gt;&lt;object type=&quot;3&quot; unique_id=&quot;10010&quot;&gt;&lt;property id=&quot;20148&quot; value=&quot;5&quot;/&gt;&lt;property id=&quot;20300&quot; value=&quot;Slide 8&quot;/&gt;&lt;property id=&quot;20307&quot; value=&quot;303&quot;/&gt;&lt;/object&gt;&lt;object type=&quot;3&quot; unique_id=&quot;10011&quot;&gt;&lt;property id=&quot;20148&quot; value=&quot;5&quot;/&gt;&lt;property id=&quot;20300&quot; value=&quot;Slide 9&quot;/&gt;&lt;property id=&quot;20307&quot; value=&quot;304&quot;/&gt;&lt;/object&gt;&lt;object type=&quot;3&quot; unique_id=&quot;10012&quot;&gt;&lt;property id=&quot;20148&quot; value=&quot;5&quot;/&gt;&lt;property id=&quot;20300&quot; value=&quot;Slide 10&quot;/&gt;&lt;property id=&quot;20307&quot; value=&quot;306&quot;/&gt;&lt;/object&gt;&lt;object type=&quot;3&quot; unique_id=&quot;10013&quot;&gt;&lt;property id=&quot;20148&quot; value=&quot;5&quot;/&gt;&lt;property id=&quot;20300&quot; value=&quot;Slide 11&quot;/&gt;&lt;property id=&quot;20307&quot; value=&quot;308&quot;/&gt;&lt;/object&gt;&lt;object type=&quot;3&quot; unique_id=&quot;10014&quot;&gt;&lt;property id=&quot;20148&quot; value=&quot;5&quot;/&gt;&lt;property id=&quot;20300&quot; value=&quot;Slide 12&quot;/&gt;&lt;property id=&quot;20307&quot; value=&quot;309&quot;/&gt;&lt;/object&gt;&lt;object type=&quot;3&quot; unique_id=&quot;10015&quot;&gt;&lt;property id=&quot;20148&quot; value=&quot;5&quot;/&gt;&lt;property id=&quot;20300&quot; value=&quot;Slide 13&quot;/&gt;&lt;property id=&quot;20307&quot; value=&quot;310&quot;/&gt;&lt;/object&gt;&lt;object type=&quot;3&quot; unique_id=&quot;10016&quot;&gt;&lt;property id=&quot;20148&quot; value=&quot;5&quot;/&gt;&lt;property id=&quot;20300&quot; value=&quot;Slide 14&quot;/&gt;&lt;property id=&quot;20307&quot; value=&quot;313&quot;/&gt;&lt;/object&gt;&lt;object type=&quot;3&quot; unique_id=&quot;10017&quot;&gt;&lt;property id=&quot;20148&quot; value=&quot;5&quot;/&gt;&lt;property id=&quot;20300&quot; value=&quot;Slide 15&quot;/&gt;&lt;property id=&quot;20307&quot; value=&quot;314&quot;/&gt;&lt;/object&gt;&lt;object type=&quot;3&quot; unique_id=&quot;10018&quot;&gt;&lt;property id=&quot;20148&quot; value=&quot;5&quot;/&gt;&lt;property id=&quot;20300&quot; value=&quot;Slide 16&quot;/&gt;&lt;property id=&quot;20307&quot; value=&quot;315&quot;/&gt;&lt;/object&gt;&lt;object type=&quot;3&quot; unique_id=&quot;10019&quot;&gt;&lt;property id=&quot;20148&quot; value=&quot;5&quot;/&gt;&lt;property id=&quot;20300&quot; value=&quot;Slide 17&quot;/&gt;&lt;property id=&quot;20307&quot; value=&quot;316&quot;/&gt;&lt;/object&gt;&lt;object type=&quot;3&quot; unique_id=&quot;10020&quot;&gt;&lt;property id=&quot;20148&quot; value=&quot;5&quot;/&gt;&lt;property id=&quot;20300&quot; value=&quot;Slide 18&quot;/&gt;&lt;property id=&quot;20307&quot; value=&quot;318&quot;/&gt;&lt;/object&gt;&lt;object type=&quot;3&quot; unique_id=&quot;10021&quot;&gt;&lt;property id=&quot;20148&quot; value=&quot;5&quot;/&gt;&lt;property id=&quot;20300&quot; value=&quot;Slide 19&quot;/&gt;&lt;property id=&quot;20307&quot; value=&quot;319&quot;/&gt;&lt;/object&gt;&lt;object type=&quot;3&quot; unique_id=&quot;10022&quot;&gt;&lt;property id=&quot;20148&quot; value=&quot;5&quot;/&gt;&lt;property id=&quot;20300&quot; value=&quot;Slide 20&quot;/&gt;&lt;property id=&quot;20307&quot; value=&quot;323&quot;/&gt;&lt;/object&gt;&lt;object type=&quot;3&quot; unique_id=&quot;10023&quot;&gt;&lt;property id=&quot;20148&quot; value=&quot;5&quot;/&gt;&lt;property id=&quot;20300&quot; value=&quot;Slide 21&quot;/&gt;&lt;property id=&quot;20307&quot; value=&quot;320&quot;/&gt;&lt;/object&gt;&lt;object type=&quot;3&quot; unique_id=&quot;10024&quot;&gt;&lt;property id=&quot;20148&quot; value=&quot;5&quot;/&gt;&lt;property id=&quot;20300&quot; value=&quot;Slide 22&quot;/&gt;&lt;property id=&quot;20307&quot; value=&quot;278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5942</TotalTime>
  <Words>1206</Words>
  <Application>Microsoft Office PowerPoint</Application>
  <PresentationFormat>On-screen Show (4:3)</PresentationFormat>
  <Paragraphs>149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Office Theme</vt:lpstr>
      <vt:lpstr>Default Design</vt:lpstr>
      <vt:lpstr>Trek</vt:lpstr>
      <vt:lpstr>1_Office Theme</vt:lpstr>
      <vt:lpstr>PowerPoint Presentation</vt:lpstr>
      <vt:lpstr>PowerPoint Presentation</vt:lpstr>
      <vt:lpstr>PowerPoint Presentation</vt:lpstr>
      <vt:lpstr>                 NỘI DUNG BÀI HỌC.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ttc_computer</dc:creator>
  <cp:lastModifiedBy>Windows User</cp:lastModifiedBy>
  <cp:revision>231</cp:revision>
  <dcterms:created xsi:type="dcterms:W3CDTF">2016-01-23T15:31:10Z</dcterms:created>
  <dcterms:modified xsi:type="dcterms:W3CDTF">2018-01-25T01:21:59Z</dcterms:modified>
</cp:coreProperties>
</file>