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99" r:id="rId2"/>
    <p:sldId id="300" r:id="rId3"/>
    <p:sldId id="290" r:id="rId4"/>
    <p:sldId id="263" r:id="rId5"/>
    <p:sldId id="270" r:id="rId6"/>
    <p:sldId id="271" r:id="rId7"/>
    <p:sldId id="272" r:id="rId8"/>
    <p:sldId id="285" r:id="rId9"/>
    <p:sldId id="291" r:id="rId10"/>
    <p:sldId id="293" r:id="rId11"/>
    <p:sldId id="287" r:id="rId12"/>
    <p:sldId id="295" r:id="rId13"/>
    <p:sldId id="296" r:id="rId14"/>
    <p:sldId id="297" r:id="rId15"/>
    <p:sldId id="29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0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302" y="-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98728-4F5A-41E6-B486-78256AB29CF9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A4426-F6DC-4D69-87D0-D5AC7F07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93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86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5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79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65D6868-890C-48D2-9645-7DC69E8DE8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1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7628CD3-6546-46E8-8C26-226248ECDA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643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066800" y="8382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210185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210185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6800" y="423545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423545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66800" y="64135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29000" y="64135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9600" y="6413500"/>
            <a:ext cx="914400" cy="457200"/>
          </a:xfrm>
        </p:spPr>
        <p:txBody>
          <a:bodyPr/>
          <a:lstStyle>
            <a:lvl1pPr>
              <a:defRPr/>
            </a:lvl1pPr>
          </a:lstStyle>
          <a:p>
            <a:fld id="{10C107A3-743F-416A-8B79-AD14F7767904}" type="slidenum">
              <a:rPr lang="en-US"/>
              <a:pPr/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64289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47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059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85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375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200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8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25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4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FD3ED-93C0-413D-9B82-D6AA17AA35A6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8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slide" Target="slide7.x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slide" Target="slide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CECFEF-2510-4207-B3E4-94A2687866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663" y="1122363"/>
            <a:ext cx="7965281" cy="376035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LONG BIÊN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PHẠM THỊ HIỀN</a:t>
            </a:r>
            <a:br>
              <a:rPr lang="en-US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2020-2021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887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9"/>
          <p:cNvSpPr txBox="1">
            <a:spLocks noChangeArrowheads="1"/>
          </p:cNvSpPr>
          <p:nvPr/>
        </p:nvSpPr>
        <p:spPr bwMode="auto">
          <a:xfrm>
            <a:off x="2193925" y="23241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35893" name="Text Box 53"/>
          <p:cNvSpPr txBox="1">
            <a:spLocks noChangeArrowheads="1"/>
          </p:cNvSpPr>
          <p:nvPr/>
        </p:nvSpPr>
        <p:spPr bwMode="auto">
          <a:xfrm>
            <a:off x="414779" y="235771"/>
            <a:ext cx="66294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000FF"/>
                </a:solidFill>
                <a:latin typeface=".VnTime" panose="020B7200000000000000" pitchFamily="34" charset="0"/>
              </a:rPr>
              <a:t>a)  </a:t>
            </a:r>
            <a:r>
              <a:rPr lang="en-US" altLang="en-US" sz="2000" b="1" dirty="0" err="1">
                <a:solidFill>
                  <a:srgbClr val="0000FF"/>
                </a:solidFill>
                <a:latin typeface=".VnTime" panose="020B7200000000000000" pitchFamily="34" charset="0"/>
              </a:rPr>
              <a:t>B¶ng</a:t>
            </a:r>
            <a:r>
              <a:rPr lang="en-US" altLang="en-US" sz="2000" b="1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.VnTime" panose="020B7200000000000000" pitchFamily="34" charset="0"/>
              </a:rPr>
              <a:t>tÇn</a:t>
            </a:r>
            <a:r>
              <a:rPr lang="en-US" altLang="en-US" sz="2000" b="1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.VnTime" panose="020B7200000000000000" pitchFamily="34" charset="0"/>
              </a:rPr>
              <a:t>sè</a:t>
            </a:r>
            <a:endParaRPr lang="en-US" altLang="en-US" sz="2000" b="1" dirty="0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graphicFrame>
        <p:nvGraphicFramePr>
          <p:cNvPr id="36578" name="Group 73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03646057"/>
              </p:ext>
            </p:extLst>
          </p:nvPr>
        </p:nvGraphicFramePr>
        <p:xfrm>
          <a:off x="1219200" y="635881"/>
          <a:ext cx="6531155" cy="1411184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21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40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560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520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2690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8116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6210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5403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7107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1284847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70559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Gi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¸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trÞ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0559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TÇn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sè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n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N=45  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36361" name="Group 521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680383825"/>
              </p:ext>
            </p:extLst>
          </p:nvPr>
        </p:nvGraphicFramePr>
        <p:xfrm>
          <a:off x="2944404" y="6525033"/>
          <a:ext cx="4038600" cy="404813"/>
        </p:xfrm>
        <a:graphic>
          <a:graphicData uri="http://schemas.openxmlformats.org/drawingml/2006/table">
            <a:tbl>
              <a:tblPr/>
              <a:tblGrid>
                <a:gridCol w="3667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67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667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6671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6671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6671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6671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66712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404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36262" name="Text Box 422"/>
          <p:cNvSpPr txBox="1">
            <a:spLocks noChangeArrowheads="1"/>
          </p:cNvSpPr>
          <p:nvPr/>
        </p:nvSpPr>
        <p:spPr bwMode="auto">
          <a:xfrm>
            <a:off x="2487204" y="2486433"/>
            <a:ext cx="6096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n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11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10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9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8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7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6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5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4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3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2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1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>
                <a:solidFill>
                  <a:srgbClr val="0000FF"/>
                </a:solidFill>
                <a:latin typeface=".VnTime" panose="020B7200000000000000" pitchFamily="34" charset="0"/>
              </a:rPr>
              <a:t>0</a:t>
            </a:r>
          </a:p>
        </p:txBody>
      </p:sp>
      <p:sp>
        <p:nvSpPr>
          <p:cNvPr id="36263" name="Line 423"/>
          <p:cNvSpPr>
            <a:spLocks noChangeShapeType="1"/>
          </p:cNvSpPr>
          <p:nvPr/>
        </p:nvSpPr>
        <p:spPr bwMode="auto">
          <a:xfrm flipV="1">
            <a:off x="2792004" y="2638833"/>
            <a:ext cx="0" cy="3886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264" name="Line 424"/>
          <p:cNvSpPr>
            <a:spLocks noChangeShapeType="1"/>
          </p:cNvSpPr>
          <p:nvPr/>
        </p:nvSpPr>
        <p:spPr bwMode="auto">
          <a:xfrm>
            <a:off x="2792004" y="6525033"/>
            <a:ext cx="3962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305" name="Text Box 438"/>
          <p:cNvSpPr txBox="1">
            <a:spLocks noChangeArrowheads="1"/>
          </p:cNvSpPr>
          <p:nvPr/>
        </p:nvSpPr>
        <p:spPr bwMode="auto">
          <a:xfrm>
            <a:off x="4697004" y="5305833"/>
            <a:ext cx="3581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36349" name="Line 509"/>
          <p:cNvSpPr>
            <a:spLocks noChangeShapeType="1"/>
          </p:cNvSpPr>
          <p:nvPr/>
        </p:nvSpPr>
        <p:spPr bwMode="auto">
          <a:xfrm flipH="1" flipV="1">
            <a:off x="4163604" y="5839233"/>
            <a:ext cx="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350" name="Line 510"/>
          <p:cNvSpPr>
            <a:spLocks noChangeShapeType="1"/>
          </p:cNvSpPr>
          <p:nvPr/>
        </p:nvSpPr>
        <p:spPr bwMode="auto">
          <a:xfrm flipV="1">
            <a:off x="4544604" y="5229633"/>
            <a:ext cx="0" cy="1295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351" name="Line 511"/>
          <p:cNvSpPr>
            <a:spLocks noChangeShapeType="1"/>
          </p:cNvSpPr>
          <p:nvPr/>
        </p:nvSpPr>
        <p:spPr bwMode="auto">
          <a:xfrm flipH="1" flipV="1">
            <a:off x="4925604" y="4315233"/>
            <a:ext cx="0" cy="2209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352" name="Line 512"/>
          <p:cNvSpPr>
            <a:spLocks noChangeShapeType="1"/>
          </p:cNvSpPr>
          <p:nvPr/>
        </p:nvSpPr>
        <p:spPr bwMode="auto">
          <a:xfrm flipH="1" flipV="1">
            <a:off x="5306604" y="3324633"/>
            <a:ext cx="0" cy="3200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311" name="Text Box 625"/>
          <p:cNvSpPr txBox="1">
            <a:spLocks noChangeArrowheads="1"/>
          </p:cNvSpPr>
          <p:nvPr/>
        </p:nvSpPr>
        <p:spPr bwMode="auto">
          <a:xfrm>
            <a:off x="2258604" y="5991633"/>
            <a:ext cx="480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36549" name="Line 709"/>
          <p:cNvSpPr>
            <a:spLocks noChangeShapeType="1"/>
          </p:cNvSpPr>
          <p:nvPr/>
        </p:nvSpPr>
        <p:spPr bwMode="auto">
          <a:xfrm flipH="1" flipV="1">
            <a:off x="3401604" y="5839233"/>
            <a:ext cx="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50" name="Line 710"/>
          <p:cNvSpPr>
            <a:spLocks noChangeShapeType="1"/>
          </p:cNvSpPr>
          <p:nvPr/>
        </p:nvSpPr>
        <p:spPr bwMode="auto">
          <a:xfrm flipH="1" flipV="1">
            <a:off x="3782604" y="6144033"/>
            <a:ext cx="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52" name="Line 712"/>
          <p:cNvSpPr>
            <a:spLocks noChangeShapeType="1"/>
          </p:cNvSpPr>
          <p:nvPr/>
        </p:nvSpPr>
        <p:spPr bwMode="auto">
          <a:xfrm flipV="1">
            <a:off x="6068604" y="4620033"/>
            <a:ext cx="0" cy="1905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53" name="Line 713"/>
          <p:cNvSpPr>
            <a:spLocks noChangeShapeType="1"/>
          </p:cNvSpPr>
          <p:nvPr/>
        </p:nvSpPr>
        <p:spPr bwMode="auto">
          <a:xfrm flipV="1">
            <a:off x="5687604" y="3934233"/>
            <a:ext cx="0" cy="2590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64" name="Line 724"/>
          <p:cNvSpPr>
            <a:spLocks noChangeShapeType="1"/>
          </p:cNvSpPr>
          <p:nvPr/>
        </p:nvSpPr>
        <p:spPr bwMode="auto">
          <a:xfrm flipV="1">
            <a:off x="6449604" y="4924833"/>
            <a:ext cx="0" cy="1600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67" name="Text Box 727"/>
          <p:cNvSpPr txBox="1">
            <a:spLocks noChangeArrowheads="1"/>
          </p:cNvSpPr>
          <p:nvPr/>
        </p:nvSpPr>
        <p:spPr bwMode="auto">
          <a:xfrm>
            <a:off x="190500" y="2193925"/>
            <a:ext cx="167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chemeClr val="tx2"/>
                </a:solidFill>
                <a:latin typeface=".VnTime" panose="020B7200000000000000" pitchFamily="34" charset="0"/>
              </a:rPr>
              <a:t>    </a:t>
            </a:r>
            <a:r>
              <a:rPr lang="en-US" altLang="en-US" sz="2000" b="1" dirty="0">
                <a:solidFill>
                  <a:srgbClr val="0000FF"/>
                </a:solidFill>
                <a:latin typeface=".VnTime" panose="020B7200000000000000" pitchFamily="34" charset="0"/>
              </a:rPr>
              <a:t>b)  </a:t>
            </a:r>
            <a:r>
              <a:rPr lang="en-US" altLang="en-US" sz="2000" b="1" dirty="0" err="1">
                <a:solidFill>
                  <a:srgbClr val="0000FF"/>
                </a:solidFill>
                <a:latin typeface=".VnTime" panose="020B7200000000000000" pitchFamily="34" charset="0"/>
              </a:rPr>
              <a:t>BiÓu</a:t>
            </a:r>
            <a:r>
              <a:rPr lang="en-US" altLang="en-US" sz="2000" b="1" dirty="0">
                <a:solidFill>
                  <a:srgbClr val="0000FF"/>
                </a:solidFill>
                <a:latin typeface=".VnTime" panose="020B7200000000000000" pitchFamily="34" charset="0"/>
              </a:rPr>
              <a:t> ®å</a:t>
            </a:r>
            <a:r>
              <a:rPr lang="en-US" altLang="en-US" b="1" dirty="0">
                <a:solidFill>
                  <a:srgbClr val="0000FF"/>
                </a:solidFill>
                <a:latin typeface=".VnTime" panose="020B7200000000000000" pitchFamily="34" charset="0"/>
              </a:rPr>
              <a:t>                                                         </a:t>
            </a:r>
          </a:p>
        </p:txBody>
      </p:sp>
      <p:sp>
        <p:nvSpPr>
          <p:cNvPr id="36594" name="Line 754"/>
          <p:cNvSpPr>
            <a:spLocks noChangeShapeType="1"/>
          </p:cNvSpPr>
          <p:nvPr/>
        </p:nvSpPr>
        <p:spPr bwMode="auto">
          <a:xfrm>
            <a:off x="2715804" y="3934233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95" name="Line 755"/>
          <p:cNvSpPr>
            <a:spLocks noChangeShapeType="1"/>
          </p:cNvSpPr>
          <p:nvPr/>
        </p:nvSpPr>
        <p:spPr bwMode="auto">
          <a:xfrm>
            <a:off x="2792004" y="4924833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96" name="Line 756"/>
          <p:cNvSpPr>
            <a:spLocks noChangeShapeType="1"/>
          </p:cNvSpPr>
          <p:nvPr/>
        </p:nvSpPr>
        <p:spPr bwMode="auto">
          <a:xfrm>
            <a:off x="2792004" y="4620033"/>
            <a:ext cx="3276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97" name="Line 757"/>
          <p:cNvSpPr>
            <a:spLocks noChangeShapeType="1"/>
          </p:cNvSpPr>
          <p:nvPr/>
        </p:nvSpPr>
        <p:spPr bwMode="auto">
          <a:xfrm>
            <a:off x="2792004" y="4315233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98" name="Line 758"/>
          <p:cNvSpPr>
            <a:spLocks noChangeShapeType="1"/>
          </p:cNvSpPr>
          <p:nvPr/>
        </p:nvSpPr>
        <p:spPr bwMode="auto">
          <a:xfrm>
            <a:off x="2715804" y="3934233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99" name="Line 759"/>
          <p:cNvSpPr>
            <a:spLocks noChangeShapeType="1"/>
          </p:cNvSpPr>
          <p:nvPr/>
        </p:nvSpPr>
        <p:spPr bwMode="auto">
          <a:xfrm>
            <a:off x="2715804" y="3934233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600" name="Line 760"/>
          <p:cNvSpPr>
            <a:spLocks noChangeShapeType="1"/>
          </p:cNvSpPr>
          <p:nvPr/>
        </p:nvSpPr>
        <p:spPr bwMode="auto">
          <a:xfrm>
            <a:off x="2715804" y="3324633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601" name="Line 761"/>
          <p:cNvSpPr>
            <a:spLocks noChangeShapeType="1"/>
          </p:cNvSpPr>
          <p:nvPr/>
        </p:nvSpPr>
        <p:spPr bwMode="auto">
          <a:xfrm>
            <a:off x="2792004" y="5229633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603" name="Line 763"/>
          <p:cNvSpPr>
            <a:spLocks noChangeShapeType="1"/>
          </p:cNvSpPr>
          <p:nvPr/>
        </p:nvSpPr>
        <p:spPr bwMode="auto">
          <a:xfrm>
            <a:off x="2792004" y="6144033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604" name="Line 764"/>
          <p:cNvSpPr>
            <a:spLocks noChangeShapeType="1"/>
          </p:cNvSpPr>
          <p:nvPr/>
        </p:nvSpPr>
        <p:spPr bwMode="auto">
          <a:xfrm>
            <a:off x="2792004" y="5839233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7648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7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6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6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6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6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6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6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6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6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6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6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6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6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6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6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6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6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6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6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6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36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6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62" grpId="0"/>
      <p:bldP spid="36263" grpId="0" animBg="1"/>
      <p:bldP spid="36264" grpId="0" animBg="1"/>
      <p:bldP spid="36349" grpId="0" animBg="1"/>
      <p:bldP spid="36350" grpId="0" animBg="1"/>
      <p:bldP spid="36351" grpId="0" animBg="1"/>
      <p:bldP spid="36352" grpId="0" animBg="1"/>
      <p:bldP spid="36549" grpId="0" animBg="1"/>
      <p:bldP spid="36550" grpId="0" animBg="1"/>
      <p:bldP spid="36552" grpId="0" animBg="1"/>
      <p:bldP spid="36553" grpId="0" animBg="1"/>
      <p:bldP spid="36564" grpId="0" animBg="1"/>
      <p:bldP spid="36567" grpId="0"/>
      <p:bldP spid="36594" grpId="0" animBg="1"/>
      <p:bldP spid="36595" grpId="0" animBg="1"/>
      <p:bldP spid="36596" grpId="0" animBg="1"/>
      <p:bldP spid="36597" grpId="0" animBg="1"/>
      <p:bldP spid="36598" grpId="0" animBg="1"/>
      <p:bldP spid="36599" grpId="0" animBg="1"/>
      <p:bldP spid="36600" grpId="0" animBg="1"/>
      <p:bldP spid="36601" grpId="0" animBg="1"/>
      <p:bldP spid="36603" grpId="0" animBg="1"/>
      <p:bldP spid="3660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7427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208738"/>
              </p:ext>
            </p:extLst>
          </p:nvPr>
        </p:nvGraphicFramePr>
        <p:xfrm>
          <a:off x="381000" y="838200"/>
          <a:ext cx="6096000" cy="5797296"/>
        </p:xfrm>
        <a:graphic>
          <a:graphicData uri="http://schemas.openxmlformats.org/drawingml/2006/table">
            <a:tbl>
              <a:tblPr/>
              <a:tblGrid>
                <a:gridCol w="14656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56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646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9055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Giá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trị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Tần số 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 tích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(x.n)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6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6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6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8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6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96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96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96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vi-VN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N=8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Tổng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 …..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graphicFrame>
        <p:nvGraphicFramePr>
          <p:cNvPr id="187469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6868471"/>
              </p:ext>
            </p:extLst>
          </p:nvPr>
        </p:nvGraphicFramePr>
        <p:xfrm>
          <a:off x="6991350" y="2249488"/>
          <a:ext cx="178117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9" name="Equation" r:id="rId3" imgW="1295280" imgH="368280" progId="Equation.DSMT4">
                  <p:embed/>
                </p:oleObj>
              </mc:Choice>
              <mc:Fallback>
                <p:oleObj name="Equation" r:id="rId3" imgW="129528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1350" y="2249488"/>
                        <a:ext cx="178117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73" name="Rectangle 81"/>
          <p:cNvSpPr>
            <a:spLocks noChangeArrowheads="1"/>
          </p:cNvSpPr>
          <p:nvPr/>
        </p:nvSpPr>
        <p:spPr bwMode="auto">
          <a:xfrm>
            <a:off x="379885" y="16453"/>
            <a:ext cx="64716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3200" b="1" u="sng" dirty="0" err="1">
                <a:solidFill>
                  <a:srgbClr val="FF0000"/>
                </a:solidFill>
                <a:latin typeface=".VnTime" panose="020B7200000000000000" pitchFamily="34" charset="0"/>
              </a:rPr>
              <a:t>Bài</a:t>
            </a:r>
            <a:r>
              <a:rPr lang="en-US" altLang="en-US" sz="3200" b="1" u="sng" dirty="0">
                <a:solidFill>
                  <a:srgbClr val="FF0000"/>
                </a:solidFill>
                <a:latin typeface=".VnTime" panose="020B7200000000000000" pitchFamily="34" charset="0"/>
              </a:rPr>
              <a:t> 4:</a:t>
            </a:r>
            <a:r>
              <a:rPr lang="en-US" altLang="en-US" sz="3200" b="1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5-Point Star 11">
            <a:hlinkClick r:id="rId5" action="ppaction://hlinksldjump"/>
          </p:cNvPr>
          <p:cNvSpPr/>
          <p:nvPr/>
        </p:nvSpPr>
        <p:spPr>
          <a:xfrm>
            <a:off x="8763000" y="64770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ình chữ nhật 1">
            <a:extLst>
              <a:ext uri="{FF2B5EF4-FFF2-40B4-BE49-F238E27FC236}">
                <a16:creationId xmlns:a16="http://schemas.microsoft.com/office/drawing/2014/main" xmlns="" id="{2710A765-4A5F-4C42-8D5A-03C9003F53E4}"/>
              </a:ext>
            </a:extLst>
          </p:cNvPr>
          <p:cNvSpPr/>
          <p:nvPr/>
        </p:nvSpPr>
        <p:spPr>
          <a:xfrm>
            <a:off x="2286000" y="3276600"/>
            <a:ext cx="609600" cy="381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" name="Hình chữ nhật 6">
            <a:extLst>
              <a:ext uri="{FF2B5EF4-FFF2-40B4-BE49-F238E27FC236}">
                <a16:creationId xmlns:a16="http://schemas.microsoft.com/office/drawing/2014/main" xmlns="" id="{02ECC740-9C93-41FA-965E-81EDB47F1240}"/>
              </a:ext>
            </a:extLst>
          </p:cNvPr>
          <p:cNvSpPr/>
          <p:nvPr/>
        </p:nvSpPr>
        <p:spPr>
          <a:xfrm>
            <a:off x="4648200" y="3264816"/>
            <a:ext cx="609600" cy="381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</a:p>
        </p:txBody>
      </p:sp>
      <p:sp>
        <p:nvSpPr>
          <p:cNvPr id="9" name="Hình chữ nhật 8">
            <a:extLst>
              <a:ext uri="{FF2B5EF4-FFF2-40B4-BE49-F238E27FC236}">
                <a16:creationId xmlns:a16="http://schemas.microsoft.com/office/drawing/2014/main" xmlns="" id="{669FC64B-2746-4434-9467-8DE27AC4F81D}"/>
              </a:ext>
            </a:extLst>
          </p:cNvPr>
          <p:cNvSpPr/>
          <p:nvPr/>
        </p:nvSpPr>
        <p:spPr>
          <a:xfrm>
            <a:off x="5105400" y="6120353"/>
            <a:ext cx="914400" cy="381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285</a:t>
            </a:r>
          </a:p>
        </p:txBody>
      </p:sp>
      <p:sp>
        <p:nvSpPr>
          <p:cNvPr id="11" name="Hình chữ nhật 10">
            <a:extLst>
              <a:ext uri="{FF2B5EF4-FFF2-40B4-BE49-F238E27FC236}">
                <a16:creationId xmlns:a16="http://schemas.microsoft.com/office/drawing/2014/main" xmlns="" id="{AE9C706D-32D1-43BB-9F44-38E9F9E9C00A}"/>
              </a:ext>
            </a:extLst>
          </p:cNvPr>
          <p:cNvSpPr/>
          <p:nvPr/>
        </p:nvSpPr>
        <p:spPr>
          <a:xfrm>
            <a:off x="4572000" y="4976080"/>
            <a:ext cx="609600" cy="381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</a:p>
        </p:txBody>
      </p:sp>
      <p:sp>
        <p:nvSpPr>
          <p:cNvPr id="14" name="Hình chữ nhật 13">
            <a:extLst>
              <a:ext uri="{FF2B5EF4-FFF2-40B4-BE49-F238E27FC236}">
                <a16:creationId xmlns:a16="http://schemas.microsoft.com/office/drawing/2014/main" xmlns="" id="{4E665B14-6AC8-432E-8DE9-E72A61411B83}"/>
              </a:ext>
            </a:extLst>
          </p:cNvPr>
          <p:cNvSpPr/>
          <p:nvPr/>
        </p:nvSpPr>
        <p:spPr>
          <a:xfrm>
            <a:off x="838200" y="4976080"/>
            <a:ext cx="609600" cy="381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</a:p>
        </p:txBody>
      </p:sp>
      <p:sp>
        <p:nvSpPr>
          <p:cNvPr id="6" name="Bong bóng Ý nghĩ: Hình đám mây 5">
            <a:extLst>
              <a:ext uri="{FF2B5EF4-FFF2-40B4-BE49-F238E27FC236}">
                <a16:creationId xmlns:a16="http://schemas.microsoft.com/office/drawing/2014/main" xmlns="" id="{DE44F7C3-727B-4A2E-A0AB-900967ED4C07}"/>
              </a:ext>
            </a:extLst>
          </p:cNvPr>
          <p:cNvSpPr/>
          <p:nvPr/>
        </p:nvSpPr>
        <p:spPr>
          <a:xfrm>
            <a:off x="6019799" y="5176462"/>
            <a:ext cx="2752725" cy="1071938"/>
          </a:xfrm>
          <a:prstGeom prst="cloudCallout">
            <a:avLst>
              <a:gd name="adj1" fmla="val -53024"/>
              <a:gd name="adj2" fmla="val 6337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Đối tượng 15">
            <a:extLst>
              <a:ext uri="{FF2B5EF4-FFF2-40B4-BE49-F238E27FC236}">
                <a16:creationId xmlns:a16="http://schemas.microsoft.com/office/drawing/2014/main" xmlns="" id="{934B17D5-9456-4E90-9E67-09A104DA56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113295"/>
              </p:ext>
            </p:extLst>
          </p:nvPr>
        </p:nvGraphicFramePr>
        <p:xfrm>
          <a:off x="6466788" y="5390399"/>
          <a:ext cx="1971328" cy="670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0" name="Equation" r:id="rId6" imgW="1942920" imgH="660240" progId="Equation.DSMT4">
                  <p:embed/>
                </p:oleObj>
              </mc:Choice>
              <mc:Fallback>
                <p:oleObj name="Equation" r:id="rId6" imgW="194292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66788" y="5390399"/>
                        <a:ext cx="1971328" cy="6706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997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1" grpId="0" animBg="1"/>
      <p:bldP spid="1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953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675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531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881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0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81200"/>
            <a:ext cx="5943600" cy="448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08" name="WordArt 4"/>
          <p:cNvSpPr>
            <a:spLocks noChangeArrowheads="1" noChangeShapeType="1" noTextEdit="1"/>
          </p:cNvSpPr>
          <p:nvPr/>
        </p:nvSpPr>
        <p:spPr bwMode="auto">
          <a:xfrm>
            <a:off x="152400" y="533400"/>
            <a:ext cx="8763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#9Slide03 AmpleSoft Bold" panose="02000000000000000000" pitchFamily="2" charset="0"/>
                <a:cs typeface="Times New Roman"/>
              </a:rPr>
              <a:t>Ôn</a:t>
            </a:r>
            <a:r>
              <a:rPr lang="en-US" sz="3600" b="1" kern="10" dirty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#9Slide03 AmpleSoft Bold" panose="02000000000000000000" pitchFamily="2" charset="0"/>
                <a:cs typeface="Times New Roman"/>
              </a:rPr>
              <a:t> </a:t>
            </a:r>
            <a:r>
              <a:rPr lang="en-US" sz="3600" b="1" kern="10" dirty="0" err="1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#9Slide03 AmpleSoft Bold" panose="02000000000000000000" pitchFamily="2" charset="0"/>
                <a:cs typeface="Times New Roman"/>
              </a:rPr>
              <a:t>tập</a:t>
            </a:r>
            <a:r>
              <a:rPr lang="en-US" sz="3600" b="1" kern="10" dirty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#9Slide03 AmpleSoft Bold" panose="02000000000000000000" pitchFamily="2" charset="0"/>
                <a:cs typeface="Times New Roman"/>
              </a:rPr>
              <a:t> </a:t>
            </a:r>
            <a:r>
              <a:rPr lang="en-US" sz="3600" b="1" kern="10" dirty="0" err="1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#9Slide03 AmpleSoft Bold" panose="02000000000000000000" pitchFamily="2" charset="0"/>
                <a:cs typeface="Times New Roman"/>
              </a:rPr>
              <a:t>chương</a:t>
            </a:r>
            <a:r>
              <a:rPr lang="en-US" sz="3600" b="1" kern="10" dirty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#9Slide03 AmpleSoft Bold" panose="02000000000000000000" pitchFamily="2" charset="0"/>
                <a:cs typeface="Times New Roman"/>
              </a:rPr>
              <a:t> III – </a:t>
            </a:r>
            <a:r>
              <a:rPr lang="en-US" sz="3600" b="1" kern="10" dirty="0" err="1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#9Slide03 AmpleSoft Bold" panose="02000000000000000000" pitchFamily="2" charset="0"/>
                <a:cs typeface="Times New Roman"/>
              </a:rPr>
              <a:t>Thống</a:t>
            </a:r>
            <a:r>
              <a:rPr lang="en-US" sz="3600" b="1" kern="10" dirty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#9Slide03 AmpleSoft Bold" panose="02000000000000000000" pitchFamily="2" charset="0"/>
                <a:cs typeface="Times New Roman"/>
              </a:rPr>
              <a:t> </a:t>
            </a:r>
            <a:r>
              <a:rPr lang="en-US" sz="3600" b="1" kern="10" dirty="0" err="1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#9Slide03 AmpleSoft Bold" panose="02000000000000000000" pitchFamily="2" charset="0"/>
                <a:cs typeface="Times New Roman"/>
              </a:rPr>
              <a:t>kê</a:t>
            </a:r>
            <a:endParaRPr lang="en-US" sz="3600" b="1" kern="10" dirty="0">
              <a:ln w="15875">
                <a:solidFill>
                  <a:schemeClr val="bg1"/>
                </a:solidFill>
                <a:round/>
                <a:headEnd/>
                <a:tailEnd/>
              </a:ln>
              <a:solidFill>
                <a:srgbClr val="800000"/>
              </a:solidFill>
              <a:effectLst>
                <a:outerShdw dist="107763" dir="18900000" algn="ctr" rotWithShape="0">
                  <a:srgbClr val="868686">
                    <a:alpha val="50000"/>
                  </a:srgbClr>
                </a:outerShdw>
              </a:effectLst>
              <a:latin typeface="#9Slide03 AmpleSoft Bold" panose="02000000000000000000" pitchFamily="2" charset="0"/>
              <a:cs typeface="Times New Roman"/>
            </a:endParaRP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 rot="-24660322">
            <a:off x="1973534" y="2966663"/>
            <a:ext cx="253682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DA1AC"/>
                    </a:gs>
                    <a:gs pos="50000">
                      <a:schemeClr val="bg1"/>
                    </a:gs>
                    <a:gs pos="100000">
                      <a:srgbClr val="FDA1AC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1500" b="1">
                <a:solidFill>
                  <a:srgbClr val="990033"/>
                </a:solidFill>
              </a:rPr>
              <a:t>“</a:t>
            </a:r>
            <a:r>
              <a:rPr lang="en-US" sz="1500" b="1" i="1">
                <a:solidFill>
                  <a:srgbClr val="990033"/>
                </a:solidFill>
              </a:rPr>
              <a:t>Việc học như con thuyền đi trên dòng nước ngược, không tiến có nghĩa là lùi”.</a:t>
            </a:r>
          </a:p>
          <a:p>
            <a:pPr algn="r"/>
            <a:r>
              <a:rPr lang="en-US" sz="1500" b="1">
                <a:solidFill>
                  <a:srgbClr val="0B7346"/>
                </a:solidFill>
              </a:rPr>
              <a:t>Danh ngôn</a:t>
            </a:r>
          </a:p>
        </p:txBody>
      </p:sp>
    </p:spTree>
    <p:extLst>
      <p:ext uri="{BB962C8B-B14F-4D97-AF65-F5344CB8AC3E}">
        <p14:creationId xmlns:p14="http://schemas.microsoft.com/office/powerpoint/2010/main" val="8738223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3" descr="White marble"/>
          <p:cNvSpPr>
            <a:spLocks noChangeArrowheads="1"/>
          </p:cNvSpPr>
          <p:nvPr/>
        </p:nvSpPr>
        <p:spPr bwMode="gray">
          <a:xfrm>
            <a:off x="1295400" y="152400"/>
            <a:ext cx="7772400" cy="1066800"/>
          </a:xfrm>
          <a:prstGeom prst="roundRect">
            <a:avLst>
              <a:gd name="adj" fmla="val 50000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38100" algn="ctr">
            <a:solidFill>
              <a:srgbClr val="FFCC00"/>
            </a:solidFill>
            <a:round/>
            <a:headEnd/>
            <a:tailEnd/>
          </a:ln>
        </p:spPr>
        <p:txBody>
          <a:bodyPr vert="eaVert" wrap="none" anchor="ctr"/>
          <a:lstStyle/>
          <a:p>
            <a:pPr algn="r" rtl="1"/>
            <a:endParaRPr lang="vi-VN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5" name="Text Box 26" descr="White marble"/>
          <p:cNvSpPr txBox="1">
            <a:spLocks noChangeArrowheads="1"/>
          </p:cNvSpPr>
          <p:nvPr/>
        </p:nvSpPr>
        <p:spPr bwMode="gray">
          <a:xfrm>
            <a:off x="1690688" y="311150"/>
            <a:ext cx="6834187" cy="76993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LÝ THUYẾT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69"/>
          <p:cNvGrpSpPr>
            <a:grpSpLocks/>
          </p:cNvGrpSpPr>
          <p:nvPr/>
        </p:nvGrpSpPr>
        <p:grpSpPr bwMode="auto">
          <a:xfrm>
            <a:off x="173263" y="76200"/>
            <a:ext cx="1143000" cy="1219200"/>
            <a:chOff x="196" y="292"/>
            <a:chExt cx="616" cy="507"/>
          </a:xfrm>
        </p:grpSpPr>
        <p:grpSp>
          <p:nvGrpSpPr>
            <p:cNvPr id="7" name="Group 70"/>
            <p:cNvGrpSpPr>
              <a:grpSpLocks/>
            </p:cNvGrpSpPr>
            <p:nvPr/>
          </p:nvGrpSpPr>
          <p:grpSpPr bwMode="auto">
            <a:xfrm>
              <a:off x="204" y="300"/>
              <a:ext cx="608" cy="499"/>
              <a:chOff x="204" y="300"/>
              <a:chExt cx="608" cy="499"/>
            </a:xfrm>
          </p:grpSpPr>
          <p:sp>
            <p:nvSpPr>
              <p:cNvPr id="11" name="Oval 19" descr="Oak"/>
              <p:cNvSpPr>
                <a:spLocks noChangeArrowheads="1"/>
              </p:cNvSpPr>
              <p:nvPr/>
            </p:nvSpPr>
            <p:spPr bwMode="auto">
              <a:xfrm rot="1758052">
                <a:off x="204" y="300"/>
                <a:ext cx="592" cy="482"/>
              </a:xfrm>
              <a:prstGeom prst="ellipse">
                <a:avLst/>
              </a:prstGeom>
              <a:blipFill dpi="0" rotWithShape="1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vi-VN">
                  <a:latin typeface="Constantia" pitchFamily="18" charset="0"/>
                </a:endParaRPr>
              </a:p>
            </p:txBody>
          </p:sp>
          <p:sp>
            <p:nvSpPr>
              <p:cNvPr id="12" name="Oval 24" descr="Oak"/>
              <p:cNvSpPr>
                <a:spLocks noChangeArrowheads="1"/>
              </p:cNvSpPr>
              <p:nvPr/>
            </p:nvSpPr>
            <p:spPr bwMode="gray">
              <a:xfrm rot="1758052">
                <a:off x="220" y="317"/>
                <a:ext cx="592" cy="482"/>
              </a:xfrm>
              <a:prstGeom prst="ellipse">
                <a:avLst/>
              </a:prstGeom>
              <a:blipFill dpi="0" rotWithShape="1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vi-VN">
                  <a:latin typeface="Constantia" pitchFamily="18" charset="0"/>
                </a:endParaRPr>
              </a:p>
            </p:txBody>
          </p:sp>
        </p:grpSp>
        <p:grpSp>
          <p:nvGrpSpPr>
            <p:cNvPr id="8" name="Group 73"/>
            <p:cNvGrpSpPr>
              <a:grpSpLocks/>
            </p:cNvGrpSpPr>
            <p:nvPr/>
          </p:nvGrpSpPr>
          <p:grpSpPr bwMode="auto">
            <a:xfrm>
              <a:off x="196" y="292"/>
              <a:ext cx="592" cy="482"/>
              <a:chOff x="204" y="300"/>
              <a:chExt cx="592" cy="482"/>
            </a:xfrm>
          </p:grpSpPr>
          <p:sp>
            <p:nvSpPr>
              <p:cNvPr id="9" name="Oval 25" descr="Oak"/>
              <p:cNvSpPr>
                <a:spLocks noChangeArrowheads="1"/>
              </p:cNvSpPr>
              <p:nvPr/>
            </p:nvSpPr>
            <p:spPr bwMode="gray">
              <a:xfrm rot="1758052">
                <a:off x="204" y="300"/>
                <a:ext cx="592" cy="482"/>
              </a:xfrm>
              <a:prstGeom prst="ellipse">
                <a:avLst/>
              </a:prstGeom>
              <a:blipFill dpi="0" rotWithShape="1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vi-VN">
                  <a:latin typeface="Constantia" pitchFamily="18" charset="0"/>
                </a:endParaRPr>
              </a:p>
            </p:txBody>
          </p:sp>
          <p:pic>
            <p:nvPicPr>
              <p:cNvPr id="10" name="Picture 27" descr="Picture1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" y="328"/>
                <a:ext cx="276" cy="280"/>
              </a:xfrm>
              <a:prstGeom prst="rect">
                <a:avLst/>
              </a:prstGeom>
              <a:blipFill dpi="0" rotWithShape="1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3" name="TextBox 12"/>
          <p:cNvSpPr txBox="1"/>
          <p:nvPr/>
        </p:nvSpPr>
        <p:spPr>
          <a:xfrm>
            <a:off x="388097" y="210877"/>
            <a:ext cx="9073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22065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-31750" y="304800"/>
            <a:ext cx="9175750" cy="838200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Điểm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kiểm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tra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nhóm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sinh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   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được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ghi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lại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sau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b="1" dirty="0"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dirty="0">
              <a:latin typeface="Times New Roman" pitchFamily="18" charset="0"/>
            </a:endParaRPr>
          </a:p>
        </p:txBody>
      </p:sp>
      <p:graphicFrame>
        <p:nvGraphicFramePr>
          <p:cNvPr id="107584" name="Group 6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24986259"/>
              </p:ext>
            </p:extLst>
          </p:nvPr>
        </p:nvGraphicFramePr>
        <p:xfrm>
          <a:off x="533400" y="1295400"/>
          <a:ext cx="8077200" cy="914400"/>
        </p:xfrm>
        <a:graphic>
          <a:graphicData uri="http://schemas.openxmlformats.org/drawingml/2006/table">
            <a:tbl>
              <a:tblPr/>
              <a:tblGrid>
                <a:gridCol w="16162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142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16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142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162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07568" name="Rectangle 48"/>
          <p:cNvSpPr>
            <a:spLocks noChangeArrowheads="1"/>
          </p:cNvSpPr>
          <p:nvPr/>
        </p:nvSpPr>
        <p:spPr bwMode="auto">
          <a:xfrm>
            <a:off x="227013" y="2422237"/>
            <a:ext cx="937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Chọn đáp án đúng.</a:t>
            </a:r>
          </a:p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</a:p>
        </p:txBody>
      </p:sp>
      <p:sp>
        <p:nvSpPr>
          <p:cNvPr id="107586" name="Oval 66"/>
          <p:cNvSpPr>
            <a:spLocks noChangeArrowheads="1"/>
          </p:cNvSpPr>
          <p:nvPr/>
        </p:nvSpPr>
        <p:spPr bwMode="auto">
          <a:xfrm>
            <a:off x="1610157" y="4306888"/>
            <a:ext cx="441325" cy="442912"/>
          </a:xfrm>
          <a:prstGeom prst="ellipse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" name="Cloud Callout 2"/>
          <p:cNvSpPr/>
          <p:nvPr/>
        </p:nvSpPr>
        <p:spPr>
          <a:xfrm>
            <a:off x="3934691" y="2595418"/>
            <a:ext cx="5181600" cy="2133600"/>
          </a:xfrm>
          <a:prstGeom prst="cloudCallout">
            <a:avLst>
              <a:gd name="adj1" fmla="val -46145"/>
              <a:gd name="adj2" fmla="val -7711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3900" lvl="1" indent="-266700" algn="just">
              <a:lnSpc>
                <a:spcPct val="90000"/>
              </a:lnSpc>
              <a:spcBef>
                <a:spcPct val="20000"/>
              </a:spcBef>
            </a:pP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 các số liệu trên để trả lời các câu hỏi sau:</a:t>
            </a:r>
          </a:p>
        </p:txBody>
      </p:sp>
      <p:sp>
        <p:nvSpPr>
          <p:cNvPr id="8" name="Rectangle 48"/>
          <p:cNvSpPr>
            <a:spLocks noChangeArrowheads="1"/>
          </p:cNvSpPr>
          <p:nvPr/>
        </p:nvSpPr>
        <p:spPr bwMode="auto">
          <a:xfrm>
            <a:off x="214745" y="2895600"/>
            <a:ext cx="93726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</a:p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 1. Dấu hiệu điều tra là:</a:t>
            </a: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Bài kiểm tra của mỗi học sinh		</a:t>
            </a: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B. Điểm bài kiểm tra của mỗi học sinh</a:t>
            </a: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C. Cả A và B đều đúng</a:t>
            </a: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D. Cả A và B đều sai</a:t>
            </a:r>
          </a:p>
        </p:txBody>
      </p:sp>
    </p:spTree>
    <p:extLst>
      <p:ext uri="{BB962C8B-B14F-4D97-AF65-F5344CB8AC3E}">
        <p14:creationId xmlns:p14="http://schemas.microsoft.com/office/powerpoint/2010/main" val="70969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100"/>
                                        <p:tgtEl>
                                          <p:spTgt spid="107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68" grpId="0"/>
      <p:bldP spid="107586" grpId="0" animBg="1"/>
      <p:bldP spid="3" grpId="0" animBg="1"/>
      <p:bldP spid="3" grpId="1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-31750" y="304800"/>
            <a:ext cx="9175750" cy="838200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Điểm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kiểm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tra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nhóm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sinh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   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được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ghi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lại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sau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dirty="0">
              <a:latin typeface="Times New Roman" pitchFamily="18" charset="0"/>
            </a:endParaRPr>
          </a:p>
        </p:txBody>
      </p:sp>
      <p:graphicFrame>
        <p:nvGraphicFramePr>
          <p:cNvPr id="107584" name="Group 6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40155194"/>
              </p:ext>
            </p:extLst>
          </p:nvPr>
        </p:nvGraphicFramePr>
        <p:xfrm>
          <a:off x="533400" y="1295400"/>
          <a:ext cx="8077200" cy="914400"/>
        </p:xfrm>
        <a:graphic>
          <a:graphicData uri="http://schemas.openxmlformats.org/drawingml/2006/table">
            <a:tbl>
              <a:tblPr/>
              <a:tblGrid>
                <a:gridCol w="16162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142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16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142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162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07568" name="Rectangle 48"/>
          <p:cNvSpPr>
            <a:spLocks noChangeArrowheads="1"/>
          </p:cNvSpPr>
          <p:nvPr/>
        </p:nvSpPr>
        <p:spPr bwMode="auto">
          <a:xfrm>
            <a:off x="2895600" y="2286000"/>
            <a:ext cx="357447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Chọn đáp án đúng.</a:t>
            </a:r>
          </a:p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</a:p>
        </p:txBody>
      </p:sp>
      <p:sp>
        <p:nvSpPr>
          <p:cNvPr id="9" name="Rectangle 28"/>
          <p:cNvSpPr>
            <a:spLocks noChangeArrowheads="1"/>
          </p:cNvSpPr>
          <p:nvPr/>
        </p:nvSpPr>
        <p:spPr bwMode="auto">
          <a:xfrm>
            <a:off x="0" y="2881746"/>
            <a:ext cx="8991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 2. Số các giá trị của dấu hiệu là:</a:t>
            </a: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7             B. 8             C. 9            D. 10</a:t>
            </a:r>
          </a:p>
        </p:txBody>
      </p:sp>
      <p:sp>
        <p:nvSpPr>
          <p:cNvPr id="10" name="Rectangle 32"/>
          <p:cNvSpPr>
            <a:spLocks noChangeArrowheads="1"/>
          </p:cNvSpPr>
          <p:nvPr/>
        </p:nvSpPr>
        <p:spPr bwMode="auto">
          <a:xfrm>
            <a:off x="31750" y="4133255"/>
            <a:ext cx="94297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/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Câu 3. Số các giá trị khác nhau của dấu hiệu là:</a:t>
            </a:r>
          </a:p>
          <a:p>
            <a:pPr lvl="2"/>
            <a:r>
              <a:rPr lang="en-US" sz="280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7	      B. 6             C. 5            D. 4</a:t>
            </a:r>
          </a:p>
        </p:txBody>
      </p:sp>
      <p:sp>
        <p:nvSpPr>
          <p:cNvPr id="11" name="Rectangle 33"/>
          <p:cNvSpPr>
            <a:spLocks noChangeArrowheads="1"/>
          </p:cNvSpPr>
          <p:nvPr/>
        </p:nvSpPr>
        <p:spPr bwMode="auto">
          <a:xfrm>
            <a:off x="0" y="5446693"/>
            <a:ext cx="8991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1"/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 4. Tần số của giá trị 7 là:</a:t>
            </a:r>
          </a:p>
          <a:p>
            <a:pPr lvl="2"/>
            <a:r>
              <a:rPr lang="en-US" sz="280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2              B. 5             C. 3            D. 4</a:t>
            </a:r>
          </a:p>
        </p:txBody>
      </p:sp>
      <p:sp>
        <p:nvSpPr>
          <p:cNvPr id="12" name="Oval 31"/>
          <p:cNvSpPr>
            <a:spLocks noChangeArrowheads="1"/>
          </p:cNvSpPr>
          <p:nvPr/>
        </p:nvSpPr>
        <p:spPr bwMode="auto">
          <a:xfrm>
            <a:off x="6629400" y="3368675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Oval 31"/>
          <p:cNvSpPr>
            <a:spLocks noChangeArrowheads="1"/>
          </p:cNvSpPr>
          <p:nvPr/>
        </p:nvSpPr>
        <p:spPr bwMode="auto">
          <a:xfrm>
            <a:off x="3200400" y="4644450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" name="Oval 31"/>
          <p:cNvSpPr>
            <a:spLocks noChangeArrowheads="1"/>
          </p:cNvSpPr>
          <p:nvPr/>
        </p:nvSpPr>
        <p:spPr bwMode="auto">
          <a:xfrm>
            <a:off x="5029200" y="5957888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8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-31750" y="304800"/>
            <a:ext cx="9175750" cy="838200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Điểm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kiểm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tra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nhóm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sinh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được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ghi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lại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sau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dirty="0">
              <a:latin typeface="Times New Roman" pitchFamily="18" charset="0"/>
            </a:endParaRPr>
          </a:p>
        </p:txBody>
      </p:sp>
      <p:graphicFrame>
        <p:nvGraphicFramePr>
          <p:cNvPr id="107584" name="Group 6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89739391"/>
              </p:ext>
            </p:extLst>
          </p:nvPr>
        </p:nvGraphicFramePr>
        <p:xfrm>
          <a:off x="533400" y="1295400"/>
          <a:ext cx="8077200" cy="914400"/>
        </p:xfrm>
        <a:graphic>
          <a:graphicData uri="http://schemas.openxmlformats.org/drawingml/2006/table">
            <a:tbl>
              <a:tblPr/>
              <a:tblGrid>
                <a:gridCol w="16162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142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16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142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162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07568" name="Rectangle 48"/>
          <p:cNvSpPr>
            <a:spLocks noChangeArrowheads="1"/>
          </p:cNvSpPr>
          <p:nvPr/>
        </p:nvSpPr>
        <p:spPr bwMode="auto">
          <a:xfrm>
            <a:off x="2895600" y="2286000"/>
            <a:ext cx="357447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Chọn đáp án đúng.</a:t>
            </a:r>
          </a:p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</a:p>
        </p:txBody>
      </p:sp>
      <p:sp>
        <p:nvSpPr>
          <p:cNvPr id="13" name="Oval 31"/>
          <p:cNvSpPr>
            <a:spLocks noChangeArrowheads="1"/>
          </p:cNvSpPr>
          <p:nvPr/>
        </p:nvSpPr>
        <p:spPr bwMode="auto">
          <a:xfrm>
            <a:off x="480219" y="4960144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15" name="Group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278238"/>
              </p:ext>
            </p:extLst>
          </p:nvPr>
        </p:nvGraphicFramePr>
        <p:xfrm>
          <a:off x="228600" y="3611880"/>
          <a:ext cx="8793162" cy="1036320"/>
        </p:xfrm>
        <a:graphic>
          <a:graphicData uri="http://schemas.openxmlformats.org/drawingml/2006/table">
            <a:tbl>
              <a:tblPr/>
              <a:tblGrid>
                <a:gridCol w="18748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001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63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874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5251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3978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6203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0013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 trị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 số (n)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N=10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6" name="Group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013628"/>
              </p:ext>
            </p:extLst>
          </p:nvPr>
        </p:nvGraphicFramePr>
        <p:xfrm>
          <a:off x="228600" y="5516880"/>
          <a:ext cx="8793162" cy="1036320"/>
        </p:xfrm>
        <a:graphic>
          <a:graphicData uri="http://schemas.openxmlformats.org/drawingml/2006/table">
            <a:tbl>
              <a:tblPr/>
              <a:tblGrid>
                <a:gridCol w="18748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59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572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5251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556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4616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0013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 trị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 số (n)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N=10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7" name="Text Box 133"/>
          <p:cNvSpPr txBox="1">
            <a:spLocks noChangeArrowheads="1"/>
          </p:cNvSpPr>
          <p:nvPr/>
        </p:nvSpPr>
        <p:spPr bwMode="auto">
          <a:xfrm>
            <a:off x="532102" y="3101686"/>
            <a:ext cx="1020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</a:t>
            </a:r>
          </a:p>
        </p:txBody>
      </p:sp>
      <p:sp>
        <p:nvSpPr>
          <p:cNvPr id="18" name="Text Box 134"/>
          <p:cNvSpPr txBox="1">
            <a:spLocks noChangeArrowheads="1"/>
          </p:cNvSpPr>
          <p:nvPr/>
        </p:nvSpPr>
        <p:spPr bwMode="auto">
          <a:xfrm>
            <a:off x="555625" y="4953000"/>
            <a:ext cx="1020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B.</a:t>
            </a:r>
          </a:p>
        </p:txBody>
      </p:sp>
      <p:sp>
        <p:nvSpPr>
          <p:cNvPr id="19" name="Text Box 133"/>
          <p:cNvSpPr txBox="1">
            <a:spLocks noChangeArrowheads="1"/>
          </p:cNvSpPr>
          <p:nvPr/>
        </p:nvSpPr>
        <p:spPr bwMode="auto">
          <a:xfrm>
            <a:off x="228168" y="2688848"/>
            <a:ext cx="87634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lvl="1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 5: 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Bảng tần số nào sau đây đúng ?</a:t>
            </a:r>
            <a:endParaRPr lang="en-US" sz="24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49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-31750" y="304800"/>
            <a:ext cx="9175750" cy="838200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Điểm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kiểm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tra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nhóm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sinh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được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ghi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lại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sau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dirty="0">
              <a:latin typeface="Times New Roman" pitchFamily="18" charset="0"/>
            </a:endParaRPr>
          </a:p>
        </p:txBody>
      </p:sp>
      <p:graphicFrame>
        <p:nvGraphicFramePr>
          <p:cNvPr id="107584" name="Group 6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60933319"/>
              </p:ext>
            </p:extLst>
          </p:nvPr>
        </p:nvGraphicFramePr>
        <p:xfrm>
          <a:off x="533400" y="1295400"/>
          <a:ext cx="8077200" cy="914400"/>
        </p:xfrm>
        <a:graphic>
          <a:graphicData uri="http://schemas.openxmlformats.org/drawingml/2006/table">
            <a:tbl>
              <a:tblPr/>
              <a:tblGrid>
                <a:gridCol w="16162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142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16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142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162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07568" name="Rectangle 48"/>
          <p:cNvSpPr>
            <a:spLocks noChangeArrowheads="1"/>
          </p:cNvSpPr>
          <p:nvPr/>
        </p:nvSpPr>
        <p:spPr bwMode="auto">
          <a:xfrm>
            <a:off x="2895600" y="2286000"/>
            <a:ext cx="357447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Chọn đáp án đúng.</a:t>
            </a:r>
          </a:p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</a:p>
        </p:txBody>
      </p:sp>
      <p:sp>
        <p:nvSpPr>
          <p:cNvPr id="9" name="Rectangle 28"/>
          <p:cNvSpPr>
            <a:spLocks noChangeArrowheads="1"/>
          </p:cNvSpPr>
          <p:nvPr/>
        </p:nvSpPr>
        <p:spPr bwMode="auto">
          <a:xfrm>
            <a:off x="0" y="4251759"/>
            <a:ext cx="8991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 6.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Số trung bình cộng của dấu hiệu là:</a:t>
            </a:r>
            <a:endParaRPr lang="en-US" sz="2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7,6             B. 7,5             C. 7,8            D. 7,9</a:t>
            </a:r>
          </a:p>
        </p:txBody>
      </p:sp>
      <p:sp>
        <p:nvSpPr>
          <p:cNvPr id="10" name="Rectangle 32"/>
          <p:cNvSpPr>
            <a:spLocks noChangeArrowheads="1"/>
          </p:cNvSpPr>
          <p:nvPr/>
        </p:nvSpPr>
        <p:spPr bwMode="auto">
          <a:xfrm>
            <a:off x="31750" y="5370493"/>
            <a:ext cx="94297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/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Câu 7. Mốt của dấu hiệu là:</a:t>
            </a:r>
          </a:p>
          <a:p>
            <a:pPr lvl="2"/>
            <a:r>
              <a:rPr lang="en-US" sz="280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2	      B. 3             C. 7            D. 10</a:t>
            </a:r>
          </a:p>
        </p:txBody>
      </p:sp>
      <p:sp>
        <p:nvSpPr>
          <p:cNvPr id="12" name="Oval 31"/>
          <p:cNvSpPr>
            <a:spLocks noChangeArrowheads="1"/>
          </p:cNvSpPr>
          <p:nvPr/>
        </p:nvSpPr>
        <p:spPr bwMode="auto">
          <a:xfrm>
            <a:off x="1447800" y="4738688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Oval 31"/>
          <p:cNvSpPr>
            <a:spLocks noChangeArrowheads="1"/>
          </p:cNvSpPr>
          <p:nvPr/>
        </p:nvSpPr>
        <p:spPr bwMode="auto">
          <a:xfrm>
            <a:off x="5008418" y="5881688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15" name="Group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607769"/>
              </p:ext>
            </p:extLst>
          </p:nvPr>
        </p:nvGraphicFramePr>
        <p:xfrm>
          <a:off x="198438" y="2895600"/>
          <a:ext cx="8793162" cy="1036320"/>
        </p:xfrm>
        <a:graphic>
          <a:graphicData uri="http://schemas.openxmlformats.org/drawingml/2006/table">
            <a:tbl>
              <a:tblPr/>
              <a:tblGrid>
                <a:gridCol w="18748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59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572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5251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556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4616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0013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 trị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 số (n)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N=10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" name="5-Point Star 1">
            <a:hlinkClick r:id="rId4" action="ppaction://hlinksldjump"/>
          </p:cNvPr>
          <p:cNvSpPr/>
          <p:nvPr/>
        </p:nvSpPr>
        <p:spPr>
          <a:xfrm>
            <a:off x="8763000" y="64770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Đối tượng 2">
            <a:extLst>
              <a:ext uri="{FF2B5EF4-FFF2-40B4-BE49-F238E27FC236}">
                <a16:creationId xmlns:a16="http://schemas.microsoft.com/office/drawing/2014/main" xmlns="" id="{A4E8CF1A-0472-41D1-9D69-CBD8DA2C80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8988109"/>
              </p:ext>
            </p:extLst>
          </p:nvPr>
        </p:nvGraphicFramePr>
        <p:xfrm>
          <a:off x="1152832" y="5638709"/>
          <a:ext cx="6685935" cy="1036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5" imgW="2539800" imgH="393480" progId="Equation.DSMT4">
                  <p:embed/>
                </p:oleObj>
              </mc:Choice>
              <mc:Fallback>
                <p:oleObj name="Equation" r:id="rId5" imgW="2539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52832" y="5638709"/>
                        <a:ext cx="6685935" cy="1036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651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9" name="Text Box 5"/>
          <p:cNvSpPr txBox="1">
            <a:spLocks noChangeArrowheads="1"/>
          </p:cNvSpPr>
          <p:nvPr/>
        </p:nvSpPr>
        <p:spPr bwMode="auto">
          <a:xfrm>
            <a:off x="228600" y="228600"/>
            <a:ext cx="8534400" cy="5332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573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1717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0" hangingPunct="0">
              <a:lnSpc>
                <a:spcPct val="150000"/>
              </a:lnSpc>
            </a:pPr>
            <a:r>
              <a:rPr lang="en-US" sz="2500" b="1" i="1">
                <a:solidFill>
                  <a:srgbClr val="FF0000"/>
                </a:solidFill>
                <a:cs typeface="Times New Roman" pitchFamily="18" charset="0"/>
              </a:rPr>
              <a:t>Bài tập 2</a:t>
            </a:r>
            <a:r>
              <a:rPr lang="en-US" sz="2500" i="1">
                <a:solidFill>
                  <a:srgbClr val="FF0000"/>
                </a:solidFill>
                <a:cs typeface="Times New Roman" pitchFamily="18" charset="0"/>
              </a:rPr>
              <a:t>:</a:t>
            </a:r>
            <a:r>
              <a:rPr lang="en-US" sz="2500">
                <a:cs typeface="Times New Roman" pitchFamily="18" charset="0"/>
              </a:rPr>
              <a:t>  </a:t>
            </a:r>
            <a:r>
              <a:rPr lang="en-US" sz="2500" b="1" i="1">
                <a:cs typeface="Times New Roman" pitchFamily="18" charset="0"/>
              </a:rPr>
              <a:t>Đ</a:t>
            </a:r>
            <a:r>
              <a:rPr lang="en-US" sz="2500" b="1" i="1">
                <a:latin typeface=".VnTime" pitchFamily="34" charset="0"/>
                <a:cs typeface="Times New Roman" pitchFamily="18" charset="0"/>
              </a:rPr>
              <a:t>iÒn </a:t>
            </a:r>
            <a:r>
              <a:rPr lang="en-US" sz="2500" b="1" i="1" dirty="0" err="1">
                <a:cs typeface="Times New Roman" pitchFamily="18" charset="0"/>
              </a:rPr>
              <a:t>vào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chç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trèng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 ®Ó ®­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ưîc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c©u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 kh¼ng ®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Þnh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 ®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óng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:</a:t>
            </a:r>
          </a:p>
          <a:p>
            <a:pPr algn="just" eaLnBrk="0" hangingPunct="0">
              <a:lnSpc>
                <a:spcPct val="150000"/>
              </a:lnSpc>
            </a:pPr>
            <a:r>
              <a:rPr lang="en-US" dirty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1.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lÇn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xuÊt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mét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gi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¸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trÞ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trong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d·y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gi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¸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trÞ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lµ …    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gi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¸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trÞ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®ã.</a:t>
            </a:r>
          </a:p>
          <a:p>
            <a:pPr algn="just" eaLnBrk="0" hangingPunct="0">
              <a:lnSpc>
                <a:spcPct val="150000"/>
              </a:lnSpc>
            </a:pPr>
            <a:r>
              <a:rPr lang="en-US" dirty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2.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c¸c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gi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¸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trÞ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b»ng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tæng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c¸c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…      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c¸c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gi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¸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trÞ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®ã.</a:t>
            </a:r>
          </a:p>
          <a:p>
            <a:pPr algn="just" eaLnBrk="0" hangingPunct="0">
              <a:lnSpc>
                <a:spcPct val="150000"/>
              </a:lnSpc>
            </a:pPr>
            <a:r>
              <a:rPr lang="en-US" dirty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3.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Khi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c¸c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…    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cã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kho¶ng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c¸ch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trªnh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lÖch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rÊt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err="1">
                <a:latin typeface=".VnTime" pitchFamily="34" charset="0"/>
                <a:cs typeface="Times New Roman" pitchFamily="18" charset="0"/>
              </a:rPr>
              <a:t>lín</a:t>
            </a:r>
            <a:r>
              <a:rPr lang="en-US">
                <a:latin typeface=".VnTime" pitchFamily="34" charset="0"/>
                <a:cs typeface="Times New Roman" pitchFamily="18" charset="0"/>
              </a:rPr>
              <a:t> </a:t>
            </a:r>
            <a:r>
              <a:rPr lang="en-US">
                <a:cs typeface="Times New Roman" pitchFamily="18" charset="0"/>
              </a:rPr>
              <a:t>thì</a:t>
            </a:r>
            <a:r>
              <a:rPr lang="en-US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ta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kh«ng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nªn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lÊy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err="1">
                <a:latin typeface=".VnTime" pitchFamily="34" charset="0"/>
                <a:cs typeface="Times New Roman" pitchFamily="18" charset="0"/>
              </a:rPr>
              <a:t>trung</a:t>
            </a:r>
            <a:r>
              <a:rPr lang="en-US">
                <a:latin typeface=".VnTime" pitchFamily="34" charset="0"/>
                <a:cs typeface="Times New Roman" pitchFamily="18" charset="0"/>
              </a:rPr>
              <a:t> </a:t>
            </a:r>
            <a:r>
              <a:rPr lang="en-US">
                <a:cs typeface="Times New Roman" pitchFamily="18" charset="0"/>
              </a:rPr>
              <a:t>bình</a:t>
            </a:r>
            <a:r>
              <a:rPr lang="en-US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céng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®¹i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diÖn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cho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®ã.</a:t>
            </a:r>
          </a:p>
          <a:p>
            <a:pPr algn="just" eaLnBrk="0" hangingPunct="0">
              <a:lnSpc>
                <a:spcPct val="150000"/>
              </a:lnSpc>
            </a:pPr>
            <a:r>
              <a:rPr lang="en-US" dirty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4.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Mèt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lµ …       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cã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tÇn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lín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nhÊt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.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trong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b¶ng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tÇn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endParaRPr lang="en-US" dirty="0">
              <a:latin typeface=".VnTime" pitchFamily="34" charset="0"/>
              <a:cs typeface="Times New Roman" pitchFamily="18" charset="0"/>
            </a:endParaRPr>
          </a:p>
          <a:p>
            <a:pPr algn="just" eaLnBrk="0" hangingPunct="0">
              <a:lnSpc>
                <a:spcPct val="150000"/>
              </a:lnSpc>
            </a:pPr>
            <a:r>
              <a:rPr lang="en-US" dirty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5.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err="1">
                <a:latin typeface=".VnTime" pitchFamily="34" charset="0"/>
                <a:cs typeface="Times New Roman" pitchFamily="18" charset="0"/>
              </a:rPr>
              <a:t>trung</a:t>
            </a:r>
            <a:r>
              <a:rPr lang="en-US">
                <a:latin typeface=".VnTime" pitchFamily="34" charset="0"/>
                <a:cs typeface="Times New Roman" pitchFamily="18" charset="0"/>
              </a:rPr>
              <a:t> </a:t>
            </a:r>
            <a:r>
              <a:rPr lang="en-US">
                <a:cs typeface="Times New Roman" pitchFamily="18" charset="0"/>
              </a:rPr>
              <a:t>bình</a:t>
            </a:r>
            <a:r>
              <a:rPr lang="en-US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céng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(   ) ®</a:t>
            </a:r>
            <a:r>
              <a:rPr lang="en-US" sz="2000" dirty="0" err="1">
                <a:latin typeface=".VnTime" pitchFamily="34" charset="0"/>
                <a:cs typeface="Times New Roman" pitchFamily="18" charset="0"/>
              </a:rPr>
              <a:t>ư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­îc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tÝnh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b»ng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c«ng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thøc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:</a:t>
            </a:r>
          </a:p>
          <a:p>
            <a:pPr algn="just" eaLnBrk="0" hangingPunct="0"/>
            <a:endParaRPr lang="en-US" dirty="0">
              <a:latin typeface=".VnTime" pitchFamily="34" charset="0"/>
              <a:cs typeface="Times New Roman" pitchFamily="18" charset="0"/>
            </a:endParaRPr>
          </a:p>
          <a:p>
            <a:pPr algn="just" eaLnBrk="0" hangingPunct="0">
              <a:lnSpc>
                <a:spcPct val="150000"/>
              </a:lnSpc>
            </a:pPr>
            <a:endParaRPr lang="en-US" sz="1800" dirty="0">
              <a:latin typeface=".VnTime" pitchFamily="34" charset="0"/>
              <a:cs typeface="Times New Roman" pitchFamily="18" charset="0"/>
            </a:endParaRPr>
          </a:p>
        </p:txBody>
      </p:sp>
      <p:graphicFrame>
        <p:nvGraphicFramePr>
          <p:cNvPr id="154656" name="Object 32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057400" y="6019800"/>
          <a:ext cx="129540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6" name="Equation" r:id="rId3" imgW="698400" imgH="228600" progId="Equation.DSMT4">
                  <p:embed/>
                </p:oleObj>
              </mc:Choice>
              <mc:Fallback>
                <p:oleObj name="Equation" r:id="rId3" imgW="698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6019800"/>
                        <a:ext cx="129540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633" name="Text Box 9"/>
          <p:cNvSpPr txBox="1">
            <a:spLocks noChangeArrowheads="1"/>
          </p:cNvSpPr>
          <p:nvPr/>
        </p:nvSpPr>
        <p:spPr bwMode="auto">
          <a:xfrm>
            <a:off x="2743200" y="59436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54634" name="Text Box 10"/>
          <p:cNvSpPr txBox="1">
            <a:spLocks noChangeArrowheads="1"/>
          </p:cNvSpPr>
          <p:nvPr/>
        </p:nvSpPr>
        <p:spPr bwMode="auto">
          <a:xfrm>
            <a:off x="464130" y="1440875"/>
            <a:ext cx="1447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tÇn</a:t>
            </a:r>
            <a:r>
              <a:rPr lang="en-US" sz="2400" b="1" i="1" dirty="0">
                <a:solidFill>
                  <a:srgbClr val="0033CC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sè</a:t>
            </a:r>
            <a:endParaRPr lang="en-US" sz="2400" b="1" i="1" dirty="0">
              <a:solidFill>
                <a:srgbClr val="0033CC"/>
              </a:solidFill>
              <a:latin typeface=".VnTime" pitchFamily="34" charset="0"/>
            </a:endParaRPr>
          </a:p>
        </p:txBody>
      </p:sp>
      <p:sp>
        <p:nvSpPr>
          <p:cNvPr id="154635" name="Text Box 11"/>
          <p:cNvSpPr txBox="1">
            <a:spLocks noChangeArrowheads="1"/>
          </p:cNvSpPr>
          <p:nvPr/>
        </p:nvSpPr>
        <p:spPr bwMode="auto">
          <a:xfrm>
            <a:off x="5562600" y="1976735"/>
            <a:ext cx="1447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tÇn</a:t>
            </a:r>
            <a:r>
              <a:rPr lang="en-US" sz="2400" b="1" i="1" dirty="0">
                <a:solidFill>
                  <a:srgbClr val="0033CC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sè</a:t>
            </a:r>
            <a:endParaRPr lang="en-US" sz="2400" b="1" i="1" dirty="0">
              <a:solidFill>
                <a:srgbClr val="0033CC"/>
              </a:solidFill>
              <a:latin typeface=".VnTime" pitchFamily="34" charset="0"/>
            </a:endParaRPr>
          </a:p>
        </p:txBody>
      </p:sp>
      <p:sp>
        <p:nvSpPr>
          <p:cNvPr id="154636" name="Text Box 12"/>
          <p:cNvSpPr txBox="1">
            <a:spLocks noChangeArrowheads="1"/>
          </p:cNvSpPr>
          <p:nvPr/>
        </p:nvSpPr>
        <p:spPr bwMode="auto">
          <a:xfrm>
            <a:off x="1551710" y="2514600"/>
            <a:ext cx="1143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</a:rPr>
              <a:t>giá</a:t>
            </a:r>
            <a:r>
              <a:rPr lang="en-US" sz="2400" b="1" i="1" dirty="0">
                <a:solidFill>
                  <a:srgbClr val="0033CC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trÞ</a:t>
            </a:r>
            <a:endParaRPr lang="en-US" sz="2400" b="1" i="1" dirty="0">
              <a:solidFill>
                <a:srgbClr val="0033CC"/>
              </a:solidFill>
              <a:latin typeface=".VnTime" pitchFamily="34" charset="0"/>
            </a:endParaRPr>
          </a:p>
        </p:txBody>
      </p:sp>
      <p:sp>
        <p:nvSpPr>
          <p:cNvPr id="154637" name="Text Box 13"/>
          <p:cNvSpPr txBox="1">
            <a:spLocks noChangeArrowheads="1"/>
          </p:cNvSpPr>
          <p:nvPr/>
        </p:nvSpPr>
        <p:spPr bwMode="auto">
          <a:xfrm>
            <a:off x="3061855" y="3622965"/>
            <a:ext cx="1143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</a:rPr>
              <a:t>giá</a:t>
            </a:r>
            <a:r>
              <a:rPr lang="en-US" sz="2400" b="1" i="1" dirty="0">
                <a:solidFill>
                  <a:srgbClr val="0033CC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trÞ</a:t>
            </a:r>
            <a:endParaRPr lang="en-US" sz="2400" b="1" i="1" dirty="0">
              <a:solidFill>
                <a:srgbClr val="0033CC"/>
              </a:solidFill>
              <a:latin typeface=".VnTime" pitchFamily="34" charset="0"/>
            </a:endParaRPr>
          </a:p>
        </p:txBody>
      </p:sp>
      <p:grpSp>
        <p:nvGrpSpPr>
          <p:cNvPr id="154638" name="Group 14"/>
          <p:cNvGrpSpPr>
            <a:grpSpLocks/>
          </p:cNvGrpSpPr>
          <p:nvPr/>
        </p:nvGrpSpPr>
        <p:grpSpPr bwMode="auto">
          <a:xfrm>
            <a:off x="2152288" y="4739181"/>
            <a:ext cx="4553311" cy="1021637"/>
            <a:chOff x="1143" y="1700"/>
            <a:chExt cx="2817" cy="499"/>
          </a:xfrm>
        </p:grpSpPr>
        <p:graphicFrame>
          <p:nvGraphicFramePr>
            <p:cNvPr id="154639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02361592"/>
                </p:ext>
              </p:extLst>
            </p:nvPr>
          </p:nvGraphicFramePr>
          <p:xfrm>
            <a:off x="1143" y="1700"/>
            <a:ext cx="340" cy="4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7" name="Equation" r:id="rId5" imgW="126720" imgH="152280" progId="Equation.DSMT4">
                    <p:embed/>
                  </p:oleObj>
                </mc:Choice>
                <mc:Fallback>
                  <p:oleObj name="Equation" r:id="rId5" imgW="126720" imgH="1522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3" y="1700"/>
                          <a:ext cx="340" cy="4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4640" name="Text Box 16"/>
            <p:cNvSpPr txBox="1">
              <a:spLocks noChangeArrowheads="1"/>
            </p:cNvSpPr>
            <p:nvPr/>
          </p:nvSpPr>
          <p:spPr bwMode="auto">
            <a:xfrm>
              <a:off x="1585" y="1730"/>
              <a:ext cx="2375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x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1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.n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1 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+ x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2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.n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2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 +x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3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.n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3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 + … + </a:t>
              </a:r>
              <a:r>
                <a:rPr lang="en-US" sz="2000" b="1" dirty="0" err="1">
                  <a:solidFill>
                    <a:srgbClr val="0000CC"/>
                  </a:solidFill>
                  <a:latin typeface=".VnTime" pitchFamily="34" charset="0"/>
                </a:rPr>
                <a:t>x</a:t>
              </a:r>
              <a:r>
                <a:rPr lang="en-US" sz="2000" b="1" baseline="-25000" dirty="0" err="1">
                  <a:solidFill>
                    <a:srgbClr val="0000CC"/>
                  </a:solidFill>
                  <a:latin typeface=".VnTime" pitchFamily="34" charset="0"/>
                </a:rPr>
                <a:t>k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.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.</a:t>
              </a:r>
              <a:r>
                <a:rPr lang="en-US" sz="2000" b="1" dirty="0" err="1">
                  <a:solidFill>
                    <a:srgbClr val="0000CC"/>
                  </a:solidFill>
                  <a:latin typeface=".VnTime" pitchFamily="34" charset="0"/>
                </a:rPr>
                <a:t>n</a:t>
              </a:r>
              <a:r>
                <a:rPr lang="en-US" sz="2000" b="1" baseline="-25000" dirty="0" err="1">
                  <a:solidFill>
                    <a:srgbClr val="0000CC"/>
                  </a:solidFill>
                  <a:latin typeface=".VnTime" pitchFamily="34" charset="0"/>
                </a:rPr>
                <a:t>k</a:t>
              </a:r>
              <a:endParaRPr lang="en-US" sz="2000" b="1" dirty="0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154641" name="Text Box 17"/>
            <p:cNvSpPr txBox="1">
              <a:spLocks noChangeArrowheads="1"/>
            </p:cNvSpPr>
            <p:nvPr/>
          </p:nvSpPr>
          <p:spPr bwMode="auto">
            <a:xfrm>
              <a:off x="1842" y="1947"/>
              <a:ext cx="139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 dirty="0">
                  <a:solidFill>
                    <a:srgbClr val="0000CC"/>
                  </a:solidFill>
                  <a:latin typeface=".VnTime" pitchFamily="34" charset="0"/>
                </a:rPr>
                <a:t>N</a:t>
              </a:r>
              <a:endParaRPr lang="en-US" sz="1800" dirty="0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154642" name="Text Box 18"/>
            <p:cNvSpPr txBox="1">
              <a:spLocks noChangeArrowheads="1"/>
            </p:cNvSpPr>
            <p:nvPr/>
          </p:nvSpPr>
          <p:spPr bwMode="auto">
            <a:xfrm>
              <a:off x="1420" y="1833"/>
              <a:ext cx="42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US" sz="2400" dirty="0">
                  <a:latin typeface=".VnTime" pitchFamily="34" charset="0"/>
                </a:rPr>
                <a:t>=</a:t>
              </a:r>
            </a:p>
          </p:txBody>
        </p:sp>
        <p:sp>
          <p:nvSpPr>
            <p:cNvPr id="154643" name="Line 19"/>
            <p:cNvSpPr>
              <a:spLocks noChangeShapeType="1"/>
            </p:cNvSpPr>
            <p:nvPr/>
          </p:nvSpPr>
          <p:spPr bwMode="auto">
            <a:xfrm>
              <a:off x="1618" y="1963"/>
              <a:ext cx="19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646" name="Rectangle 22"/>
          <p:cNvSpPr>
            <a:spLocks noChangeArrowheads="1"/>
          </p:cNvSpPr>
          <p:nvPr/>
        </p:nvSpPr>
        <p:spPr bwMode="auto">
          <a:xfrm>
            <a:off x="1188030" y="5361982"/>
            <a:ext cx="7772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dirty="0" err="1">
                <a:latin typeface=".VnTime" pitchFamily="34" charset="0"/>
              </a:rPr>
              <a:t>Trong</a:t>
            </a:r>
            <a:r>
              <a:rPr lang="en-US" sz="2000" dirty="0">
                <a:latin typeface=".VnTime" pitchFamily="34" charset="0"/>
              </a:rPr>
              <a:t> ®ã: </a:t>
            </a:r>
          </a:p>
          <a:p>
            <a:r>
              <a:rPr lang="en-US" sz="2000" dirty="0">
                <a:latin typeface=".VnTime" pitchFamily="34" charset="0"/>
              </a:rPr>
              <a:t>                                lµ </a:t>
            </a:r>
            <a:r>
              <a:rPr lang="en-US" sz="2000" dirty="0" err="1">
                <a:latin typeface=".VnTime" pitchFamily="34" charset="0"/>
              </a:rPr>
              <a:t>c¸c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gi</a:t>
            </a:r>
            <a:r>
              <a:rPr lang="en-US" sz="2000" dirty="0">
                <a:latin typeface=".VnTime" pitchFamily="34" charset="0"/>
              </a:rPr>
              <a:t>¸ </a:t>
            </a:r>
            <a:r>
              <a:rPr lang="en-US" sz="2000" dirty="0" err="1">
                <a:latin typeface=".VnTime" pitchFamily="34" charset="0"/>
              </a:rPr>
              <a:t>trÞ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kh¸c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nhau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cña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dÊu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hiÖu</a:t>
            </a:r>
            <a:r>
              <a:rPr lang="en-US" sz="2000" dirty="0">
                <a:latin typeface=".VnTime" pitchFamily="34" charset="0"/>
              </a:rPr>
              <a:t>.</a:t>
            </a:r>
          </a:p>
          <a:p>
            <a:r>
              <a:rPr lang="en-US" sz="2000" dirty="0">
                <a:latin typeface=".VnTime" pitchFamily="34" charset="0"/>
              </a:rPr>
              <a:t>                                  lµ </a:t>
            </a:r>
            <a:r>
              <a:rPr lang="en-US" sz="2000" dirty="0" err="1">
                <a:latin typeface=".VnTime" pitchFamily="34" charset="0"/>
              </a:rPr>
              <a:t>c¸c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tÇn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err="1">
                <a:latin typeface=".VnTime" pitchFamily="34" charset="0"/>
              </a:rPr>
              <a:t>sè</a:t>
            </a:r>
            <a:r>
              <a:rPr lang="en-US" sz="2000">
                <a:latin typeface=".VnTime" pitchFamily="34" charset="0"/>
              </a:rPr>
              <a:t> t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000">
                <a:latin typeface=".VnTime" pitchFamily="34" charset="0"/>
              </a:rPr>
              <a:t>­¬</a:t>
            </a:r>
            <a:r>
              <a:rPr lang="en-US" sz="2000" dirty="0" err="1">
                <a:latin typeface=".VnTime" pitchFamily="34" charset="0"/>
              </a:rPr>
              <a:t>ng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øng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cña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c¸c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gi</a:t>
            </a:r>
            <a:r>
              <a:rPr lang="en-US" sz="2000" dirty="0">
                <a:latin typeface=".VnTime" pitchFamily="34" charset="0"/>
              </a:rPr>
              <a:t>¸ </a:t>
            </a:r>
            <a:r>
              <a:rPr lang="en-US" sz="2000" dirty="0" err="1">
                <a:latin typeface=".VnTime" pitchFamily="34" charset="0"/>
              </a:rPr>
              <a:t>trÞ</a:t>
            </a:r>
            <a:r>
              <a:rPr lang="en-US" sz="2000" dirty="0">
                <a:latin typeface=".VnTime" pitchFamily="34" charset="0"/>
              </a:rPr>
              <a:t> ®ã.</a:t>
            </a:r>
          </a:p>
          <a:p>
            <a:r>
              <a:rPr lang="en-US" sz="2000" dirty="0">
                <a:latin typeface=".VnTime" pitchFamily="34" charset="0"/>
              </a:rPr>
              <a:t>N: </a:t>
            </a:r>
            <a:r>
              <a:rPr lang="en-US" sz="2000" dirty="0" err="1">
                <a:latin typeface=".VnTime" pitchFamily="34" charset="0"/>
              </a:rPr>
              <a:t>sè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c¸c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gi</a:t>
            </a:r>
            <a:r>
              <a:rPr lang="en-US" sz="2000" dirty="0">
                <a:latin typeface=".VnTime" pitchFamily="34" charset="0"/>
              </a:rPr>
              <a:t>¸ </a:t>
            </a:r>
            <a:r>
              <a:rPr lang="en-US" sz="2000" dirty="0" err="1">
                <a:latin typeface=".VnTime" pitchFamily="34" charset="0"/>
              </a:rPr>
              <a:t>trÞ</a:t>
            </a:r>
            <a:endParaRPr lang="en-US" sz="2000" dirty="0">
              <a:latin typeface=".VnTime" pitchFamily="34" charset="0"/>
            </a:endParaRPr>
          </a:p>
        </p:txBody>
      </p:sp>
      <p:graphicFrame>
        <p:nvGraphicFramePr>
          <p:cNvPr id="154660" name="Object 36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2057400" y="5638800"/>
          <a:ext cx="12192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" name="Equation" r:id="rId7" imgW="698400" imgH="228600" progId="Equation.DSMT4">
                  <p:embed/>
                </p:oleObj>
              </mc:Choice>
              <mc:Fallback>
                <p:oleObj name="Equation" r:id="rId7" imgW="698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638800"/>
                        <a:ext cx="12192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665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1182744"/>
              </p:ext>
            </p:extLst>
          </p:nvPr>
        </p:nvGraphicFramePr>
        <p:xfrm>
          <a:off x="4697122" y="4274130"/>
          <a:ext cx="290513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" name="Equation" r:id="rId9" imgW="177480" imgH="203040" progId="Equation.DSMT4">
                  <p:embed/>
                </p:oleObj>
              </mc:Choice>
              <mc:Fallback>
                <p:oleObj name="Equation" r:id="rId9" imgW="177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122" y="4274130"/>
                        <a:ext cx="290513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2677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5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5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5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4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54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5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54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54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34" grpId="0"/>
      <p:bldP spid="154635" grpId="0"/>
      <p:bldP spid="154636" grpId="0"/>
      <p:bldP spid="154637" grpId="0"/>
      <p:bldP spid="1546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4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571500"/>
          </a:xfrm>
          <a:noFill/>
        </p:spPr>
        <p:txBody>
          <a:bodyPr>
            <a:normAutofit fontScale="90000"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en-US" sz="4000" b="1" u="sng" dirty="0">
                <a:solidFill>
                  <a:srgbClr val="00CC00"/>
                </a:solidFill>
                <a:latin typeface=".VnTime" panose="020B7200000000000000" pitchFamily="34" charset="0"/>
              </a:rPr>
              <a:t>II) </a:t>
            </a:r>
            <a:r>
              <a:rPr lang="en-US" altLang="en-US" sz="4000" b="1" u="sng" dirty="0" err="1">
                <a:solidFill>
                  <a:srgbClr val="00CC00"/>
                </a:solidFill>
                <a:latin typeface=".VnTime" panose="020B7200000000000000" pitchFamily="34" charset="0"/>
              </a:rPr>
              <a:t>Bµi</a:t>
            </a:r>
            <a:r>
              <a:rPr lang="en-US" altLang="en-US" sz="4000" b="1" u="sng" dirty="0">
                <a:solidFill>
                  <a:srgbClr val="00CC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4000" b="1" u="sng" dirty="0" err="1">
                <a:solidFill>
                  <a:srgbClr val="00CC00"/>
                </a:solidFill>
                <a:latin typeface=".VnTime" panose="020B7200000000000000" pitchFamily="34" charset="0"/>
              </a:rPr>
              <a:t>tập</a:t>
            </a:r>
            <a:r>
              <a:rPr lang="en-US" altLang="en-US" sz="4000" dirty="0"/>
              <a:t> </a:t>
            </a:r>
          </a:p>
        </p:txBody>
      </p:sp>
      <p:sp>
        <p:nvSpPr>
          <p:cNvPr id="32773" name="Text Box 5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609600"/>
            <a:ext cx="8382000" cy="6858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 u="sng" dirty="0" err="1">
                <a:solidFill>
                  <a:srgbClr val="FF0000"/>
                </a:solidFill>
                <a:latin typeface=".VnTime" panose="020B7200000000000000" pitchFamily="34" charset="0"/>
              </a:rPr>
              <a:t>Bài</a:t>
            </a:r>
            <a:r>
              <a:rPr lang="en-US" altLang="en-US" sz="2400" b="1" u="sng" dirty="0">
                <a:solidFill>
                  <a:srgbClr val="FF0000"/>
                </a:solidFill>
                <a:latin typeface=".VnTime" panose="020B7200000000000000" pitchFamily="34" charset="0"/>
              </a:rPr>
              <a:t> 3:</a:t>
            </a:r>
            <a:r>
              <a:rPr lang="en-US" altLang="en-US" sz="2400" b="1" dirty="0">
                <a:latin typeface=".VnTime" panose="020B7200000000000000" pitchFamily="34" charset="0"/>
              </a:rPr>
              <a:t> §</a:t>
            </a:r>
            <a:r>
              <a:rPr lang="en-US" altLang="en-US" sz="2400" b="1" dirty="0" err="1">
                <a:latin typeface=".VnTime" panose="020B7200000000000000" pitchFamily="34" charset="0"/>
              </a:rPr>
              <a:t>iÓm</a:t>
            </a:r>
            <a:r>
              <a:rPr lang="en-US" altLang="en-US" sz="2400" b="1" dirty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latin typeface=".VnTime" panose="020B7200000000000000" pitchFamily="34" charset="0"/>
              </a:rPr>
              <a:t>kiÓm</a:t>
            </a:r>
            <a:r>
              <a:rPr lang="en-US" altLang="en-US" sz="2400" b="1" dirty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latin typeface=".VnTime" panose="020B7200000000000000" pitchFamily="34" charset="0"/>
              </a:rPr>
              <a:t>tra</a:t>
            </a:r>
            <a:r>
              <a:rPr lang="en-US" altLang="en-US" sz="2400" b="1" dirty="0">
                <a:latin typeface=".VnTime" panose="020B7200000000000000" pitchFamily="34" charset="0"/>
              </a:rPr>
              <a:t> 45 </a:t>
            </a:r>
            <a:r>
              <a:rPr lang="en-US" altLang="en-US" sz="2400" b="1" dirty="0" err="1">
                <a:latin typeface=".VnTime" panose="020B7200000000000000" pitchFamily="34" charset="0"/>
              </a:rPr>
              <a:t>phót</a:t>
            </a:r>
            <a:r>
              <a:rPr lang="en-US" altLang="en-US" sz="2400" b="1" dirty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latin typeface=".VnTime" panose="020B7200000000000000" pitchFamily="34" charset="0"/>
              </a:rPr>
              <a:t>m«n</a:t>
            </a:r>
            <a:r>
              <a:rPr lang="en-US" altLang="en-US" sz="2400" b="1" dirty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latin typeface=".VnTime" panose="020B7200000000000000" pitchFamily="34" charset="0"/>
              </a:rPr>
              <a:t>to¸n</a:t>
            </a:r>
            <a:r>
              <a:rPr lang="en-US" altLang="en-US" sz="2400" b="1" dirty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latin typeface=".VnTime" panose="020B7200000000000000" pitchFamily="34" charset="0"/>
              </a:rPr>
              <a:t>cña</a:t>
            </a:r>
            <a:r>
              <a:rPr lang="en-US" altLang="en-US" sz="2400" b="1" dirty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latin typeface=".VnTime" panose="020B7200000000000000" pitchFamily="34" charset="0"/>
              </a:rPr>
              <a:t>líp</a:t>
            </a:r>
            <a:r>
              <a:rPr lang="en-US" altLang="en-US" sz="2400" b="1" dirty="0">
                <a:latin typeface=".VnTime" panose="020B7200000000000000" pitchFamily="34" charset="0"/>
              </a:rPr>
              <a:t> 7 ®­</a:t>
            </a:r>
            <a:r>
              <a:rPr lang="en-US" altLang="en-US" sz="2400" b="1" dirty="0" err="1">
                <a:latin typeface=".VnTime" panose="020B7200000000000000" pitchFamily="34" charset="0"/>
              </a:rPr>
              <a:t>ưîc</a:t>
            </a:r>
            <a:r>
              <a:rPr lang="en-US" altLang="en-US" sz="2400" b="1" dirty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latin typeface=".VnTime" panose="020B7200000000000000" pitchFamily="34" charset="0"/>
              </a:rPr>
              <a:t>ghi</a:t>
            </a:r>
            <a:r>
              <a:rPr lang="en-US" altLang="en-US" sz="2400" b="1" dirty="0">
                <a:latin typeface=".VnTime" panose="020B7200000000000000" pitchFamily="34" charset="0"/>
              </a:rPr>
              <a:t> l¹i </a:t>
            </a:r>
            <a:r>
              <a:rPr lang="en-US" altLang="en-US" sz="2400" b="1" dirty="0" err="1">
                <a:latin typeface=".VnTime" panose="020B7200000000000000" pitchFamily="34" charset="0"/>
              </a:rPr>
              <a:t>như</a:t>
            </a:r>
            <a:r>
              <a:rPr lang="en-US" altLang="en-US" sz="2400" b="1" dirty="0">
                <a:latin typeface=".VnTime" panose="020B7200000000000000" pitchFamily="34" charset="0"/>
              </a:rPr>
              <a:t>­ </a:t>
            </a:r>
            <a:r>
              <a:rPr lang="en-US" altLang="en-US" sz="2400" b="1" dirty="0" err="1">
                <a:latin typeface=".VnTime" panose="020B7200000000000000" pitchFamily="34" charset="0"/>
              </a:rPr>
              <a:t>sau</a:t>
            </a:r>
            <a:endParaRPr lang="en-US" altLang="en-US" sz="2400" b="1" dirty="0">
              <a:latin typeface=".VnTime" panose="020B7200000000000000" pitchFamily="34" charset="0"/>
            </a:endParaRPr>
          </a:p>
        </p:txBody>
      </p:sp>
      <p:sp>
        <p:nvSpPr>
          <p:cNvPr id="8200" name="Text Box 7"/>
          <p:cNvSpPr txBox="1">
            <a:spLocks noChangeArrowheads="1"/>
          </p:cNvSpPr>
          <p:nvPr/>
        </p:nvSpPr>
        <p:spPr bwMode="auto">
          <a:xfrm>
            <a:off x="0" y="32004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32843" name="Text Box 75"/>
          <p:cNvSpPr txBox="1">
            <a:spLocks noChangeArrowheads="1"/>
          </p:cNvSpPr>
          <p:nvPr/>
        </p:nvSpPr>
        <p:spPr bwMode="auto">
          <a:xfrm>
            <a:off x="304800" y="3930708"/>
            <a:ext cx="4343400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latin typeface=".VnTime" panose="020B7200000000000000" pitchFamily="34" charset="0"/>
              </a:rPr>
              <a:t>C©u</a:t>
            </a:r>
            <a:r>
              <a:rPr lang="en-US" altLang="en-US" b="1" dirty="0">
                <a:latin typeface=".VnTime" panose="020B7200000000000000" pitchFamily="34" charset="0"/>
              </a:rPr>
              <a:t> 1:§</a:t>
            </a:r>
            <a:r>
              <a:rPr lang="en-US" altLang="en-US" b="1" dirty="0" err="1">
                <a:latin typeface=".VnTime" panose="020B7200000000000000" pitchFamily="34" charset="0"/>
              </a:rPr>
              <a:t>iÒn</a:t>
            </a:r>
            <a:r>
              <a:rPr lang="en-US" altLang="en-US" b="1" dirty="0">
                <a:latin typeface=".VnTime" panose="020B7200000000000000" pitchFamily="34" charset="0"/>
              </a:rPr>
              <a:t> </a:t>
            </a:r>
            <a:r>
              <a:rPr lang="en-US" altLang="en-US" b="1" dirty="0" err="1">
                <a:latin typeface=".VnTime" panose="020B7200000000000000" pitchFamily="34" charset="0"/>
              </a:rPr>
              <a:t>néi</a:t>
            </a:r>
            <a:r>
              <a:rPr lang="en-US" altLang="en-US" b="1" dirty="0">
                <a:latin typeface=".VnTime" panose="020B7200000000000000" pitchFamily="34" charset="0"/>
              </a:rPr>
              <a:t> dung </a:t>
            </a:r>
            <a:r>
              <a:rPr lang="en-US" altLang="en-US" b="1" dirty="0" err="1">
                <a:latin typeface=".VnTime" panose="020B7200000000000000" pitchFamily="34" charset="0"/>
              </a:rPr>
              <a:t>thÝch</a:t>
            </a:r>
            <a:r>
              <a:rPr lang="en-US" altLang="en-US" b="1" dirty="0">
                <a:latin typeface=".VnTime" panose="020B7200000000000000" pitchFamily="34" charset="0"/>
              </a:rPr>
              <a:t> </a:t>
            </a:r>
            <a:r>
              <a:rPr lang="en-US" altLang="en-US" b="1" dirty="0" err="1">
                <a:latin typeface=".VnTime" panose="020B7200000000000000" pitchFamily="34" charset="0"/>
              </a:rPr>
              <a:t>hîp</a:t>
            </a:r>
            <a:r>
              <a:rPr lang="en-US" altLang="en-US" b="1" dirty="0">
                <a:latin typeface=".VnTime" panose="020B7200000000000000" pitchFamily="34" charset="0"/>
              </a:rPr>
              <a:t> </a:t>
            </a:r>
            <a:r>
              <a:rPr lang="en-US" altLang="en-US" b="1" dirty="0" err="1">
                <a:latin typeface=".VnTime" panose="020B7200000000000000" pitchFamily="34" charset="0"/>
              </a:rPr>
              <a:t>vµo</a:t>
            </a:r>
            <a:r>
              <a:rPr lang="en-US" altLang="en-US" b="1" dirty="0">
                <a:latin typeface=".VnTime" panose="020B7200000000000000" pitchFamily="34" charset="0"/>
              </a:rPr>
              <a:t> </a:t>
            </a:r>
            <a:r>
              <a:rPr lang="en-US" altLang="en-US" b="1" dirty="0" err="1">
                <a:latin typeface=".VnTime" panose="020B7200000000000000" pitchFamily="34" charset="0"/>
              </a:rPr>
              <a:t>dÊu</a:t>
            </a:r>
            <a:endParaRPr lang="en-US" altLang="en-US" b="1" dirty="0">
              <a:latin typeface=".VnTime" panose="020B7200000000000000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DÊu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hiÖu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®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iÒu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tra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lµ … 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§¬n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vÞ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®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iÒu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tra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……….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Sè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c¸c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gi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¸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trÞ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cña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dÊu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hiªu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………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C¸c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gi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¸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trÞ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kh¸c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nhau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cña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dÊu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hiÖu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………..</a:t>
            </a: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8202" name="Text Box 77"/>
          <p:cNvSpPr txBox="1">
            <a:spLocks noChangeArrowheads="1"/>
          </p:cNvSpPr>
          <p:nvPr/>
        </p:nvSpPr>
        <p:spPr bwMode="auto">
          <a:xfrm>
            <a:off x="2133600" y="4876800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8203" name="Text Box 78"/>
          <p:cNvSpPr txBox="1">
            <a:spLocks noChangeArrowheads="1"/>
          </p:cNvSpPr>
          <p:nvPr/>
        </p:nvSpPr>
        <p:spPr bwMode="auto">
          <a:xfrm>
            <a:off x="2286000" y="57912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8204" name="Text Box 79"/>
          <p:cNvSpPr txBox="1">
            <a:spLocks noChangeArrowheads="1"/>
          </p:cNvSpPr>
          <p:nvPr/>
        </p:nvSpPr>
        <p:spPr bwMode="auto">
          <a:xfrm>
            <a:off x="3124200" y="54102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graphicFrame>
        <p:nvGraphicFramePr>
          <p:cNvPr id="50284" name="Group 11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263955"/>
              </p:ext>
            </p:extLst>
          </p:nvPr>
        </p:nvGraphicFramePr>
        <p:xfrm>
          <a:off x="2258505" y="1397058"/>
          <a:ext cx="4648200" cy="1981200"/>
        </p:xfrm>
        <a:graphic>
          <a:graphicData uri="http://schemas.openxmlformats.org/drawingml/2006/table">
            <a:tbl>
              <a:tblPr/>
              <a:tblGrid>
                <a:gridCol w="3873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41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8418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8418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8102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8418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7786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77861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25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2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7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5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33718" name="Group 950"/>
          <p:cNvGraphicFramePr>
            <a:graphicFrameLocks noGrp="1"/>
          </p:cNvGraphicFramePr>
          <p:nvPr>
            <p:ph sz="quarter" idx="2"/>
          </p:nvPr>
        </p:nvGraphicFramePr>
        <p:xfrm>
          <a:off x="4800600" y="1676400"/>
          <a:ext cx="4191000" cy="1752601"/>
        </p:xfrm>
        <a:graphic>
          <a:graphicData uri="http://schemas.openxmlformats.org/drawingml/2006/table">
            <a:tbl>
              <a:tblPr/>
              <a:tblGrid>
                <a:gridCol w="279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5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1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50286" name="Text Box 1134"/>
          <p:cNvSpPr txBox="1">
            <a:spLocks noChangeArrowheads="1"/>
          </p:cNvSpPr>
          <p:nvPr/>
        </p:nvSpPr>
        <p:spPr bwMode="auto">
          <a:xfrm>
            <a:off x="4976567" y="3977729"/>
            <a:ext cx="4048812" cy="161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latin typeface=".VnTime" panose="020B7200000000000000" pitchFamily="34" charset="0"/>
              </a:rPr>
              <a:t>C©u</a:t>
            </a:r>
            <a:r>
              <a:rPr lang="en-US" altLang="en-US" b="1" dirty="0">
                <a:latin typeface=".VnTime" panose="020B7200000000000000" pitchFamily="34" charset="0"/>
              </a:rPr>
              <a:t> 2: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LËp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b¶ng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t©n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sè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?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Dùng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biÓu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®å ®o¹n th¼ng ?</a:t>
            </a:r>
          </a:p>
          <a:p>
            <a:pPr marL="0" indent="0" eaLnBrk="1" hangingPunct="1">
              <a:spcBef>
                <a:spcPct val="50000"/>
              </a:spcBef>
            </a:pP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altLang="en-US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655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8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0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0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0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/>
      <p:bldP spid="32773" grpId="0"/>
      <p:bldP spid="32843" grpId="1"/>
      <p:bldP spid="5028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819</Words>
  <Application>Microsoft Office PowerPoint</Application>
  <PresentationFormat>On-screen Show (4:3)</PresentationFormat>
  <Paragraphs>280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Equation</vt:lpstr>
      <vt:lpstr>TRƯỜNG THCS LONG BIÊN  GV: PHẠM THỊ HIỀN  NĂM HỌC: 2020-2021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II) Bµi tập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52</cp:revision>
  <dcterms:created xsi:type="dcterms:W3CDTF">2016-02-17T14:41:23Z</dcterms:created>
  <dcterms:modified xsi:type="dcterms:W3CDTF">2021-02-19T10:00:49Z</dcterms:modified>
</cp:coreProperties>
</file>