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5" r:id="rId5"/>
    <p:sldId id="259" r:id="rId6"/>
    <p:sldId id="260" r:id="rId7"/>
    <p:sldId id="261" r:id="rId8"/>
    <p:sldId id="263" r:id="rId9"/>
    <p:sldId id="264" r:id="rId10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362" y="-3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74F3DFBA-2AD5-4411-9BFB-1FA7478735FC}" type="datetimeFigureOut">
              <a:rPr lang="en-US" smtClean="0"/>
              <a:t>8/27/2020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22EE4349-857F-4F18-AFC0-D2F7D918B3B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3075" y="609599"/>
            <a:ext cx="8908525" cy="1015663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0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NHIỆT LIỆT CHÀO MỪNG CÁC THẦY CÔ GIÁO </a:t>
            </a:r>
          </a:p>
          <a:p>
            <a:pPr algn="ctr"/>
            <a:r>
              <a:rPr lang="en-US" sz="30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VỀ DỰ CHUYÊN ĐỀ NGÀY HÔM NAY</a:t>
            </a:r>
            <a:endParaRPr lang="en-US" sz="3000" b="1" cap="none" spc="0" dirty="0">
              <a:ln w="11430"/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-45814" y="2133600"/>
            <a:ext cx="8994578" cy="83099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CHUYÊN ĐỀ </a:t>
            </a:r>
            <a:r>
              <a:rPr lang="en-US" sz="4800" b="1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TẬP </a:t>
            </a:r>
            <a:r>
              <a:rPr lang="en-US" sz="4800" b="1" cap="none" spc="0" dirty="0" smtClean="0">
                <a:ln w="31550" cmpd="sng">
                  <a:gradFill>
                    <a:gsLst>
                      <a:gs pos="25000">
                        <a:schemeClr val="accent1">
                          <a:shade val="25000"/>
                          <a:satMod val="190000"/>
                        </a:schemeClr>
                      </a:gs>
                      <a:gs pos="80000">
                        <a:schemeClr val="accent1">
                          <a:tint val="75000"/>
                          <a:satMod val="190000"/>
                        </a:schemeClr>
                      </a:gs>
                    </a:gsLst>
                    <a:lin ang="5400000"/>
                  </a:gradFill>
                  <a:prstDash val="solid"/>
                </a:ln>
                <a:solidFill>
                  <a:srgbClr val="FFFFFF"/>
                </a:solidFill>
                <a:effectLst>
                  <a:outerShdw blurRad="41275" dist="12700" dir="120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ĐẠI SỐ 8</a:t>
            </a:r>
            <a:endParaRPr lang="en-US" sz="4800" b="1" cap="none" spc="0" dirty="0">
              <a:ln w="31550" cmpd="sng">
                <a:gradFill>
                  <a:gsLst>
                    <a:gs pos="25000">
                      <a:schemeClr val="accent1">
                        <a:shade val="25000"/>
                        <a:satMod val="190000"/>
                      </a:schemeClr>
                    </a:gs>
                    <a:gs pos="80000">
                      <a:schemeClr val="accent1">
                        <a:tint val="75000"/>
                        <a:satMod val="190000"/>
                      </a:schemeClr>
                    </a:gs>
                  </a:gsLst>
                  <a:lin ang="5400000"/>
                </a:gradFill>
                <a:prstDash val="solid"/>
              </a:ln>
              <a:solidFill>
                <a:srgbClr val="FFFFFF"/>
              </a:solidFill>
              <a:effectLst>
                <a:outerShdw blurRad="41275" dist="12700" dir="120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131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14614"/>
            <a:ext cx="670061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:ÔN TẬP HỌC KÌ I</a:t>
            </a:r>
            <a:endParaRPr lang="en-US" sz="4400" b="1" cap="none" spc="0" dirty="0">
              <a:ln w="11430"/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02308" y="580846"/>
            <a:ext cx="8686799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Thu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3: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chia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dư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x</a:t>
            </a:r>
          </a:p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5: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800" b="1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2800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7</a:t>
            </a: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: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val 1"/>
          <p:cNvSpPr/>
          <p:nvPr/>
        </p:nvSpPr>
        <p:spPr>
          <a:xfrm>
            <a:off x="533400" y="5715000"/>
            <a:ext cx="609600" cy="609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295400" y="6172200"/>
            <a:ext cx="457200" cy="4191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752600" y="58674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914400" y="64770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719210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Oval 14"/>
          <p:cNvSpPr/>
          <p:nvPr/>
        </p:nvSpPr>
        <p:spPr>
          <a:xfrm>
            <a:off x="533400" y="5715000"/>
            <a:ext cx="609600" cy="609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Oval 15"/>
          <p:cNvSpPr/>
          <p:nvPr/>
        </p:nvSpPr>
        <p:spPr>
          <a:xfrm>
            <a:off x="1295400" y="6172200"/>
            <a:ext cx="457200" cy="4191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1752600" y="58674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Oval 17"/>
          <p:cNvSpPr/>
          <p:nvPr/>
        </p:nvSpPr>
        <p:spPr>
          <a:xfrm>
            <a:off x="914400" y="64770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1012944" y="304798"/>
            <a:ext cx="670061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:ÔN TẬP HỌC KÌ I</a:t>
            </a:r>
            <a:endParaRPr lang="en-US" sz="4400" b="1" cap="none" spc="0" dirty="0">
              <a:ln w="11430"/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609600" y="1058094"/>
            <a:ext cx="814609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b="1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x</a:t>
            </a:r>
          </a:p>
          <a:p>
            <a:r>
              <a:rPr lang="en-US" b="1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b="1" dirty="0">
                <a:latin typeface="Times New Roman" pitchFamily="18" charset="0"/>
                <a:cs typeface="Times New Roman" pitchFamily="18" charset="0"/>
              </a:rPr>
              <a:t>1: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x,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(2 </a:t>
            </a:r>
            <a:r>
              <a:rPr lang="en-US" dirty="0" err="1" smtClean="0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342900" indent="-342900">
              <a:buAutoNum type="alphaL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3x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3x(x + 4) = - 36</a:t>
            </a:r>
            <a:r>
              <a:rPr lang="en-US" dirty="0">
                <a:latin typeface="Times New Roman" pitchFamily="18" charset="0"/>
                <a:cs typeface="Times New Roman" pitchFamily="18" charset="0"/>
              </a:rPr>
              <a:t>	  	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c)(x – 1)(x + 2) – x – 2 = 0 </a:t>
            </a:r>
            <a:endParaRPr lang="es-ES" dirty="0" smtClean="0"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lphaLcParenR"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s-ES" dirty="0" smtClean="0"/>
              <a:t> 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9x</a:t>
            </a:r>
            <a:r>
              <a:rPr lang="es-ES" baseline="30000" dirty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s-ES" dirty="0">
                <a:latin typeface="Times New Roman" pitchFamily="18" charset="0"/>
                <a:cs typeface="Times New Roman" pitchFamily="18" charset="0"/>
              </a:rPr>
              <a:t> – 49 = 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			d) 3x</a:t>
            </a:r>
            <a:r>
              <a:rPr lang="en-US" baseline="30000" dirty="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 – 4x – 7 = 0 (x &lt; 0)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8700" y="2267644"/>
            <a:ext cx="491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Hoạt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động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cá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 : (7 </a:t>
            </a:r>
            <a:r>
              <a:rPr lang="en-US" sz="2000" b="1" dirty="0" err="1" smtClean="0">
                <a:latin typeface="Times New Roman" pitchFamily="18" charset="0"/>
                <a:cs typeface="Times New Roman" pitchFamily="18" charset="0"/>
              </a:rPr>
              <a:t>phút</a:t>
            </a:r>
            <a:r>
              <a:rPr lang="en-US" sz="2000" b="1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381001" y="2745493"/>
                <a:ext cx="3505199" cy="342670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342900" indent="-342900">
                  <a:buAutoNum type="alphaLcParenR"/>
                </a:pP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3x</a:t>
                </a:r>
                <a:r>
                  <a:rPr lang="en-US" baseline="30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– 3x(x + 4) = - 36</a:t>
                </a:r>
              </a:p>
              <a:p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  <m:r>
                      <a:rPr lang="en-US" b="0" i="0" smtClean="0">
                        <a:latin typeface="Cambria Math"/>
                        <a:cs typeface="Times New Roman" pitchFamily="18" charset="0"/>
                      </a:rPr>
                      <m:t> 3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x</a:t>
                </a:r>
                <a:r>
                  <a:rPr lang="en-US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– 3x</a:t>
                </a:r>
                <a:r>
                  <a:rPr lang="en-US" baseline="30000" dirty="0" smtClean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-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12x  = - 36 (0,25đ)</a:t>
                </a:r>
              </a:p>
              <a:p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- 12x = - 36</a:t>
                </a:r>
              </a:p>
              <a:p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x = 3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KL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: 	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0,25đ)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b)</a:t>
                </a:r>
                <a:r>
                  <a:rPr lang="es-ES" dirty="0">
                    <a:latin typeface="Times New Roman" pitchFamily="18" charset="0"/>
                    <a:cs typeface="Times New Roman" pitchFamily="18" charset="0"/>
                  </a:rPr>
                  <a:t> 9x</a:t>
                </a:r>
                <a:r>
                  <a:rPr lang="es-ES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s-ES" dirty="0">
                    <a:latin typeface="Times New Roman" pitchFamily="18" charset="0"/>
                    <a:cs typeface="Times New Roman" pitchFamily="18" charset="0"/>
                  </a:rPr>
                  <a:t> – 49 = </a:t>
                </a:r>
                <a:r>
                  <a:rPr lang="es-ES" dirty="0" smtClean="0">
                    <a:latin typeface="Times New Roman" pitchFamily="18" charset="0"/>
                    <a:cs typeface="Times New Roman" pitchFamily="18" charset="0"/>
                  </a:rPr>
                  <a:t>0</a:t>
                </a:r>
              </a:p>
              <a:p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(3x - 7)(3x + 7 ) = 0   (0,25đ)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"/>
                        <m:ctrlPr>
                          <a:rPr lang="en-US" i="1" dirty="0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dirty="0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r>
                              <a:rPr lang="en-US" b="0" i="1" dirty="0" smtClean="0">
                                <a:latin typeface="Cambria Math"/>
                                <a:cs typeface="Times New Roman" pitchFamily="18" charset="0"/>
                              </a:rPr>
                              <m:t>3</m:t>
                            </m:r>
                            <m:r>
                              <a:rPr lang="en-US" b="0" i="1" dirty="0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b="0" i="1" dirty="0" smtClean="0">
                                <a:latin typeface="Cambria Math"/>
                                <a:cs typeface="Times New Roman" pitchFamily="18" charset="0"/>
                              </a:rPr>
                              <m:t> −7=0</m:t>
                            </m:r>
                          </m:e>
                          <m:e>
                            <m:r>
                              <a:rPr lang="en-US" b="0" i="1" dirty="0" smtClean="0">
                                <a:latin typeface="Cambria Math"/>
                                <a:cs typeface="Times New Roman" pitchFamily="18" charset="0"/>
                              </a:rPr>
                              <m:t>3</m:t>
                            </m:r>
                            <m:r>
                              <a:rPr lang="en-US" b="0" i="1" dirty="0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b="0" i="1" dirty="0" smtClean="0">
                                <a:latin typeface="Cambria Math"/>
                                <a:cs typeface="Times New Roman" pitchFamily="18" charset="0"/>
                              </a:rPr>
                              <m:t>+7=0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  <m:d>
                      <m:dPr>
                        <m:begChr m:val="["/>
                        <m:endChr m:val=""/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=7</m:t>
                            </m:r>
                          </m:e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3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=−7 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  <m:d>
                      <m:dPr>
                        <m:begChr m:val="["/>
                        <m:endChr m:val=""/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eqArrPr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= 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3</m:t>
                                </m:r>
                              </m:den>
                            </m:f>
                          </m:e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=−</m:t>
                            </m:r>
                            <m:f>
                              <m:fPr>
                                <m:ctrlP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7</m:t>
                                </m:r>
                              </m:num>
                              <m:den>
                                <m: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3</m:t>
                                </m:r>
                              </m:den>
                            </m:f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  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0,25đ)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1001" y="2745493"/>
                <a:ext cx="3505199" cy="3426707"/>
              </a:xfrm>
              <a:prstGeom prst="rect">
                <a:avLst/>
              </a:prstGeom>
              <a:blipFill rotWithShape="1">
                <a:blip r:embed="rId2"/>
                <a:stretch>
                  <a:fillRect l="-4522" t="-8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/>
              <p:cNvSpPr txBox="1"/>
              <p:nvPr/>
            </p:nvSpPr>
            <p:spPr>
              <a:xfrm>
                <a:off x="4891029" y="2910214"/>
                <a:ext cx="2819400" cy="236648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s-ES" dirty="0" smtClean="0">
                    <a:latin typeface="Times New Roman" pitchFamily="18" charset="0"/>
                    <a:cs typeface="Times New Roman" pitchFamily="18" charset="0"/>
                  </a:rPr>
                  <a:t>c)(x – 1)(x + 2) – x – 2 = 0</a:t>
                </a:r>
              </a:p>
              <a:p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(x -1)(x +2) – 1(x +2) = 0</a:t>
                </a:r>
              </a:p>
              <a:p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(x +2)(x-1-1) =0</a:t>
                </a:r>
              </a:p>
              <a:p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(x+2)(x -2) =0 (0,25đ)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en-US" i="1">
                              <a:latin typeface="Cambria Math"/>
                              <a:cs typeface="Times New Roman" pitchFamily="18" charset="0"/>
                            </a:rPr>
                          </m:ctrlPr>
                        </m:groupChrPr>
                        <m:e/>
                      </m:groupChr>
                      <m:d>
                        <m:dPr>
                          <m:begChr m:val="["/>
                          <m:endChr m:val=""/>
                          <m:ctrlPr>
                            <a:rPr lang="en-US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b="0" i="1" smtClean="0">
                                  <a:latin typeface="Cambria Math"/>
                                  <a:cs typeface="Times New Roman" pitchFamily="18" charset="0"/>
                                </a:rPr>
                              </m:ctrlPr>
                            </m:eqArrPr>
                            <m:e>
                              <m:r>
                                <a:rPr lang="en-US" b="0" i="1" smtClean="0"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  <a:cs typeface="Times New Roman" pitchFamily="18" charset="0"/>
                                </a:rPr>
                                <m:t>+2=0</m:t>
                              </m:r>
                            </m:e>
                            <m:e>
                              <m:r>
                                <a:rPr lang="en-US" b="0" i="1" smtClean="0">
                                  <a:latin typeface="Cambria Math"/>
                                  <a:cs typeface="Times New Roman" pitchFamily="18" charset="0"/>
                                </a:rPr>
                                <m:t>𝑥</m:t>
                              </m:r>
                              <m:r>
                                <a:rPr lang="en-US" b="0" i="1" smtClean="0">
                                  <a:latin typeface="Cambria Math"/>
                                  <a:cs typeface="Times New Roman" pitchFamily="18" charset="0"/>
                                </a:rPr>
                                <m:t> −2=0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"/>
                        <m:ctrlPr>
                          <a:rPr lang="en-US" i="1" dirty="0" smtClean="0">
                            <a:latin typeface="Cambria Math"/>
                          </a:rPr>
                        </m:ctrlPr>
                      </m:dPr>
                      <m:e>
                        <m:eqArr>
                          <m:eqArrPr>
                            <m:ctrlPr>
                              <a:rPr lang="en-US" b="0" i="1" dirty="0" smtClean="0">
                                <a:latin typeface="Cambria Math"/>
                              </a:rPr>
                            </m:ctrlPr>
                          </m:eqArrPr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=−2</m:t>
                            </m:r>
                          </m:e>
                          <m:e>
                            <m:r>
                              <a:rPr lang="en-US" b="0" i="1" dirty="0" smtClean="0">
                                <a:latin typeface="Cambria Math"/>
                              </a:rPr>
                              <m:t>𝑥</m:t>
                            </m:r>
                            <m:r>
                              <a:rPr lang="en-US" b="0" i="1" dirty="0" smtClean="0">
                                <a:latin typeface="Cambria Math"/>
                              </a:rPr>
                              <m:t>=2</m:t>
                            </m:r>
                          </m:e>
                        </m:eqArr>
                      </m:e>
                    </m: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(0,25đ)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6" name="TextBox 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91029" y="2910214"/>
                <a:ext cx="2819400" cy="2366482"/>
              </a:xfrm>
              <a:prstGeom prst="rect">
                <a:avLst/>
              </a:prstGeom>
              <a:blipFill rotWithShape="1">
                <a:blip r:embed="rId3"/>
                <a:stretch>
                  <a:fillRect l="-5400" t="-128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564615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  <p:bldP spid="2" grpId="0"/>
      <p:bldP spid="4" grpId="0"/>
      <p:bldP spid="22" grpId="0"/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012944" y="304798"/>
            <a:ext cx="670061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:ÔN TẬP HỌC KÌ I</a:t>
            </a:r>
            <a:endParaRPr lang="en-US" sz="4400" b="1" cap="none" spc="0" dirty="0">
              <a:ln w="11430"/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1295400" y="1524000"/>
                <a:ext cx="6418161" cy="406143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d) 3x</a:t>
                </a:r>
                <a:r>
                  <a:rPr lang="en-US" sz="2400" baseline="30000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r>
                  <a:rPr lang="en-US" sz="2400" dirty="0">
                    <a:latin typeface="Times New Roman" pitchFamily="18" charset="0"/>
                    <a:cs typeface="Times New Roman" pitchFamily="18" charset="0"/>
                  </a:rPr>
                  <a:t> – 4x – 7 = 0 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                      </a:t>
                </a:r>
                <a:r>
                  <a:rPr lang="en-US" sz="2400" b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</a:t>
                </a:r>
                <a:r>
                  <a:rPr lang="en-US" sz="24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x &lt; 0)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groupChrPr>
                        <m:e/>
                      </m:groupChr>
                      <m:r>
                        <a:rPr lang="en-US" sz="2400" b="0" i="1" smtClean="0">
                          <a:latin typeface="Cambria Math"/>
                        </a:rPr>
                        <m:t>3</m:t>
                      </m:r>
                      <m:sSup>
                        <m:sSupPr>
                          <m:ctrlPr>
                            <a:rPr lang="en-US" sz="2400" b="0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US" sz="2400" b="0" i="1" smtClean="0">
                              <a:latin typeface="Cambria Math"/>
                            </a:rPr>
                            <m:t>𝑥</m:t>
                          </m:r>
                        </m:e>
                        <m:sup>
                          <m:r>
                            <a:rPr lang="en-US" sz="2400" b="0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US" sz="2400" b="0" i="1" smtClean="0">
                          <a:latin typeface="Cambria Math"/>
                        </a:rPr>
                        <m:t>+3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 −7</m:t>
                      </m:r>
                      <m:r>
                        <a:rPr lang="en-US" sz="2400" b="0" i="1" smtClean="0">
                          <a:latin typeface="Cambria Math"/>
                        </a:rPr>
                        <m:t>𝑥</m:t>
                      </m:r>
                      <m:r>
                        <a:rPr lang="en-US" sz="2400" b="0" i="1" smtClean="0">
                          <a:latin typeface="Cambria Math"/>
                        </a:rPr>
                        <m:t> −7=0</m:t>
                      </m:r>
                    </m:oMath>
                  </m:oMathPara>
                </a14:m>
                <a:endParaRPr lang="en-US" sz="2400" b="0" dirty="0" smtClean="0"/>
              </a:p>
              <a:p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sz="2400" i="1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3x(x +1) – 7 (x +1)=0</a:t>
                </a:r>
              </a:p>
              <a:p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sz="2400" i="1">
                            <a:latin typeface="Cambria Math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(x +1)(3x -7)= 0                           (0,25đ)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en-US" sz="2400" i="1">
                              <a:latin typeface="Cambria Math"/>
                            </a:rPr>
                          </m:ctrlPr>
                        </m:groupChrPr>
                        <m:e/>
                      </m:groupChr>
                      <m:d>
                        <m:dPr>
                          <m:begChr m:val="["/>
                          <m:endChr m:val=""/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+1=0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3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 −7=0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groupChr>
                        <m:groupChrPr>
                          <m:chr m:val="⇔"/>
                          <m:pos m:val="top"/>
                          <m:ctrlPr>
                            <a:rPr lang="en-US" sz="2400" i="1">
                              <a:latin typeface="Cambria Math"/>
                            </a:rPr>
                          </m:ctrlPr>
                        </m:groupChrPr>
                        <m:e/>
                      </m:groupChr>
                      <m:d>
                        <m:dPr>
                          <m:begChr m:val="["/>
                          <m:endChr m:val=""/>
                          <m:ctrlPr>
                            <a:rPr lang="en-US" sz="2400" i="1" smtClean="0">
                              <a:latin typeface="Cambria Math"/>
                            </a:rPr>
                          </m:ctrlPr>
                        </m:dPr>
                        <m:e>
                          <m:eqArr>
                            <m:eqArrPr>
                              <m:ctrlPr>
                                <a:rPr lang="en-US" sz="2400" b="0" i="1" smtClean="0">
                                  <a:latin typeface="Cambria Math"/>
                                </a:rPr>
                              </m:ctrlPr>
                            </m:eqArrPr>
                            <m:e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=−1 (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𝑇𝑀</m:t>
                              </m:r>
                              <m:r>
                                <a:rPr lang="en-US" sz="2400" b="0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)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/>
                                </a:rPr>
                                <m:t>𝑥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= </m:t>
                              </m:r>
                              <m:f>
                                <m:fPr>
                                  <m:ctrlPr>
                                    <a:rPr lang="en-US" sz="2400" b="0" i="1" smtClean="0">
                                      <a:latin typeface="Cambria Math"/>
                                    </a:rPr>
                                  </m:ctrlPr>
                                </m:fPr>
                                <m:num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7</m:t>
                                  </m:r>
                                </m:num>
                                <m:den>
                                  <m:r>
                                    <a:rPr lang="en-US" sz="2400" b="0" i="1" smtClean="0">
                                      <a:latin typeface="Cambria Math"/>
                                    </a:rPr>
                                    <m:t>3</m:t>
                                  </m:r>
                                </m:den>
                              </m:f>
                              <m:r>
                                <a:rPr lang="en-US" sz="2400" b="0" i="1" smtClean="0">
                                  <a:latin typeface="Cambria Math"/>
                                </a:rPr>
                                <m:t> (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𝑙𝑜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ạ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𝑖</m:t>
                              </m:r>
                              <m:r>
                                <a:rPr lang="en-US" sz="2400" b="0" i="1" smtClean="0">
                                  <a:latin typeface="Cambria Math"/>
                                </a:rPr>
                                <m:t>)</m:t>
                              </m:r>
                            </m:e>
                          </m:eqArr>
                        </m:e>
                      </m:d>
                    </m:oMath>
                  </m:oMathPara>
                </a14:m>
                <a:endParaRPr lang="en-US" sz="240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sz="2400" dirty="0" err="1" smtClean="0"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en-US" sz="2400" i="1" smtClean="0">
                        <a:latin typeface="Cambria Math"/>
                        <a:ea typeface="Cambria Math"/>
                      </a:rPr>
                      <m:t>∈</m:t>
                    </m:r>
                    <m:d>
                      <m:dPr>
                        <m:begChr m:val="{"/>
                        <m:endChr m:val="}"/>
                        <m:ctrlPr>
                          <a:rPr lang="en-US" sz="2400" i="1" smtClean="0">
                            <a:latin typeface="Cambria Math"/>
                            <a:ea typeface="Cambria Math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/>
                            <a:ea typeface="Cambria Math"/>
                          </a:rPr>
                          <m:t>−1 </m:t>
                        </m:r>
                      </m:e>
                    </m:d>
                  </m:oMath>
                </a14:m>
                <a:r>
                  <a:rPr lang="en-US" sz="2400" dirty="0" smtClean="0">
                    <a:latin typeface="Times New Roman" pitchFamily="18" charset="0"/>
                    <a:cs typeface="Times New Roman" pitchFamily="18" charset="0"/>
                  </a:rPr>
                  <a:t>                                      (0,25đ)</a:t>
                </a:r>
                <a:endParaRPr lang="en-US" sz="2400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95400" y="1524000"/>
                <a:ext cx="6418161" cy="4061433"/>
              </a:xfrm>
              <a:prstGeom prst="rect">
                <a:avLst/>
              </a:prstGeom>
              <a:blipFill rotWithShape="1">
                <a:blip r:embed="rId2"/>
                <a:stretch>
                  <a:fillRect l="-3422" t="-1201" b="-255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2870736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val 8"/>
          <p:cNvSpPr/>
          <p:nvPr/>
        </p:nvSpPr>
        <p:spPr>
          <a:xfrm>
            <a:off x="533400" y="5715000"/>
            <a:ext cx="609600" cy="609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295400" y="6172200"/>
            <a:ext cx="457200" cy="4191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752600" y="58674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914400" y="64770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1183034" y="0"/>
            <a:ext cx="670061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36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:ÔN TẬP HỌC KÌ I</a:t>
            </a:r>
            <a:endParaRPr lang="en-US" sz="4400" b="1" cap="none" spc="0" dirty="0">
              <a:ln w="11430"/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Rectangle 14"/>
              <p:cNvSpPr/>
              <p:nvPr/>
            </p:nvSpPr>
            <p:spPr>
              <a:xfrm>
                <a:off x="1215393" y="807019"/>
                <a:ext cx="7623807" cy="2223814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800" b="1" dirty="0" smtClean="0">
                    <a:latin typeface="Times New Roman" pitchFamily="18" charset="0"/>
                    <a:cs typeface="Times New Roman" pitchFamily="18" charset="0"/>
                  </a:rPr>
                  <a:t>Dạng</a:t>
                </a:r>
                <a:r>
                  <a:rPr lang="en-US" sz="2800" b="1" dirty="0">
                    <a:latin typeface="Times New Roman" pitchFamily="18" charset="0"/>
                    <a:cs typeface="Times New Roman" pitchFamily="18" charset="0"/>
                  </a:rPr>
                  <a:t> 5: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tập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về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Phân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đại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số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(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Rút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gọn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và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các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câu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hỏi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liên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sz="2800" b="1" dirty="0" err="1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quan</a:t>
                </a:r>
                <a:r>
                  <a:rPr lang="en-US" sz="2800" b="1" dirty="0">
                    <a:solidFill>
                      <a:srgbClr val="00B050"/>
                    </a:solidFill>
                    <a:latin typeface="Times New Roman" pitchFamily="18" charset="0"/>
                    <a:cs typeface="Times New Roman" pitchFamily="18" charset="0"/>
                  </a:rPr>
                  <a:t>)</a:t>
                </a:r>
              </a:p>
              <a:p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Bài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2: Cho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: A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 −1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− </m:t>
                        </m:r>
                        <m:f>
                          <m:fPr>
                            <m:ctrlP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≠±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1</m:t>
                    </m:r>
                    <m:r>
                      <a:rPr lang="en-US" b="0" i="0" smtClean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và B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 smtClean="0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b="0" i="1" smtClean="0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 −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giá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trị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B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x = 5.</a:t>
                </a:r>
              </a:p>
              <a:p>
                <a:pPr marL="342900" indent="-342900">
                  <a:buAutoNum type="alphaLcParenR"/>
                </a:pP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Rút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gọn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A.</a:t>
                </a:r>
              </a:p>
              <a:p>
                <a:pPr marL="342900" indent="-342900">
                  <a:buAutoNum type="alphaLcParenR"/>
                </a:pP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Rút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gọn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M = A.B,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Tìm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x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để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M =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2</a:t>
                </a:r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15" name="Rectangle 14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15393" y="807019"/>
                <a:ext cx="7623807" cy="2223814"/>
              </a:xfrm>
              <a:prstGeom prst="rect">
                <a:avLst/>
              </a:prstGeom>
              <a:blipFill rotWithShape="1">
                <a:blip r:embed="rId2"/>
                <a:stretch>
                  <a:fillRect l="-1599" t="-2740" b="-328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/>
          <p:cNvSpPr/>
          <p:nvPr/>
        </p:nvSpPr>
        <p:spPr>
          <a:xfrm>
            <a:off x="1455602" y="3657600"/>
            <a:ext cx="6299133" cy="1200329"/>
          </a:xfrm>
          <a:prstGeom prst="rect">
            <a:avLst/>
          </a:prstGeom>
          <a:solidFill>
            <a:srgbClr val="0000CC"/>
          </a:solidFill>
          <a:ln>
            <a:solidFill>
              <a:srgbClr val="FF0000"/>
            </a:solidFill>
          </a:ln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36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HOẠT ĐỘNG CÁ NHÂN: 4PH</a:t>
            </a:r>
            <a:endParaRPr lang="en-US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1455602" y="3478558"/>
            <a:ext cx="6299133" cy="2862322"/>
          </a:xfrm>
          <a:prstGeom prst="rect">
            <a:avLst/>
          </a:prstGeom>
          <a:solidFill>
            <a:srgbClr val="92D050"/>
          </a:solidFill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smtClean="0">
                <a:ln/>
                <a:solidFill>
                  <a:srgbClr val="7030A0"/>
                </a:solidFill>
                <a:effectLst/>
              </a:rPr>
              <a:t>HOẠT ĐỘNG NHÓM: 5PH</a:t>
            </a:r>
            <a:endParaRPr lang="en-US" sz="3600" b="1" dirty="0" smtClean="0">
              <a:ln/>
              <a:solidFill>
                <a:srgbClr val="7030A0"/>
              </a:solidFill>
            </a:endParaRPr>
          </a:p>
          <a:p>
            <a:pPr algn="ctr"/>
            <a:r>
              <a:rPr lang="en-US" sz="3600" b="1" cap="none" spc="0" dirty="0" err="1" smtClean="0">
                <a:ln/>
                <a:solidFill>
                  <a:srgbClr val="7030A0"/>
                </a:solidFill>
                <a:effectLst/>
              </a:rPr>
              <a:t>Tổ</a:t>
            </a:r>
            <a:r>
              <a:rPr lang="en-US" sz="3600" b="1" cap="none" spc="0" dirty="0" smtClean="0">
                <a:ln/>
                <a:solidFill>
                  <a:srgbClr val="7030A0"/>
                </a:solidFill>
                <a:effectLst/>
              </a:rPr>
              <a:t> 1: </a:t>
            </a:r>
            <a:r>
              <a:rPr lang="en-US" sz="3600" b="1" cap="none" spc="0" dirty="0" err="1" smtClean="0">
                <a:ln/>
                <a:solidFill>
                  <a:srgbClr val="7030A0"/>
                </a:solidFill>
                <a:effectLst/>
              </a:rPr>
              <a:t>làm</a:t>
            </a:r>
            <a:r>
              <a:rPr lang="en-US" sz="3600" b="1" cap="none" spc="0" dirty="0" smtClean="0">
                <a:ln/>
                <a:solidFill>
                  <a:srgbClr val="7030A0"/>
                </a:solidFill>
                <a:effectLst/>
              </a:rPr>
              <a:t> </a:t>
            </a:r>
            <a:r>
              <a:rPr lang="en-US" sz="3600" b="1" cap="none" spc="0" dirty="0" err="1" smtClean="0">
                <a:ln/>
                <a:solidFill>
                  <a:srgbClr val="7030A0"/>
                </a:solidFill>
                <a:effectLst/>
              </a:rPr>
              <a:t>câu</a:t>
            </a:r>
            <a:r>
              <a:rPr lang="en-US" sz="3600" b="1" cap="none" spc="0" dirty="0" smtClean="0">
                <a:ln/>
                <a:solidFill>
                  <a:srgbClr val="7030A0"/>
                </a:solidFill>
                <a:effectLst/>
              </a:rPr>
              <a:t> </a:t>
            </a:r>
            <a:r>
              <a:rPr lang="en-US" sz="3600" b="1" cap="none" spc="0" dirty="0" err="1" smtClean="0">
                <a:ln/>
                <a:solidFill>
                  <a:srgbClr val="7030A0"/>
                </a:solidFill>
                <a:effectLst/>
              </a:rPr>
              <a:t>a,b</a:t>
            </a:r>
            <a:r>
              <a:rPr lang="en-US" sz="3600" b="1" cap="none" spc="0" dirty="0" smtClean="0">
                <a:ln/>
                <a:solidFill>
                  <a:srgbClr val="7030A0"/>
                </a:solidFill>
                <a:effectLst/>
              </a:rPr>
              <a:t>.</a:t>
            </a:r>
          </a:p>
          <a:p>
            <a:pPr algn="ctr"/>
            <a:r>
              <a:rPr lang="en-US" sz="3600" b="1" dirty="0" err="1" smtClean="0">
                <a:ln/>
                <a:solidFill>
                  <a:srgbClr val="7030A0"/>
                </a:solidFill>
              </a:rPr>
              <a:t>Tổ</a:t>
            </a:r>
            <a:r>
              <a:rPr lang="en-US" sz="3600" b="1" dirty="0" smtClean="0">
                <a:ln/>
                <a:solidFill>
                  <a:srgbClr val="7030A0"/>
                </a:solidFill>
              </a:rPr>
              <a:t> 2:Làm </a:t>
            </a:r>
            <a:r>
              <a:rPr lang="en-US" sz="3600" b="1" dirty="0" err="1" smtClean="0">
                <a:ln/>
                <a:solidFill>
                  <a:srgbClr val="7030A0"/>
                </a:solidFill>
              </a:rPr>
              <a:t>câu</a:t>
            </a:r>
            <a:r>
              <a:rPr lang="en-US" sz="3600" b="1" dirty="0" smtClean="0">
                <a:ln/>
                <a:solidFill>
                  <a:srgbClr val="7030A0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rgbClr val="7030A0"/>
                </a:solidFill>
              </a:rPr>
              <a:t>b,c</a:t>
            </a:r>
            <a:r>
              <a:rPr lang="en-US" sz="3600" b="1" dirty="0" smtClean="0">
                <a:ln/>
                <a:solidFill>
                  <a:srgbClr val="7030A0"/>
                </a:solidFill>
              </a:rPr>
              <a:t>.</a:t>
            </a:r>
          </a:p>
          <a:p>
            <a:pPr algn="ctr"/>
            <a:r>
              <a:rPr lang="en-US" sz="3600" b="1" cap="none" spc="0" dirty="0" err="1" smtClean="0">
                <a:ln/>
                <a:solidFill>
                  <a:srgbClr val="7030A0"/>
                </a:solidFill>
                <a:effectLst/>
              </a:rPr>
              <a:t>Tổ</a:t>
            </a:r>
            <a:r>
              <a:rPr lang="en-US" sz="3600" b="1" cap="none" spc="0" dirty="0" smtClean="0">
                <a:ln/>
                <a:solidFill>
                  <a:srgbClr val="7030A0"/>
                </a:solidFill>
                <a:effectLst/>
              </a:rPr>
              <a:t> 3: </a:t>
            </a:r>
            <a:r>
              <a:rPr lang="en-US" sz="3600" b="1" cap="none" spc="0" dirty="0" err="1" smtClean="0">
                <a:ln/>
                <a:solidFill>
                  <a:srgbClr val="7030A0"/>
                </a:solidFill>
                <a:effectLst/>
              </a:rPr>
              <a:t>Làm</a:t>
            </a:r>
            <a:r>
              <a:rPr lang="en-US" sz="3600" b="1" cap="none" spc="0" dirty="0" smtClean="0">
                <a:ln/>
                <a:solidFill>
                  <a:srgbClr val="7030A0"/>
                </a:solidFill>
                <a:effectLst/>
              </a:rPr>
              <a:t> </a:t>
            </a:r>
            <a:r>
              <a:rPr lang="en-US" sz="3600" b="1" cap="none" spc="0" dirty="0" err="1" smtClean="0">
                <a:ln/>
                <a:solidFill>
                  <a:srgbClr val="7030A0"/>
                </a:solidFill>
                <a:effectLst/>
              </a:rPr>
              <a:t>câu</a:t>
            </a:r>
            <a:r>
              <a:rPr lang="en-US" sz="3600" b="1" cap="none" spc="0" dirty="0" smtClean="0">
                <a:ln/>
                <a:solidFill>
                  <a:srgbClr val="7030A0"/>
                </a:solidFill>
                <a:effectLst/>
              </a:rPr>
              <a:t> </a:t>
            </a:r>
            <a:r>
              <a:rPr lang="en-US" sz="3600" b="1" cap="none" spc="0" dirty="0" err="1" smtClean="0">
                <a:ln/>
                <a:solidFill>
                  <a:srgbClr val="7030A0"/>
                </a:solidFill>
                <a:effectLst/>
              </a:rPr>
              <a:t>c,d</a:t>
            </a:r>
            <a:r>
              <a:rPr lang="en-US" sz="3600" b="1" cap="none" spc="0" dirty="0" smtClean="0">
                <a:ln/>
                <a:solidFill>
                  <a:srgbClr val="7030A0"/>
                </a:solidFill>
                <a:effectLst/>
              </a:rPr>
              <a:t>.</a:t>
            </a:r>
          </a:p>
          <a:p>
            <a:pPr algn="ctr"/>
            <a:r>
              <a:rPr lang="en-US" sz="3600" b="1" dirty="0" err="1" smtClean="0">
                <a:ln/>
                <a:solidFill>
                  <a:srgbClr val="7030A0"/>
                </a:solidFill>
              </a:rPr>
              <a:t>Tổ</a:t>
            </a:r>
            <a:r>
              <a:rPr lang="en-US" sz="3600" b="1" dirty="0" smtClean="0">
                <a:ln/>
                <a:solidFill>
                  <a:srgbClr val="7030A0"/>
                </a:solidFill>
              </a:rPr>
              <a:t> 4: </a:t>
            </a:r>
            <a:r>
              <a:rPr lang="en-US" sz="3600" b="1" dirty="0" err="1" smtClean="0">
                <a:ln/>
                <a:solidFill>
                  <a:srgbClr val="7030A0"/>
                </a:solidFill>
              </a:rPr>
              <a:t>Làm</a:t>
            </a:r>
            <a:r>
              <a:rPr lang="en-US" sz="3600" b="1" dirty="0" smtClean="0">
                <a:ln/>
                <a:solidFill>
                  <a:srgbClr val="7030A0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rgbClr val="7030A0"/>
                </a:solidFill>
              </a:rPr>
              <a:t>câu</a:t>
            </a:r>
            <a:r>
              <a:rPr lang="en-US" sz="3600" b="1" dirty="0" smtClean="0">
                <a:ln/>
                <a:solidFill>
                  <a:srgbClr val="7030A0"/>
                </a:solidFill>
              </a:rPr>
              <a:t> </a:t>
            </a:r>
            <a:r>
              <a:rPr lang="en-US" sz="3600" b="1" dirty="0" err="1" smtClean="0">
                <a:ln/>
                <a:solidFill>
                  <a:srgbClr val="7030A0"/>
                </a:solidFill>
              </a:rPr>
              <a:t>d,a</a:t>
            </a:r>
            <a:endParaRPr lang="en-US" sz="3600" b="1" cap="none" spc="0" dirty="0" smtClean="0">
              <a:ln/>
              <a:solidFill>
                <a:srgbClr val="7030A0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98967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6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val 9"/>
          <p:cNvSpPr/>
          <p:nvPr/>
        </p:nvSpPr>
        <p:spPr>
          <a:xfrm>
            <a:off x="533400" y="5715000"/>
            <a:ext cx="609600" cy="609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1295400" y="6172200"/>
            <a:ext cx="457200" cy="4191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1752600" y="58674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914400" y="64770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1183034" y="304799"/>
            <a:ext cx="670061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:ÔN TẬP HỌC KÌ I</a:t>
            </a:r>
            <a:endParaRPr lang="en-US" sz="4400" b="1" cap="none" spc="0" dirty="0">
              <a:ln w="11430"/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533400" y="1295400"/>
                <a:ext cx="7467600" cy="372473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Bài 2: 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Cho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: A 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 −1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− 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với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x </a:t>
                </a:r>
                <a14:m>
                  <m:oMath xmlns:m="http://schemas.openxmlformats.org/officeDocument/2006/math">
                    <m:r>
                      <a:rPr lang="en-US" i="1">
                        <a:latin typeface="Cambria Math"/>
                        <a:ea typeface="Cambria Math"/>
                        <a:cs typeface="Times New Roman" pitchFamily="18" charset="0"/>
                      </a:rPr>
                      <m:t>≠±1</m:t>
                    </m:r>
                    <m:r>
                      <a:rPr lang="en-US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</m:oMath>
                </a14:m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và B =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 −</m:t>
                        </m:r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  <a:p>
                <a:pPr marL="342900" indent="-342900">
                  <a:buAutoNum type="alphaLcParenR"/>
                </a:pP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Tính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giá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trị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B </a:t>
                </a:r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 x = 5.</a:t>
                </a:r>
              </a:p>
              <a:p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Thay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x = 5 (TMĐK)  </a:t>
                </a:r>
                <a:r>
                  <a:rPr lang="en-US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(0,25đ)</a:t>
                </a:r>
              </a:p>
              <a:p>
                <a:r>
                  <a:rPr lang="en-US" dirty="0" err="1">
                    <a:latin typeface="Times New Roman" pitchFamily="18" charset="0"/>
                    <a:cs typeface="Times New Roman" pitchFamily="18" charset="0"/>
                  </a:rPr>
                  <a:t>G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iá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trị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B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</a:rPr>
                              <m:t>5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</a:rPr>
                          <m:t>+1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</a:rPr>
                          <m:t>2</m:t>
                        </m:r>
                      </m:den>
                    </m:f>
                    <m:r>
                      <a:rPr lang="en-US" b="0" i="1" smtClean="0">
                        <a:latin typeface="Cambria Math"/>
                      </a:rPr>
                      <m:t> −5=13 −5=8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(0,5đ)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KL: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x = 5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thì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B = 8 </a:t>
                </a:r>
                <a:r>
                  <a:rPr lang="en-US" b="1" i="1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(0,25đ)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b)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Rút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gọn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biểu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thức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A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A 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=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 −1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− </m:t>
                        </m:r>
                        <m:f>
                          <m:fPr>
                            <m:ctrlP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+1</m:t>
                            </m:r>
                          </m:den>
                        </m:f>
                      </m:e>
                    </m:d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+1 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+1)(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 −1)</m:t>
                        </m:r>
                      </m:den>
                    </m:f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 −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 −1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+1)(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 −1)</m:t>
                        </m:r>
                      </m:den>
                    </m:f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+1 −(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 −1)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+1)(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 −1)</m:t>
                        </m:r>
                      </m:den>
                    </m:f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 </m:t>
                    </m:r>
                    <m:d>
                      <m:dPr>
                        <m:ctrlP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0,25đ</m:t>
                        </m:r>
                      </m:e>
                    </m:d>
                  </m:oMath>
                </a14:m>
                <a:endParaRPr lang="en-US" b="0" i="1" dirty="0" smtClean="0">
                  <a:latin typeface="Cambria Math"/>
                  <a:cs typeface="Times New Roman" pitchFamily="18" charset="0"/>
                </a:endParaRP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=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+1 −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num>
                      <m:den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 −1</m:t>
                        </m:r>
                      </m:den>
                    </m:f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 (0,25đ)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 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 −1</m:t>
                        </m:r>
                      </m:den>
                    </m:f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(0,25đ)</a:t>
                </a:r>
                <a:endParaRPr lang="en-US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33400" y="1295400"/>
                <a:ext cx="7467600" cy="3724738"/>
              </a:xfrm>
              <a:prstGeom prst="rect">
                <a:avLst/>
              </a:prstGeom>
              <a:blipFill rotWithShape="1">
                <a:blip r:embed="rId2"/>
                <a:stretch>
                  <a:fillRect l="-7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96740247"/>
      </p:ext>
    </p:extLst>
  </p:cSld>
  <p:clrMapOvr>
    <a:masterClrMapping/>
  </p:clrMapOvr>
  <p:transition spd="slow">
    <p:cover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6"/>
          <p:cNvSpPr/>
          <p:nvPr/>
        </p:nvSpPr>
        <p:spPr>
          <a:xfrm>
            <a:off x="533400" y="5715000"/>
            <a:ext cx="609600" cy="609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1295400" y="6172200"/>
            <a:ext cx="457200" cy="4191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752600" y="58674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914400" y="64770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1183034" y="304799"/>
            <a:ext cx="6700617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4400" b="1" cap="none" spc="0" dirty="0" err="1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37</a:t>
            </a:r>
            <a:r>
              <a:rPr lang="en-US" sz="4400" b="1" cap="none" spc="0" dirty="0" smtClean="0">
                <a:ln w="11430"/>
                <a:solidFill>
                  <a:srgbClr val="0000CC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:ÔN TẬP HỌC KÌ I</a:t>
            </a:r>
            <a:endParaRPr lang="en-US" sz="4400" b="1" cap="none" spc="0" dirty="0">
              <a:ln w="11430"/>
              <a:solidFill>
                <a:srgbClr val="0000CC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16699" y="985897"/>
                <a:ext cx="6324600" cy="423885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Bài 2c)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Rút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gọn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M = A.B,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tìm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x 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để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M &lt; 0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M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sSup>
                          <m:sSupPr>
                            <m:ctrlP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 2</m:t>
                            </m:r>
                          </m:sup>
                        </m:sSup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 −1</m:t>
                        </m:r>
                      </m:den>
                    </m:f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.</a:t>
                </a:r>
                <a:r>
                  <a:rPr lang="en-US" dirty="0"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</m:ctrlPr>
                          </m:fPr>
                          <m:num>
                            <m:sSup>
                              <m:sSupPr>
                                <m:ctrlPr>
                                  <a:rPr lang="en-US" i="1">
                                    <a:latin typeface="Cambria Math"/>
                                    <a:cs typeface="Times New Roman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i="1">
                                    <a:latin typeface="Cambria Math"/>
                                    <a:cs typeface="Times New Roman" pitchFamily="18" charset="0"/>
                                  </a:rPr>
                                  <m:t>𝑥</m:t>
                                </m:r>
                              </m:e>
                              <m:sup>
                                <m:r>
                                  <a:rPr lang="en-US" i="1">
                                    <a:latin typeface="Cambria Math"/>
                                    <a:cs typeface="Times New Roman" pitchFamily="18" charset="0"/>
                                  </a:rPr>
                                  <m:t>2</m:t>
                                </m:r>
                              </m:sup>
                            </m:sSup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+1</m:t>
                            </m:r>
                          </m:num>
                          <m:den>
                            <m:r>
                              <a:rPr lang="en-US" i="1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den>
                        </m:f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 −</m:t>
                        </m:r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e>
                    </m:d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+1)(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 −1)</m:t>
                        </m:r>
                      </m:den>
                    </m:f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. </m:t>
                    </m:r>
                    <m:f>
                      <m:fPr>
                        <m:ctrlP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+1 −2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(0,25 đ)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(</m:t>
                        </m:r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+1)(</m:t>
                        </m:r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 −1)</m:t>
                        </m:r>
                      </m:den>
                    </m:f>
                    <m:r>
                      <a:rPr lang="en-US" b="0" i="1" smtClean="0">
                        <a:latin typeface="Cambria Math"/>
                        <a:cs typeface="Times New Roman" pitchFamily="18" charset="0"/>
                      </a:rPr>
                      <m:t>.</m:t>
                    </m:r>
                    <m:f>
                      <m:f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sSup>
                          <m:sSupPr>
                            <m:ctrlPr>
                              <a:rPr lang="en-US" i="1" smtClean="0">
                                <a:latin typeface="Cambria Math"/>
                                <a:cs typeface="Times New Roman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(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𝑥</m:t>
                            </m:r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−1)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/>
                                <a:cs typeface="Times New Roman" pitchFamily="18" charset="0"/>
                              </a:rPr>
                              <m:t>2</m:t>
                            </m:r>
                          </m:sup>
                        </m:sSup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en-US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 −1</m:t>
                        </m:r>
                      </m:num>
                      <m:den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(0,25đ)</a:t>
                </a:r>
              </a:p>
              <a:p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*)</a:t>
                </a:r>
                <a:r>
                  <a:rPr lang="en-US" dirty="0" err="1" smtClean="0">
                    <a:latin typeface="Times New Roman" pitchFamily="18" charset="0"/>
                    <a:cs typeface="Times New Roman" pitchFamily="18" charset="0"/>
                  </a:rPr>
                  <a:t>Vì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 </a:t>
                </a:r>
                <a:r>
                  <a:rPr lang="en-US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x </a:t>
                </a:r>
                <a14:m>
                  <m:oMath xmlns:m="http://schemas.openxmlformats.org/officeDocument/2006/math">
                    <m:r>
                      <a:rPr lang="en-US" i="1">
                        <a:solidFill>
                          <a:srgbClr val="FF0000"/>
                        </a:solidFill>
                        <a:latin typeface="Cambria Math"/>
                        <a:ea typeface="Cambria Math"/>
                        <a:cs typeface="Times New Roman" pitchFamily="18" charset="0"/>
                      </a:rPr>
                      <m:t>≠±1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𝑛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ê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𝑛</m:t>
                    </m:r>
                    <m:r>
                      <a:rPr lang="en-US" b="0" i="1" smtClean="0">
                        <a:latin typeface="Cambria Math"/>
                        <a:ea typeface="Cambria Math"/>
                        <a:cs typeface="Times New Roman" pitchFamily="18" charset="0"/>
                      </a:rPr>
                      <m:t>  </m:t>
                    </m: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M =2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fPr>
                      <m:num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 −1</m:t>
                        </m:r>
                      </m:num>
                      <m:den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𝑥</m:t>
                        </m:r>
                        <m:r>
                          <a:rPr lang="en-US" i="1">
                            <a:latin typeface="Cambria Math"/>
                            <a:cs typeface="Times New Roman" pitchFamily="18" charset="0"/>
                          </a:rPr>
                          <m:t>+1</m:t>
                        </m:r>
                      </m:den>
                    </m:f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= 2 </a:t>
                </a:r>
              </a:p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groupChr>
                        <m:groupChrPr>
                          <m:chr m:val="⇒"/>
                          <m:pos m:val="top"/>
                          <m:ctrlPr>
                            <a:rPr lang="en-US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groupChrPr>
                        <m:e/>
                      </m:groupCh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 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𝑥</m:t>
                      </m:r>
                      <m:r>
                        <a:rPr lang="en-US" b="0" i="1" smtClean="0">
                          <a:latin typeface="Cambria Math"/>
                          <a:cs typeface="Times New Roman" pitchFamily="18" charset="0"/>
                        </a:rPr>
                        <m:t> −1=2</m:t>
                      </m:r>
                      <m:d>
                        <m:dPr>
                          <m:ctrlPr>
                            <a:rPr lang="en-US" b="0" i="1" smtClean="0">
                              <a:latin typeface="Cambria Math"/>
                              <a:cs typeface="Times New Roman" pitchFamily="18" charset="0"/>
                            </a:rPr>
                          </m:ctrlPr>
                        </m:dPr>
                        <m:e>
                          <m:r>
                            <a:rPr lang="en-US" b="0" i="1" smtClean="0">
                              <a:latin typeface="Cambria Math"/>
                              <a:cs typeface="Times New Roman" pitchFamily="18" charset="0"/>
                            </a:rPr>
                            <m:t>𝑥</m:t>
                          </m:r>
                          <m:r>
                            <a:rPr lang="en-US" b="0" i="1" smtClean="0">
                              <a:latin typeface="Cambria Math"/>
                              <a:cs typeface="Times New Roman" pitchFamily="18" charset="0"/>
                            </a:rPr>
                            <m:t>+1</m:t>
                          </m:r>
                        </m:e>
                      </m:d>
                    </m:oMath>
                  </m:oMathPara>
                </a14:m>
                <a:endParaRPr lang="en-US" b="0" dirty="0" smtClean="0">
                  <a:latin typeface="Times New Roman" pitchFamily="18" charset="0"/>
                  <a:cs typeface="Times New Roman" pitchFamily="18" charset="0"/>
                </a:endParaRPr>
              </a:p>
              <a:p>
                <a:r>
                  <a:rPr lang="en-US" dirty="0" smtClean="0">
                    <a:cs typeface="Times New Roman" pitchFamily="18" charset="0"/>
                  </a:rPr>
                  <a:t>                                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 smtClean="0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x – 1= 2x +2     (0,25đ)</a:t>
                </a:r>
              </a:p>
              <a:p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	</a:t>
                </a:r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	     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x -2 x = 2 + 1</a:t>
                </a:r>
              </a:p>
              <a:p>
                <a:r>
                  <a:rPr lang="en-US" dirty="0" smtClean="0">
                    <a:cs typeface="Times New Roman" pitchFamily="18" charset="0"/>
                  </a:rPr>
                  <a:t>		     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- x = 3 </a:t>
                </a:r>
                <a14:m>
                  <m:oMath xmlns:m="http://schemas.openxmlformats.org/officeDocument/2006/math">
                    <m:groupChr>
                      <m:groupChrPr>
                        <m:chr m:val="⇔"/>
                        <m:pos m:val="top"/>
                        <m:ctrlPr>
                          <a:rPr lang="en-US" i="1">
                            <a:latin typeface="Cambria Math"/>
                            <a:cs typeface="Times New Roman" pitchFamily="18" charset="0"/>
                          </a:rPr>
                        </m:ctrlPr>
                      </m:groupChrPr>
                      <m:e/>
                    </m:groupChr>
                  </m:oMath>
                </a14:m>
                <a:r>
                  <a:rPr lang="en-US" dirty="0" smtClean="0">
                    <a:latin typeface="Times New Roman" pitchFamily="18" charset="0"/>
                    <a:cs typeface="Times New Roman" pitchFamily="18" charset="0"/>
                  </a:rPr>
                  <a:t> x = -3 </a:t>
                </a:r>
                <a:r>
                  <a:rPr lang="en-US" dirty="0" smtClean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(TMĐK) </a:t>
                </a:r>
              </a:p>
              <a:p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Vậy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M = 2 </a:t>
                </a:r>
                <a:r>
                  <a:rPr lang="en-US" b="1" dirty="0" err="1" smtClean="0">
                    <a:latin typeface="Times New Roman" pitchFamily="18" charset="0"/>
                    <a:cs typeface="Times New Roman" pitchFamily="18" charset="0"/>
                  </a:rPr>
                  <a:t>khi</a:t>
                </a:r>
                <a:r>
                  <a:rPr lang="en-US" b="1" dirty="0" smtClean="0">
                    <a:latin typeface="Times New Roman" pitchFamily="18" charset="0"/>
                    <a:cs typeface="Times New Roman" pitchFamily="18" charset="0"/>
                  </a:rPr>
                  <a:t> x = -3    (0,25đ)</a:t>
                </a:r>
                <a:endParaRPr lang="en-US" b="1" dirty="0">
                  <a:latin typeface="Times New Roman" pitchFamily="18" charset="0"/>
                  <a:cs typeface="Times New Roman" pitchFamily="18" charset="0"/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16699" y="985897"/>
                <a:ext cx="6324600" cy="4238853"/>
              </a:xfrm>
              <a:prstGeom prst="rect">
                <a:avLst/>
              </a:prstGeom>
              <a:blipFill rotWithShape="1">
                <a:blip r:embed="rId2"/>
                <a:stretch>
                  <a:fillRect l="-868" t="-719" b="-1439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1253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914400"/>
            <a:ext cx="8763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thuyết</a:t>
            </a: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Hoàn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thiện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cương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Lưu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ý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1: Thu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3: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chia,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chia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chia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dư</a:t>
            </a:r>
            <a:endParaRPr lang="en-US" sz="2400" dirty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4: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x</a:t>
            </a:r>
          </a:p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5: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Phân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đại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gọn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6: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minh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đoạn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bằng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song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vuông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góc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điểm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3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thẳng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quy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kiện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tứ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giác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đặc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biệt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quỹ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tích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7: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dụng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kiến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quyết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vấn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>
              <a:lnSpc>
                <a:spcPct val="150000"/>
              </a:lnSpc>
            </a:pPr>
            <a:endParaRPr lang="en-US" sz="24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914400" y="139005"/>
            <a:ext cx="739016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HƯỚNG DẪN VỀ NHÀ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59177977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8238" y="1346186"/>
            <a:ext cx="8807539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4000" b="1" cap="none" spc="0" dirty="0" smtClean="0">
                <a:ln/>
                <a:solidFill>
                  <a:schemeClr val="accent3"/>
                </a:solidFill>
                <a:effectLst/>
              </a:rPr>
              <a:t>CHÚC CÁC THẦY CÔ MẠNH KHỎE </a:t>
            </a:r>
          </a:p>
          <a:p>
            <a:pPr algn="ctr"/>
            <a:r>
              <a:rPr lang="en-US" sz="4000" b="1" cap="none" spc="0" dirty="0" smtClean="0">
                <a:ln/>
                <a:solidFill>
                  <a:schemeClr val="accent3"/>
                </a:solidFill>
                <a:effectLst/>
              </a:rPr>
              <a:t>VÀ HẠNH PHÚC</a:t>
            </a:r>
            <a:endParaRPr lang="en-US" sz="40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3" name="Oval 2"/>
          <p:cNvSpPr/>
          <p:nvPr/>
        </p:nvSpPr>
        <p:spPr>
          <a:xfrm>
            <a:off x="322385" y="304800"/>
            <a:ext cx="609600" cy="609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1163515" y="5486400"/>
            <a:ext cx="457200" cy="4191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1192823" y="60960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914400" y="64770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57200" y="5715000"/>
            <a:ext cx="609600" cy="609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1066800" y="95250"/>
            <a:ext cx="457200" cy="4191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1078523" y="679938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703385" y="1066800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7417775" y="76200"/>
            <a:ext cx="457200" cy="4191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7584830" y="747345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7924800" y="1087315"/>
            <a:ext cx="228600" cy="228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7924800" y="225669"/>
            <a:ext cx="609600" cy="609600"/>
          </a:xfrm>
          <a:prstGeom prst="ellipse">
            <a:avLst/>
          </a:prstGeom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/>
          <p:cNvSpPr txBox="1"/>
          <p:nvPr/>
        </p:nvSpPr>
        <p:spPr>
          <a:xfrm>
            <a:off x="703385" y="2971800"/>
            <a:ext cx="75262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305727" y="2967335"/>
            <a:ext cx="6532558" cy="1754326"/>
          </a:xfrm>
          <a:prstGeom prst="rect">
            <a:avLst/>
          </a:prstGeom>
          <a:noFill/>
          <a:scene3d>
            <a:camera prst="perspectiveRelaxed"/>
            <a:lightRig rig="threePt" dir="t"/>
          </a:scene3d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CHÚC EM CÁC ÔN </a:t>
            </a:r>
          </a:p>
          <a:p>
            <a:pPr algn="ctr"/>
            <a:r>
              <a:rPr lang="en-US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solidFill>
                  <a:srgbClr val="7030A0"/>
                </a:solidFill>
                <a:effectLst>
                  <a:reflection blurRad="12700" stA="28000" endPos="45000" dist="1000" dir="5400000" sy="-100000" algn="bl" rotWithShape="0"/>
                </a:effectLst>
              </a:rPr>
              <a:t>VÀ LÀM BÀI TỐT</a:t>
            </a:r>
            <a:endParaRPr lang="en-US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solidFill>
                <a:srgbClr val="7030A0"/>
              </a:soli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0563774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&quot;/&gt;&lt;property id=&quot;20307&quot; value=&quot;256&quot;/&gt;&lt;/object&gt;&lt;object type=&quot;3&quot; unique_id=&quot;10005&quot;&gt;&lt;property id=&quot;20148&quot; value=&quot;5&quot;/&gt;&lt;property id=&quot;20300&quot; value=&quot;Slide 2&quot;/&gt;&lt;property id=&quot;20307&quot; value=&quot;257&quot;/&gt;&lt;/object&gt;&lt;object type=&quot;3&quot; unique_id=&quot;10006&quot;&gt;&lt;property id=&quot;20148&quot; value=&quot;5&quot;/&gt;&lt;property id=&quot;20300&quot; value=&quot;Slide 3&quot;/&gt;&lt;property id=&quot;20307&quot; value=&quot;258&quot;/&gt;&lt;/object&gt;&lt;object type=&quot;3&quot; unique_id=&quot;10007&quot;&gt;&lt;property id=&quot;20148&quot; value=&quot;5&quot;/&gt;&lt;property id=&quot;20300&quot; value=&quot;Slide 4&quot;/&gt;&lt;property id=&quot;20307&quot; value=&quot;259&quot;/&gt;&lt;/object&gt;&lt;object type=&quot;3&quot; unique_id=&quot;10068&quot;&gt;&lt;property id=&quot;20148&quot; value=&quot;5&quot;/&gt;&lt;property id=&quot;20300&quot; value=&quot;Slide 5&quot;/&gt;&lt;property id=&quot;20307&quot; value=&quot;260&quot;/&gt;&lt;/object&gt;&lt;object type=&quot;3&quot; unique_id=&quot;10069&quot;&gt;&lt;property id=&quot;20148&quot; value=&quot;5&quot;/&gt;&lt;property id=&quot;20300&quot; value=&quot;Slide 6&quot;/&gt;&lt;property id=&quot;20307&quot; value=&quot;261&quot;/&gt;&lt;/object&gt;&lt;object type=&quot;3&quot; unique_id=&quot;10070&quot;&gt;&lt;property id=&quot;20148&quot; value=&quot;5&quot;/&gt;&lt;property id=&quot;20300&quot; value=&quot;Slide 7&quot;/&gt;&lt;property id=&quot;20307&quot; value=&quot;262&quot;/&gt;&lt;/object&gt;&lt;object type=&quot;3&quot; unique_id=&quot;10071&quot;&gt;&lt;property id=&quot;20148&quot; value=&quot;5&quot;/&gt;&lt;property id=&quot;20300&quot; value=&quot;Slide 8&quot;/&gt;&lt;property id=&quot;20307&quot; value=&quot;263&quot;/&gt;&lt;/object&gt;&lt;object type=&quot;3&quot; unique_id=&quot;10122&quot;&gt;&lt;property id=&quot;20148&quot; value=&quot;5&quot;/&gt;&lt;property id=&quot;20300&quot; value=&quot;Slide 9&quot;/&gt;&lt;property id=&quot;20307&quot; value=&quot;264&quot;/&gt;&lt;/object&gt;&lt;/object&gt;&lt;/object&gt;&lt;/database&gt;"/>
  <p:tag name="SECTOMILLISECCONVERTED" val="1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361</TotalTime>
  <Words>1097</Words>
  <Application>Microsoft Office PowerPoint</Application>
  <PresentationFormat>On-screen Show (4:3)</PresentationFormat>
  <Paragraphs>89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Oriel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Phuong</dc:creator>
  <cp:lastModifiedBy>Admin</cp:lastModifiedBy>
  <cp:revision>49</cp:revision>
  <dcterms:created xsi:type="dcterms:W3CDTF">2017-10-01T00:08:22Z</dcterms:created>
  <dcterms:modified xsi:type="dcterms:W3CDTF">2020-08-27T00:41:28Z</dcterms:modified>
</cp:coreProperties>
</file>