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8" r:id="rId4"/>
    <p:sldId id="260" r:id="rId5"/>
    <p:sldId id="321" r:id="rId6"/>
    <p:sldId id="295" r:id="rId7"/>
    <p:sldId id="318" r:id="rId8"/>
    <p:sldId id="307" r:id="rId9"/>
    <p:sldId id="306" r:id="rId10"/>
    <p:sldId id="319" r:id="rId11"/>
    <p:sldId id="322" r:id="rId12"/>
    <p:sldId id="324" r:id="rId13"/>
    <p:sldId id="325" r:id="rId14"/>
    <p:sldId id="320" r:id="rId15"/>
    <p:sldId id="284" r:id="rId16"/>
    <p:sldId id="310" r:id="rId17"/>
    <p:sldId id="311" r:id="rId18"/>
    <p:sldId id="312" r:id="rId19"/>
    <p:sldId id="317" r:id="rId20"/>
    <p:sldId id="313" r:id="rId21"/>
    <p:sldId id="314" r:id="rId22"/>
    <p:sldId id="289" r:id="rId23"/>
    <p:sldId id="331" r:id="rId24"/>
    <p:sldId id="327" r:id="rId25"/>
    <p:sldId id="326" r:id="rId2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6" autoAdjust="0"/>
    <p:restoredTop sz="94660"/>
  </p:normalViewPr>
  <p:slideViewPr>
    <p:cSldViewPr snapToGrid="0">
      <p:cViewPr>
        <p:scale>
          <a:sx n="88" d="100"/>
          <a:sy n="88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585-766F-40BD-80CC-822935036EB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68B5-3182-4FD6-90C4-FAFEB6F2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:</a:t>
            </a:r>
          </a:p>
          <a:p>
            <a:r>
              <a:rPr lang="en-US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F6036-C995-4D77-9E20-B54C4E976AB4}" type="slidenum">
              <a:rPr lang="en-US"/>
              <a:pPr/>
              <a:t>14</a:t>
            </a:fld>
            <a:endParaRPr lang="en-US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A6853CD-6B2D-4EA6-9CFE-0ED059CFE894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dirty="0" err="1" smtClean="0"/>
              <a:t>Bỏ</a:t>
            </a:r>
            <a:r>
              <a:rPr lang="en-US" dirty="0" smtClean="0"/>
              <a:t> ý</a:t>
            </a:r>
            <a:r>
              <a:rPr lang="en-US" baseline="0" dirty="0" smtClean="0"/>
              <a:t> b,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BC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?, </a:t>
            </a:r>
            <a:endParaRPr lang="vi-V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E473D-30E9-45CC-B36C-0511F7336FC8}" type="slidenum">
              <a:rPr lang="en-US"/>
              <a:pPr/>
              <a:t>23</a:t>
            </a:fld>
            <a:endParaRPr lang="en-US"/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5509A-11E5-405B-9C84-EE72B5BA12C8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E473D-30E9-45CC-B36C-0511F7336FC8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5509A-11E5-405B-9C84-EE72B5BA12C8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DC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DC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7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Tinh%20chat%20duong%20phan%20giac%20trong%20tam%20giac/Tia%20ph&#226;n%20gi&#225;c%20g&#243;c%20ngo&#224;i.g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Tinh%20chat%20duong%20phan%20giac%20trong%20tam%20giac/Vi%20du%20mo%20dau.gsp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4.e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8945" y="957957"/>
            <a:ext cx="5433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ĐỒNG DẠNG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62" y="2812486"/>
            <a:ext cx="1079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9" y="1029711"/>
            <a:ext cx="4236653" cy="53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≠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9" y="1029711"/>
            <a:ext cx="4236653" cy="53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9"/>
                <a:ext cx="1102287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</a:rPr>
                  <a:t>Ví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dụ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’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A. </a:t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.  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bằng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9"/>
                <a:ext cx="11022874" cy="1325563"/>
              </a:xfrm>
              <a:blipFill rotWithShape="1">
                <a:blip r:embed="rId2"/>
                <a:stretch>
                  <a:fillRect l="-940" t="-13825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20208" y="1680791"/>
                <a:ext cx="5486400" cy="48756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8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solidFill>
                      <a:srgbClr val="FFC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C000"/>
                  </a:solidFill>
                </a:endParaRPr>
              </a:p>
              <a:p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0208" y="1680791"/>
                <a:ext cx="5486400" cy="4875621"/>
              </a:xfr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870117" y="2519194"/>
            <a:ext cx="633543" cy="796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9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4" y="2361460"/>
            <a:ext cx="6226780" cy="29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42" name="Group 28"/>
          <p:cNvGrpSpPr>
            <a:grpSpLocks/>
          </p:cNvGrpSpPr>
          <p:nvPr/>
        </p:nvGrpSpPr>
        <p:grpSpPr bwMode="auto">
          <a:xfrm>
            <a:off x="5096462" y="202663"/>
            <a:ext cx="6057903" cy="2794000"/>
            <a:chOff x="2206" y="50"/>
            <a:chExt cx="2862" cy="1760"/>
          </a:xfrm>
        </p:grpSpPr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3339" y="1442"/>
              <a:ext cx="19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2808" y="1202"/>
              <a:ext cx="16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150545" name="Arc 17"/>
            <p:cNvSpPr>
              <a:spLocks/>
            </p:cNvSpPr>
            <p:nvPr/>
          </p:nvSpPr>
          <p:spPr bwMode="auto">
            <a:xfrm rot="6794636">
              <a:off x="3016" y="388"/>
              <a:ext cx="144" cy="167"/>
            </a:xfrm>
            <a:custGeom>
              <a:avLst/>
              <a:gdLst>
                <a:gd name="T0" fmla="*/ 0 w 21600"/>
                <a:gd name="T1" fmla="*/ 0 h 25115"/>
                <a:gd name="T2" fmla="*/ 0 w 21600"/>
                <a:gd name="T3" fmla="*/ 0 h 25115"/>
                <a:gd name="T4" fmla="*/ 0 w 21600"/>
                <a:gd name="T5" fmla="*/ 0 h 251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15"/>
                <a:gd name="T11" fmla="*/ 21600 w 21600"/>
                <a:gd name="T12" fmla="*/ 25115 h 25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15" fill="none" extrusionOk="0">
                  <a:moveTo>
                    <a:pt x="11428" y="-1"/>
                  </a:moveTo>
                  <a:cubicBezTo>
                    <a:pt x="17754" y="3944"/>
                    <a:pt x="21600" y="10873"/>
                    <a:pt x="21600" y="18329"/>
                  </a:cubicBezTo>
                  <a:cubicBezTo>
                    <a:pt x="21600" y="20634"/>
                    <a:pt x="21230" y="22925"/>
                    <a:pt x="20506" y="25115"/>
                  </a:cubicBezTo>
                </a:path>
                <a:path w="21600" h="25115" stroke="0" extrusionOk="0">
                  <a:moveTo>
                    <a:pt x="11428" y="-1"/>
                  </a:moveTo>
                  <a:cubicBezTo>
                    <a:pt x="17754" y="3944"/>
                    <a:pt x="21600" y="10873"/>
                    <a:pt x="21600" y="18329"/>
                  </a:cubicBezTo>
                  <a:cubicBezTo>
                    <a:pt x="21600" y="20634"/>
                    <a:pt x="21230" y="22925"/>
                    <a:pt x="20506" y="25115"/>
                  </a:cubicBezTo>
                  <a:lnTo>
                    <a:pt x="0" y="18329"/>
                  </a:lnTo>
                  <a:lnTo>
                    <a:pt x="11428" y="-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6" name="Arc 18"/>
            <p:cNvSpPr>
              <a:spLocks/>
            </p:cNvSpPr>
            <p:nvPr/>
          </p:nvSpPr>
          <p:spPr bwMode="auto">
            <a:xfrm rot="6415650">
              <a:off x="3190" y="400"/>
              <a:ext cx="144" cy="139"/>
            </a:xfrm>
            <a:custGeom>
              <a:avLst/>
              <a:gdLst>
                <a:gd name="T0" fmla="*/ 0 w 21600"/>
                <a:gd name="T1" fmla="*/ 0 h 20841"/>
                <a:gd name="T2" fmla="*/ 0 w 21600"/>
                <a:gd name="T3" fmla="*/ 0 h 20841"/>
                <a:gd name="T4" fmla="*/ 0 w 21600"/>
                <a:gd name="T5" fmla="*/ 0 h 208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41"/>
                <a:gd name="T11" fmla="*/ 21600 w 21600"/>
                <a:gd name="T12" fmla="*/ 20841 h 208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41" fill="none" extrusionOk="0">
                  <a:moveTo>
                    <a:pt x="5675" y="0"/>
                  </a:moveTo>
                  <a:cubicBezTo>
                    <a:pt x="15076" y="2560"/>
                    <a:pt x="21600" y="11097"/>
                    <a:pt x="21600" y="20841"/>
                  </a:cubicBezTo>
                </a:path>
                <a:path w="21600" h="20841" stroke="0" extrusionOk="0">
                  <a:moveTo>
                    <a:pt x="5675" y="0"/>
                  </a:moveTo>
                  <a:cubicBezTo>
                    <a:pt x="15076" y="2560"/>
                    <a:pt x="21600" y="11097"/>
                    <a:pt x="21600" y="20841"/>
                  </a:cubicBezTo>
                  <a:lnTo>
                    <a:pt x="0" y="20841"/>
                  </a:lnTo>
                  <a:lnTo>
                    <a:pt x="567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Text Box 19"/>
            <p:cNvSpPr txBox="1">
              <a:spLocks noChangeArrowheads="1"/>
            </p:cNvSpPr>
            <p:nvPr/>
          </p:nvSpPr>
          <p:spPr bwMode="auto">
            <a:xfrm>
              <a:off x="3919" y="1162"/>
              <a:ext cx="1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y</a:t>
              </a:r>
            </a:p>
          </p:txBody>
        </p:sp>
        <p:sp>
          <p:nvSpPr>
            <p:cNvPr id="150548" name="Text Box 20"/>
            <p:cNvSpPr txBox="1">
              <a:spLocks noChangeArrowheads="1"/>
            </p:cNvSpPr>
            <p:nvPr/>
          </p:nvSpPr>
          <p:spPr bwMode="auto">
            <a:xfrm>
              <a:off x="2302" y="770"/>
              <a:ext cx="27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3,5</a:t>
              </a:r>
            </a:p>
          </p:txBody>
        </p:sp>
        <p:sp>
          <p:nvSpPr>
            <p:cNvPr id="150549" name="Text Box 21"/>
            <p:cNvSpPr txBox="1">
              <a:spLocks noChangeArrowheads="1"/>
            </p:cNvSpPr>
            <p:nvPr/>
          </p:nvSpPr>
          <p:spPr bwMode="auto">
            <a:xfrm>
              <a:off x="4174" y="690"/>
              <a:ext cx="27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7,5</a:t>
              </a:r>
            </a:p>
          </p:txBody>
        </p:sp>
        <p:sp>
          <p:nvSpPr>
            <p:cNvPr id="150550" name="Text Box 22"/>
            <p:cNvSpPr txBox="1">
              <a:spLocks noChangeArrowheads="1"/>
            </p:cNvSpPr>
            <p:nvPr/>
          </p:nvSpPr>
          <p:spPr bwMode="auto">
            <a:xfrm>
              <a:off x="2956" y="50"/>
              <a:ext cx="19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50551" name="Text Box 23"/>
            <p:cNvSpPr txBox="1">
              <a:spLocks noChangeArrowheads="1"/>
            </p:cNvSpPr>
            <p:nvPr/>
          </p:nvSpPr>
          <p:spPr bwMode="auto">
            <a:xfrm>
              <a:off x="2224" y="1519"/>
              <a:ext cx="18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50552" name="Text Box 24"/>
            <p:cNvSpPr txBox="1">
              <a:spLocks noChangeArrowheads="1"/>
            </p:cNvSpPr>
            <p:nvPr/>
          </p:nvSpPr>
          <p:spPr bwMode="auto">
            <a:xfrm>
              <a:off x="4883" y="1465"/>
              <a:ext cx="18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206" y="338"/>
              <a:ext cx="2832" cy="1152"/>
            </a:xfrm>
            <a:custGeom>
              <a:avLst/>
              <a:gdLst>
                <a:gd name="T0" fmla="*/ 0 w 2832"/>
                <a:gd name="T1" fmla="*/ 1152 h 1152"/>
                <a:gd name="T2" fmla="*/ 912 w 2832"/>
                <a:gd name="T3" fmla="*/ 0 h 1152"/>
                <a:gd name="T4" fmla="*/ 2832 w 2832"/>
                <a:gd name="T5" fmla="*/ 1104 h 1152"/>
                <a:gd name="T6" fmla="*/ 0 w 2832"/>
                <a:gd name="T7" fmla="*/ 1152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2"/>
                <a:gd name="T13" fmla="*/ 0 h 1152"/>
                <a:gd name="T14" fmla="*/ 2832 w 2832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2" h="1152">
                  <a:moveTo>
                    <a:pt x="0" y="1152"/>
                  </a:moveTo>
                  <a:lnTo>
                    <a:pt x="912" y="0"/>
                  </a:lnTo>
                  <a:lnTo>
                    <a:pt x="2832" y="1104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54" name="Line 26"/>
            <p:cNvSpPr>
              <a:spLocks noChangeShapeType="1"/>
            </p:cNvSpPr>
            <p:nvPr/>
          </p:nvSpPr>
          <p:spPr bwMode="auto">
            <a:xfrm>
              <a:off x="3118" y="330"/>
              <a:ext cx="309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56" name="WordArt 32"/>
          <p:cNvSpPr>
            <a:spLocks noChangeArrowheads="1" noChangeShapeType="1" noTextEdit="1"/>
          </p:cNvSpPr>
          <p:nvPr/>
        </p:nvSpPr>
        <p:spPr bwMode="auto">
          <a:xfrm>
            <a:off x="488951" y="309664"/>
            <a:ext cx="99314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16560" y="72404"/>
            <a:ext cx="4251960" cy="8439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488951" y="766169"/>
                <a:ext cx="11480803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u="sng" dirty="0" smtClean="0">
                    <a:solidFill>
                      <a:schemeClr val="bg1"/>
                    </a:solidFill>
                  </a:rPr>
                  <a:t>Bài 1.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hình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bên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800" b="1" i="1" u="sng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Lời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Thay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i="0" dirty="0" smtClean="0">
                    <a:solidFill>
                      <a:schemeClr val="bg1"/>
                    </a:solidFill>
                    <a:latin typeface="+mj-lt"/>
                  </a:rPr>
                  <a:t>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Ta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1" y="766169"/>
                <a:ext cx="11480803" cy="4797429"/>
              </a:xfrm>
              <a:prstGeom prst="rect">
                <a:avLst/>
              </a:prstGeom>
              <a:blipFill rotWithShape="1">
                <a:blip r:embed="rId3"/>
                <a:stretch>
                  <a:fillRect l="-1062" t="-1144" b="-2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76909" y="4682369"/>
                <a:ext cx="5791287" cy="20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Áp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dụng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dãy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bằng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nhau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𝟔𝟑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𝟏𝟑𝟓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09" y="4682369"/>
                <a:ext cx="5791287" cy="2077107"/>
              </a:xfrm>
              <a:prstGeom prst="rect">
                <a:avLst/>
              </a:prstGeom>
              <a:blipFill rotWithShape="1">
                <a:blip r:embed="rId4"/>
                <a:stretch>
                  <a:fillRect l="-2211" t="-293" r="-136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5690585" y="4931547"/>
            <a:ext cx="1" cy="19264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96462" y="2988401"/>
            <a:ext cx="6236859" cy="6867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93663" y="3020504"/>
            <a:ext cx="59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59198"/>
            <a:ext cx="1093216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</a:pPr>
            <a:r>
              <a:rPr lang="en-US" sz="28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 tam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cm, AC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cm, BC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D. 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DB, DC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730191" y="2008653"/>
                <a:ext cx="6121400" cy="47428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i="1" u="sng" dirty="0" smtClean="0">
                    <a:solidFill>
                      <a:schemeClr val="bg1"/>
                    </a:solidFill>
                    <a:cs typeface="Arial" pitchFamily="34" charset="0"/>
                  </a:rPr>
                  <a:t>Lời </a:t>
                </a:r>
                <a:r>
                  <a:rPr lang="en-US" sz="2600" b="1" i="1" u="sng" dirty="0" err="1" smtClean="0">
                    <a:solidFill>
                      <a:schemeClr val="bg1"/>
                    </a:solidFill>
                    <a:cs typeface="Arial" pitchFamily="34" charset="0"/>
                  </a:rPr>
                  <a:t>giải</a:t>
                </a:r>
                <a:r>
                  <a:rPr lang="en-US" sz="2600" b="1" i="1" u="sng" dirty="0" smtClean="0">
                    <a:solidFill>
                      <a:schemeClr val="bg1"/>
                    </a:solidFill>
                    <a:cs typeface="Arial" pitchFamily="34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a)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Xét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có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là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phân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(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định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lý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Thay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số</a:t>
                </a:r>
                <a:r>
                  <a:rPr lang="en-US" sz="26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Mà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𝑫𝑩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𝑫𝑩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cm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cm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600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0191" y="2008653"/>
                <a:ext cx="6121400" cy="4742815"/>
              </a:xfrm>
              <a:blipFill rotWithShape="1">
                <a:blip r:embed="rId2"/>
                <a:stretch>
                  <a:fillRect l="-1594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" y="2388609"/>
            <a:ext cx="5245266" cy="33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" y="3557412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3554" y="3452121"/>
            <a:ext cx="54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3920" y="5417633"/>
            <a:ext cx="54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b="1" u="sng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K. </a:t>
                </a:r>
                <a:br>
                  <a:rPr lang="en-US" sz="2800" b="1" dirty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minh: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  <a:blipFill rotWithShape="1">
                <a:blip r:embed="rId2"/>
                <a:stretch>
                  <a:fillRect l="-1159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2680" y="1536065"/>
                <a:ext cx="598932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𝑲𝑩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𝑫𝑩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2680" y="1536065"/>
                <a:ext cx="5989320" cy="435133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3"/>
          <p:cNvSpPr/>
          <p:nvPr/>
        </p:nvSpPr>
        <p:spPr>
          <a:xfrm>
            <a:off x="9027160" y="2011680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034780" y="3713480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6967"/>
          <a:stretch/>
        </p:blipFill>
        <p:spPr bwMode="auto">
          <a:xfrm>
            <a:off x="81280" y="2153920"/>
            <a:ext cx="7578820" cy="34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1" y="3054909"/>
            <a:ext cx="4135664" cy="26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b="1" u="sng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K. </a:t>
                </a:r>
                <a:br>
                  <a:rPr lang="en-US" sz="2800" b="1" dirty="0">
                    <a:solidFill>
                      <a:schemeClr val="bg1"/>
                    </a:solidFill>
                  </a:rPr>
                </a:b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  <a:blipFill rotWithShape="1">
                <a:blip r:embed="rId2"/>
                <a:stretch>
                  <a:fillRect l="-1159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48246" y="1419820"/>
                <a:ext cx="59893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b)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(1)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𝑨𝑲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(2)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(1)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(2)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đpcm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8246" y="1419820"/>
                <a:ext cx="5989320" cy="4351338"/>
              </a:xfrm>
              <a:blipFill rotWithShape="1">
                <a:blip r:embed="rId3"/>
                <a:stretch>
                  <a:fillRect l="-162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6967"/>
          <a:stretch/>
        </p:blipFill>
        <p:spPr bwMode="auto">
          <a:xfrm>
            <a:off x="0" y="1915076"/>
            <a:ext cx="6613620" cy="30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240" y="5410200"/>
                <a:ext cx="1194308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FFC000"/>
                    </a:solidFill>
                  </a:rPr>
                  <a:t>Chú ý: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có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góc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trong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𝑨𝑲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góc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ngoài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đỉnh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𝑫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𝑲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𝑩𝑪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5410200"/>
                <a:ext cx="11943080" cy="1153073"/>
              </a:xfrm>
              <a:prstGeom prst="rect">
                <a:avLst/>
              </a:prstGeom>
              <a:blipFill rotWithShape="1">
                <a:blip r:embed="rId5"/>
                <a:stretch>
                  <a:fillRect l="-765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490447" y="1506071"/>
            <a:ext cx="26896" cy="38906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17880" y="588649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u="sng" dirty="0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3200" b="1" u="sng" dirty="0">
                    <a:solidFill>
                      <a:schemeClr val="bg1"/>
                    </a:solidFill>
                  </a:rPr>
                  <a:t> 3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:  </a:t>
                </a:r>
                <a:br>
                  <a:rPr lang="en-US" sz="3200" b="1" dirty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đối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AB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lấy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E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sao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cho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AB = AE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,</a:t>
                </a:r>
                <a:br>
                  <a:rPr lang="en-US" sz="3200" b="1" dirty="0" smtClean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KA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EC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F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3200" b="1" dirty="0" smtClean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7880" y="588649"/>
                <a:ext cx="10515600" cy="1325563"/>
              </a:xfrm>
              <a:blipFill rotWithShape="1">
                <a:blip r:embed="rId2"/>
                <a:stretch>
                  <a:fillRect l="-1217" t="-4562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/>
          <a:stretch/>
        </p:blipFill>
        <p:spPr bwMode="auto">
          <a:xfrm>
            <a:off x="1179988" y="2327387"/>
            <a:ext cx="10406114" cy="4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73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u="sng" dirty="0" err="1">
                    <a:solidFill>
                      <a:schemeClr val="bg1"/>
                    </a:solidFill>
                  </a:rPr>
                  <a:t>Bài</a:t>
                </a:r>
                <a:r>
                  <a:rPr lang="en-US" sz="3200" b="1" u="sng" dirty="0">
                    <a:solidFill>
                      <a:schemeClr val="bg1"/>
                    </a:solidFill>
                  </a:rPr>
                  <a:t> 3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: 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300" y="0"/>
                <a:ext cx="10515600" cy="1325563"/>
              </a:xfrm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386" y="1431662"/>
                <a:ext cx="11537914" cy="59113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  <a:latin typeface="Cambria Math"/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  <a:latin typeface="Cambria Math"/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  <a:latin typeface="Cambria Math"/>
                  </a:rPr>
                  <a:t>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Kẻ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⊥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𝑬𝑪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𝑬𝑪</m:t>
                        </m:r>
                      </m:e>
                    </m:d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𝑨𝑬𝑭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𝑬𝑭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  ;  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𝑨𝑭𝑪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𝑭𝑪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𝑬𝑭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(1)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Tia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𝑲𝑨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</a:rPr>
                      <m:t>𝑬𝑪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𝑨𝑬𝑪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   (2)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386" y="1431662"/>
                <a:ext cx="11537914" cy="5911373"/>
              </a:xfrm>
              <a:blipFill rotWithShape="1">
                <a:blip r:embed="rId3"/>
                <a:stretch>
                  <a:fillRect l="-792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/>
        </p:blipFill>
        <p:spPr bwMode="auto">
          <a:xfrm>
            <a:off x="3803178" y="374641"/>
            <a:ext cx="8004122" cy="401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6827" y="4387349"/>
                <a:ext cx="4900473" cy="19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𝑨𝑬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gt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)        (3)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(1), (2), (3)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Thay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27" y="4387349"/>
                <a:ext cx="4900473" cy="1925142"/>
              </a:xfrm>
              <a:prstGeom prst="rect">
                <a:avLst/>
              </a:prstGeom>
              <a:blipFill rotWithShape="1">
                <a:blip r:embed="rId5"/>
                <a:stretch>
                  <a:fillRect l="-1866" t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604986" y="4387349"/>
            <a:ext cx="17756" cy="21821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 Box 3"/>
              <p:cNvSpPr txBox="1">
                <a:spLocks noChangeArrowheads="1"/>
              </p:cNvSpPr>
              <p:nvPr/>
            </p:nvSpPr>
            <p:spPr bwMode="auto">
              <a:xfrm>
                <a:off x="342625" y="962380"/>
                <a:ext cx="11582400" cy="1410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?1 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Vẽ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∆ABC,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biết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AB = 3cm; AC = 6cm;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</m:e>
                    </m:acc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just">
                  <a:spcBef>
                    <a:spcPct val="1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 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Dựng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đường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phân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giác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AD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của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góc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 (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bằng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thước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thẳng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compa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),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đo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đô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̣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dài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đoạn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thẳng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DB,  DC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rồi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so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sánh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tỉ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số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𝑫𝑩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𝑫𝑪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và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𝑨𝑩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625" y="962380"/>
                <a:ext cx="11582400" cy="1410579"/>
              </a:xfrm>
              <a:prstGeom prst="rect">
                <a:avLst/>
              </a:prstGeom>
              <a:blipFill rotWithShape="1">
                <a:blip r:embed="rId2"/>
                <a:stretch>
                  <a:fillRect l="-789" t="-2597" r="-842" b="-3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5075576" y="4621213"/>
            <a:ext cx="5283200" cy="649288"/>
            <a:chOff x="1536" y="2400"/>
            <a:chExt cx="2448" cy="409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1536" y="2400"/>
              <a:ext cx="2448" cy="40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7000"/>
              </a:schemeClr>
            </a:solidFill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1554" y="2778"/>
              <a:ext cx="2412" cy="1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554" y="2431"/>
              <a:ext cx="1" cy="347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554" y="2431"/>
              <a:ext cx="2412" cy="1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1684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637" y="257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0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72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76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180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84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89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305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93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197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201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205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209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13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18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222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226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230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234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238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242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247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251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255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259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263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267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271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276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280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284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288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292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296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300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305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309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313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317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>
              <a:off x="321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325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329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333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338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342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346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350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354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358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>
              <a:off x="362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367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371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64"/>
            <p:cNvSpPr>
              <a:spLocks noChangeShapeType="1"/>
            </p:cNvSpPr>
            <p:nvPr/>
          </p:nvSpPr>
          <p:spPr bwMode="auto">
            <a:xfrm>
              <a:off x="375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>
              <a:off x="1891" y="244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2098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050" y="259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1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>
              <a:off x="2512" y="244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2470" y="258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2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6" name="Line 70"/>
            <p:cNvSpPr>
              <a:spLocks noChangeShapeType="1"/>
            </p:cNvSpPr>
            <p:nvPr/>
          </p:nvSpPr>
          <p:spPr bwMode="auto">
            <a:xfrm>
              <a:off x="2926" y="244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2884" y="259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3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>
              <a:off x="3339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3298" y="258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4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70" name="Line 74"/>
            <p:cNvSpPr>
              <a:spLocks noChangeShapeType="1"/>
            </p:cNvSpPr>
            <p:nvPr/>
          </p:nvSpPr>
          <p:spPr bwMode="auto">
            <a:xfrm>
              <a:off x="3753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3712" y="257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5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>
              <a:off x="2719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>
              <a:off x="3133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3546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5" name="Arc 79"/>
          <p:cNvSpPr>
            <a:spLocks/>
          </p:cNvSpPr>
          <p:nvPr/>
        </p:nvSpPr>
        <p:spPr bwMode="auto">
          <a:xfrm rot="14381010" flipH="1">
            <a:off x="6872586" y="2011363"/>
            <a:ext cx="1143000" cy="2882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6059"/>
              <a:gd name="T2" fmla="*/ 16047 w 21600"/>
              <a:gd name="T3" fmla="*/ 36059 h 36059"/>
              <a:gd name="T4" fmla="*/ 0 w 21600"/>
              <a:gd name="T5" fmla="*/ 21600 h 36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0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940"/>
                  <a:pt x="19621" y="32091"/>
                  <a:pt x="16046" y="36058"/>
                </a:cubicBezTo>
              </a:path>
              <a:path w="21600" h="360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940"/>
                  <a:pt x="19621" y="32091"/>
                  <a:pt x="16046" y="36058"/>
                </a:cubicBezTo>
                <a:lnTo>
                  <a:pt x="0" y="21600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grpSp>
        <p:nvGrpSpPr>
          <p:cNvPr id="4176" name="Group 80"/>
          <p:cNvGrpSpPr>
            <a:grpSpLocks/>
          </p:cNvGrpSpPr>
          <p:nvPr/>
        </p:nvGrpSpPr>
        <p:grpSpPr bwMode="auto">
          <a:xfrm>
            <a:off x="6925503" y="3643314"/>
            <a:ext cx="797983" cy="808037"/>
            <a:chOff x="1369" y="2928"/>
            <a:chExt cx="377" cy="509"/>
          </a:xfrm>
          <a:noFill/>
        </p:grpSpPr>
        <p:sp>
          <p:nvSpPr>
            <p:cNvPr id="4177" name="Arc 81"/>
            <p:cNvSpPr>
              <a:spLocks/>
            </p:cNvSpPr>
            <p:nvPr/>
          </p:nvSpPr>
          <p:spPr bwMode="auto">
            <a:xfrm rot="2203118">
              <a:off x="1369" y="2947"/>
              <a:ext cx="336" cy="490"/>
            </a:xfrm>
            <a:custGeom>
              <a:avLst/>
              <a:gdLst>
                <a:gd name="G0" fmla="+- 0 0 0"/>
                <a:gd name="G1" fmla="+- 19006 0 0"/>
                <a:gd name="G2" fmla="+- 21600 0 0"/>
                <a:gd name="T0" fmla="*/ 10263 w 21600"/>
                <a:gd name="T1" fmla="*/ 0 h 22046"/>
                <a:gd name="T2" fmla="*/ 21385 w 21600"/>
                <a:gd name="T3" fmla="*/ 22046 h 22046"/>
                <a:gd name="T4" fmla="*/ 0 w 21600"/>
                <a:gd name="T5" fmla="*/ 19006 h 2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46" fill="none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</a:path>
                <a:path w="21600" h="22046" stroke="0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  <a:lnTo>
                    <a:pt x="0" y="19006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Arc 82"/>
            <p:cNvSpPr>
              <a:spLocks/>
            </p:cNvSpPr>
            <p:nvPr/>
          </p:nvSpPr>
          <p:spPr bwMode="auto">
            <a:xfrm rot="8807038">
              <a:off x="1410" y="2928"/>
              <a:ext cx="336" cy="490"/>
            </a:xfrm>
            <a:custGeom>
              <a:avLst/>
              <a:gdLst>
                <a:gd name="G0" fmla="+- 0 0 0"/>
                <a:gd name="G1" fmla="+- 19006 0 0"/>
                <a:gd name="G2" fmla="+- 21600 0 0"/>
                <a:gd name="T0" fmla="*/ 10263 w 21600"/>
                <a:gd name="T1" fmla="*/ 0 h 22046"/>
                <a:gd name="T2" fmla="*/ 21385 w 21600"/>
                <a:gd name="T3" fmla="*/ 22046 h 22046"/>
                <a:gd name="T4" fmla="*/ 0 w 21600"/>
                <a:gd name="T5" fmla="*/ 19006 h 2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46" fill="none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</a:path>
                <a:path w="21600" h="22046" stroke="0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  <a:lnTo>
                    <a:pt x="0" y="19006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7056736" y="2881313"/>
            <a:ext cx="474133" cy="1752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7513935" y="459105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6089418" y="4267201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2,4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9200918" y="4279901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4,8</a:t>
            </a:r>
          </a:p>
        </p:txBody>
      </p:sp>
      <p:grpSp>
        <p:nvGrpSpPr>
          <p:cNvPr id="4183" name="Group 87"/>
          <p:cNvGrpSpPr>
            <a:grpSpLocks/>
          </p:cNvGrpSpPr>
          <p:nvPr/>
        </p:nvGrpSpPr>
        <p:grpSpPr bwMode="auto">
          <a:xfrm>
            <a:off x="5073418" y="2424113"/>
            <a:ext cx="6807200" cy="2605087"/>
            <a:chOff x="1632" y="1632"/>
            <a:chExt cx="3306" cy="1641"/>
          </a:xfrm>
        </p:grpSpPr>
        <p:sp>
          <p:nvSpPr>
            <p:cNvPr id="4184" name="Text Box 88"/>
            <p:cNvSpPr txBox="1">
              <a:spLocks noChangeArrowheads="1"/>
            </p:cNvSpPr>
            <p:nvPr/>
          </p:nvSpPr>
          <p:spPr bwMode="auto">
            <a:xfrm>
              <a:off x="1632" y="2982"/>
              <a:ext cx="38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 flipV="1">
              <a:off x="1785" y="1920"/>
              <a:ext cx="816" cy="11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86" name="Group 90"/>
            <p:cNvGrpSpPr>
              <a:grpSpLocks/>
            </p:cNvGrpSpPr>
            <p:nvPr/>
          </p:nvGrpSpPr>
          <p:grpSpPr bwMode="auto">
            <a:xfrm>
              <a:off x="1776" y="1632"/>
              <a:ext cx="3162" cy="1641"/>
              <a:chOff x="1776" y="1632"/>
              <a:chExt cx="3162" cy="1641"/>
            </a:xfrm>
          </p:grpSpPr>
          <p:sp>
            <p:nvSpPr>
              <p:cNvPr id="4187" name="Line 91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2304" cy="110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Text Box 92"/>
              <p:cNvSpPr txBox="1">
                <a:spLocks noChangeArrowheads="1"/>
              </p:cNvSpPr>
              <p:nvPr/>
            </p:nvSpPr>
            <p:spPr bwMode="auto">
              <a:xfrm>
                <a:off x="2490" y="1632"/>
                <a:ext cx="38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VNI-Times" pitchFamily="2" charset="0"/>
                  </a:rPr>
                  <a:t>A</a:t>
                </a:r>
              </a:p>
            </p:txBody>
          </p:sp>
          <p:sp>
            <p:nvSpPr>
              <p:cNvPr id="4189" name="Text Box 93"/>
              <p:cNvSpPr txBox="1">
                <a:spLocks noChangeArrowheads="1"/>
              </p:cNvSpPr>
              <p:nvPr/>
            </p:nvSpPr>
            <p:spPr bwMode="auto">
              <a:xfrm>
                <a:off x="4554" y="2985"/>
                <a:ext cx="38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VNI-Times" pitchFamily="2" charset="0"/>
                  </a:rPr>
                  <a:t>C</a:t>
                </a:r>
              </a:p>
            </p:txBody>
          </p:sp>
          <p:sp>
            <p:nvSpPr>
              <p:cNvPr id="4190" name="Text Box 94"/>
              <p:cNvSpPr txBox="1">
                <a:spLocks noChangeArrowheads="1"/>
              </p:cNvSpPr>
              <p:nvPr/>
            </p:nvSpPr>
            <p:spPr bwMode="auto">
              <a:xfrm>
                <a:off x="1955" y="2407"/>
                <a:ext cx="384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4191" name="Text Box 95"/>
              <p:cNvSpPr txBox="1">
                <a:spLocks noChangeArrowheads="1"/>
              </p:cNvSpPr>
              <p:nvPr/>
            </p:nvSpPr>
            <p:spPr bwMode="auto">
              <a:xfrm>
                <a:off x="3539" y="2166"/>
                <a:ext cx="383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4192" name="Line 96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Text Box 97"/>
              <p:cNvSpPr txBox="1">
                <a:spLocks noChangeArrowheads="1"/>
              </p:cNvSpPr>
              <p:nvPr/>
            </p:nvSpPr>
            <p:spPr bwMode="auto">
              <a:xfrm>
                <a:off x="2499" y="2060"/>
                <a:ext cx="52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  <a:latin typeface="VNI-Times" pitchFamily="2" charset="0"/>
                  </a:rPr>
                  <a:t>100</a:t>
                </a:r>
                <a:r>
                  <a:rPr lang="en-US" b="1" baseline="30000" dirty="0">
                    <a:solidFill>
                      <a:schemeClr val="bg1"/>
                    </a:solidFill>
                    <a:latin typeface="VNI-Times" pitchFamily="2" charset="0"/>
                  </a:rPr>
                  <a:t>0</a:t>
                </a:r>
                <a:endParaRPr lang="en-US" b="1" dirty="0">
                  <a:solidFill>
                    <a:schemeClr val="bg1"/>
                  </a:solidFill>
                  <a:latin typeface="VNI-Times" pitchFamily="2" charset="0"/>
                </a:endParaRPr>
              </a:p>
            </p:txBody>
          </p:sp>
        </p:grpSp>
      </p:grpSp>
      <p:grpSp>
        <p:nvGrpSpPr>
          <p:cNvPr id="4194" name="Group 98"/>
          <p:cNvGrpSpPr>
            <a:grpSpLocks/>
          </p:cNvGrpSpPr>
          <p:nvPr/>
        </p:nvGrpSpPr>
        <p:grpSpPr bwMode="auto">
          <a:xfrm>
            <a:off x="6901844" y="2918211"/>
            <a:ext cx="573617" cy="331788"/>
            <a:chOff x="1307" y="2472"/>
            <a:chExt cx="271" cy="209"/>
          </a:xfrm>
        </p:grpSpPr>
        <p:sp>
          <p:nvSpPr>
            <p:cNvPr id="4195" name="Arc 99"/>
            <p:cNvSpPr>
              <a:spLocks/>
            </p:cNvSpPr>
            <p:nvPr/>
          </p:nvSpPr>
          <p:spPr bwMode="auto">
            <a:xfrm rot="12385231" flipH="1">
              <a:off x="1463" y="2472"/>
              <a:ext cx="115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61"/>
                <a:gd name="T1" fmla="*/ 0 h 21600"/>
                <a:gd name="T2" fmla="*/ 20361 w 20361"/>
                <a:gd name="T3" fmla="*/ 14390 h 21600"/>
                <a:gd name="T4" fmla="*/ 0 w 203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61" h="21600" fill="none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</a:path>
                <a:path w="20361" h="21600" stroke="0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Arc 100"/>
            <p:cNvSpPr>
              <a:spLocks/>
            </p:cNvSpPr>
            <p:nvPr/>
          </p:nvSpPr>
          <p:spPr bwMode="auto">
            <a:xfrm rot="14089926" flipH="1">
              <a:off x="1311" y="2529"/>
              <a:ext cx="13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61"/>
                <a:gd name="T1" fmla="*/ 0 h 21600"/>
                <a:gd name="T2" fmla="*/ 20361 w 20361"/>
                <a:gd name="T3" fmla="*/ 14390 h 21600"/>
                <a:gd name="T4" fmla="*/ 0 w 203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61" h="21600" fill="none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</a:path>
                <a:path w="20361" h="21600" stroke="0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172712" y="385482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1. </a:t>
            </a:r>
            <a:r>
              <a:rPr lang="en-US" sz="2800" b="1" dirty="0" err="1">
                <a:solidFill>
                  <a:srgbClr val="FFFF00"/>
                </a:solidFill>
              </a:rPr>
              <a:t>Định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ly</a:t>
            </a:r>
            <a:r>
              <a:rPr lang="en-US" sz="2800" b="1" dirty="0">
                <a:solidFill>
                  <a:srgbClr val="FFFF00"/>
                </a:solidFill>
              </a:rPr>
              <a:t>́: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" name="Text Box 103"/>
              <p:cNvSpPr txBox="1">
                <a:spLocks noChangeArrowheads="1"/>
              </p:cNvSpPr>
              <p:nvPr/>
            </p:nvSpPr>
            <p:spPr bwMode="auto">
              <a:xfrm>
                <a:off x="444641" y="2532193"/>
                <a:ext cx="2697488" cy="3086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có: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99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41" y="2532193"/>
                <a:ext cx="2697488" cy="3086551"/>
              </a:xfrm>
              <a:prstGeom prst="rect">
                <a:avLst/>
              </a:prstGeom>
              <a:blipFill rotWithShape="1">
                <a:blip r:embed="rId3"/>
                <a:stretch>
                  <a:fillRect l="-4751" t="-19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3400007" y="5548684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</a:rPr>
              <a:t>giác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đường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giác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của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một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góc</a:t>
            </a:r>
            <a:r>
              <a:rPr lang="en-US" sz="2400" b="1" dirty="0">
                <a:solidFill>
                  <a:srgbClr val="FF0000"/>
                </a:solidFill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</a:rPr>
              <a:t>cạnh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đối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diện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thành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đoạn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thẳng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</a:t>
            </a:r>
            <a:r>
              <a:rPr lang="en-US" sz="2400" b="1" dirty="0">
                <a:solidFill>
                  <a:srgbClr val="FF0000"/>
                </a:solidFill>
              </a:rPr>
              <a:t>̉ </a:t>
            </a:r>
            <a:r>
              <a:rPr lang="en-US" sz="2400" b="1" dirty="0" err="1">
                <a:solidFill>
                  <a:srgbClr val="FF0000"/>
                </a:solidFill>
              </a:rPr>
              <a:t>lê</a:t>
            </a:r>
            <a:r>
              <a:rPr lang="en-US" sz="2400" b="1" dirty="0">
                <a:solidFill>
                  <a:srgbClr val="FF0000"/>
                </a:solidFill>
              </a:rPr>
              <a:t>̣ </a:t>
            </a:r>
            <a:r>
              <a:rPr lang="en-US" sz="2400" b="1" dirty="0" err="1">
                <a:solidFill>
                  <a:srgbClr val="FF0000"/>
                </a:solidFill>
              </a:rPr>
              <a:t>với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kề</a:t>
            </a:r>
            <a:r>
              <a:rPr lang="en-US" sz="2400" b="1" dirty="0" smtClean="0">
                <a:solidFill>
                  <a:srgbClr val="FF0000"/>
                </a:solidFill>
              </a:rPr>
              <a:t>̀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đoạn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ấy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103"/>
              <p:cNvSpPr txBox="1">
                <a:spLocks noChangeArrowheads="1"/>
              </p:cNvSpPr>
              <p:nvPr/>
            </p:nvSpPr>
            <p:spPr bwMode="auto">
              <a:xfrm>
                <a:off x="395335" y="5233076"/>
                <a:ext cx="1895147" cy="1359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35" y="5233076"/>
                <a:ext cx="1895147" cy="1359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0" y="6389678"/>
            <a:ext cx="792472" cy="4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382773" y="6355080"/>
            <a:ext cx="101967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3.7037E-7 L 0.17465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79" grpId="0" animBg="1"/>
      <p:bldP spid="4180" grpId="0"/>
      <p:bldP spid="4181" grpId="0"/>
      <p:bldP spid="4182" grpId="0"/>
      <p:bldP spid="4197" grpId="0"/>
      <p:bldP spid="4199" grpId="0"/>
      <p:bldP spid="4200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94009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900" b="1" u="sng" dirty="0" err="1">
                <a:solidFill>
                  <a:schemeClr val="bg1"/>
                </a:solidFill>
              </a:rPr>
              <a:t>Bài</a:t>
            </a:r>
            <a:r>
              <a:rPr lang="en-US" sz="2900" b="1" u="sng" dirty="0">
                <a:solidFill>
                  <a:schemeClr val="bg1"/>
                </a:solidFill>
              </a:rPr>
              <a:t> 3</a:t>
            </a:r>
            <a:r>
              <a:rPr lang="en-US" sz="2900" b="1" dirty="0">
                <a:solidFill>
                  <a:schemeClr val="bg1"/>
                </a:solidFill>
              </a:rPr>
              <a:t>: 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d) </a:t>
            </a:r>
            <a:r>
              <a:rPr lang="en-US" sz="2900" b="1" dirty="0" err="1">
                <a:solidFill>
                  <a:schemeClr val="bg1"/>
                </a:solidFill>
              </a:rPr>
              <a:t>Chứng</a:t>
            </a:r>
            <a:r>
              <a:rPr lang="en-US" sz="2900" b="1" dirty="0">
                <a:solidFill>
                  <a:schemeClr val="bg1"/>
                </a:solidFill>
              </a:rPr>
              <a:t> minh: FD//AB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94981" y="636825"/>
                <a:ext cx="6624320" cy="56740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FD</a:t>
                </a:r>
                <a:r>
                  <a:rPr lang="en-US" b="1" dirty="0">
                    <a:solidFill>
                      <a:schemeClr val="bg1"/>
                    </a:solidFill>
                  </a:rPr>
                  <a:t>//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AB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𝑭𝑬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𝑭𝑪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𝑭𝑬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i="1" u="sng" dirty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u="sng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981" y="636825"/>
                <a:ext cx="6624320" cy="567404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 Arrow 6"/>
          <p:cNvSpPr/>
          <p:nvPr/>
        </p:nvSpPr>
        <p:spPr>
          <a:xfrm>
            <a:off x="9539921" y="1595818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522165" y="3172247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 bwMode="auto">
          <a:xfrm>
            <a:off x="0" y="1595818"/>
            <a:ext cx="8467622" cy="41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 descr="Green marble"/>
          <p:cNvSpPr>
            <a:spLocks noChangeArrowheads="1" noChangeShapeType="1" noTextEdit="1"/>
          </p:cNvSpPr>
          <p:nvPr/>
        </p:nvSpPr>
        <p:spPr bwMode="auto">
          <a:xfrm>
            <a:off x="1873452" y="190578"/>
            <a:ext cx="7727749" cy="440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TÍNH CHẤT ĐƯỜNG PHÂN GIÁC CỦA TAM GIÁC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51" y="704851"/>
            <a:ext cx="314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lí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2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842015"/>
            <a:ext cx="3479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96376"/>
              </p:ext>
            </p:extLst>
          </p:nvPr>
        </p:nvGraphicFramePr>
        <p:xfrm>
          <a:off x="582615" y="1144588"/>
          <a:ext cx="62944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5" name="Equation" r:id="rId4" imgW="2539800" imgH="660240" progId="Equation.DSMT4">
                  <p:embed/>
                </p:oleObj>
              </mc:Choice>
              <mc:Fallback>
                <p:oleObj name="Equation" r:id="rId4" imgW="2539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5" y="1144588"/>
                        <a:ext cx="6294437" cy="1225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13"/>
          <p:cNvGrpSpPr>
            <a:grpSpLocks/>
          </p:cNvGrpSpPr>
          <p:nvPr/>
        </p:nvGrpSpPr>
        <p:grpSpPr bwMode="auto">
          <a:xfrm>
            <a:off x="596372" y="3019429"/>
            <a:ext cx="8636000" cy="1209675"/>
            <a:chOff x="212003" y="3018642"/>
            <a:chExt cx="6477000" cy="1210301"/>
          </a:xfrm>
        </p:grpSpPr>
        <p:graphicFrame>
          <p:nvGraphicFramePr>
            <p:cNvPr id="12300" name="Object 2"/>
            <p:cNvGraphicFramePr>
              <a:graphicFrameLocks noChangeAspect="1"/>
            </p:cNvGraphicFramePr>
            <p:nvPr/>
          </p:nvGraphicFramePr>
          <p:xfrm>
            <a:off x="486341" y="3522965"/>
            <a:ext cx="1342459" cy="705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046" name="Equation" r:id="rId6" imgW="748975" imgH="393529" progId="Equation.DSMT4">
                    <p:embed/>
                  </p:oleObj>
                </mc:Choice>
                <mc:Fallback>
                  <p:oleObj name="Equation" r:id="rId6" imgW="748975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341" y="3522965"/>
                          <a:ext cx="1342459" cy="705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23"/>
            <p:cNvSpPr txBox="1">
              <a:spLocks noChangeArrowheads="1"/>
            </p:cNvSpPr>
            <p:nvPr/>
          </p:nvSpPr>
          <p:spPr bwMode="auto">
            <a:xfrm>
              <a:off x="1734812" y="3648621"/>
              <a:ext cx="14324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(AB ≠ AC)</a:t>
              </a:r>
            </a:p>
          </p:txBody>
        </p:sp>
        <p:sp>
          <p:nvSpPr>
            <p:cNvPr id="12302" name="Text Box 25"/>
            <p:cNvSpPr txBox="1">
              <a:spLocks noChangeArrowheads="1"/>
            </p:cNvSpPr>
            <p:nvPr/>
          </p:nvSpPr>
          <p:spPr bwMode="auto">
            <a:xfrm>
              <a:off x="212003" y="3018642"/>
              <a:ext cx="6477000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AD’ </a:t>
              </a:r>
              <a:r>
                <a:rPr lang="en-US" altLang="en-US" sz="2200" dirty="0" err="1"/>
                <a:t>là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phân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giác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ngoài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của</a:t>
              </a:r>
              <a:r>
                <a:rPr lang="en-US" altLang="en-US" sz="2200" dirty="0"/>
                <a:t> </a:t>
              </a:r>
              <a:r>
                <a:rPr lang="en-US" altLang="en-US" sz="2200" dirty="0">
                  <a:sym typeface="Symbol" pitchFamily="18" charset="2"/>
                </a:rPr>
                <a:t></a:t>
              </a:r>
              <a:r>
                <a:rPr lang="en-US" altLang="en-US" sz="2200" dirty="0"/>
                <a:t>ABC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 smtClean="0"/>
                <a:t>⇒ </a:t>
              </a:r>
              <a:endParaRPr lang="en-US" altLang="en-US" sz="2200" dirty="0"/>
            </a:p>
          </p:txBody>
        </p:sp>
      </p:grp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78317" y="2416176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33CC"/>
                </a:solidFill>
                <a:latin typeface="+mn-lt"/>
              </a:rPr>
              <a:t>2. </a:t>
            </a:r>
            <a:r>
              <a:rPr lang="en-US" altLang="en-US" sz="2400" dirty="0" err="1" smtClean="0">
                <a:solidFill>
                  <a:srgbClr val="0033CC"/>
                </a:solidFill>
                <a:latin typeface="+mn-lt"/>
              </a:rPr>
              <a:t>Chú</a:t>
            </a:r>
            <a:r>
              <a:rPr lang="en-US" altLang="en-US" sz="2400" dirty="0" smtClean="0">
                <a:solidFill>
                  <a:srgbClr val="0033CC"/>
                </a:solidFill>
                <a:latin typeface="+mn-lt"/>
              </a:rPr>
              <a:t> ý</a:t>
            </a:r>
          </a:p>
        </p:txBody>
      </p:sp>
      <p:pic>
        <p:nvPicPr>
          <p:cNvPr id="12296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6" y="2643192"/>
            <a:ext cx="5168900" cy="1843088"/>
          </a:xfrm>
          <a:prstGeom prst="rect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30" y="4706308"/>
            <a:ext cx="617643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03990"/>
              </p:ext>
            </p:extLst>
          </p:nvPr>
        </p:nvGraphicFramePr>
        <p:xfrm>
          <a:off x="423864" y="4787900"/>
          <a:ext cx="53387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7" name="Equation" r:id="rId10" imgW="2311200" imgH="850680" progId="Equation.DSMT4">
                  <p:embed/>
                </p:oleObj>
              </mc:Choice>
              <mc:Fallback>
                <p:oleObj name="Equation" r:id="rId10" imgW="23112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4" y="4787900"/>
                        <a:ext cx="5338763" cy="1474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2970" y="3009905"/>
            <a:ext cx="5190596" cy="14763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94009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900" b="1" u="sng" dirty="0" err="1">
                <a:solidFill>
                  <a:schemeClr val="bg1"/>
                </a:solidFill>
              </a:rPr>
              <a:t>Bài</a:t>
            </a:r>
            <a:r>
              <a:rPr lang="en-US" sz="2900" b="1" u="sng" dirty="0">
                <a:solidFill>
                  <a:schemeClr val="bg1"/>
                </a:solidFill>
              </a:rPr>
              <a:t> 3</a:t>
            </a:r>
            <a:r>
              <a:rPr lang="en-US" sz="2900" b="1" dirty="0">
                <a:solidFill>
                  <a:schemeClr val="bg1"/>
                </a:solidFill>
              </a:rPr>
              <a:t>: 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d) </a:t>
            </a:r>
            <a:r>
              <a:rPr lang="en-US" sz="2900" b="1" dirty="0" err="1">
                <a:solidFill>
                  <a:schemeClr val="bg1"/>
                </a:solidFill>
              </a:rPr>
              <a:t>Chứng</a:t>
            </a:r>
            <a:r>
              <a:rPr lang="en-US" sz="2900" b="1" dirty="0">
                <a:solidFill>
                  <a:schemeClr val="bg1"/>
                </a:solidFill>
              </a:rPr>
              <a:t> minh: FD//AB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80216" y="335197"/>
                <a:ext cx="6624320" cy="567404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𝑨𝑪𝑬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𝑨𝑭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               (1)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𝐀𝐁𝐂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</a:rPr>
                  <a:t>(định lý)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                 (2)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𝑨𝑬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		       (3)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(1), (2)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(3)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𝐂𝐁𝐄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⇒ </a:t>
                </a:r>
                <a:r>
                  <a:rPr lang="en-US" b="1" i="0" dirty="0" smtClean="0">
                    <a:solidFill>
                      <a:schemeClr val="bg1"/>
                    </a:solidFill>
                    <a:latin typeface="+mj-lt"/>
                  </a:rPr>
                  <a:t>FD // BE hay </a:t>
                </a:r>
                <a:r>
                  <a:rPr lang="en-US" b="1" dirty="0">
                    <a:solidFill>
                      <a:schemeClr val="bg1"/>
                    </a:solidFill>
                  </a:rPr>
                  <a:t>FD//AB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0216" y="335197"/>
                <a:ext cx="6624320" cy="5674043"/>
              </a:xfrm>
              <a:blipFill rotWithShape="1">
                <a:blip r:embed="rId2"/>
                <a:stretch>
                  <a:fillRect l="-1380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" y="5704927"/>
                <a:ext cx="11943080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FFC000"/>
                    </a:solidFill>
                  </a:rPr>
                  <a:t>Chú ý: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𝑬𝑩𝑪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có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CA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đường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trung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tuyến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cắt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EC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tại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F,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cắt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BC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tại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D.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Chứng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minh: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DF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// BE </a:t>
                </a:r>
                <a:endParaRPr lang="en-US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5704927"/>
                <a:ext cx="11943080" cy="843308"/>
              </a:xfrm>
              <a:prstGeom prst="rect">
                <a:avLst/>
              </a:prstGeom>
              <a:blipFill rotWithShape="1">
                <a:blip r:embed="rId4"/>
                <a:stretch>
                  <a:fillRect l="-817" t="-4348" r="-11230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 bwMode="auto">
          <a:xfrm>
            <a:off x="172306" y="2149381"/>
            <a:ext cx="5566428" cy="27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8" name="Object 6"/>
          <p:cNvGraphicFramePr>
            <a:graphicFrameLocks noChangeAspect="1"/>
          </p:cNvGraphicFramePr>
          <p:nvPr/>
        </p:nvGraphicFramePr>
        <p:xfrm>
          <a:off x="10515606" y="5872163"/>
          <a:ext cx="30056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Equation" r:id="rId4" imgW="114201" imgH="406048" progId="Equation.DSMT4">
                  <p:embed/>
                </p:oleObj>
              </mc:Choice>
              <mc:Fallback>
                <p:oleObj name="Equation" r:id="rId4" imgW="114201" imgH="4060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6" y="5872163"/>
                        <a:ext cx="30056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4655" name="Straight Connector 3"/>
          <p:cNvCxnSpPr>
            <a:cxnSpLocks noChangeShapeType="1"/>
          </p:cNvCxnSpPr>
          <p:nvPr/>
        </p:nvCxnSpPr>
        <p:spPr bwMode="auto">
          <a:xfrm>
            <a:off x="-1320800" y="2343150"/>
            <a:ext cx="12192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697768" y="974244"/>
                <a:ext cx="10972800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u="sng" dirty="0" err="1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2800" b="1" u="sng" dirty="0" smtClean="0">
                    <a:solidFill>
                      <a:schemeClr val="bg1"/>
                    </a:solidFill>
                  </a:rPr>
                  <a:t> 2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Cho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AB = 8 cm, AC = 12 cm, BC = 15 cm</a:t>
                </a:r>
                <a:b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Tia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BAC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cạnh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D.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 DA, DC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K.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đối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AB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lấy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E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sao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cho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AB = AE,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KA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EC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F.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minh: FD//AB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8" y="974244"/>
                <a:ext cx="10972800" cy="4797429"/>
              </a:xfrm>
              <a:prstGeom prst="rect">
                <a:avLst/>
              </a:prstGeom>
              <a:blipFill rotWithShape="1">
                <a:blip r:embed="rId6"/>
                <a:stretch>
                  <a:fillRect l="-1111" t="-508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8" name="Object 6"/>
          <p:cNvGraphicFramePr>
            <a:graphicFrameLocks noChangeAspect="1"/>
          </p:cNvGraphicFramePr>
          <p:nvPr/>
        </p:nvGraphicFramePr>
        <p:xfrm>
          <a:off x="10515606" y="5872163"/>
          <a:ext cx="30056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4" imgW="114201" imgH="406048" progId="Equation.DSMT4">
                  <p:embed/>
                </p:oleObj>
              </mc:Choice>
              <mc:Fallback>
                <p:oleObj name="Equation" r:id="rId4" imgW="114201" imgH="4060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6" y="5872163"/>
                        <a:ext cx="30056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632" name="Group 27"/>
          <p:cNvGrpSpPr>
            <a:grpSpLocks/>
          </p:cNvGrpSpPr>
          <p:nvPr/>
        </p:nvGrpSpPr>
        <p:grpSpPr bwMode="auto">
          <a:xfrm>
            <a:off x="5250655" y="629006"/>
            <a:ext cx="6766645" cy="2665341"/>
            <a:chOff x="1428" y="218"/>
            <a:chExt cx="4067" cy="2291"/>
          </a:xfrm>
        </p:grpSpPr>
        <p:sp>
          <p:nvSpPr>
            <p:cNvPr id="154633" name="Arc 10"/>
            <p:cNvSpPr>
              <a:spLocks/>
            </p:cNvSpPr>
            <p:nvPr/>
          </p:nvSpPr>
          <p:spPr bwMode="auto">
            <a:xfrm rot="12886260" flipV="1">
              <a:off x="2750" y="1914"/>
              <a:ext cx="181" cy="182"/>
            </a:xfrm>
            <a:custGeom>
              <a:avLst/>
              <a:gdLst>
                <a:gd name="T0" fmla="*/ 0 w 20379"/>
                <a:gd name="T1" fmla="*/ 0 h 20438"/>
                <a:gd name="T2" fmla="*/ 0 w 20379"/>
                <a:gd name="T3" fmla="*/ 0 h 20438"/>
                <a:gd name="T4" fmla="*/ 0 w 20379"/>
                <a:gd name="T5" fmla="*/ 0 h 20438"/>
                <a:gd name="T6" fmla="*/ 0 60000 65536"/>
                <a:gd name="T7" fmla="*/ 0 60000 65536"/>
                <a:gd name="T8" fmla="*/ 0 60000 65536"/>
                <a:gd name="T9" fmla="*/ 0 w 20379"/>
                <a:gd name="T10" fmla="*/ 0 h 20438"/>
                <a:gd name="T11" fmla="*/ 20379 w 20379"/>
                <a:gd name="T12" fmla="*/ 20438 h 204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79" h="20438" fill="none" extrusionOk="0">
                  <a:moveTo>
                    <a:pt x="6989" y="0"/>
                  </a:moveTo>
                  <a:cubicBezTo>
                    <a:pt x="13251" y="2141"/>
                    <a:pt x="18185" y="7035"/>
                    <a:pt x="20379" y="13278"/>
                  </a:cubicBezTo>
                </a:path>
                <a:path w="20379" h="20438" stroke="0" extrusionOk="0">
                  <a:moveTo>
                    <a:pt x="6989" y="0"/>
                  </a:moveTo>
                  <a:cubicBezTo>
                    <a:pt x="13251" y="2141"/>
                    <a:pt x="18185" y="7035"/>
                    <a:pt x="20379" y="13278"/>
                  </a:cubicBezTo>
                  <a:lnTo>
                    <a:pt x="0" y="20438"/>
                  </a:lnTo>
                  <a:lnTo>
                    <a:pt x="6989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4" name="Arc 11"/>
            <p:cNvSpPr>
              <a:spLocks/>
            </p:cNvSpPr>
            <p:nvPr/>
          </p:nvSpPr>
          <p:spPr bwMode="auto">
            <a:xfrm rot="14245996" flipV="1">
              <a:off x="2924" y="1888"/>
              <a:ext cx="181" cy="190"/>
            </a:xfrm>
            <a:custGeom>
              <a:avLst/>
              <a:gdLst>
                <a:gd name="T0" fmla="*/ 0 w 20379"/>
                <a:gd name="T1" fmla="*/ 0 h 21379"/>
                <a:gd name="T2" fmla="*/ 0 w 20379"/>
                <a:gd name="T3" fmla="*/ 0 h 21379"/>
                <a:gd name="T4" fmla="*/ 0 w 20379"/>
                <a:gd name="T5" fmla="*/ 0 h 21379"/>
                <a:gd name="T6" fmla="*/ 0 60000 65536"/>
                <a:gd name="T7" fmla="*/ 0 60000 65536"/>
                <a:gd name="T8" fmla="*/ 0 60000 65536"/>
                <a:gd name="T9" fmla="*/ 0 w 20379"/>
                <a:gd name="T10" fmla="*/ 0 h 21379"/>
                <a:gd name="T11" fmla="*/ 20379 w 20379"/>
                <a:gd name="T12" fmla="*/ 21379 h 21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79" h="21379" fill="none" extrusionOk="0">
                  <a:moveTo>
                    <a:pt x="3080" y="-1"/>
                  </a:moveTo>
                  <a:cubicBezTo>
                    <a:pt x="11045" y="1147"/>
                    <a:pt x="17711" y="6627"/>
                    <a:pt x="20379" y="14219"/>
                  </a:cubicBezTo>
                </a:path>
                <a:path w="20379" h="21379" stroke="0" extrusionOk="0">
                  <a:moveTo>
                    <a:pt x="3080" y="-1"/>
                  </a:moveTo>
                  <a:cubicBezTo>
                    <a:pt x="11045" y="1147"/>
                    <a:pt x="17711" y="6627"/>
                    <a:pt x="20379" y="14219"/>
                  </a:cubicBezTo>
                  <a:lnTo>
                    <a:pt x="0" y="21379"/>
                  </a:lnTo>
                  <a:lnTo>
                    <a:pt x="3080" y="-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5" name="Text Box 12"/>
            <p:cNvSpPr txBox="1">
              <a:spLocks noChangeArrowheads="1"/>
            </p:cNvSpPr>
            <p:nvPr/>
          </p:nvSpPr>
          <p:spPr bwMode="auto">
            <a:xfrm>
              <a:off x="3238" y="917"/>
              <a:ext cx="256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154636" name="Text Box 13"/>
            <p:cNvSpPr txBox="1">
              <a:spLocks noChangeArrowheads="1"/>
            </p:cNvSpPr>
            <p:nvPr/>
          </p:nvSpPr>
          <p:spPr bwMode="auto">
            <a:xfrm>
              <a:off x="5272" y="636"/>
              <a:ext cx="223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F</a:t>
              </a:r>
            </a:p>
          </p:txBody>
        </p:sp>
        <p:sp>
          <p:nvSpPr>
            <p:cNvPr id="154637" name="Text Box 14"/>
            <p:cNvSpPr txBox="1">
              <a:spLocks noChangeArrowheads="1"/>
            </p:cNvSpPr>
            <p:nvPr/>
          </p:nvSpPr>
          <p:spPr bwMode="auto">
            <a:xfrm>
              <a:off x="1428" y="636"/>
              <a:ext cx="240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54638" name="Text Box 15"/>
            <p:cNvSpPr txBox="1">
              <a:spLocks noChangeArrowheads="1"/>
            </p:cNvSpPr>
            <p:nvPr/>
          </p:nvSpPr>
          <p:spPr bwMode="auto">
            <a:xfrm>
              <a:off x="2428" y="873"/>
              <a:ext cx="205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3</a:t>
              </a:r>
            </a:p>
          </p:txBody>
        </p:sp>
        <p:sp>
          <p:nvSpPr>
            <p:cNvPr id="154639" name="Text Box 16"/>
            <p:cNvSpPr txBox="1">
              <a:spLocks noChangeArrowheads="1"/>
            </p:cNvSpPr>
            <p:nvPr/>
          </p:nvSpPr>
          <p:spPr bwMode="auto">
            <a:xfrm>
              <a:off x="3985" y="1440"/>
              <a:ext cx="348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8,5</a:t>
              </a:r>
            </a:p>
          </p:txBody>
        </p:sp>
        <p:sp>
          <p:nvSpPr>
            <p:cNvPr id="154640" name="Text Box 17"/>
            <p:cNvSpPr txBox="1">
              <a:spLocks noChangeArrowheads="1"/>
            </p:cNvSpPr>
            <p:nvPr/>
          </p:nvSpPr>
          <p:spPr bwMode="auto">
            <a:xfrm>
              <a:off x="3881" y="218"/>
              <a:ext cx="205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154641" name="Text Box 18"/>
            <p:cNvSpPr txBox="1">
              <a:spLocks noChangeArrowheads="1"/>
            </p:cNvSpPr>
            <p:nvPr/>
          </p:nvSpPr>
          <p:spPr bwMode="auto">
            <a:xfrm>
              <a:off x="2319" y="1711"/>
              <a:ext cx="205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154642" name="Freeform 19"/>
            <p:cNvSpPr>
              <a:spLocks/>
            </p:cNvSpPr>
            <p:nvPr/>
          </p:nvSpPr>
          <p:spPr bwMode="auto">
            <a:xfrm>
              <a:off x="1686" y="838"/>
              <a:ext cx="3552" cy="1296"/>
            </a:xfrm>
            <a:custGeom>
              <a:avLst/>
              <a:gdLst>
                <a:gd name="T0" fmla="*/ 0 w 3552"/>
                <a:gd name="T1" fmla="*/ 0 h 1296"/>
                <a:gd name="T2" fmla="*/ 3552 w 3552"/>
                <a:gd name="T3" fmla="*/ 0 h 1296"/>
                <a:gd name="T4" fmla="*/ 1200 w 3552"/>
                <a:gd name="T5" fmla="*/ 1296 h 1296"/>
                <a:gd name="T6" fmla="*/ 0 w 3552"/>
                <a:gd name="T7" fmla="*/ 0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2"/>
                <a:gd name="T13" fmla="*/ 0 h 1296"/>
                <a:gd name="T14" fmla="*/ 3552 w 3552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2" h="1296">
                  <a:moveTo>
                    <a:pt x="0" y="0"/>
                  </a:moveTo>
                  <a:lnTo>
                    <a:pt x="3552" y="0"/>
                  </a:lnTo>
                  <a:lnTo>
                    <a:pt x="1200" y="12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Line 20"/>
            <p:cNvSpPr>
              <a:spLocks noChangeShapeType="1"/>
            </p:cNvSpPr>
            <p:nvPr/>
          </p:nvSpPr>
          <p:spPr bwMode="auto">
            <a:xfrm flipV="1">
              <a:off x="2880" y="828"/>
              <a:ext cx="336" cy="12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Line 21"/>
            <p:cNvSpPr>
              <a:spLocks noChangeShapeType="1"/>
            </p:cNvSpPr>
            <p:nvPr/>
          </p:nvSpPr>
          <p:spPr bwMode="auto">
            <a:xfrm>
              <a:off x="1628" y="636"/>
              <a:ext cx="3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Text Box 22"/>
            <p:cNvSpPr txBox="1">
              <a:spLocks noChangeArrowheads="1"/>
            </p:cNvSpPr>
            <p:nvPr/>
          </p:nvSpPr>
          <p:spPr bwMode="auto">
            <a:xfrm>
              <a:off x="2744" y="2112"/>
              <a:ext cx="252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D</a:t>
              </a:r>
            </a:p>
          </p:txBody>
        </p:sp>
      </p:grpSp>
      <p:cxnSp>
        <p:nvCxnSpPr>
          <p:cNvPr id="154655" name="Straight Connector 3"/>
          <p:cNvCxnSpPr>
            <a:cxnSpLocks noChangeShapeType="1"/>
          </p:cNvCxnSpPr>
          <p:nvPr/>
        </p:nvCxnSpPr>
        <p:spPr bwMode="auto">
          <a:xfrm>
            <a:off x="-1320800" y="2343150"/>
            <a:ext cx="12192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08335" y="980947"/>
                <a:ext cx="10972800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u="sng" dirty="0" err="1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2800" b="1" u="sng" dirty="0" smtClean="0">
                    <a:solidFill>
                      <a:schemeClr val="bg1"/>
                    </a:solidFill>
                  </a:rPr>
                  <a:t> 3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Cho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hình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bên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Lời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DEF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𝑫𝑯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𝑬𝑫𝑭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𝑯𝑬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𝑯𝑭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𝑫𝑬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𝑫𝑭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Thay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Vậy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5" y="980947"/>
                <a:ext cx="10972800" cy="4797429"/>
              </a:xfrm>
              <a:prstGeom prst="rect">
                <a:avLst/>
              </a:prstGeom>
              <a:blipFill rotWithShape="1">
                <a:blip r:embed="rId6"/>
                <a:stretch>
                  <a:fillRect l="-1167" t="-1144" b="-1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377" y="1141846"/>
                <a:ext cx="11690611" cy="49997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 tam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chia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thành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kề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ấy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n-US" sz="3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GT  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3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 smtClean="0">
                    <a:solidFill>
                      <a:schemeClr val="bg1"/>
                    </a:solidFill>
                    <a:cs typeface="Arial" pitchFamily="34" charset="0"/>
                  </a:rPr>
                  <a:t>  KL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77" y="1141846"/>
                <a:ext cx="11690611" cy="4999718"/>
              </a:xfrm>
              <a:blipFill rotWithShape="1">
                <a:blip r:embed="rId3"/>
                <a:stretch>
                  <a:fillRect l="-1408" t="-2805" r="-1512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1" y="2094113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73634" y="3202428"/>
            <a:ext cx="43543" cy="29391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662" y="5029207"/>
            <a:ext cx="6368143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8329" y="360578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329" y="360578"/>
                <a:ext cx="4417424" cy="1382712"/>
              </a:xfrm>
              <a:blipFill rotWithShape="1">
                <a:blip r:embed="rId3"/>
                <a:stretch>
                  <a:fillRect l="-2210" t="-3084" r="-25138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28606" y="393849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7" y="1523228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7" y="2274149"/>
            <a:ext cx="4479414" cy="34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3084" r="-24966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	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𝑩𝑨𝑬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6200000">
            <a:off x="6591998" y="5443353"/>
            <a:ext cx="526316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286532" y="1700374"/>
            <a:ext cx="740058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331630" y="3833236"/>
            <a:ext cx="687099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941" y="2458067"/>
            <a:ext cx="718185" cy="114654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9773" y="322338"/>
            <a:ext cx="695433" cy="114654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0047" y="376744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5" y="1487767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1215" y="5020526"/>
            <a:ext cx="1555663" cy="1019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4935" y="3031339"/>
            <a:ext cx="2893292" cy="188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3084" r="-24966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	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𝑩𝑨𝑬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6200000">
            <a:off x="6591998" y="5443353"/>
            <a:ext cx="526316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286532" y="1700374"/>
            <a:ext cx="740058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331630" y="3833236"/>
            <a:ext cx="687099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941" y="2458067"/>
            <a:ext cx="718185" cy="11465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9773" y="322338"/>
            <a:ext cx="695433" cy="11465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49091" y="412242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7" y="1468882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16300" r="-24966" b="-1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49091" y="223520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6" y="1304489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4504" y="399709"/>
                <a:ext cx="6444657" cy="51975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Qua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đỉnh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 B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song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song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AC,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AD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điểm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𝑨𝑬𝑩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(so le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 do AD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𝑨𝑬𝑩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𝑨𝑩𝑬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			        (1)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𝑫𝑨𝑪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// AC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hệ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quả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định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lý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Talet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	      (2)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(1)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(2)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504" y="399709"/>
                <a:ext cx="6444657" cy="5197564"/>
              </a:xfrm>
              <a:blipFill rotWithShape="1">
                <a:blip r:embed="rId4"/>
                <a:stretch>
                  <a:fillRect l="-2460" t="-2465"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137" y="1065646"/>
                <a:ext cx="11234057" cy="49997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 tam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chia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thành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kề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ấy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n-US" sz="3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GT  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3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 smtClean="0">
                    <a:solidFill>
                      <a:schemeClr val="bg1"/>
                    </a:solidFill>
                    <a:cs typeface="Arial" pitchFamily="34" charset="0"/>
                  </a:rPr>
                  <a:t>  KL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7" y="1065646"/>
                <a:ext cx="11234057" cy="4999718"/>
              </a:xfrm>
              <a:blipFill rotWithShape="1">
                <a:blip r:embed="rId3"/>
                <a:stretch>
                  <a:fillRect l="-1520" t="-2805" r="-1574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1" y="2094105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73634" y="3202428"/>
            <a:ext cx="43543" cy="29391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662" y="5029207"/>
            <a:ext cx="6368143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2920" y="5819140"/>
            <a:ext cx="1955800" cy="558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08720" y="5900420"/>
            <a:ext cx="3037840" cy="558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2920" y="2981960"/>
            <a:ext cx="1119659" cy="283718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023860" y="2981960"/>
            <a:ext cx="3822700" cy="297434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</a:rPr>
                  <a:t>Ví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dụ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A.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Hãy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chọn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câu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7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046" y="1825624"/>
                <a:ext cx="5486400" cy="48756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𝑩𝑫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046" y="1825624"/>
                <a:ext cx="5486400" cy="4875621"/>
              </a:xfrm>
              <a:blipFill rotWithShape="1">
                <a:blip r:embed="rId3"/>
                <a:stretch>
                  <a:fillRect l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0" y="1663039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55050" y="4699726"/>
            <a:ext cx="633543" cy="796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1822" y="5584054"/>
            <a:ext cx="4687410" cy="84288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1735</Words>
  <Application>Microsoft Office PowerPoint</Application>
  <PresentationFormat>Custom</PresentationFormat>
  <Paragraphs>244</Paragraphs>
  <Slides>24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Equation</vt:lpstr>
      <vt:lpstr>PowerPoint Presentation</vt:lpstr>
      <vt:lpstr>PowerPoint Presentation</vt:lpstr>
      <vt:lpstr>1. Định lý</vt:lpstr>
      <vt:lpstr> GT    ΔABC          AD là tia phân giác của (BAC) ̂          D∈BC KL      DB/DC=AB/AC</vt:lpstr>
      <vt:lpstr> GT    ΔABC          AD là tia phân giác của (BAC) ̂          D∈BC KL      DB/DC=AB/AC</vt:lpstr>
      <vt:lpstr> GT    ΔABC          AD là tia phân giác của (BAC) ̂          D∈BC KL      DB/DC=AB/AC</vt:lpstr>
      <vt:lpstr>GT    ΔABC          AD là tia phân giác của (BAC) ̂          D∈BC KL      DB/DC=AB/AC</vt:lpstr>
      <vt:lpstr>1. Định lý</vt:lpstr>
      <vt:lpstr>Ví dụ:  Cho ΔABC, AD là phân giác của góc A. Hãy chọn câu đúng:</vt:lpstr>
      <vt:lpstr>2. Chú ý:</vt:lpstr>
      <vt:lpstr>2. Chú ý:</vt:lpstr>
      <vt:lpstr>2. Chú ý:</vt:lpstr>
      <vt:lpstr>Ví dụ:  Cho ΔABC, AD’ là phân giác ngoài của góc A.  BD^′=2 cm, BC=4 cm.   Tỉ số AB/AC bằng</vt:lpstr>
      <vt:lpstr>PowerPoint Presentation</vt:lpstr>
      <vt:lpstr>Bài 2: Cho tam giác ABC có AB = 8 cm, AC = 12 cm, BC = 15 cm Tia phân giác góc BAC cắt cạnh BC tại D.  a) Tính  DB, DC</vt:lpstr>
      <vt:lpstr>Bài 2:  b) Phân giác ngoài đỉnh A cắt đường thẳng BC tại K.   Chứng minh: KB.DC=KC.DB  </vt:lpstr>
      <vt:lpstr>Bài 2:  b) Phân giác ngoài đỉnh A cắt đường thẳng BC tại K.   Chứng minh: KB.DC=KC.DB </vt:lpstr>
      <vt:lpstr>Bài 3:   c) Trên tia đối của tia AB lấy điểm E sao cho AB = AE,  tia KA cắt đường thẳng EC tại F. Tính S_AEF/S_ACF  </vt:lpstr>
      <vt:lpstr>Bài 3:  c) Tính S_AEF/S_ACF </vt:lpstr>
      <vt:lpstr>Bài 3:   d) Chứng minh: FD//AB</vt:lpstr>
      <vt:lpstr>PowerPoint Presentation</vt:lpstr>
      <vt:lpstr>Bài 3:   d) Chứng minh: FD//AB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268</cp:revision>
  <cp:lastPrinted>2020-03-17T02:01:05Z</cp:lastPrinted>
  <dcterms:created xsi:type="dcterms:W3CDTF">2020-03-05T15:19:26Z</dcterms:created>
  <dcterms:modified xsi:type="dcterms:W3CDTF">2020-08-27T00:43:38Z</dcterms:modified>
</cp:coreProperties>
</file>