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3" r:id="rId13"/>
    <p:sldId id="260" r:id="rId14"/>
    <p:sldId id="275" r:id="rId15"/>
    <p:sldId id="276" r:id="rId16"/>
    <p:sldId id="279" r:id="rId17"/>
    <p:sldId id="277" r:id="rId18"/>
    <p:sldId id="280" r:id="rId19"/>
    <p:sldId id="281" r:id="rId20"/>
    <p:sldId id="278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5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587A-763A-4135-B600-BA006EE9D64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AEB79-FB0A-4969-9E41-9D58F5A07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1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1.xml"/><Relationship Id="rId7" Type="http://schemas.openxmlformats.org/officeDocument/2006/relationships/image" Target="../media/image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slide" Target="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9508" y="1019907"/>
            <a:ext cx="9042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Monday, February 1</a:t>
            </a:r>
            <a:r>
              <a:rPr lang="en-US" sz="6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2021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1369" y="2035570"/>
            <a:ext cx="88825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Unit 7: Television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.VnVogue" panose="020B7200000000000000" pitchFamily="34" charset="0"/>
              </a:rPr>
              <a:t>Period 61: Lesson 7: 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.VnVogue" panose="020B7200000000000000" pitchFamily="34" charset="0"/>
              </a:rPr>
              <a:t>Looking back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.VnVogue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068" y="5642810"/>
            <a:ext cx="284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Teacher: Pham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Dieu</a:t>
            </a:r>
            <a:r>
              <a:rPr lang="en-US" dirty="0" smtClean="0"/>
              <a:t> Linh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1440" y="435817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3336427" y="2622051"/>
            <a:ext cx="283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TV viewer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43" name="Left Arrow 42">
            <a:hlinkClick r:id="rId10" action="ppaction://hlinksldjump"/>
          </p:cNvPr>
          <p:cNvSpPr/>
          <p:nvPr/>
        </p:nvSpPr>
        <p:spPr>
          <a:xfrm>
            <a:off x="1701355" y="6081191"/>
            <a:ext cx="612064" cy="338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0242" name="Picture 2" descr="https://s.sachmem.vn/public/images/TA6T2SHS/U7-L2-1-4-ocphwyzsnugmqcw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56" y="2559345"/>
            <a:ext cx="3699496" cy="32730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.sachmem.vn/public/images/TA6T2SHS/U7-L2-1-4-ocphwyzsnugmqcw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2129" y="3083716"/>
            <a:ext cx="3699496" cy="32730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7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9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1.39231 -0.027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09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7831" y="435817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3336427" y="2622051"/>
            <a:ext cx="3276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game show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43" name="Left Arrow 42">
            <a:hlinkClick r:id="rId10" action="ppaction://hlinksldjump"/>
          </p:cNvPr>
          <p:cNvSpPr/>
          <p:nvPr/>
        </p:nvSpPr>
        <p:spPr>
          <a:xfrm>
            <a:off x="1701355" y="6081191"/>
            <a:ext cx="612064" cy="338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1266" name="Picture 2" descr="https://s.sachmem.vn/public/images/TA6T2SHS/U7-L1-2-5-hzqbhfdpvejdcvl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63" y="3317131"/>
            <a:ext cx="2964571" cy="2721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TA6T2SHS/U7-L1-2-5-hzqbhfdpvejdcvl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6212" y="3873229"/>
            <a:ext cx="2964571" cy="2721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1.30755 -0.03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78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6178" y="0"/>
            <a:ext cx="9617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>
              <a:buAutoNum type="romanUcPeriod"/>
            </a:pPr>
            <a:r>
              <a:rPr lang="en-US" sz="3600" b="1" u="sng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 Put the words in the box in </a:t>
            </a:r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correct </a:t>
            </a:r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columns. Add more words if </a:t>
            </a:r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04025" y="3549316"/>
            <a:ext cx="2430378" cy="3152274"/>
            <a:chOff x="2899611" y="3561347"/>
            <a:chExt cx="2430378" cy="3152274"/>
          </a:xfrm>
        </p:grpSpPr>
        <p:sp>
          <p:nvSpPr>
            <p:cNvPr id="2" name="Rounded Rectangle 1"/>
            <p:cNvSpPr/>
            <p:nvPr/>
          </p:nvSpPr>
          <p:spPr>
            <a:xfrm>
              <a:off x="2899611" y="3561347"/>
              <a:ext cx="2430378" cy="31522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899611" y="4343400"/>
              <a:ext cx="243037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792813" y="3549316"/>
            <a:ext cx="3032531" cy="3152274"/>
            <a:chOff x="2899611" y="3561347"/>
            <a:chExt cx="2430378" cy="3152274"/>
          </a:xfrm>
        </p:grpSpPr>
        <p:sp>
          <p:nvSpPr>
            <p:cNvPr id="31" name="Rounded Rectangle 30"/>
            <p:cNvSpPr/>
            <p:nvPr/>
          </p:nvSpPr>
          <p:spPr>
            <a:xfrm>
              <a:off x="2899611" y="3561347"/>
              <a:ext cx="2430378" cy="31522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899611" y="4343400"/>
              <a:ext cx="243037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384632" y="3561347"/>
            <a:ext cx="2430378" cy="3152274"/>
            <a:chOff x="2899611" y="3561347"/>
            <a:chExt cx="2430378" cy="3152274"/>
          </a:xfrm>
        </p:grpSpPr>
        <p:sp>
          <p:nvSpPr>
            <p:cNvPr id="34" name="Rounded Rectangle 33"/>
            <p:cNvSpPr/>
            <p:nvPr/>
          </p:nvSpPr>
          <p:spPr>
            <a:xfrm>
              <a:off x="2899611" y="3561347"/>
              <a:ext cx="2430378" cy="31522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899611" y="4343400"/>
              <a:ext cx="243037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362435" y="3646559"/>
            <a:ext cx="1568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People </a:t>
            </a:r>
            <a:endParaRPr lang="en-US" sz="3600" dirty="0"/>
          </a:p>
        </p:txBody>
      </p:sp>
      <p:sp>
        <p:nvSpPr>
          <p:cNvPr id="36" name="TextBox 35"/>
          <p:cNvSpPr txBox="1"/>
          <p:nvPr/>
        </p:nvSpPr>
        <p:spPr>
          <a:xfrm>
            <a:off x="6063916" y="3646559"/>
            <a:ext cx="266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Programmes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7" name="TextBox 36"/>
          <p:cNvSpPr txBox="1"/>
          <p:nvPr/>
        </p:nvSpPr>
        <p:spPr>
          <a:xfrm>
            <a:off x="9384632" y="3646559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Kinds of film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348283" y="1839538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457837" y="1839538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561848" y="1839538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9671401" y="1839538"/>
            <a:ext cx="2180807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48283" y="2355905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57837" y="2381950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561848" y="2381950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9671402" y="2381950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457837" y="2924362"/>
            <a:ext cx="193708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561848" y="2924362"/>
            <a:ext cx="2936404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3783" y="1767075"/>
            <a:ext cx="2030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newsreader</a:t>
            </a:r>
            <a:endParaRPr lang="en-US" sz="3000" dirty="0"/>
          </a:p>
        </p:txBody>
      </p:sp>
      <p:sp>
        <p:nvSpPr>
          <p:cNvPr id="48" name="TextBox 47"/>
          <p:cNvSpPr txBox="1"/>
          <p:nvPr/>
        </p:nvSpPr>
        <p:spPr>
          <a:xfrm>
            <a:off x="6097960" y="1801907"/>
            <a:ext cx="71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MC</a:t>
            </a:r>
            <a:endParaRPr lang="en-US" sz="3000" dirty="0"/>
          </a:p>
        </p:txBody>
      </p:sp>
      <p:sp>
        <p:nvSpPr>
          <p:cNvPr id="49" name="TextBox 48"/>
          <p:cNvSpPr txBox="1"/>
          <p:nvPr/>
        </p:nvSpPr>
        <p:spPr>
          <a:xfrm>
            <a:off x="7579983" y="1767075"/>
            <a:ext cx="2026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game show</a:t>
            </a:r>
            <a:endParaRPr lang="en-US" sz="3000" dirty="0"/>
          </a:p>
        </p:txBody>
      </p:sp>
      <p:sp>
        <p:nvSpPr>
          <p:cNvPr id="50" name="TextBox 49"/>
          <p:cNvSpPr txBox="1"/>
          <p:nvPr/>
        </p:nvSpPr>
        <p:spPr>
          <a:xfrm>
            <a:off x="9625083" y="1785346"/>
            <a:ext cx="22701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documentary</a:t>
            </a:r>
            <a:endParaRPr lang="en-US" sz="3000" dirty="0"/>
          </a:p>
        </p:txBody>
      </p:sp>
      <p:sp>
        <p:nvSpPr>
          <p:cNvPr id="51" name="TextBox 50"/>
          <p:cNvSpPr txBox="1"/>
          <p:nvPr/>
        </p:nvSpPr>
        <p:spPr>
          <a:xfrm>
            <a:off x="3611877" y="2296738"/>
            <a:ext cx="1390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animals</a:t>
            </a:r>
            <a:endParaRPr lang="en-US" sz="3000" dirty="0"/>
          </a:p>
        </p:txBody>
      </p:sp>
      <p:sp>
        <p:nvSpPr>
          <p:cNvPr id="52" name="TextBox 51"/>
          <p:cNvSpPr txBox="1"/>
          <p:nvPr/>
        </p:nvSpPr>
        <p:spPr>
          <a:xfrm>
            <a:off x="5468569" y="2309071"/>
            <a:ext cx="2030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weathergirl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69384" y="2345271"/>
            <a:ext cx="1132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writer</a:t>
            </a:r>
            <a:endParaRPr lang="en-US" sz="3000" dirty="0"/>
          </a:p>
        </p:txBody>
      </p:sp>
      <p:sp>
        <p:nvSpPr>
          <p:cNvPr id="55" name="TextBox 54"/>
          <p:cNvSpPr txBox="1"/>
          <p:nvPr/>
        </p:nvSpPr>
        <p:spPr>
          <a:xfrm>
            <a:off x="9967188" y="2324655"/>
            <a:ext cx="1442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cartoon</a:t>
            </a:r>
            <a:endParaRPr lang="en-US" sz="3000" dirty="0"/>
          </a:p>
        </p:txBody>
      </p:sp>
      <p:sp>
        <p:nvSpPr>
          <p:cNvPr id="56" name="TextBox 55"/>
          <p:cNvSpPr txBox="1"/>
          <p:nvPr/>
        </p:nvSpPr>
        <p:spPr>
          <a:xfrm>
            <a:off x="5675472" y="2887283"/>
            <a:ext cx="1563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romance</a:t>
            </a:r>
            <a:endParaRPr lang="en-US" sz="3000" dirty="0"/>
          </a:p>
        </p:txBody>
      </p:sp>
      <p:sp>
        <p:nvSpPr>
          <p:cNvPr id="57" name="TextBox 56"/>
          <p:cNvSpPr txBox="1"/>
          <p:nvPr/>
        </p:nvSpPr>
        <p:spPr>
          <a:xfrm>
            <a:off x="7565589" y="2827148"/>
            <a:ext cx="3099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home and garden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3559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1654 0.38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94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1944 0.45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2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97 0.458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2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36536 0.5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278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10599 0.384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9" y="192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1484 0.55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2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25364 0.3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18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14115 0.35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178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00195 0.29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47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34518 0.302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3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Exercise 2: Use the words in the box to fill the text below.</a:t>
            </a:r>
          </a:p>
          <a:p>
            <a:pPr>
              <a:spcAft>
                <a:spcPts val="0"/>
              </a:spcAft>
              <a:tabLst>
                <a:tab pos="180340" algn="l"/>
              </a:tabLst>
            </a:pPr>
            <a:endParaRPr lang="en-US" sz="3600" b="1" i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endParaRPr lang="en-US" sz="3600" b="1" i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80340" algn="l"/>
              </a:tabLst>
            </a:pP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VTV1 is a  (1) ________television channel in Viet Nam. It attracts millions of  (2)  ________ because it offers many different interesting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  (3)  ___________ tells people what is happening in Viet Nam and the rest of the world.  (4)  ________ bring a lot of laughter and help people  (5) ________  after a hard working day. The most exciting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  (6) ___________. They can be both entertaining and  (7) ________. Many people work hard every day to produce quality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television. Some of them are </a:t>
            </a:r>
            <a:r>
              <a:rPr lang="en-US" sz="3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designers,  (8)  ________ and reporters.</a:t>
            </a:r>
            <a:endParaRPr lang="en-US" sz="3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51537" y="650353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056740" y="674417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60751" y="674417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70304" y="674417"/>
            <a:ext cx="2447122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47186" y="1190784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56740" y="1216829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60751" y="1216829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270305" y="1216829"/>
            <a:ext cx="1937084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61233" y="580845"/>
            <a:ext cx="1677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comedies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58359" y="636786"/>
            <a:ext cx="2013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educational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8036" y="636786"/>
            <a:ext cx="2105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game shows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87978" y="620225"/>
            <a:ext cx="24294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7 o’clock news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96421" y="1129299"/>
            <a:ext cx="1276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writers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45064" y="1143950"/>
            <a:ext cx="14618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national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8287" y="1180150"/>
            <a:ext cx="9406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relax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66091" y="1159534"/>
            <a:ext cx="1376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</a:rPr>
              <a:t>viewers</a:t>
            </a:r>
            <a:endParaRPr lang="en-US" sz="3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61445 0.39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6" y="19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42 0.06158 L 0.2142 0.61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7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33 -0.37385 L -0.03216 0.085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229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0964 0.383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91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24909 0.5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2678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19466 0.309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1548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125 0.694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346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34192 0.160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96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16178" y="0"/>
            <a:ext cx="961724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Grammar:</a:t>
            </a:r>
          </a:p>
          <a:p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 3</a:t>
            </a:r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Use a question word to make a suitable question for each answer </a:t>
            </a:r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below.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1</a:t>
            </a:r>
            <a:r>
              <a:rPr lang="en-US" sz="3400" b="1" dirty="0" smtClean="0">
                <a:solidFill>
                  <a:schemeClr val="bg1"/>
                </a:solidFill>
              </a:rPr>
              <a:t>.	</a:t>
            </a:r>
            <a:r>
              <a:rPr lang="en-US" sz="3400" dirty="0" smtClean="0">
                <a:solidFill>
                  <a:schemeClr val="bg1"/>
                </a:solidFill>
              </a:rPr>
              <a:t>-</a:t>
            </a:r>
            <a:r>
              <a:rPr lang="en-US" sz="3400" dirty="0">
                <a:solidFill>
                  <a:schemeClr val="bg1"/>
                </a:solidFill>
              </a:rPr>
              <a:t>  </a:t>
            </a:r>
            <a:r>
              <a:rPr lang="en-US" sz="3400" dirty="0" smtClean="0">
                <a:solidFill>
                  <a:schemeClr val="bg1"/>
                </a:solidFill>
              </a:rPr>
              <a:t>_________ days </a:t>
            </a:r>
            <a:r>
              <a:rPr lang="en-US" sz="3400" dirty="0">
                <a:solidFill>
                  <a:schemeClr val="bg1"/>
                </a:solidFill>
              </a:rPr>
              <a:t>a week do you go to class?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	- </a:t>
            </a:r>
            <a:r>
              <a:rPr lang="en-US" sz="3400" dirty="0">
                <a:solidFill>
                  <a:schemeClr val="bg1"/>
                </a:solidFill>
              </a:rPr>
              <a:t>I go to class five days a week.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2</a:t>
            </a:r>
            <a:r>
              <a:rPr lang="en-US" sz="3400" b="1" dirty="0" smtClean="0">
                <a:solidFill>
                  <a:schemeClr val="bg1"/>
                </a:solidFill>
              </a:rPr>
              <a:t>.	</a:t>
            </a:r>
            <a:r>
              <a:rPr lang="en-US" sz="3400" dirty="0" smtClean="0">
                <a:solidFill>
                  <a:schemeClr val="bg1"/>
                </a:solidFill>
              </a:rPr>
              <a:t>-</a:t>
            </a:r>
            <a:r>
              <a:rPr lang="en-US" sz="3400" dirty="0">
                <a:solidFill>
                  <a:schemeClr val="bg1"/>
                </a:solidFill>
              </a:rPr>
              <a:t>  </a:t>
            </a:r>
            <a:r>
              <a:rPr lang="en-US" sz="3400" dirty="0" smtClean="0">
                <a:solidFill>
                  <a:schemeClr val="bg1"/>
                </a:solidFill>
              </a:rPr>
              <a:t>_______ did </a:t>
            </a:r>
            <a:r>
              <a:rPr lang="en-US" sz="3400" dirty="0">
                <a:solidFill>
                  <a:schemeClr val="bg1"/>
                </a:solidFill>
              </a:rPr>
              <a:t>you watch on TV last night?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	- </a:t>
            </a:r>
            <a:r>
              <a:rPr lang="en-US" sz="3400" dirty="0">
                <a:solidFill>
                  <a:schemeClr val="bg1"/>
                </a:solidFill>
              </a:rPr>
              <a:t>I watched </a:t>
            </a:r>
            <a:r>
              <a:rPr lang="en-US" sz="3400" i="1" dirty="0">
                <a:solidFill>
                  <a:schemeClr val="bg1"/>
                </a:solidFill>
              </a:rPr>
              <a:t>The Red Spotted Squirrel</a:t>
            </a:r>
            <a:r>
              <a:rPr lang="en-US" sz="3400" dirty="0">
                <a:solidFill>
                  <a:schemeClr val="bg1"/>
                </a:solidFill>
              </a:rPr>
              <a:t>.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3</a:t>
            </a:r>
            <a:r>
              <a:rPr lang="en-US" sz="3400" b="1" dirty="0" smtClean="0">
                <a:solidFill>
                  <a:schemeClr val="bg1"/>
                </a:solidFill>
              </a:rPr>
              <a:t>.	</a:t>
            </a:r>
            <a:r>
              <a:rPr lang="en-US" sz="3400" dirty="0" smtClean="0">
                <a:solidFill>
                  <a:schemeClr val="bg1"/>
                </a:solidFill>
              </a:rPr>
              <a:t>-</a:t>
            </a:r>
            <a:r>
              <a:rPr lang="en-US" sz="3400" dirty="0">
                <a:solidFill>
                  <a:schemeClr val="bg1"/>
                </a:solidFill>
              </a:rPr>
              <a:t>  </a:t>
            </a:r>
            <a:r>
              <a:rPr lang="en-US" sz="3400" dirty="0" smtClean="0">
                <a:solidFill>
                  <a:schemeClr val="bg1"/>
                </a:solidFill>
              </a:rPr>
              <a:t>_____ do </a:t>
            </a:r>
            <a:r>
              <a:rPr lang="en-US" sz="3400" dirty="0">
                <a:solidFill>
                  <a:schemeClr val="bg1"/>
                </a:solidFill>
              </a:rPr>
              <a:t>you like the </a:t>
            </a:r>
            <a:r>
              <a:rPr lang="en-US" sz="3400" i="1" dirty="0">
                <a:solidFill>
                  <a:schemeClr val="bg1"/>
                </a:solidFill>
              </a:rPr>
              <a:t>Animals</a:t>
            </a:r>
            <a:r>
              <a:rPr lang="en-US" sz="3400" dirty="0">
                <a:solidFill>
                  <a:schemeClr val="bg1"/>
                </a:solidFill>
              </a:rPr>
              <a:t> </a:t>
            </a:r>
            <a:r>
              <a:rPr lang="en-US" sz="3400" dirty="0" err="1">
                <a:solidFill>
                  <a:schemeClr val="bg1"/>
                </a:solidFill>
              </a:rPr>
              <a:t>programme</a:t>
            </a:r>
            <a:r>
              <a:rPr lang="en-US" sz="3400" dirty="0">
                <a:solidFill>
                  <a:schemeClr val="bg1"/>
                </a:solidFill>
              </a:rPr>
              <a:t>?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	- </a:t>
            </a:r>
            <a:r>
              <a:rPr lang="en-US" sz="3400" dirty="0">
                <a:solidFill>
                  <a:schemeClr val="bg1"/>
                </a:solidFill>
              </a:rPr>
              <a:t>Because I love animals.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4</a:t>
            </a:r>
            <a:r>
              <a:rPr lang="en-US" sz="3400" b="1" dirty="0" smtClean="0">
                <a:solidFill>
                  <a:schemeClr val="bg1"/>
                </a:solidFill>
              </a:rPr>
              <a:t>.	</a:t>
            </a:r>
            <a:r>
              <a:rPr lang="en-US" sz="3400" dirty="0" smtClean="0">
                <a:solidFill>
                  <a:schemeClr val="bg1"/>
                </a:solidFill>
              </a:rPr>
              <a:t>-</a:t>
            </a:r>
            <a:r>
              <a:rPr lang="en-US" sz="3400" dirty="0">
                <a:solidFill>
                  <a:schemeClr val="bg1"/>
                </a:solidFill>
              </a:rPr>
              <a:t>  </a:t>
            </a:r>
            <a:r>
              <a:rPr lang="en-US" sz="3400" dirty="0" smtClean="0">
                <a:solidFill>
                  <a:schemeClr val="bg1"/>
                </a:solidFill>
              </a:rPr>
              <a:t>_______ is </a:t>
            </a:r>
            <a:r>
              <a:rPr lang="en-US" sz="3400" dirty="0">
                <a:solidFill>
                  <a:schemeClr val="bg1"/>
                </a:solidFill>
              </a:rPr>
              <a:t>your </a:t>
            </a:r>
            <a:r>
              <a:rPr lang="en-US" sz="3400" dirty="0" err="1">
                <a:solidFill>
                  <a:schemeClr val="bg1"/>
                </a:solidFill>
              </a:rPr>
              <a:t>favourite</a:t>
            </a:r>
            <a:r>
              <a:rPr lang="en-US" sz="3400" dirty="0">
                <a:solidFill>
                  <a:schemeClr val="bg1"/>
                </a:solidFill>
              </a:rPr>
              <a:t> television MC?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	- </a:t>
            </a:r>
            <a:r>
              <a:rPr lang="en-US" sz="3400" dirty="0">
                <a:solidFill>
                  <a:schemeClr val="bg1"/>
                </a:solidFill>
              </a:rPr>
              <a:t>I like Minh </a:t>
            </a:r>
            <a:r>
              <a:rPr lang="en-US" sz="3400" dirty="0" err="1">
                <a:solidFill>
                  <a:schemeClr val="bg1"/>
                </a:solidFill>
              </a:rPr>
              <a:t>Phong</a:t>
            </a:r>
            <a:r>
              <a:rPr lang="en-US" sz="3400" dirty="0">
                <a:solidFill>
                  <a:schemeClr val="bg1"/>
                </a:solidFill>
              </a:rPr>
              <a:t> in </a:t>
            </a:r>
            <a:r>
              <a:rPr lang="en-US" sz="3400" i="1" dirty="0">
                <a:solidFill>
                  <a:schemeClr val="bg1"/>
                </a:solidFill>
              </a:rPr>
              <a:t>The Gift of Music</a:t>
            </a:r>
            <a:r>
              <a:rPr lang="en-US" sz="3400" dirty="0">
                <a:solidFill>
                  <a:schemeClr val="bg1"/>
                </a:solidFill>
              </a:rPr>
              <a:t>.</a:t>
            </a:r>
          </a:p>
          <a:p>
            <a:r>
              <a:rPr lang="en-US" sz="3400" b="1" dirty="0">
                <a:solidFill>
                  <a:schemeClr val="bg1"/>
                </a:solidFill>
              </a:rPr>
              <a:t>5</a:t>
            </a:r>
            <a:r>
              <a:rPr lang="en-US" sz="3400" b="1" dirty="0" smtClean="0">
                <a:solidFill>
                  <a:schemeClr val="bg1"/>
                </a:solidFill>
              </a:rPr>
              <a:t>.	</a:t>
            </a:r>
            <a:r>
              <a:rPr lang="en-US" sz="3400" dirty="0" smtClean="0">
                <a:solidFill>
                  <a:schemeClr val="bg1"/>
                </a:solidFill>
              </a:rPr>
              <a:t>-</a:t>
            </a:r>
            <a:r>
              <a:rPr lang="en-US" sz="3400" dirty="0">
                <a:solidFill>
                  <a:schemeClr val="bg1"/>
                </a:solidFill>
              </a:rPr>
              <a:t>  </a:t>
            </a:r>
            <a:r>
              <a:rPr lang="en-US" sz="3400" dirty="0" smtClean="0">
                <a:solidFill>
                  <a:schemeClr val="bg1"/>
                </a:solidFill>
              </a:rPr>
              <a:t>______was</a:t>
            </a:r>
            <a:r>
              <a:rPr lang="en-US" sz="3400" dirty="0">
                <a:solidFill>
                  <a:schemeClr val="bg1"/>
                </a:solidFill>
              </a:rPr>
              <a:t> </a:t>
            </a:r>
            <a:r>
              <a:rPr lang="en-US" sz="3400" i="1" dirty="0">
                <a:solidFill>
                  <a:schemeClr val="bg1"/>
                </a:solidFill>
              </a:rPr>
              <a:t>The Lonely Giraffe</a:t>
            </a:r>
            <a:r>
              <a:rPr lang="en-US" sz="3400" dirty="0">
                <a:solidFill>
                  <a:schemeClr val="bg1"/>
                </a:solidFill>
              </a:rPr>
              <a:t> made?</a:t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- </a:t>
            </a:r>
            <a:r>
              <a:rPr lang="en-US" sz="3400" dirty="0">
                <a:solidFill>
                  <a:schemeClr val="bg1"/>
                </a:solidFill>
              </a:rPr>
              <a:t>I don't know. But I first watched it on TV last year.</a:t>
            </a:r>
          </a:p>
          <a:p>
            <a:endParaRPr lang="en-US" sz="36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6306" y="1643290"/>
            <a:ext cx="223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How many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47252" y="2700470"/>
            <a:ext cx="13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What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47252" y="3740152"/>
            <a:ext cx="116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Why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14834" y="476597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Who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82398" y="578757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When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1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178" y="0"/>
            <a:ext cx="961724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Grammar:</a:t>
            </a:r>
          </a:p>
          <a:p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 4:  </a:t>
            </a:r>
            <a:r>
              <a:rPr lang="en-US" sz="36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 the conjunction provided to connect the sentences</a:t>
            </a:r>
            <a:r>
              <a:rPr lang="en-US" sz="36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400" dirty="0" smtClean="0">
                <a:solidFill>
                  <a:schemeClr val="bg1"/>
                </a:solidFill>
              </a:rPr>
              <a:t>Ocean </a:t>
            </a:r>
            <a:r>
              <a:rPr lang="en-US" sz="3400" dirty="0">
                <a:solidFill>
                  <a:schemeClr val="bg1"/>
                </a:solidFill>
              </a:rPr>
              <a:t>Life is on at 7.30. Laughing out Loud will follow, at 8.00. </a:t>
            </a:r>
            <a:endParaRPr lang="en-US" sz="34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en-US" sz="3400" dirty="0">
              <a:solidFill>
                <a:schemeClr val="bg1"/>
              </a:solidFill>
            </a:endParaRPr>
          </a:p>
          <a:p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 smtClean="0">
                <a:solidFill>
                  <a:schemeClr val="bg1"/>
                </a:solidFill>
              </a:rPr>
              <a:t>2. I </a:t>
            </a:r>
            <a:r>
              <a:rPr lang="en-US" sz="3400" dirty="0">
                <a:solidFill>
                  <a:schemeClr val="bg1"/>
                </a:solidFill>
              </a:rPr>
              <a:t>have watched The Seven Kitties many times. I like the film so much. (because</a:t>
            </a:r>
            <a:r>
              <a:rPr lang="en-US" sz="3400" dirty="0" smtClean="0">
                <a:solidFill>
                  <a:schemeClr val="bg1"/>
                </a:solidFill>
              </a:rPr>
              <a:t>)</a:t>
            </a:r>
          </a:p>
          <a:p>
            <a:endParaRPr lang="en-US" sz="3400" dirty="0">
              <a:solidFill>
                <a:schemeClr val="bg1"/>
              </a:solidFill>
            </a:endParaRPr>
          </a:p>
          <a:p>
            <a:endParaRPr lang="en-US" sz="3400" dirty="0" smtClean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3. BBC One is a British channel. VTV6 is Vietnamese channel. (but)</a:t>
            </a:r>
            <a:endParaRPr lang="en-US" sz="3400" dirty="0" smtClean="0">
              <a:solidFill>
                <a:schemeClr val="bg1"/>
              </a:solidFill>
            </a:endParaRPr>
          </a:p>
          <a:p>
            <a:pPr marL="742950" indent="-742950">
              <a:buAutoNum type="arabicPeriod"/>
            </a:pPr>
            <a:endParaRPr lang="en-US" sz="34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4695" y="2700470"/>
            <a:ext cx="912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-&gt; Ocean Life is on at 7.30 and Laughing out Loud will follow, at 8.00.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4694" y="4626252"/>
            <a:ext cx="912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-&gt; I have watched The Seven Kitties many times because I like the film so much.</a:t>
            </a:r>
          </a:p>
        </p:txBody>
      </p:sp>
    </p:spTree>
    <p:extLst>
      <p:ext uri="{BB962C8B-B14F-4D97-AF65-F5344CB8AC3E}">
        <p14:creationId xmlns:p14="http://schemas.microsoft.com/office/powerpoint/2010/main" val="2804838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6178" y="0"/>
            <a:ext cx="96172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sz="3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3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4. Along </a:t>
            </a:r>
            <a:r>
              <a:rPr lang="en-US" sz="3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the Coast is a famous TV series. I have never watched it. (although</a:t>
            </a:r>
            <a:r>
              <a:rPr lang="en-US" sz="34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</a:p>
          <a:p>
            <a:endParaRPr lang="en-US" sz="3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en-US" sz="34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3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5. I 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have a lot of homework tonight. I can't watch Eight Feet Below. (so)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4694" y="0"/>
            <a:ext cx="912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-&gt; BBC One is a British channel but VTV6 is Vietnamese channel.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4694" y="2100305"/>
            <a:ext cx="912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-&gt; Although Along the Coast is a famous TV series, I have never watched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6178" y="4165649"/>
            <a:ext cx="912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-&gt; I have a lot of homework tonight, so I can't watch Eight Feet Below.</a:t>
            </a:r>
          </a:p>
        </p:txBody>
      </p:sp>
    </p:spTree>
    <p:extLst>
      <p:ext uri="{BB962C8B-B14F-4D97-AF65-F5344CB8AC3E}">
        <p14:creationId xmlns:p14="http://schemas.microsoft.com/office/powerpoint/2010/main" val="2149703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324" y="-166255"/>
            <a:ext cx="96172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Communication:</a:t>
            </a:r>
          </a:p>
          <a:p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sz="3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Rearrange the order of the sentences to have a complete conversation about a TV </a:t>
            </a:r>
            <a:r>
              <a:rPr lang="en-US" sz="3200" b="1" i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endParaRPr lang="en-US" sz="3200" b="1" i="1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0" b="1" i="1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.sachmem.vn/public/images/TA6T2SHS/U7-L7-5-1-talohwnlgwtozmw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0" y="4157161"/>
            <a:ext cx="2411610" cy="25270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45" r="12182"/>
          <a:stretch/>
        </p:blipFill>
        <p:spPr>
          <a:xfrm>
            <a:off x="3352539" y="1399673"/>
            <a:ext cx="6165273" cy="54583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03437" y="1312680"/>
            <a:ext cx="24239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C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B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F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I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</a:rPr>
              <a:t>J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8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539" y="1097604"/>
            <a:ext cx="9187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 6: </a:t>
            </a:r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 an interesting TV </a:t>
            </a:r>
            <a:r>
              <a:rPr lang="en-US" sz="3200" b="1" i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2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your friends. Make a conversation based on the sample in 5.</a:t>
            </a:r>
          </a:p>
          <a:p>
            <a:endParaRPr lang="en-US" sz="3400" b="1" i="1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.sachmem.vn/public/images/TA6T2SHS/U7-L7-6-1-onmlxxblgtxhlt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78" y="2678755"/>
            <a:ext cx="8692641" cy="32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5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1268" y="946144"/>
            <a:ext cx="352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back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39" y="1334070"/>
            <a:ext cx="8727436" cy="48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8534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138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13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13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  <a:p>
            <a:pPr algn="ctr"/>
            <a:r>
              <a:rPr lang="en-US" sz="11500" dirty="0">
                <a:solidFill>
                  <a:srgbClr val="FFFF00"/>
                </a:solidFill>
                <a:latin typeface=".VnPresent" panose="020B7200000000000000" pitchFamily="34" charset="0"/>
              </a:rPr>
              <a:t>Stop </a:t>
            </a:r>
          </a:p>
          <a:p>
            <a:pPr algn="ctr"/>
            <a:r>
              <a:rPr lang="en-US" sz="11500" dirty="0">
                <a:solidFill>
                  <a:srgbClr val="FFFF00"/>
                </a:solidFill>
                <a:latin typeface=".VnPresent" panose="020B7200000000000000" pitchFamily="34" charset="0"/>
              </a:rPr>
              <a:t>the pictures</a:t>
            </a:r>
          </a:p>
        </p:txBody>
      </p:sp>
    </p:spTree>
    <p:extLst>
      <p:ext uri="{BB962C8B-B14F-4D97-AF65-F5344CB8AC3E}">
        <p14:creationId xmlns:p14="http://schemas.microsoft.com/office/powerpoint/2010/main" val="18721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7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91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91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1268" y="1421199"/>
            <a:ext cx="352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4721" y="1010027"/>
            <a:ext cx="94956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- </a:t>
            </a:r>
            <a:r>
              <a:rPr lang="en-US" sz="5400" dirty="0" smtClean="0">
                <a:solidFill>
                  <a:schemeClr val="bg1"/>
                </a:solidFill>
              </a:rPr>
              <a:t>Complete all the exercise in workbook</a:t>
            </a:r>
            <a:endParaRPr lang="en-US" sz="54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</a:rPr>
              <a:t>- Learn the vocabulary words by heart.</a:t>
            </a:r>
          </a:p>
          <a:p>
            <a:r>
              <a:rPr lang="en-US" sz="5400" dirty="0">
                <a:solidFill>
                  <a:srgbClr val="FFFF00"/>
                </a:solidFill>
              </a:rPr>
              <a:t>- Prepare the next lesson :</a:t>
            </a:r>
          </a:p>
          <a:p>
            <a:r>
              <a:rPr lang="en-US" sz="5400" dirty="0">
                <a:solidFill>
                  <a:srgbClr val="FFFF00"/>
                </a:solidFill>
              </a:rPr>
              <a:t>       </a:t>
            </a:r>
            <a:r>
              <a:rPr lang="en-US" sz="5400" dirty="0" smtClean="0">
                <a:solidFill>
                  <a:srgbClr val="FFFF00"/>
                </a:solidFill>
              </a:rPr>
              <a:t>   </a:t>
            </a:r>
            <a:r>
              <a:rPr lang="en-US" sz="5400" b="1" i="1" dirty="0" smtClean="0">
                <a:solidFill>
                  <a:srgbClr val="FFFF00"/>
                </a:solidFill>
              </a:rPr>
              <a:t>(Unit 8: Getting Started)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7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28446" y="2387333"/>
            <a:ext cx="9366283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72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.VnAvantH" pitchFamily="34" charset="0"/>
              </a:rPr>
              <a:t>See you again!</a:t>
            </a:r>
          </a:p>
        </p:txBody>
      </p:sp>
      <p:sp>
        <p:nvSpPr>
          <p:cNvPr id="3" name="Rectangle 2"/>
          <p:cNvSpPr/>
          <p:nvPr/>
        </p:nvSpPr>
        <p:spPr>
          <a:xfrm rot="554239">
            <a:off x="2235941" y="925073"/>
            <a:ext cx="86106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4646" y="6272005"/>
            <a:ext cx="4114800" cy="365125"/>
          </a:xfrm>
        </p:spPr>
        <p:txBody>
          <a:bodyPr/>
          <a:lstStyle/>
          <a:p>
            <a:r>
              <a:rPr lang="en-US" smtClean="0"/>
              <a:t>Teacher: Pham Thi Dieu Linh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143001"/>
            <a:ext cx="7997780" cy="4700789"/>
          </a:xfrm>
          <a:prstGeom prst="round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57150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Comic Sans MS" panose="030F0702030302020204" pitchFamily="66" charset="0"/>
              </a:rPr>
              <a:t>Rules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A picture runs very quickly on the screen.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Look carefully at the picture.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2"/>
                </a:solidFill>
                <a:latin typeface="Comic Sans MS" panose="030F0702030302020204" pitchFamily="66" charset="0"/>
              </a:rPr>
              <a:t>If you know what the picture is, please raise your hand and say “I KNOW!”, then call out the word.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7668" y="522094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3352800" y="2708328"/>
            <a:ext cx="344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newsreader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3074" name="Picture 2" descr="https://s.sachmem.vn/public/images/TA6T2SHS/U7-L2-1-1-milhutnfjumszgw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22" y="2827880"/>
            <a:ext cx="3442437" cy="31146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TA6T2SHS/U7-L2-1-1-milhutnfjumszgw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22" y="2796468"/>
            <a:ext cx="3442437" cy="31146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8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21 0.05046 L -0.96445 0.073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13419" y="464820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2742067" y="2651054"/>
            <a:ext cx="4950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News </a:t>
            </a:r>
            <a:r>
              <a:rPr lang="en-US" sz="5400" b="1" dirty="0" err="1" smtClean="0">
                <a:solidFill>
                  <a:schemeClr val="bg1"/>
                </a:solidFill>
                <a:latin typeface=".VnArial Narrow" panose="020B7200000000000000" pitchFamily="34" charset="0"/>
              </a:rPr>
              <a:t>programme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43" name="Left Arrow 42">
            <a:hlinkClick r:id="rId10" action="ppaction://hlinksldjump"/>
          </p:cNvPr>
          <p:cNvSpPr/>
          <p:nvPr/>
        </p:nvSpPr>
        <p:spPr>
          <a:xfrm>
            <a:off x="1701355" y="6081191"/>
            <a:ext cx="612064" cy="338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5122" name="Picture 2" descr="https://s.sachmem.vn/public/images/TA6T2SHS/U7-L1-2-2-nvejappiywwqfbf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49" y="2996203"/>
            <a:ext cx="3180852" cy="2981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TA6T2SHS/U7-L1-2-2-nvejappiywwqfbf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676" y="3094736"/>
            <a:ext cx="3180852" cy="29813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1.34636 0.0067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1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1440" y="459608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2673487" y="2302227"/>
            <a:ext cx="5141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national television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43" name="Left Arrow 42">
            <a:hlinkClick r:id="rId10" action="ppaction://hlinksldjump"/>
          </p:cNvPr>
          <p:cNvSpPr/>
          <p:nvPr/>
        </p:nvSpPr>
        <p:spPr>
          <a:xfrm>
            <a:off x="1701355" y="6081191"/>
            <a:ext cx="612064" cy="338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146" name="Picture 2" descr="https://s.sachmem.vn/public/images/TA6T2SHS/U7-L1-2-1-ksjgfsknyittfdl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59" y="2779366"/>
            <a:ext cx="3447442" cy="3167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.sachmem.vn/public/images/TA6T2SHS/U7-L1-2-1-ksjgfsknyittfdl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3030" y="2956415"/>
            <a:ext cx="3447442" cy="3167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36224 0.0245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12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5568" y="436748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3336427" y="2622051"/>
            <a:ext cx="1067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MC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7170" name="Picture 2" descr="https://s.sachmem.vn/public/images/TA6T2SHS/U7-L2-1-3-vzqjfdvprltdoro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90" y="2950383"/>
            <a:ext cx="3104264" cy="29656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TA6T2SHS/U7-L2-1-3-vzqjfdvprltdoro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846" y="3158125"/>
            <a:ext cx="3104264" cy="29656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1.33372 -0.015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80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1440" y="638873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3185839" y="2947929"/>
            <a:ext cx="3528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TV schedule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43" name="Left Arrow 42">
            <a:hlinkClick r:id="rId10" action="ppaction://hlinksldjump"/>
          </p:cNvPr>
          <p:cNvSpPr/>
          <p:nvPr/>
        </p:nvSpPr>
        <p:spPr>
          <a:xfrm>
            <a:off x="1701355" y="6081191"/>
            <a:ext cx="612064" cy="338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8194" name="Picture 2" descr="https://s.sachmem.vn/public/images/TA6T2SHS/U7-L2-1-2-bdarytlfgfbaheb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2" y="3178482"/>
            <a:ext cx="3793846" cy="27061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.sachmem.vn/public/images/TA6T2SHS/U7-L2-1-2-bdarytlfgfbaheb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5516" y="3417690"/>
            <a:ext cx="3793846" cy="27061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7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9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1.36172 -0.020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86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1440" y="613324"/>
            <a:ext cx="9810560" cy="6219127"/>
            <a:chOff x="-388302" y="187392"/>
            <a:chExt cx="10628107" cy="6737388"/>
          </a:xfrm>
        </p:grpSpPr>
        <p:pic>
          <p:nvPicPr>
            <p:cNvPr id="3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74" y="187392"/>
              <a:ext cx="612881" cy="533829"/>
            </a:xfrm>
            <a:prstGeom prst="rect">
              <a:avLst/>
            </a:prstGeom>
          </p:spPr>
        </p:pic>
        <p:pic>
          <p:nvPicPr>
            <p:cNvPr id="4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326" y="187392"/>
              <a:ext cx="612881" cy="533829"/>
            </a:xfrm>
            <a:prstGeom prst="rect">
              <a:avLst/>
            </a:prstGeom>
          </p:spPr>
        </p:pic>
        <p:pic>
          <p:nvPicPr>
            <p:cNvPr id="5" name="PA_图片 6" descr="图片包含 运输, 气球, 航空器&#10;&#10;已生成极高可信度的说明">
              <a:extLst>
                <a:ext uri="{FF2B5EF4-FFF2-40B4-BE49-F238E27FC236}">
                  <a16:creationId xmlns="" xmlns:a16="http://schemas.microsoft.com/office/drawing/2014/main" id="{A6752A4A-C603-435D-BAE6-3E4F46F3A7C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766" y="454306"/>
              <a:ext cx="612881" cy="5338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 t="26667" r="20952" b="53651"/>
            <a:stretch>
              <a:fillRect/>
            </a:stretch>
          </p:blipFill>
          <p:spPr>
            <a:xfrm>
              <a:off x="362077" y="357814"/>
              <a:ext cx="9543927" cy="21969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330" y="6190081"/>
              <a:ext cx="9985331" cy="667920"/>
            </a:xfrm>
            <a:prstGeom prst="rect">
              <a:avLst/>
            </a:prstGeom>
          </p:spPr>
        </p:pic>
        <p:pic>
          <p:nvPicPr>
            <p:cNvPr id="13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302" y="6281752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Related image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06" y="6348356"/>
              <a:ext cx="2611199" cy="57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001109" y="1903198"/>
            <a:ext cx="184731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2" dirty="0"/>
          </a:p>
        </p:txBody>
      </p:sp>
      <p:sp>
        <p:nvSpPr>
          <p:cNvPr id="42" name="TextBox 41"/>
          <p:cNvSpPr txBox="1"/>
          <p:nvPr/>
        </p:nvSpPr>
        <p:spPr>
          <a:xfrm>
            <a:off x="3336427" y="2622051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.VnArial Narrow" panose="020B7200000000000000" pitchFamily="34" charset="0"/>
              </a:rPr>
              <a:t>remote control</a:t>
            </a:r>
            <a:endParaRPr lang="en-US" sz="5400" b="1" dirty="0">
              <a:solidFill>
                <a:schemeClr val="bg1"/>
              </a:solidFill>
              <a:latin typeface=".VnArial Narrow" panose="020B7200000000000000" pitchFamily="34" charset="0"/>
            </a:endParaRPr>
          </a:p>
        </p:txBody>
      </p:sp>
      <p:sp>
        <p:nvSpPr>
          <p:cNvPr id="43" name="Left Arrow 42">
            <a:hlinkClick r:id="rId10" action="ppaction://hlinksldjump"/>
          </p:cNvPr>
          <p:cNvSpPr/>
          <p:nvPr/>
        </p:nvSpPr>
        <p:spPr>
          <a:xfrm>
            <a:off x="1701355" y="6081191"/>
            <a:ext cx="612064" cy="33881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15" name="TextBox 14"/>
          <p:cNvSpPr txBox="1"/>
          <p:nvPr/>
        </p:nvSpPr>
        <p:spPr>
          <a:xfrm>
            <a:off x="-954815" y="1261241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G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a</a:t>
            </a:r>
            <a:r>
              <a:rPr 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m</a:t>
            </a:r>
            <a:r>
              <a:rPr lang="en-US" sz="6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e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!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9218" name="Picture 2" descr="https://s.sachmem.vn/public/images/TA6T2SHS/U7-L2-1-5-eonblidswxptfcl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99" y="2883805"/>
            <a:ext cx="2912391" cy="29782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.sachmem.vn/public/images/TA6T2SHS/U7-L2-1-5-eonblidswxptfcl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102" y="3441771"/>
            <a:ext cx="2912391" cy="29782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7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9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1.31914 -0.0324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51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500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.VnArial Narrow</vt:lpstr>
      <vt:lpstr>.VnAvantH</vt:lpstr>
      <vt:lpstr>.VnPresent</vt:lpstr>
      <vt:lpstr>.VnVogue</vt:lpstr>
      <vt:lpstr>Arial</vt:lpstr>
      <vt:lpstr>Calibri</vt:lpstr>
      <vt:lpstr>Calibri Light</vt:lpstr>
      <vt:lpstr>Comic Sans MS</vt:lpstr>
      <vt:lpstr>Jokerman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Azure</dc:creator>
  <cp:lastModifiedBy>Azure</cp:lastModifiedBy>
  <cp:revision>83</cp:revision>
  <dcterms:created xsi:type="dcterms:W3CDTF">2021-01-20T06:42:30Z</dcterms:created>
  <dcterms:modified xsi:type="dcterms:W3CDTF">2021-02-01T04:23:26Z</dcterms:modified>
</cp:coreProperties>
</file>