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media/media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71" r:id="rId2"/>
    <p:sldId id="294" r:id="rId3"/>
    <p:sldId id="272" r:id="rId4"/>
    <p:sldId id="273" r:id="rId5"/>
    <p:sldId id="274" r:id="rId6"/>
    <p:sldId id="293" r:id="rId7"/>
    <p:sldId id="275" r:id="rId8"/>
    <p:sldId id="276" r:id="rId9"/>
    <p:sldId id="295" r:id="rId10"/>
    <p:sldId id="296" r:id="rId11"/>
    <p:sldId id="277" r:id="rId12"/>
    <p:sldId id="297" r:id="rId13"/>
    <p:sldId id="299" r:id="rId14"/>
    <p:sldId id="300" r:id="rId15"/>
    <p:sldId id="301" r:id="rId16"/>
    <p:sldId id="278" r:id="rId17"/>
    <p:sldId id="279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57" r:id="rId29"/>
    <p:sldId id="258" r:id="rId30"/>
    <p:sldId id="259" r:id="rId31"/>
    <p:sldId id="260" r:id="rId32"/>
    <p:sldId id="261" r:id="rId33"/>
    <p:sldId id="262" r:id="rId34"/>
    <p:sldId id="264" r:id="rId35"/>
    <p:sldId id="265" r:id="rId36"/>
    <p:sldId id="266" r:id="rId37"/>
    <p:sldId id="267" r:id="rId38"/>
    <p:sldId id="268" r:id="rId39"/>
    <p:sldId id="303" r:id="rId40"/>
  </p:sldIdLst>
  <p:sldSz cx="12192000" cy="6858000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libri Light" charset="0"/>
      <p:regular r:id="rId46"/>
      <p:italic r:id="rId47"/>
    </p:embeddedFont>
    <p:embeddedFont>
      <p:font typeface="方正粗圆_GBK" charset="-122"/>
      <p:regular r:id="rId48"/>
    </p:embeddedFont>
    <p:embeddedFont>
      <p:font typeface="SimSun" pitchFamily="2" charset="-122"/>
      <p:regular r:id="rId49"/>
    </p:embeddedFont>
    <p:embeddedFont>
      <p:font typeface="Tahoma" pitchFamily="34" charset="0"/>
      <p:regular r:id="rId50"/>
      <p:bold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3F3"/>
    <a:srgbClr val="CEE1F2"/>
    <a:srgbClr val="C6DCF0"/>
    <a:srgbClr val="F6F8FC"/>
    <a:srgbClr val="E7F0F9"/>
    <a:srgbClr val="D9E848"/>
    <a:srgbClr val="CF5F13"/>
    <a:srgbClr val="F5DF3B"/>
    <a:srgbClr val="D8E34D"/>
    <a:srgbClr val="A24A0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412" autoAdjust="0"/>
    <p:restoredTop sz="94660"/>
  </p:normalViewPr>
  <p:slideViewPr>
    <p:cSldViewPr snapToGrid="0">
      <p:cViewPr>
        <p:scale>
          <a:sx n="80" d="100"/>
          <a:sy n="80" d="100"/>
        </p:scale>
        <p:origin x="-882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BD3D5-3DE5-450D-B296-ECCDB9B58C28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AB5C8-2C4A-4257-A0F2-1D67C9BFE3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309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65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7930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90113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1266" name="Text Placeholder 9011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2623D3-7B5A-4F3B-8A6A-48BFB2EDCB29}" type="slidenum">
              <a:rPr lang="en-US" altLang="zh-CN"/>
              <a:pPr/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044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1967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pPr/>
              <a:t>12/10/2019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gif"/><Relationship Id="rId18" Type="http://schemas.openxmlformats.org/officeDocument/2006/relationships/image" Target="../media/image67.png"/><Relationship Id="rId26" Type="http://schemas.openxmlformats.org/officeDocument/2006/relationships/slide" Target="slide30.xml"/><Relationship Id="rId3" Type="http://schemas.openxmlformats.org/officeDocument/2006/relationships/audio" Target="../media/audio1.wav"/><Relationship Id="rId21" Type="http://schemas.openxmlformats.org/officeDocument/2006/relationships/image" Target="../media/image70.png"/><Relationship Id="rId34" Type="http://schemas.openxmlformats.org/officeDocument/2006/relationships/slide" Target="slide38.xml"/><Relationship Id="rId7" Type="http://schemas.openxmlformats.org/officeDocument/2006/relationships/image" Target="../media/image56.gi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gif"/><Relationship Id="rId33" Type="http://schemas.openxmlformats.org/officeDocument/2006/relationships/slide" Target="slide37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slide" Target="slide33.xml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24" Type="http://schemas.openxmlformats.org/officeDocument/2006/relationships/slide" Target="slide29.xml"/><Relationship Id="rId32" Type="http://schemas.openxmlformats.org/officeDocument/2006/relationships/slide" Target="slide36.xml"/><Relationship Id="rId5" Type="http://schemas.openxmlformats.org/officeDocument/2006/relationships/audio" Target="../media/audio3.wav"/><Relationship Id="rId15" Type="http://schemas.openxmlformats.org/officeDocument/2006/relationships/image" Target="../media/image64.png"/><Relationship Id="rId23" Type="http://schemas.openxmlformats.org/officeDocument/2006/relationships/image" Target="../media/image72.gif"/><Relationship Id="rId28" Type="http://schemas.openxmlformats.org/officeDocument/2006/relationships/slide" Target="slide32.xml"/><Relationship Id="rId36" Type="http://schemas.openxmlformats.org/officeDocument/2006/relationships/image" Target="../media/image7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slide" Target="slide35.xml"/><Relationship Id="rId4" Type="http://schemas.openxmlformats.org/officeDocument/2006/relationships/audio" Target="../media/audio2.wav"/><Relationship Id="rId9" Type="http://schemas.openxmlformats.org/officeDocument/2006/relationships/image" Target="../media/image58.gif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slide" Target="slide31.xml"/><Relationship Id="rId30" Type="http://schemas.openxmlformats.org/officeDocument/2006/relationships/slide" Target="slide34.xml"/><Relationship Id="rId35" Type="http://schemas.microsoft.com/office/2007/relationships/media" Target="../media/media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79873" descr="image-animee-animaux-drole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1" y="1"/>
            <a:ext cx="2070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Cloud Callout 79874"/>
          <p:cNvSpPr>
            <a:spLocks noChangeArrowheads="1"/>
          </p:cNvSpPr>
          <p:nvPr/>
        </p:nvSpPr>
        <p:spPr bwMode="auto">
          <a:xfrm>
            <a:off x="609600" y="0"/>
            <a:ext cx="9448800" cy="1905000"/>
          </a:xfrm>
          <a:prstGeom prst="cloudCallout">
            <a:avLst>
              <a:gd name="adj1" fmla="val 56384"/>
              <a:gd name="adj2" fmla="val -48083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/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?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nhắc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so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sánh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hài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hước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ở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văn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</a:rPr>
              <a:t>bản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“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Thầy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bói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</a:rPr>
              <a:t>voi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9877" name="Cloud Callout 79876"/>
          <p:cNvSpPr>
            <a:spLocks noChangeArrowheads="1"/>
          </p:cNvSpPr>
          <p:nvPr/>
        </p:nvSpPr>
        <p:spPr bwMode="auto">
          <a:xfrm>
            <a:off x="8737600" y="2514600"/>
            <a:ext cx="3454400" cy="4343400"/>
          </a:xfrm>
          <a:prstGeom prst="cloudCallout">
            <a:avLst>
              <a:gd name="adj1" fmla="val 9926"/>
              <a:gd name="adj2" fmla="val -813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/>
            <a:r>
              <a:rPr lang="en-US" sz="4000" b="1" dirty="0">
                <a:latin typeface="Times New Roman" pitchFamily="18" charset="0"/>
              </a:rPr>
              <a:t>THẦY BÓI XEM VOI!</a:t>
            </a:r>
          </a:p>
        </p:txBody>
      </p:sp>
      <p:pic>
        <p:nvPicPr>
          <p:cNvPr id="23554" name="Picture 2" descr="Káº¿t quáº£ hÃ¬nh áº£nh cho tháº§y bÃ³i xem voi"/>
          <p:cNvPicPr>
            <a:picLocks noChangeAspect="1" noChangeArrowheads="1"/>
          </p:cNvPicPr>
          <p:nvPr/>
        </p:nvPicPr>
        <p:blipFill>
          <a:blip r:embed="rId3"/>
          <a:srcRect l="10704" r="10692"/>
          <a:stretch>
            <a:fillRect/>
          </a:stretch>
        </p:blipFill>
        <p:spPr bwMode="auto">
          <a:xfrm>
            <a:off x="1626920" y="1920578"/>
            <a:ext cx="6899564" cy="4937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7029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  <p:bldP spid="7987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 l="18701" t="11696" r="14597" b="5934"/>
          <a:stretch>
            <a:fillRect/>
          </a:stretch>
        </p:blipFill>
        <p:spPr bwMode="auto">
          <a:xfrm>
            <a:off x="0" y="2695699"/>
            <a:ext cx="5035138" cy="4162301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1" y="-2875"/>
          <a:ext cx="5296395" cy="2523744"/>
        </p:xfrm>
        <a:graphic>
          <a:graphicData uri="http://schemas.openxmlformats.org/drawingml/2006/table">
            <a:tbl>
              <a:tblPr/>
              <a:tblGrid>
                <a:gridCol w="5296395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So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sánh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thông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thường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trị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thông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báo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tạo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ra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trị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biểu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en-US" sz="2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sự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so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sánh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nhau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là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đối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tượng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cùng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loại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VD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: Nam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cao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hơn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Phượng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03917" y="0"/>
          <a:ext cx="6088083" cy="3364992"/>
        </p:xfrm>
        <a:graphic>
          <a:graphicData uri="http://schemas.openxmlformats.org/drawingml/2006/table">
            <a:tbl>
              <a:tblPr/>
              <a:tblGrid>
                <a:gridCol w="6088083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So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sánh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Thông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báo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+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Tăng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trị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biểu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cảm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en-US" sz="2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cho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đối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tượng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miêu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tả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trở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nên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mới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mẻ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hấp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dẫn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hơn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. VD: </a:t>
                      </a:r>
                      <a:r>
                        <a:rPr lang="en-US" sz="2400" i="1" dirty="0" smtClean="0">
                          <a:latin typeface="Times New Roman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n-US" sz="2400" i="1" dirty="0" err="1" smtClean="0">
                          <a:latin typeface="Times New Roman"/>
                          <a:ea typeface="Calibri"/>
                          <a:cs typeface="Times New Roman"/>
                        </a:rPr>
                        <a:t>Đẹp</a:t>
                      </a:r>
                      <a:r>
                        <a:rPr lang="en-US" sz="2400" i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như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ngọc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nữ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uốn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mình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trên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i="1" dirty="0" err="1">
                          <a:latin typeface="Times New Roman"/>
                          <a:ea typeface="Calibri"/>
                          <a:cs typeface="Times New Roman"/>
                        </a:rPr>
                        <a:t>không</a:t>
                      </a:r>
                      <a:r>
                        <a:rPr lang="en-US" sz="2400" i="1" dirty="0">
                          <a:latin typeface="Times New Roman"/>
                          <a:ea typeface="Calibri"/>
                          <a:cs typeface="Times New Roman"/>
                        </a:rPr>
                        <a:t>.”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Thế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latin typeface="Times New Roman"/>
                          <a:ea typeface="Calibri"/>
                          <a:cs typeface="Times New Roman"/>
                        </a:rPr>
                        <a:t>Lữ</a:t>
                      </a: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 smtClean="0">
                          <a:latin typeface="Times New Roman"/>
                          <a:ea typeface="Calibri"/>
                          <a:cs typeface="Times New Roman"/>
                        </a:rPr>
                        <a:t>So </a:t>
                      </a:r>
                      <a:r>
                        <a:rPr lang="en-US" sz="2400" dirty="0" err="1" smtClean="0">
                          <a:latin typeface="Times New Roman"/>
                          <a:ea typeface="Calibri"/>
                          <a:cs typeface="Times New Roman"/>
                        </a:rPr>
                        <a:t>sánh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loại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(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;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So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sánh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khác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loại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Cụ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trừu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tượng</a:t>
                      </a:r>
                      <a:r>
                        <a:rPr lang="en-US" sz="2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3252" name="Picture 4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 t="17775"/>
          <a:stretch>
            <a:fillRect/>
          </a:stretch>
        </p:blipFill>
        <p:spPr bwMode="auto">
          <a:xfrm>
            <a:off x="7612084" y="3081776"/>
            <a:ext cx="4579916" cy="3776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olap\Downloads\hình nền pp\frog-ppt-background-for-powerpoint-templates-ppt-backgrounds-animal--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1117600" y="1149927"/>
            <a:ext cx="9753600" cy="266007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 So sánh là đối chiếu sự vật, sự việc này với sự vật, sự việc khác có nét tương đồng làm tăng sức gợi hình, gợi cảm cho sự diễn đạt.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078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Káº¿t quáº£ hÃ¬nh áº£nh cho há»c sinh png"/>
          <p:cNvPicPr>
            <a:picLocks noChangeAspect="1" noChangeArrowheads="1"/>
          </p:cNvPicPr>
          <p:nvPr/>
        </p:nvPicPr>
        <p:blipFill>
          <a:blip r:embed="rId2"/>
          <a:srcRect l="15847" r="22222"/>
          <a:stretch>
            <a:fillRect/>
          </a:stretch>
        </p:blipFill>
        <p:spPr bwMode="auto">
          <a:xfrm>
            <a:off x="0" y="1555669"/>
            <a:ext cx="6043908" cy="5302332"/>
          </a:xfrm>
          <a:prstGeom prst="rect">
            <a:avLst/>
          </a:prstGeom>
          <a:noFill/>
        </p:spPr>
      </p:pic>
      <p:sp>
        <p:nvSpPr>
          <p:cNvPr id="4" name="Cloud Callout 3"/>
          <p:cNvSpPr/>
          <p:nvPr/>
        </p:nvSpPr>
        <p:spPr>
          <a:xfrm>
            <a:off x="6317672" y="486888"/>
            <a:ext cx="5260770" cy="2553195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!!!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67" t="34134" r="9200" b="25096"/>
          <a:stretch/>
        </p:blipFill>
        <p:spPr>
          <a:xfrm>
            <a:off x="9395968" y="2970248"/>
            <a:ext cx="1674368" cy="27960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0" t="36504" r="30000" b="16814"/>
          <a:stretch/>
        </p:blipFill>
        <p:spPr>
          <a:xfrm>
            <a:off x="6534912" y="3132808"/>
            <a:ext cx="1999488" cy="3201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00" t="36504" r="52933" b="21541"/>
          <a:stretch/>
        </p:blipFill>
        <p:spPr>
          <a:xfrm>
            <a:off x="4291584" y="3132808"/>
            <a:ext cx="1446784" cy="28773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3" t="29392" r="73333" b="21541"/>
          <a:stretch/>
        </p:blipFill>
        <p:spPr>
          <a:xfrm>
            <a:off x="1479296" y="2645128"/>
            <a:ext cx="1771904" cy="33649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933" b="11822"/>
          <a:stretch/>
        </p:blipFill>
        <p:spPr>
          <a:xfrm>
            <a:off x="0" y="3848072"/>
            <a:ext cx="12192000" cy="28285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00" t="66370"/>
          <a:stretch/>
        </p:blipFill>
        <p:spPr>
          <a:xfrm>
            <a:off x="4876800" y="5181064"/>
            <a:ext cx="7315200" cy="230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504" r="34000"/>
          <a:stretch/>
        </p:blipFill>
        <p:spPr>
          <a:xfrm>
            <a:off x="0" y="5327368"/>
            <a:ext cx="8046720" cy="21600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9764" y="1810506"/>
            <a:ext cx="2182643" cy="98488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Sự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vật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được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so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sánh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7054" y="2272662"/>
            <a:ext cx="2043182" cy="95410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27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Những</a:t>
            </a:r>
            <a:r>
              <a:rPr lang="en-US" altLang="zh-CN" sz="2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7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nét</a:t>
            </a:r>
            <a:r>
              <a:rPr lang="en-US" altLang="zh-CN" sz="2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7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tương</a:t>
            </a:r>
            <a:r>
              <a:rPr lang="en-US" altLang="zh-CN" sz="27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7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đồng</a:t>
            </a:r>
            <a:endParaRPr lang="zh-CN" altLang="en-US" sz="27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9248" y="2068599"/>
            <a:ext cx="2118523" cy="95410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altLang="zh-CN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Sự</a:t>
            </a:r>
            <a:r>
              <a:rPr lang="en-US" altLang="zh-CN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vật</a:t>
            </a:r>
            <a:r>
              <a:rPr lang="en-US" altLang="zh-CN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để</a:t>
            </a:r>
            <a:r>
              <a:rPr lang="en-US" altLang="zh-CN" sz="27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so </a:t>
            </a:r>
            <a:r>
              <a:rPr lang="en-US" altLang="zh-CN" sz="27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sánh</a:t>
            </a:r>
            <a:endParaRPr lang="zh-CN" altLang="en-US" sz="27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8984" y="1204849"/>
            <a:ext cx="1102027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Vế</a:t>
            </a:r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A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1771" y="1193141"/>
            <a:ext cx="2588203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Phương</a:t>
            </a:r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diện</a:t>
            </a:r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so </a:t>
            </a:r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sánh</a:t>
            </a:r>
            <a:endParaRPr lang="zh-CN" altLang="en-US" sz="3200" b="1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7065" y="1403873"/>
            <a:ext cx="1073365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Từ</a:t>
            </a:r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so </a:t>
            </a:r>
          </a:p>
          <a:p>
            <a:pPr algn="ctr"/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sánh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30693" y="1466274"/>
            <a:ext cx="1102219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Vế</a:t>
            </a:r>
            <a:r>
              <a:rPr lang="en-US" altLang="zh-CN" sz="32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B</a:t>
            </a:r>
            <a:endParaRPr lang="zh-CN" altLang="en-US" sz="3200" b="1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5788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025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3552" y="1684582"/>
            <a:ext cx="5280587" cy="4555089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3600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Ví</a:t>
            </a:r>
            <a:r>
              <a:rPr lang="en-US" altLang="zh-CN" sz="3600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dụ</a:t>
            </a:r>
            <a:r>
              <a:rPr lang="en-US" altLang="zh-CN" sz="3600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 </a:t>
            </a:r>
          </a:p>
          <a:p>
            <a:pPr algn="ctr"/>
            <a:r>
              <a:rPr lang="en-US" altLang="zh-CN" sz="3600" i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Trên</a:t>
            </a:r>
            <a:r>
              <a:rPr lang="en-US" altLang="zh-CN" sz="3600" i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trời</a:t>
            </a:r>
            <a:r>
              <a:rPr lang="en-US" altLang="zh-CN" sz="3600" i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600" i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mây</a:t>
            </a:r>
            <a:r>
              <a:rPr lang="en-US" altLang="zh-CN" sz="3600" i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trắng</a:t>
            </a:r>
            <a:r>
              <a:rPr lang="en-US" altLang="zh-CN" sz="3600" i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như</a:t>
            </a:r>
            <a:r>
              <a:rPr lang="en-US" altLang="zh-CN" sz="3600" i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bông</a:t>
            </a:r>
            <a:endParaRPr lang="en-US" altLang="zh-CN" sz="3600" i="1" dirty="0" smtClean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zh-CN" altLang="en-US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79865" y="373136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A: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PDSS: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TNSS: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B: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25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78" t="38478" r="37870" b="37870"/>
          <a:stretch/>
        </p:blipFill>
        <p:spPr>
          <a:xfrm>
            <a:off x="6143579" y="2809638"/>
            <a:ext cx="439855" cy="439855"/>
          </a:xfrm>
          <a:prstGeom prst="rect">
            <a:avLst/>
          </a:prstGeom>
        </p:spPr>
      </p:pic>
      <p:grpSp>
        <p:nvGrpSpPr>
          <p:cNvPr id="2" name="组合 8"/>
          <p:cNvGrpSpPr/>
          <p:nvPr/>
        </p:nvGrpSpPr>
        <p:grpSpPr>
          <a:xfrm>
            <a:off x="2727292" y="3230095"/>
            <a:ext cx="6309823" cy="2899494"/>
            <a:chOff x="2178756" y="1295062"/>
            <a:chExt cx="5588000" cy="34462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827" t="34897" r="15062" b="7820"/>
            <a:stretch/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478" t="38478" r="37870" b="37870"/>
            <a:stretch/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6" t="71770" r="8149"/>
          <a:stretch/>
        </p:blipFill>
        <p:spPr>
          <a:xfrm>
            <a:off x="1372743" y="5218402"/>
            <a:ext cx="8502327" cy="16395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27" t="3973" r="2589" b="55825"/>
          <a:stretch/>
        </p:blipFill>
        <p:spPr>
          <a:xfrm>
            <a:off x="7898495" y="61874"/>
            <a:ext cx="3850280" cy="25030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27" t="3973" r="2589" b="55825"/>
          <a:stretch/>
        </p:blipFill>
        <p:spPr>
          <a:xfrm rot="21444030">
            <a:off x="956303" y="98299"/>
            <a:ext cx="3327037" cy="20545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78020" y="471080"/>
            <a:ext cx="3264363" cy="243143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Vế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B </a:t>
            </a:r>
          </a:p>
          <a:p>
            <a:pPr algn="ctr"/>
            <a:r>
              <a:rPr lang="en-US" altLang="zh-CN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thường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cụ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thể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, </a:t>
            </a:r>
            <a:r>
              <a:rPr lang="en-US" altLang="zh-CN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quenthuộc</a:t>
            </a:r>
            <a:endParaRPr lang="en-US" altLang="zh-CN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9002" y="675281"/>
            <a:ext cx="2403857" cy="98488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Vế</a:t>
            </a:r>
            <a:r>
              <a:rPr lang="en-US" altLang="zh-CN" sz="28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B </a:t>
            </a:r>
            <a:r>
              <a:rPr lang="en-US" altLang="zh-CN" sz="28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là</a:t>
            </a:r>
            <a:r>
              <a:rPr lang="en-US" altLang="zh-CN" sz="28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8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chuẩn</a:t>
            </a:r>
            <a:r>
              <a:rPr lang="en-US" altLang="zh-CN" sz="2800" b="1" dirty="0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so </a:t>
            </a:r>
            <a:r>
              <a:rPr lang="en-US" altLang="zh-CN" sz="2800" b="1" dirty="0" err="1" smtClean="0"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sánh</a:t>
            </a:r>
            <a:endParaRPr lang="zh-CN" altLang="en-US" sz="2800" b="1" dirty="0"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613" y="2224616"/>
            <a:ext cx="4251899" cy="24622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X: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con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49591" y="2564904"/>
            <a:ext cx="4342410" cy="233909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Cái chàng dế Choắt, người gầy gò và dài lêu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nghêu như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i="1" u="sng" dirty="0" smtClean="0">
                <a:latin typeface="Times New Roman" pitchFamily="18" charset="0"/>
                <a:cs typeface="Times New Roman" pitchFamily="18" charset="0"/>
              </a:rPr>
              <a:t>một gã nghiện thuốc phiện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06" t="6693" r="8148" b="75200"/>
          <a:stretch/>
        </p:blipFill>
        <p:spPr>
          <a:xfrm>
            <a:off x="10475387" y="154379"/>
            <a:ext cx="1032596" cy="11499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06" t="6693" r="8148" b="75200"/>
          <a:stretch/>
        </p:blipFill>
        <p:spPr>
          <a:xfrm rot="19922747">
            <a:off x="3525819" y="1343035"/>
            <a:ext cx="785583" cy="8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467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olap\Downloads\hình nền pp\Green-flower-ivy-spring-backgrounds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0000" y="4572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    1.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3345" y="2274838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“Trẻ em như búp trên cành</a:t>
            </a: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ăn ngủ, biết học hành là ngoan.”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b, 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   “…Trông hai bên bờ, rừng đước dựng lên cao ngất như hai dãy trường thành vô tận.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217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olap\Downloads\hình nền pp\hinh-nen-powerpoint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228600"/>
            <a:ext cx="934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+mj-lt"/>
              </a:rPr>
              <a:t>Điền những tập hợp chứa hình ảnh so sánh trong các câu đã dẫn ở phần I vào </a:t>
            </a:r>
            <a:r>
              <a:rPr lang="vi-VN" sz="2600" dirty="0" smtClean="0">
                <a:latin typeface="+mj-lt"/>
              </a:rPr>
              <a:t>bảng</a:t>
            </a:r>
            <a:r>
              <a:rPr lang="en-US" sz="2600" dirty="0" smtClean="0">
                <a:latin typeface="+mj-lt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BT)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2050630"/>
              </p:ext>
            </p:extLst>
          </p:nvPr>
        </p:nvGraphicFramePr>
        <p:xfrm>
          <a:off x="1750950" y="2000004"/>
          <a:ext cx="9347201" cy="2500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3576"/>
                <a:gridCol w="2609139"/>
                <a:gridCol w="2173397"/>
                <a:gridCol w="2501089"/>
              </a:tblGrid>
              <a:tr h="9767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Trẻ em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 đước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2050630"/>
              </p:ext>
            </p:extLst>
          </p:nvPr>
        </p:nvGraphicFramePr>
        <p:xfrm>
          <a:off x="1748971" y="2039589"/>
          <a:ext cx="9347201" cy="2500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3576"/>
                <a:gridCol w="2609139"/>
                <a:gridCol w="2173397"/>
                <a:gridCol w="2501089"/>
              </a:tblGrid>
              <a:tr h="9767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Vế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Trẻ em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 đước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ngất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72074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olap\Downloads\hình nền pp\hinh-nen-powerpoint-dep-2_0847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02775" y="1694214"/>
            <a:ext cx="883919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latin typeface="Times New Roman" pitchFamily="18" charset="0"/>
                <a:cs typeface="Times New Roman" pitchFamily="18" charset="0"/>
              </a:rPr>
              <a:t>VD2: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Tìm những câu so sánh trong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điền vào mô hình cấu tạo của phép so sánh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a,               </a:t>
            </a: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cha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Long: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62917" y="2513013"/>
            <a:ext cx="14446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47775" algn="l"/>
              </a:tabLst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7189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olap\Downloads\hình nền pp\hinh-nen-powerpoint-dep-2_0847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79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2801" y="304801"/>
            <a:ext cx="883919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latin typeface="Times New Roman" pitchFamily="18" charset="0"/>
                <a:cs typeface="Times New Roman" pitchFamily="18" charset="0"/>
              </a:rPr>
              <a:t>VD2</a:t>
            </a:r>
            <a:r>
              <a:rPr lang="en-US" sz="2800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a,               </a:t>
            </a: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cha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Long: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“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9809382"/>
              </p:ext>
            </p:extLst>
          </p:nvPr>
        </p:nvGraphicFramePr>
        <p:xfrm>
          <a:off x="711202" y="3810000"/>
          <a:ext cx="10972799" cy="2103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680"/>
                <a:gridCol w="2742680"/>
                <a:gridCol w="2236239"/>
                <a:gridCol w="32512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Vế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A</a:t>
                      </a:r>
                      <a:r>
                        <a:rPr lang="en-US" sz="2400" dirty="0">
                          <a:effectLst/>
                        </a:rPr>
                        <a:t>	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Phương diện</a:t>
                      </a:r>
                      <a:endParaRPr lang="en-US" sz="18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so sánh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Từ so sánh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Vế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B</a:t>
                      </a:r>
                      <a:endParaRPr lang="en-US" sz="1800" dirty="0">
                        <a:effectLst/>
                      </a:endParaRPr>
                    </a:p>
                  </a:txBody>
                  <a:tcPr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chí lớn ông cha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Trường Sơn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lòng mẹ	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bao la sóng trào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Cửu Long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con người	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không chịu khuất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như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tre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mọc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thẳng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491821" y="2394260"/>
            <a:ext cx="14446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47775" algn="l"/>
              </a:tabLst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9962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yboixemv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olap\Downloads\hình nền pp\hinh-nen-powerpoint-dep-khac_0935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270021"/>
            <a:ext cx="4368800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như là, tựa như là, y như, hệt như, giống như, tựa như, bao nhiêu… bấy nhiêu… 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304800" y="173182"/>
            <a:ext cx="5791200" cy="241761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Cấu tạo của những phép so sánh trong VD2 có gì đặc biệt?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400800" y="914400"/>
            <a:ext cx="914400" cy="990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0" y="76200"/>
            <a:ext cx="4368800" cy="3048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+ Sử dụng dấu hai chấm thay cho từ so sánh.</a:t>
            </a: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  + Sử dụng cấu trúc đảo ngữ.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641600" y="3041073"/>
            <a:ext cx="6197600" cy="2286000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Tìm thêm các từ ngữ có thể thay thế vào vị trí từ như trong các bảng trên.</a:t>
            </a:r>
          </a:p>
        </p:txBody>
      </p:sp>
    </p:spTree>
    <p:extLst>
      <p:ext uri="{BB962C8B-B14F-4D97-AF65-F5344CB8AC3E}">
        <p14:creationId xmlns="" xmlns:p14="http://schemas.microsoft.com/office/powerpoint/2010/main" val="347862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olap\Downloads\hình nền pp\hinh-nen-powerpoint-sang-tao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38601"/>
            <a:ext cx="10464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MR: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/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+ PDSS + TNSS +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ngất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u="sng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+ TNSS +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+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Tấc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tấc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TNSS +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+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+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cha</a:t>
            </a: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PDSS +  TNSS +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pPr algn="ctr"/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u="sng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613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olap\Downloads\hình nền pp\hinh-nen-trinh-chieu-powerpoint-dep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685801"/>
            <a:ext cx="2568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914400" y="1270575"/>
            <a:ext cx="10261600" cy="383482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Dựa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vào những thành ngữ đã biết, hãy viết tiếp vế B vào những chỗ trống để tạo thành phép so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Khỏe như…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Đen như…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Trắng như…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như…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370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89089"/>
          <p:cNvSpPr>
            <a:spLocks noChangeArrowheads="1"/>
          </p:cNvSpPr>
          <p:nvPr/>
        </p:nvSpPr>
        <p:spPr bwMode="auto">
          <a:xfrm>
            <a:off x="0" y="593750"/>
            <a:ext cx="54017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- Kh</a:t>
            </a:r>
            <a:r>
              <a:rPr lang="en-US" altLang="zh-CN" sz="32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ỏe như</a:t>
            </a:r>
          </a:p>
        </p:txBody>
      </p:sp>
      <p:sp>
        <p:nvSpPr>
          <p:cNvPr id="89091" name="Text Box 89090"/>
          <p:cNvSpPr txBox="1">
            <a:spLocks noChangeArrowheads="1"/>
          </p:cNvSpPr>
          <p:nvPr/>
        </p:nvSpPr>
        <p:spPr bwMode="auto">
          <a:xfrm>
            <a:off x="1117600" y="5013350"/>
            <a:ext cx="101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voi </a:t>
            </a:r>
          </a:p>
        </p:txBody>
      </p:sp>
      <p:pic>
        <p:nvPicPr>
          <p:cNvPr id="89092" name="Picture 89091" descr="elephan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431951"/>
            <a:ext cx="5842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89092" descr="874_804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431950"/>
            <a:ext cx="58928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89093"/>
          <p:cNvSpPr txBox="1">
            <a:spLocks noChangeArrowheads="1"/>
          </p:cNvSpPr>
          <p:nvPr/>
        </p:nvSpPr>
        <p:spPr bwMode="auto">
          <a:xfrm>
            <a:off x="8534400" y="5013350"/>
            <a:ext cx="132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trâu </a:t>
            </a:r>
          </a:p>
        </p:txBody>
      </p:sp>
    </p:spTree>
    <p:extLst>
      <p:ext uri="{BB962C8B-B14F-4D97-AF65-F5344CB8AC3E}">
        <p14:creationId xmlns="" xmlns:p14="http://schemas.microsoft.com/office/powerpoint/2010/main" val="143264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91137"/>
          <p:cNvSpPr>
            <a:spLocks noChangeArrowheads="1"/>
          </p:cNvSpPr>
          <p:nvPr/>
        </p:nvSpPr>
        <p:spPr bwMode="auto">
          <a:xfrm>
            <a:off x="1" y="71439"/>
            <a:ext cx="2908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24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Đen như</a:t>
            </a:r>
          </a:p>
        </p:txBody>
      </p:sp>
      <p:pic>
        <p:nvPicPr>
          <p:cNvPr id="91139" name="Picture 91138" descr="1272039341than cuc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838200"/>
            <a:ext cx="741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91139" descr="rv020497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76200"/>
            <a:ext cx="3733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91140"/>
          <p:cNvSpPr txBox="1">
            <a:spLocks noChangeArrowheads="1"/>
          </p:cNvSpPr>
          <p:nvPr/>
        </p:nvSpPr>
        <p:spPr bwMode="auto">
          <a:xfrm>
            <a:off x="1727200" y="5867400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</a:p>
        </p:txBody>
      </p:sp>
      <p:sp>
        <p:nvSpPr>
          <p:cNvPr id="91142" name="Text Box 91141"/>
          <p:cNvSpPr txBox="1">
            <a:spLocks noChangeArrowheads="1"/>
          </p:cNvSpPr>
          <p:nvPr/>
        </p:nvSpPr>
        <p:spPr bwMode="auto">
          <a:xfrm>
            <a:off x="8636000" y="5943600"/>
            <a:ext cx="294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Gỗ mun</a:t>
            </a:r>
          </a:p>
        </p:txBody>
      </p:sp>
    </p:spTree>
    <p:extLst>
      <p:ext uri="{BB962C8B-B14F-4D97-AF65-F5344CB8AC3E}">
        <p14:creationId xmlns="" xmlns:p14="http://schemas.microsoft.com/office/powerpoint/2010/main" val="840483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1" grpId="0"/>
      <p:bldP spid="911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3185" descr="khcnbo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5892800" y="609600"/>
            <a:ext cx="6197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93186"/>
          <p:cNvSpPr>
            <a:spLocks noChangeArrowheads="1"/>
          </p:cNvSpPr>
          <p:nvPr/>
        </p:nvSpPr>
        <p:spPr bwMode="auto">
          <a:xfrm>
            <a:off x="1" y="0"/>
            <a:ext cx="561975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Trắng như</a:t>
            </a:r>
          </a:p>
        </p:txBody>
      </p:sp>
      <p:pic>
        <p:nvPicPr>
          <p:cNvPr id="93188" name="Picture 93187" descr="2366264824_231c2fbe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0"/>
          <a:stretch>
            <a:fillRect/>
          </a:stretch>
        </p:blipFill>
        <p:spPr bwMode="auto">
          <a:xfrm>
            <a:off x="203200" y="609600"/>
            <a:ext cx="5461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93188"/>
          <p:cNvSpPr txBox="1">
            <a:spLocks noChangeArrowheads="1"/>
          </p:cNvSpPr>
          <p:nvPr/>
        </p:nvSpPr>
        <p:spPr bwMode="auto">
          <a:xfrm>
            <a:off x="8432801" y="5791200"/>
            <a:ext cx="20023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0099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bông</a:t>
            </a:r>
          </a:p>
        </p:txBody>
      </p:sp>
      <p:sp>
        <p:nvSpPr>
          <p:cNvPr id="93190" name="Text Box 93189"/>
          <p:cNvSpPr txBox="1">
            <a:spLocks noChangeArrowheads="1"/>
          </p:cNvSpPr>
          <p:nvPr/>
        </p:nvSpPr>
        <p:spPr bwMode="auto">
          <a:xfrm>
            <a:off x="1524001" y="5791200"/>
            <a:ext cx="1926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0099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tuyết</a:t>
            </a:r>
          </a:p>
        </p:txBody>
      </p:sp>
    </p:spTree>
    <p:extLst>
      <p:ext uri="{BB962C8B-B14F-4D97-AF65-F5344CB8AC3E}">
        <p14:creationId xmlns="" xmlns:p14="http://schemas.microsoft.com/office/powerpoint/2010/main" val="3474963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92161"/>
          <p:cNvSpPr>
            <a:spLocks noChangeArrowheads="1"/>
          </p:cNvSpPr>
          <p:nvPr/>
        </p:nvSpPr>
        <p:spPr bwMode="auto">
          <a:xfrm>
            <a:off x="0" y="0"/>
            <a:ext cx="4978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- Cao nh</a:t>
            </a:r>
            <a:r>
              <a:rPr lang="en-US" altLang="zh-CN" sz="24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ư</a:t>
            </a:r>
          </a:p>
        </p:txBody>
      </p:sp>
      <p:pic>
        <p:nvPicPr>
          <p:cNvPr id="92163" name="Picture 92162" descr="noc nha dong 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400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92163" descr="cayne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17" y="838200"/>
            <a:ext cx="479848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92164"/>
          <p:cNvSpPr txBox="1">
            <a:spLocks noChangeArrowheads="1"/>
          </p:cNvSpPr>
          <p:nvPr/>
        </p:nvSpPr>
        <p:spPr bwMode="auto">
          <a:xfrm>
            <a:off x="2438400" y="5562600"/>
            <a:ext cx="14837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0099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núi</a:t>
            </a:r>
          </a:p>
        </p:txBody>
      </p:sp>
      <p:sp>
        <p:nvSpPr>
          <p:cNvPr id="92166" name="Text Box 92165"/>
          <p:cNvSpPr txBox="1">
            <a:spLocks noChangeArrowheads="1"/>
          </p:cNvSpPr>
          <p:nvPr/>
        </p:nvSpPr>
        <p:spPr bwMode="auto">
          <a:xfrm>
            <a:off x="8432801" y="5562600"/>
            <a:ext cx="29675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cây tre</a:t>
            </a:r>
          </a:p>
        </p:txBody>
      </p:sp>
    </p:spTree>
    <p:extLst>
      <p:ext uri="{BB962C8B-B14F-4D97-AF65-F5344CB8AC3E}">
        <p14:creationId xmlns="" xmlns:p14="http://schemas.microsoft.com/office/powerpoint/2010/main" val="173126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21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921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/>
      <p:bldP spid="921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2192000" cy="7502769"/>
          </a:xfrm>
          <a:prstGeom prst="rect">
            <a:avLst/>
          </a:prstGeom>
          <a:noFill/>
        </p:spPr>
      </p:pic>
      <p:sp>
        <p:nvSpPr>
          <p:cNvPr id="4" name="Cloud Callout 3"/>
          <p:cNvSpPr/>
          <p:nvPr/>
        </p:nvSpPr>
        <p:spPr>
          <a:xfrm>
            <a:off x="3586348" y="629392"/>
            <a:ext cx="5106390" cy="2470068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798641" y="2241365"/>
          <a:ext cx="4784725" cy="687387"/>
        </p:xfrm>
        <a:graphic>
          <a:graphicData uri="http://schemas.openxmlformats.org/presentationml/2006/ole">
            <p:oleObj spid="_x0000_s1027" name="Packager Shell Object" showAsIcon="1" r:id="rId4" imgW="4784040" imgH="68688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663" y="4661858"/>
            <a:ext cx="3674740" cy="1495180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6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7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8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9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0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1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2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3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4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5"/>
              </p:ext>
            </p:extLst>
          </p:nvPr>
        </p:nvPicPr>
        <p:blipFill>
          <a:blip r:embed="rId36" cstate="print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68259" y="2416858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085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3615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So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0687" y="3559629"/>
            <a:ext cx="7601224" cy="198119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tương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sức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790983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lap\Downloads\hình nền pp\AAIA_wDGAAAAAQAAAAAAAApYAAAAJGFlMGZhZTZkLWIyMTItNGI1My1hZDEwLWYzYzlkYTJlNjNk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1422400" y="2400300"/>
            <a:ext cx="9448800" cy="20574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/>
              <a:t>SO SÁNH</a:t>
            </a:r>
            <a:endParaRPr lang="en-US" sz="8800" dirty="0"/>
          </a:p>
        </p:txBody>
      </p:sp>
    </p:spTree>
    <p:extLst>
      <p:ext uri="{BB962C8B-B14F-4D97-AF65-F5344CB8AC3E}">
        <p14:creationId xmlns="" xmlns:p14="http://schemas.microsoft.com/office/powerpoint/2010/main" val="25055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448579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2. </a:t>
            </a:r>
            <a:r>
              <a:rPr lang="fr-FR" sz="3200" b="1" dirty="0" err="1" smtClean="0"/>
              <a:t>Trong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câu</a:t>
            </a:r>
            <a:r>
              <a:rPr lang="fr-FR" sz="3200" b="1" dirty="0" smtClean="0"/>
              <a:t>: “</a:t>
            </a:r>
            <a:r>
              <a:rPr lang="fr-FR" sz="3200" b="1" i="1" dirty="0" err="1" smtClean="0"/>
              <a:t>Từ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xa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nhìn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lại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cây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gạo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sừng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sững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như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một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tháp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đèn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khổng</a:t>
            </a:r>
            <a:r>
              <a:rPr lang="fr-FR" sz="3200" b="1" i="1" dirty="0" smtClean="0"/>
              <a:t> </a:t>
            </a:r>
            <a:r>
              <a:rPr lang="fr-FR" sz="3200" b="1" i="1" dirty="0" err="1" smtClean="0"/>
              <a:t>lồ</a:t>
            </a:r>
            <a:r>
              <a:rPr lang="fr-FR" sz="3200" b="1" i="1" dirty="0" smtClean="0"/>
              <a:t>”,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từ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ngữ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nào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chỉ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phương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diện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so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sánh</a:t>
            </a:r>
            <a:r>
              <a:rPr lang="fr-FR" sz="3200" b="1" dirty="0" smtClean="0"/>
              <a:t>?</a:t>
            </a:r>
            <a:endParaRPr lang="en-US" sz="3200" dirty="0" smtClean="0"/>
          </a:p>
          <a:p>
            <a:pPr marL="2800350" lvl="5" indent="-514350">
              <a:buAutoNum type="alphaUcPeriod"/>
            </a:pPr>
            <a:r>
              <a:rPr lang="fr-FR" sz="3200" dirty="0" err="1" smtClean="0"/>
              <a:t>Cây</a:t>
            </a:r>
            <a:r>
              <a:rPr lang="fr-FR" sz="3200" dirty="0" smtClean="0"/>
              <a:t> </a:t>
            </a:r>
            <a:r>
              <a:rPr lang="fr-FR" sz="3200" dirty="0" err="1" smtClean="0"/>
              <a:t>gạo</a:t>
            </a:r>
            <a:r>
              <a:rPr lang="fr-FR" sz="3200" dirty="0" smtClean="0"/>
              <a:t>                                                                           </a:t>
            </a:r>
          </a:p>
          <a:p>
            <a:pPr marL="2800350" lvl="5" indent="-514350">
              <a:buAutoNum type="alphaUcPeriod"/>
            </a:pPr>
            <a:r>
              <a:rPr lang="fr-FR" sz="2800" dirty="0" err="1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Sừng</a:t>
            </a:r>
            <a:r>
              <a:rPr lang="fr-FR" sz="2800" dirty="0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sững</a:t>
            </a:r>
            <a:endParaRPr lang="fr-FR" sz="2800" dirty="0" smtClean="0">
              <a:solidFill>
                <a:schemeClr val="bg1"/>
              </a:solidFill>
              <a:latin typeface="Calibri body"/>
              <a:ea typeface="Tahoma" panose="020B0604030504040204" pitchFamily="34" charset="0"/>
              <a:cs typeface="Times New Roman" pitchFamily="18" charset="0"/>
            </a:endParaRPr>
          </a:p>
          <a:p>
            <a:pPr marL="2800350" lvl="5" indent="-514350">
              <a:buAutoNum type="alphaUcPeriod"/>
            </a:pPr>
            <a:r>
              <a:rPr lang="fr-FR" sz="2800" dirty="0" err="1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Như</a:t>
            </a:r>
            <a:endParaRPr lang="fr-FR" sz="2800" dirty="0" smtClean="0">
              <a:solidFill>
                <a:schemeClr val="bg1"/>
              </a:solidFill>
              <a:latin typeface="Calibri body"/>
              <a:ea typeface="Tahoma" panose="020B0604030504040204" pitchFamily="34" charset="0"/>
              <a:cs typeface="Times New Roman" pitchFamily="18" charset="0"/>
            </a:endParaRPr>
          </a:p>
          <a:p>
            <a:pPr marL="2800350" lvl="5" indent="-514350">
              <a:buAutoNum type="alphaUcPeriod"/>
            </a:pPr>
            <a:r>
              <a:rPr lang="fr-FR" sz="2800" dirty="0" err="1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Tháp</a:t>
            </a:r>
            <a:r>
              <a:rPr lang="fr-FR" sz="2800" dirty="0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Calibri body"/>
                <a:ea typeface="Tahoma" panose="020B0604030504040204" pitchFamily="34" charset="0"/>
                <a:cs typeface="Times New Roman" pitchFamily="18" charset="0"/>
              </a:rPr>
              <a:t>đèn</a:t>
            </a:r>
            <a:endParaRPr lang="vi-VN" sz="2800" dirty="0" smtClean="0">
              <a:solidFill>
                <a:schemeClr val="bg1"/>
              </a:solidFill>
              <a:latin typeface="Calibri body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4177653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36307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ơi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chớ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ruộng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hoang</a:t>
            </a:r>
            <a:endParaRPr lang="en-US" sz="3200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tấc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tấc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8029" y="4419599"/>
            <a:ext cx="7892142" cy="194854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Tx/>
              <a:buChar char="-"/>
              <a:defRPr/>
            </a:pP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tấc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tấc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endParaRPr lang="en-US" sz="3200" b="1" i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FontTx/>
              <a:buChar char="-"/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endParaRPr lang="en-US" sz="3200" b="1" i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97902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4</a:t>
            </a:r>
            <a:r>
              <a:rPr lang="en-US" sz="3200" dirty="0" smtClean="0"/>
              <a:t>.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tiếp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so </a:t>
            </a:r>
            <a:r>
              <a:rPr lang="en-US" sz="3200" b="1" dirty="0" err="1" smtClean="0"/>
              <a:t>sánh</a:t>
            </a:r>
            <a:r>
              <a:rPr lang="en-US" sz="3200" b="1" dirty="0" smtClean="0"/>
              <a:t>.</a:t>
            </a:r>
            <a:endParaRPr lang="en-US" sz="3200" dirty="0" smtClean="0"/>
          </a:p>
          <a:p>
            <a:r>
              <a:rPr lang="en-US" sz="3200" dirty="0" smtClean="0"/>
              <a:t>	</a:t>
            </a:r>
            <a:r>
              <a:rPr lang="en-US" sz="3200" dirty="0" err="1" smtClean="0"/>
              <a:t>Mặt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r>
              <a:rPr lang="en-US" sz="3200" dirty="0" smtClean="0"/>
              <a:t>…………………………………………………………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 smtClean="0"/>
              <a:t>Mặt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r>
              <a:rPr lang="en-US" sz="3200" dirty="0" smtClean="0"/>
              <a:t> </a:t>
            </a:r>
            <a:r>
              <a:rPr lang="en-US" sz="3200" dirty="0" err="1" smtClean="0"/>
              <a:t>đỏ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 </a:t>
            </a:r>
            <a:r>
              <a:rPr lang="en-US" sz="3200" dirty="0" err="1" smtClean="0"/>
              <a:t>cầu</a:t>
            </a:r>
            <a:r>
              <a:rPr lang="en-US" sz="3200" dirty="0" smtClean="0"/>
              <a:t> </a:t>
            </a:r>
            <a:r>
              <a:rPr lang="en-US" sz="3200" dirty="0" err="1" smtClean="0"/>
              <a:t>lửa</a:t>
            </a:r>
            <a:r>
              <a:rPr lang="en-US" sz="3200" dirty="0" smtClean="0"/>
              <a:t>. </a:t>
            </a:r>
            <a:endParaRPr lang="vi-VN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2503478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văn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sinh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biện</a:t>
            </a:r>
            <a:r>
              <a:rPr lang="en-US" sz="3200" dirty="0" smtClean="0"/>
              <a:t> </a:t>
            </a:r>
            <a:r>
              <a:rPr lang="en-US" sz="3200" dirty="0" err="1" smtClean="0"/>
              <a:t>pháp</a:t>
            </a:r>
            <a:r>
              <a:rPr lang="en-US" sz="3200" dirty="0" smtClean="0"/>
              <a:t> so </a:t>
            </a:r>
            <a:r>
              <a:rPr lang="en-US" sz="3200" dirty="0" err="1" smtClean="0"/>
              <a:t>sánh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	 	</a:t>
            </a:r>
            <a:r>
              <a:rPr lang="en-US" sz="3200" i="1" dirty="0" err="1" smtClean="0"/>
              <a:t>Bé</a:t>
            </a:r>
            <a:r>
              <a:rPr lang="en-US" sz="3200" i="1" dirty="0" smtClean="0"/>
              <a:t> Na </a:t>
            </a:r>
            <a:r>
              <a:rPr lang="en-US" sz="3200" i="1" dirty="0" err="1" smtClean="0"/>
              <a:t>có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đôi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mắt</a:t>
            </a:r>
            <a:r>
              <a:rPr lang="en-US" sz="3200" i="1" dirty="0" smtClean="0"/>
              <a:t> to </a:t>
            </a:r>
            <a:r>
              <a:rPr lang="en-US" sz="3200" i="1" dirty="0" err="1" smtClean="0"/>
              <a:t>tròn</a:t>
            </a:r>
            <a:r>
              <a:rPr lang="en-US" sz="3200" i="1" dirty="0" smtClean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xmlns="" val="4000055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 smtClean="0"/>
              <a:t>cấu trúc của phép so sánh đúng trình tự và đầy đủ nhất</a:t>
            </a:r>
            <a:r>
              <a:rPr lang="en-US" sz="3200" b="1" dirty="0" smtClean="0"/>
              <a:t>.</a:t>
            </a:r>
            <a:endParaRPr lang="en-US" sz="32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dirty="0" smtClean="0"/>
              <a:t>Sự vật được so sánh, phương diện so sánh, từ so sánh, sự vật so sánh</a:t>
            </a:r>
            <a:endParaRPr lang="en-US" sz="3200" dirty="0" smtClean="0"/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xmlns="" val="2070324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430786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2.</a:t>
            </a:r>
            <a:r>
              <a:rPr lang="en-US" sz="3200" dirty="0" smtClean="0"/>
              <a:t> </a:t>
            </a:r>
            <a:r>
              <a:rPr lang="en-US" sz="3200" b="1" dirty="0" err="1" smtClean="0"/>
              <a:t>Lựa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chọn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so </a:t>
            </a:r>
            <a:r>
              <a:rPr lang="en-US" sz="3200" b="1" dirty="0" err="1" smtClean="0"/>
              <a:t>sánh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điền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chỗ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trống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trong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tục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ngữ</a:t>
            </a:r>
            <a:endParaRPr lang="en-US" sz="3200" dirty="0" smtClean="0"/>
          </a:p>
          <a:p>
            <a:r>
              <a:rPr lang="en-US" sz="3200" i="1" dirty="0" smtClean="0"/>
              <a:t>“ </a:t>
            </a:r>
            <a:r>
              <a:rPr lang="en-US" sz="3200" i="1" dirty="0" err="1" smtClean="0"/>
              <a:t>Tốt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gỗ</a:t>
            </a:r>
            <a:r>
              <a:rPr lang="en-US" sz="3200" i="1" dirty="0" smtClean="0"/>
              <a:t>…</a:t>
            </a:r>
            <a:r>
              <a:rPr lang="en-US" sz="3200" i="1" dirty="0" err="1" smtClean="0"/>
              <a:t>tốt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nước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sơn</a:t>
            </a:r>
            <a:r>
              <a:rPr lang="en-US" sz="3200" i="1" dirty="0" smtClean="0"/>
              <a:t>”</a:t>
            </a:r>
          </a:p>
          <a:p>
            <a:pPr marL="2800350" lvl="5" indent="-514350">
              <a:buAutoNum type="alphaUcPeriod"/>
            </a:pPr>
            <a:r>
              <a:rPr lang="fr-FR" sz="3200" dirty="0" err="1" smtClean="0"/>
              <a:t>như</a:t>
            </a:r>
            <a:r>
              <a:rPr lang="fr-FR" sz="3200" dirty="0" smtClean="0"/>
              <a:t>                           </a:t>
            </a:r>
          </a:p>
          <a:p>
            <a:pPr marL="2800350" lvl="5" indent="-514350">
              <a:buAutoNum type="alphaUcPeriod"/>
            </a:pPr>
            <a:r>
              <a:rPr lang="fr-FR" sz="3200" dirty="0" smtClean="0"/>
              <a:t>là                    </a:t>
            </a:r>
          </a:p>
          <a:p>
            <a:pPr marL="2800350" lvl="5" indent="-514350">
              <a:buAutoNum type="alphaUcPeriod"/>
            </a:pPr>
            <a:r>
              <a:rPr lang="fr-FR" sz="3200" dirty="0" err="1" smtClean="0"/>
              <a:t>kém</a:t>
            </a:r>
            <a:r>
              <a:rPr lang="fr-FR" sz="3200" dirty="0" smtClean="0"/>
              <a:t>                             </a:t>
            </a:r>
          </a:p>
          <a:p>
            <a:pPr marL="2800350" lvl="5" indent="-514350">
              <a:buAutoNum type="alphaUcPeriod"/>
            </a:pPr>
            <a:r>
              <a:rPr lang="fr-FR" sz="3200" dirty="0" err="1" smtClean="0"/>
              <a:t>hơn</a:t>
            </a:r>
            <a:endParaRPr lang="vi-VN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897192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211270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ngả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nghiêng</a:t>
            </a:r>
            <a:endParaRPr lang="en-US" sz="3200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vững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kiềng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3200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en-US" sz="1600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971338" cy="223681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Tx/>
              <a:buChar char="-"/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0">
              <a:defRPr/>
            </a:pP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vững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kiềng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2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endParaRPr lang="en-US" sz="3200" b="1" i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buFontTx/>
              <a:buChar char="-"/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32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endParaRPr lang="en-US" sz="3200" b="1" i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1705352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4.</a:t>
            </a:r>
            <a:r>
              <a:rPr lang="en-US" sz="3200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viết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tiếp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sau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thành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ảnh</a:t>
            </a:r>
            <a:r>
              <a:rPr lang="en-US" sz="3200" b="1" dirty="0" smtClean="0"/>
              <a:t> so </a:t>
            </a:r>
            <a:r>
              <a:rPr lang="en-US" sz="3200" b="1" dirty="0" err="1" smtClean="0"/>
              <a:t>sánh</a:t>
            </a:r>
            <a:r>
              <a:rPr lang="en-US" sz="3200" b="1" dirty="0" smtClean="0"/>
              <a:t>.</a:t>
            </a:r>
            <a:endParaRPr lang="en-US" sz="3200" dirty="0" smtClean="0"/>
          </a:p>
          <a:p>
            <a:r>
              <a:rPr lang="en-US" sz="3200" dirty="0" smtClean="0"/>
              <a:t>	</a:t>
            </a:r>
            <a:r>
              <a:rPr lang="en-US" sz="3200" dirty="0" err="1" smtClean="0"/>
              <a:t>Chiếc</a:t>
            </a:r>
            <a:r>
              <a:rPr lang="en-US" sz="3200" dirty="0" smtClean="0"/>
              <a:t> </a:t>
            </a:r>
            <a:r>
              <a:rPr lang="en-US" sz="3200" dirty="0" err="1" smtClean="0"/>
              <a:t>cầu</a:t>
            </a:r>
            <a:r>
              <a:rPr lang="en-US" sz="3200" dirty="0" smtClean="0"/>
              <a:t>………………………………………………………</a:t>
            </a:r>
            <a:endParaRPr lang="vi-VN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1863" y="4033361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cầu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dải</a:t>
            </a:r>
            <a:r>
              <a:rPr lang="en-US" sz="3200" dirty="0" smtClean="0"/>
              <a:t> </a:t>
            </a:r>
            <a:r>
              <a:rPr lang="en-US" sz="3200" dirty="0" err="1" smtClean="0"/>
              <a:t>lụa</a:t>
            </a:r>
            <a:r>
              <a:rPr lang="en-US" sz="3200" dirty="0" smtClean="0"/>
              <a:t> </a:t>
            </a:r>
            <a:r>
              <a:rPr lang="en-US" sz="3200" dirty="0" err="1" smtClean="0"/>
              <a:t>mềm</a:t>
            </a:r>
            <a:r>
              <a:rPr lang="en-US" sz="3200" dirty="0" smtClean="0"/>
              <a:t> </a:t>
            </a:r>
            <a:r>
              <a:rPr lang="en-US" sz="3200" dirty="0" err="1" smtClean="0"/>
              <a:t>mại</a:t>
            </a:r>
            <a:r>
              <a:rPr lang="en-US" sz="3200" dirty="0" smtClean="0"/>
              <a:t> </a:t>
            </a:r>
            <a:r>
              <a:rPr lang="en-US" sz="3200" dirty="0" err="1" smtClean="0"/>
              <a:t>vắt</a:t>
            </a:r>
            <a:r>
              <a:rPr lang="en-US" sz="3200" dirty="0" smtClean="0"/>
              <a:t> </a:t>
            </a:r>
            <a:r>
              <a:rPr lang="en-US" sz="3200" dirty="0" err="1" smtClean="0"/>
              <a:t>ngang</a:t>
            </a:r>
            <a:r>
              <a:rPr lang="en-US" sz="3200" dirty="0" smtClean="0"/>
              <a:t> </a:t>
            </a:r>
            <a:r>
              <a:rPr lang="en-US" sz="3200" dirty="0" err="1" smtClean="0"/>
              <a:t>dòng</a:t>
            </a:r>
            <a:r>
              <a:rPr lang="en-US" sz="3200" dirty="0" smtClean="0"/>
              <a:t> </a:t>
            </a:r>
            <a:r>
              <a:rPr lang="en-US" sz="3200" dirty="0" err="1" smtClean="0"/>
              <a:t>sông</a:t>
            </a:r>
            <a:r>
              <a:rPr lang="en-US" sz="3200" dirty="0" smtClean="0"/>
              <a:t>.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4156753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5.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văn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sinh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biện</a:t>
            </a:r>
            <a:r>
              <a:rPr lang="en-US" sz="3200" dirty="0" smtClean="0"/>
              <a:t> </a:t>
            </a:r>
            <a:r>
              <a:rPr lang="en-US" sz="3200" dirty="0" err="1" smtClean="0"/>
              <a:t>pháp</a:t>
            </a:r>
            <a:r>
              <a:rPr lang="en-US" sz="3200" dirty="0" smtClean="0"/>
              <a:t> so </a:t>
            </a:r>
            <a:r>
              <a:rPr lang="en-US" sz="3200" dirty="0" err="1" smtClean="0"/>
              <a:t>sánh</a:t>
            </a:r>
            <a:r>
              <a:rPr lang="en-US" sz="3200" dirty="0" smtClean="0"/>
              <a:t>:</a:t>
            </a:r>
          </a:p>
          <a:p>
            <a:pPr algn="ctr">
              <a:defRPr/>
            </a:pPr>
            <a:r>
              <a:rPr lang="en-US" sz="3200" i="1" dirty="0" err="1" smtClean="0"/>
              <a:t>Cành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cây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bàng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trơ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trụi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lá</a:t>
            </a:r>
            <a:endParaRPr lang="en-US" sz="3200" i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bàng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trơ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gầy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guộc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bầu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endParaRPr lang="vi-VN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xmlns="" val="619859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9949" y="3564392"/>
            <a:ext cx="4128457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dist"/>
            <a:r>
              <a:rPr lang="en-US" altLang="zh-CN" sz="6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粗圆_GBK" panose="03000509000000000000" pitchFamily="65" charset="-122"/>
                <a:ea typeface="方正粗圆_GBK" panose="03000509000000000000" pitchFamily="65" charset="-122"/>
              </a:rPr>
              <a:t>Thank You</a:t>
            </a:r>
            <a:endParaRPr lang="zh-CN" altLang="en-US" sz="6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68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olap\Downloads\hình nền pp\background-powerpoint-dep-cho-bay-thuyet-trinh-chuyen-nghie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4945" y="2362201"/>
            <a:ext cx="9753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VD1</a:t>
            </a:r>
            <a:r>
              <a:rPr lang="en-US" sz="3000" i="1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a,</a:t>
            </a:r>
          </a:p>
          <a:p>
            <a:pPr algn="ctr"/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b, </a:t>
            </a:r>
          </a:p>
          <a:p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    “…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ngất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000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4945" y="304800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   1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673600" y="304800"/>
            <a:ext cx="6908800" cy="20574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Dựa vào kiến thức đã học về so sánh, tìm sự vật, sự việc được so sánh với nhau trong các ví dụ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Vì sao có sự so sánh như vậy?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301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8250" y="5042066"/>
            <a:ext cx="843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em”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 so sánh với 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“búp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vi-VN" sz="2800" b="1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vì cả hai đều chỉ cái non tơ,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đáng yêu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762001"/>
            <a:ext cx="5486400" cy="3370612"/>
          </a:xfrm>
          <a:prstGeom prst="rect">
            <a:avLst/>
          </a:prstGeom>
          <a:noFill/>
        </p:spPr>
      </p:pic>
      <p:pic>
        <p:nvPicPr>
          <p:cNvPr id="19460" name="Picture 4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 b="8882"/>
          <a:stretch>
            <a:fillRect/>
          </a:stretch>
        </p:blipFill>
        <p:spPr bwMode="auto">
          <a:xfrm>
            <a:off x="203200" y="761999"/>
            <a:ext cx="5791200" cy="3406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9501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96298"/>
          </a:xfrm>
          <a:prstGeom prst="rect">
            <a:avLst/>
          </a:prstGeom>
          <a:noFill/>
        </p:spPr>
      </p:pic>
      <p:pic>
        <p:nvPicPr>
          <p:cNvPr id="37892" name="Picture 4" descr="Káº¿t quáº£ hÃ¬nh áº£nh cho cÃ¢y ÄÆ°á»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951" y="162832"/>
            <a:ext cx="11791002" cy="66344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6945" y="4444546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1200" dirty="0"/>
          </a:p>
          <a:p>
            <a:pPr marL="285750" indent="-285750"/>
            <a:r>
              <a:rPr lang="en-US" sz="24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Rừng đước”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được so sánh với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“hai dãy trường thành vô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vì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chúng đều cao, dài,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vững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chãi.</a:t>
            </a:r>
          </a:p>
        </p:txBody>
      </p:sp>
      <p:pic>
        <p:nvPicPr>
          <p:cNvPr id="3686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 b="15655"/>
          <a:stretch>
            <a:fillRect/>
          </a:stretch>
        </p:blipFill>
        <p:spPr bwMode="auto">
          <a:xfrm>
            <a:off x="336550" y="380999"/>
            <a:ext cx="5482359" cy="3407230"/>
          </a:xfrm>
          <a:prstGeom prst="rect">
            <a:avLst/>
          </a:prstGeom>
          <a:noFill/>
        </p:spPr>
      </p:pic>
      <p:pic>
        <p:nvPicPr>
          <p:cNvPr id="20482" name="Picture 2" descr="Káº¿t quáº£ hÃ¬nh áº£nh cho hai dÃ£y trÆ°á»ng thÃ 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5736" y="308757"/>
            <a:ext cx="5981700" cy="35269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olap\Downloads\hình nền pp\equipment-wallpaper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304800" y="304800"/>
            <a:ext cx="8737600" cy="16764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So sánh các sự vật, sự việc với nhau như vậy để làm gì?</a:t>
            </a:r>
            <a:endParaRPr lang="en-US" sz="2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7600" y="312420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latin typeface="+mj-lt"/>
              </a:rPr>
              <a:t>          </a:t>
            </a:r>
            <a:r>
              <a:rPr lang="vi-VN" sz="2800" dirty="0" smtClean="0">
                <a:latin typeface="+mj-lt"/>
              </a:rPr>
              <a:t>Để </a:t>
            </a:r>
            <a:r>
              <a:rPr lang="vi-VN" sz="2800" dirty="0">
                <a:latin typeface="+mj-lt"/>
              </a:rPr>
              <a:t>làm nổi bật cảm nhận của người viết, người nói về những sự vật được nói đến, làm tăng tính hình ảnh và gợi cảm cho câu văn, câu thơ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 algn="just"/>
            <a:endParaRPr lang="en-US" sz="2800" dirty="0" smtClean="0">
              <a:latin typeface="+mj-lt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So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từ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151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4e83112d15980d6790197d30792464.jpg"/>
          <p:cNvPicPr>
            <a:picLocks noChangeAspect="1"/>
          </p:cNvPicPr>
          <p:nvPr/>
        </p:nvPicPr>
        <p:blipFill>
          <a:blip r:embed="rId2"/>
          <a:srcRect l="24453" t="19740" r="22999" b="18615"/>
          <a:stretch>
            <a:fillRect/>
          </a:stretch>
        </p:blipFill>
        <p:spPr>
          <a:xfrm>
            <a:off x="6" y="2215172"/>
            <a:ext cx="5842654" cy="4642828"/>
          </a:xfrm>
          <a:prstGeom prst="rect">
            <a:avLst/>
          </a:prstGeom>
        </p:spPr>
      </p:pic>
      <p:pic>
        <p:nvPicPr>
          <p:cNvPr id="52226" name="Picture 2" descr="Káº¿t quáº£ hÃ¬nh áº£nh cho há»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2962275"/>
            <a:ext cx="6286500" cy="3895725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380011"/>
            <a:ext cx="828897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VD2: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“Con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mèo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vằn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tranh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to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hơn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hổ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nhưng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nét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vô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cùng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dễ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mến</a:t>
            </a:r>
            <a:r>
              <a:rPr kumimoji="0" lang="en-US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.”</a:t>
            </a: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158348" y="0"/>
            <a:ext cx="4607626" cy="224443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1525</Words>
  <Application>Microsoft Office PowerPoint</Application>
  <PresentationFormat>Custom</PresentationFormat>
  <Paragraphs>258</Paragraphs>
  <Slides>39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Times New Roman</vt:lpstr>
      <vt:lpstr>Calibri</vt:lpstr>
      <vt:lpstr>Wingdings</vt:lpstr>
      <vt:lpstr>Calibri Light</vt:lpstr>
      <vt:lpstr>方正粗圆_GBK</vt:lpstr>
      <vt:lpstr>等线</vt:lpstr>
      <vt:lpstr>SimSun</vt:lpstr>
      <vt:lpstr>Tahoma</vt:lpstr>
      <vt:lpstr>Calibri body</vt:lpstr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user</cp:lastModifiedBy>
  <cp:revision>104</cp:revision>
  <dcterms:created xsi:type="dcterms:W3CDTF">2018-08-09T12:27:57Z</dcterms:created>
  <dcterms:modified xsi:type="dcterms:W3CDTF">2019-10-13T00:54:27Z</dcterms:modified>
</cp:coreProperties>
</file>