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01" r:id="rId2"/>
    <p:sldId id="307" r:id="rId3"/>
    <p:sldId id="325" r:id="rId4"/>
    <p:sldId id="309" r:id="rId5"/>
    <p:sldId id="328" r:id="rId6"/>
    <p:sldId id="329" r:id="rId7"/>
    <p:sldId id="330" r:id="rId8"/>
    <p:sldId id="326" r:id="rId9"/>
    <p:sldId id="310" r:id="rId10"/>
    <p:sldId id="333" r:id="rId11"/>
    <p:sldId id="332" r:id="rId12"/>
    <p:sldId id="339" r:id="rId13"/>
    <p:sldId id="335" r:id="rId14"/>
    <p:sldId id="258" r:id="rId15"/>
    <p:sldId id="343" r:id="rId16"/>
    <p:sldId id="349" r:id="rId17"/>
    <p:sldId id="348" r:id="rId18"/>
    <p:sldId id="354" r:id="rId19"/>
    <p:sldId id="355" r:id="rId20"/>
    <p:sldId id="304" r:id="rId21"/>
    <p:sldId id="336" r:id="rId22"/>
    <p:sldId id="337" r:id="rId23"/>
    <p:sldId id="338" r:id="rId24"/>
    <p:sldId id="340" r:id="rId25"/>
    <p:sldId id="341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17" r:id="rId35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5D5"/>
    <a:srgbClr val="FF66FF"/>
    <a:srgbClr val="FFB7FF"/>
    <a:srgbClr val="79DFF7"/>
    <a:srgbClr val="99FF66"/>
    <a:srgbClr val="FFFF8B"/>
    <a:srgbClr val="FFFFCC"/>
    <a:srgbClr val="FFCCFF"/>
    <a:srgbClr val="D7FFA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55" autoAdjust="0"/>
    <p:restoredTop sz="93002" autoAdjust="0"/>
  </p:normalViewPr>
  <p:slideViewPr>
    <p:cSldViewPr>
      <p:cViewPr>
        <p:scale>
          <a:sx n="90" d="100"/>
          <a:sy n="90" d="100"/>
        </p:scale>
        <p:origin x="-1506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52E6-33CD-4FFB-98B1-F871AA792DA5}" type="datetimeFigureOut">
              <a:rPr lang="zh-CN" altLang="en-US" smtClean="0"/>
              <a:pPr/>
              <a:t>2019/6/22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AAE7F-C636-4562-BA74-7AA5D4C67B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296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B65F-8515-4360-82FD-51AF8646BF6C}" type="datetimeFigureOut">
              <a:rPr lang="zh-CN" altLang="en-US" smtClean="0"/>
              <a:pPr/>
              <a:t>2019/6/22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AF81A-5A48-44B6-BFB3-5A2D337008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479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400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02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027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6808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027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1763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176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144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030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743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649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164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pPr/>
              <a:t>2019/6/22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552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531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0" r:id="rId3"/>
    <p:sldLayoutId id="2147483649" r:id="rId4"/>
    <p:sldLayoutId id="2147483650" r:id="rId5"/>
    <p:sldLayoutId id="2147483676" r:id="rId6"/>
    <p:sldLayoutId id="2147483689" r:id="rId7"/>
    <p:sldLayoutId id="2147483693" r:id="rId8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" t="9874" r="5765" b="3240"/>
          <a:stretch/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r="5833" b="9410"/>
          <a:stretch/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7" t="88615"/>
          <a:stretch/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428750"/>
            <a:ext cx="6758188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Từ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và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cấu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tạo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của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từ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tiếng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方正剪纸简体" pitchFamily="65" charset="-122"/>
                <a:cs typeface="Times New Roman" pitchFamily="18" charset="0"/>
              </a:rPr>
              <a:t>Việt</a:t>
            </a:r>
            <a:endParaRPr lang="zh-CN" altLang="en-US" sz="6000" dirty="0">
              <a:solidFill>
                <a:schemeClr val="bg1"/>
              </a:solidFill>
              <a:latin typeface="Times New Roman" pitchFamily="18" charset="0"/>
              <a:ea typeface="方正剪纸简体" pitchFamily="65" charset="-122"/>
              <a:cs typeface="Times New Roman" pitchFamily="18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305" y="6846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30450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924" y="-426326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42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66750"/>
            <a:ext cx="336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II. </a:t>
            </a:r>
            <a:r>
              <a:rPr lang="en-US" sz="2800" b="1" dirty="0" err="1" smtClean="0">
                <a:solidFill>
                  <a:schemeClr val="bg1"/>
                </a:solidFill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đơn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phức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239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</a:rPr>
              <a:t>Ví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dụ</a:t>
            </a:r>
            <a:r>
              <a:rPr lang="en-US" sz="2400" dirty="0" smtClean="0">
                <a:solidFill>
                  <a:schemeClr val="bg1"/>
                </a:solidFill>
              </a:rPr>
              <a:t> (sgk-tr13)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      </a:t>
            </a:r>
            <a:r>
              <a:rPr lang="en-US" sz="2400" i="1" dirty="0" err="1" smtClean="0">
                <a:solidFill>
                  <a:schemeClr val="bg1"/>
                </a:solidFill>
              </a:rPr>
              <a:t>Từ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đấy</a:t>
            </a:r>
            <a:r>
              <a:rPr lang="en-US" sz="2400" i="1" dirty="0" smtClean="0">
                <a:solidFill>
                  <a:schemeClr val="bg1"/>
                </a:solidFill>
              </a:rPr>
              <a:t>,/ </a:t>
            </a:r>
            <a:r>
              <a:rPr lang="en-US" sz="2400" i="1" dirty="0" err="1" smtClean="0">
                <a:solidFill>
                  <a:schemeClr val="bg1"/>
                </a:solidFill>
              </a:rPr>
              <a:t>nước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ta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chăm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nghề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trồng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trọt</a:t>
            </a:r>
            <a:r>
              <a:rPr lang="en-US" sz="2400" i="1" dirty="0" smtClean="0">
                <a:solidFill>
                  <a:schemeClr val="bg1"/>
                </a:solidFill>
              </a:rPr>
              <a:t>,/ </a:t>
            </a:r>
            <a:r>
              <a:rPr lang="en-US" sz="2400" i="1" dirty="0" err="1" smtClean="0">
                <a:solidFill>
                  <a:schemeClr val="bg1"/>
                </a:solidFill>
              </a:rPr>
              <a:t>chăn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nuôi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có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tục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ngày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Tết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làm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bánh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chưng</a:t>
            </a:r>
            <a:r>
              <a:rPr lang="en-US" sz="2400" i="1" dirty="0" smtClean="0">
                <a:solidFill>
                  <a:schemeClr val="bg1"/>
                </a:solidFill>
              </a:rPr>
              <a:t>, / </a:t>
            </a:r>
            <a:r>
              <a:rPr lang="en-US" sz="2400" i="1" dirty="0" err="1" smtClean="0">
                <a:solidFill>
                  <a:schemeClr val="bg1"/>
                </a:solidFill>
              </a:rPr>
              <a:t>bánh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giầy</a:t>
            </a:r>
            <a:r>
              <a:rPr lang="en-US" sz="2400" i="1" dirty="0" smtClean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Bánh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chưng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giầy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2952750"/>
          <a:ext cx="66294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8748"/>
                <a:gridCol w="1657350"/>
                <a:gridCol w="356330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đơn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láy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800350"/>
          <a:ext cx="66294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8748"/>
                <a:gridCol w="1657350"/>
                <a:gridCol w="356330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cấu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đơn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chăm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nghề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Tết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phức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ghép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nuôi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chưng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bánh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giầy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láy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trồng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trọt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loud 7"/>
          <p:cNvSpPr/>
          <p:nvPr/>
        </p:nvSpPr>
        <p:spPr>
          <a:xfrm>
            <a:off x="457200" y="2876550"/>
            <a:ext cx="1371600" cy="1676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61950"/>
            <a:ext cx="35814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Việt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xét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160092" y="328255"/>
            <a:ext cx="670917" cy="2400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1885950"/>
            <a:ext cx="1143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657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phức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5" idx="2"/>
            <a:endCxn id="11" idx="0"/>
          </p:cNvCxnSpPr>
          <p:nvPr/>
        </p:nvCxnSpPr>
        <p:spPr>
          <a:xfrm rot="16200000" flipH="1">
            <a:off x="4187399" y="701248"/>
            <a:ext cx="464403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2419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2419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cxnSp>
        <p:nvCxnSpPr>
          <p:cNvPr id="29" name="Straight Arrow Connector 28"/>
          <p:cNvCxnSpPr>
            <a:stCxn id="11" idx="2"/>
            <a:endCxn id="21" idx="0"/>
          </p:cNvCxnSpPr>
          <p:nvPr/>
        </p:nvCxnSpPr>
        <p:spPr>
          <a:xfrm rot="5400000">
            <a:off x="4078933" y="1354782"/>
            <a:ext cx="300335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rot="16200000" flipH="1">
            <a:off x="5983933" y="1278582"/>
            <a:ext cx="300335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3562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3562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cxnSp>
        <p:nvCxnSpPr>
          <p:cNvPr id="37" name="Straight Arrow Connector 36"/>
          <p:cNvCxnSpPr>
            <a:stCxn id="21" idx="2"/>
            <a:endCxn id="35" idx="0"/>
          </p:cNvCxnSpPr>
          <p:nvPr/>
        </p:nvCxnSpPr>
        <p:spPr>
          <a:xfrm rot="5400000">
            <a:off x="2402533" y="2650182"/>
            <a:ext cx="681335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36" idx="0"/>
          </p:cNvCxnSpPr>
          <p:nvPr/>
        </p:nvCxnSpPr>
        <p:spPr>
          <a:xfrm rot="16200000" flipH="1">
            <a:off x="3278833" y="2916882"/>
            <a:ext cx="68133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10200" y="32575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391400" y="33337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cxnSp>
        <p:nvCxnSpPr>
          <p:cNvPr id="45" name="Straight Arrow Connector 44"/>
          <p:cNvCxnSpPr>
            <a:stCxn id="22" idx="2"/>
            <a:endCxn id="43" idx="0"/>
          </p:cNvCxnSpPr>
          <p:nvPr/>
        </p:nvCxnSpPr>
        <p:spPr>
          <a:xfrm rot="5400000">
            <a:off x="6403033" y="2535882"/>
            <a:ext cx="376535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44" idx="0"/>
          </p:cNvCxnSpPr>
          <p:nvPr/>
        </p:nvCxnSpPr>
        <p:spPr>
          <a:xfrm rot="16200000" flipH="1">
            <a:off x="7355533" y="2650182"/>
            <a:ext cx="452735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42481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848600" y="42481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</p:txBody>
      </p:sp>
      <p:cxnSp>
        <p:nvCxnSpPr>
          <p:cNvPr id="28" name="Straight Arrow Connector 27"/>
          <p:cNvCxnSpPr>
            <a:stCxn id="44" idx="2"/>
            <a:endCxn id="26" idx="0"/>
          </p:cNvCxnSpPr>
          <p:nvPr/>
        </p:nvCxnSpPr>
        <p:spPr>
          <a:xfrm rot="5400000">
            <a:off x="7241233" y="3450282"/>
            <a:ext cx="452735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4" idx="2"/>
            <a:endCxn id="27" idx="0"/>
          </p:cNvCxnSpPr>
          <p:nvPr/>
        </p:nvCxnSpPr>
        <p:spPr>
          <a:xfrm rot="16200000" flipH="1">
            <a:off x="8041333" y="3793182"/>
            <a:ext cx="452735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61950"/>
            <a:ext cx="35814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tiếng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Việt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xét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160092" y="328255"/>
            <a:ext cx="670917" cy="2400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1885950"/>
            <a:ext cx="1143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657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phức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5" idx="2"/>
            <a:endCxn id="11" idx="0"/>
          </p:cNvCxnSpPr>
          <p:nvPr/>
        </p:nvCxnSpPr>
        <p:spPr>
          <a:xfrm rot="16200000" flipH="1">
            <a:off x="4187399" y="701248"/>
            <a:ext cx="464403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2419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ghép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24193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láy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11" idx="2"/>
            <a:endCxn id="21" idx="0"/>
          </p:cNvCxnSpPr>
          <p:nvPr/>
        </p:nvCxnSpPr>
        <p:spPr>
          <a:xfrm rot="5400000">
            <a:off x="4078933" y="1354782"/>
            <a:ext cx="300335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rot="16200000" flipH="1">
            <a:off x="5983933" y="1278582"/>
            <a:ext cx="300335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3562350"/>
            <a:ext cx="1828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ghép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phụ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76600" y="3562350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ghép</a:t>
            </a:r>
            <a:r>
              <a:rPr lang="en-US" sz="2400" dirty="0" smtClean="0"/>
              <a:t> </a:t>
            </a:r>
            <a:r>
              <a:rPr lang="en-US" sz="2400" dirty="0" err="1" smtClean="0"/>
              <a:t>đẳng</a:t>
            </a:r>
            <a:r>
              <a:rPr lang="en-US" sz="2400" dirty="0" smtClean="0"/>
              <a:t> </a:t>
            </a:r>
            <a:r>
              <a:rPr lang="en-US" sz="2400" dirty="0" err="1" smtClean="0"/>
              <a:t>lập</a:t>
            </a:r>
            <a:endParaRPr lang="en-US" sz="2400" dirty="0"/>
          </a:p>
        </p:txBody>
      </p:sp>
      <p:cxnSp>
        <p:nvCxnSpPr>
          <p:cNvPr id="37" name="Straight Arrow Connector 36"/>
          <p:cNvCxnSpPr>
            <a:stCxn id="21" idx="2"/>
            <a:endCxn id="35" idx="0"/>
          </p:cNvCxnSpPr>
          <p:nvPr/>
        </p:nvCxnSpPr>
        <p:spPr>
          <a:xfrm rot="5400000">
            <a:off x="2269183" y="2516832"/>
            <a:ext cx="681335" cy="1409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36" idx="0"/>
          </p:cNvCxnSpPr>
          <p:nvPr/>
        </p:nvCxnSpPr>
        <p:spPr>
          <a:xfrm rot="16200000" flipH="1">
            <a:off x="3278833" y="2916882"/>
            <a:ext cx="681335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05400" y="3257550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Láy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162800" y="3333750"/>
            <a:ext cx="1752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Láy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phận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stCxn id="22" idx="2"/>
            <a:endCxn id="43" idx="0"/>
          </p:cNvCxnSpPr>
          <p:nvPr/>
        </p:nvCxnSpPr>
        <p:spPr>
          <a:xfrm rot="5400000">
            <a:off x="6250633" y="2383482"/>
            <a:ext cx="376535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2"/>
            <a:endCxn id="44" idx="0"/>
          </p:cNvCxnSpPr>
          <p:nvPr/>
        </p:nvCxnSpPr>
        <p:spPr>
          <a:xfrm rot="16200000" flipH="1">
            <a:off x="7355533" y="2650182"/>
            <a:ext cx="452735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248150"/>
            <a:ext cx="1676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Láy</a:t>
            </a:r>
            <a:r>
              <a:rPr lang="en-US" sz="2400" dirty="0" smtClean="0"/>
              <a:t>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848600" y="4248150"/>
            <a:ext cx="1295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Láy</a:t>
            </a:r>
            <a:r>
              <a:rPr lang="en-US" sz="2400" dirty="0" smtClean="0"/>
              <a:t> </a:t>
            </a:r>
            <a:r>
              <a:rPr lang="en-US" sz="2400" dirty="0" err="1" smtClean="0"/>
              <a:t>vần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stCxn id="44" idx="2"/>
            <a:endCxn id="26" idx="0"/>
          </p:cNvCxnSpPr>
          <p:nvPr/>
        </p:nvCxnSpPr>
        <p:spPr>
          <a:xfrm rot="5400000">
            <a:off x="7145983" y="3355032"/>
            <a:ext cx="452735" cy="133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4" idx="2"/>
            <a:endCxn id="27" idx="0"/>
          </p:cNvCxnSpPr>
          <p:nvPr/>
        </p:nvCxnSpPr>
        <p:spPr>
          <a:xfrm rot="16200000" flipH="1">
            <a:off x="8041333" y="3793182"/>
            <a:ext cx="452735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82993" y="2038350"/>
            <a:ext cx="6430687" cy="1600200"/>
            <a:chOff x="1582993" y="2038350"/>
            <a:chExt cx="6430687" cy="16002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73857" y="3457575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82993" y="2038350"/>
              <a:ext cx="20746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8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III. </a:t>
              </a:r>
              <a:endParaRPr lang="zh-CN" altLang="en-US" sz="8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124200" y="2082614"/>
              <a:ext cx="4889480" cy="120032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7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Luyện</a:t>
              </a:r>
              <a:r>
                <a:rPr lang="en-US" altLang="zh-CN" sz="7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7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tập</a:t>
              </a:r>
              <a:endParaRPr lang="zh-CN" alt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72609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-17463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921E-7 L 0.73194 -7.03921E-7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59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1"/>
          <p:cNvSpPr txBox="1">
            <a:spLocks noChangeArrowheads="1"/>
          </p:cNvSpPr>
          <p:nvPr/>
        </p:nvSpPr>
        <p:spPr bwMode="auto">
          <a:xfrm flipH="1">
            <a:off x="533400" y="1621429"/>
            <a:ext cx="8458200" cy="3083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u="sng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Luật</a:t>
            </a:r>
            <a:r>
              <a:rPr lang="en-US" altLang="zh-CN" sz="2700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u="sng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chơi</a:t>
            </a:r>
            <a:r>
              <a:rPr lang="en-US" altLang="zh-CN" sz="2700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- 2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chơi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thi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đấu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với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nhau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theo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3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vòng</a:t>
            </a:r>
            <a:endParaRPr lang="en-US" altLang="zh-CN" sz="27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-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3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vòng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nhiều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điểm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hơn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		  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giành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chiến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thắng</a:t>
            </a:r>
            <a:endParaRPr lang="en-US" altLang="zh-CN" sz="27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700" u="sng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700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11"/>
          <p:cNvSpPr txBox="1">
            <a:spLocks noChangeArrowheads="1"/>
          </p:cNvSpPr>
          <p:nvPr/>
        </p:nvSpPr>
        <p:spPr bwMode="auto">
          <a:xfrm flipH="1">
            <a:off x="1219200" y="819150"/>
            <a:ext cx="7239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3600" dirty="0" err="1" smtClean="0">
                <a:solidFill>
                  <a:schemeClr val="bg1"/>
                </a:solidFill>
              </a:rPr>
              <a:t>Chặng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đua</a:t>
            </a:r>
            <a:r>
              <a:rPr lang="en-US" altLang="zh-CN" sz="3600" dirty="0" smtClean="0">
                <a:solidFill>
                  <a:schemeClr val="bg1"/>
                </a:solidFill>
              </a:rPr>
              <a:t>: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Người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thắng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cuộc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2133600" y="1428750"/>
            <a:ext cx="5181600" cy="76200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zh-CN" altLang="en-US" sz="1200">
              <a:solidFill>
                <a:srgbClr val="FFFFFF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122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550"/>
            <a:ext cx="1510593" cy="20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574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7800" y="2038350"/>
            <a:ext cx="7300075" cy="1600200"/>
            <a:chOff x="1447800" y="2038350"/>
            <a:chExt cx="7300075" cy="16002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73857" y="3457575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7800" y="2038350"/>
              <a:ext cx="73000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7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Vòng</a:t>
              </a:r>
              <a:r>
                <a:rPr lang="en-US" altLang="zh-CN" sz="7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1: Ô </a:t>
              </a:r>
              <a:r>
                <a:rPr lang="en-US" altLang="zh-CN" sz="72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chữ</a:t>
              </a:r>
              <a:r>
                <a:rPr lang="en-US" altLang="zh-CN" sz="7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endParaRPr lang="zh-CN" alt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34313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-17463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339 L 0.82482 0.00678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94" y="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82995"/>
            <a:ext cx="6477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209800" y="1352550"/>
            <a:ext cx="5410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 GV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đọc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lần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lượt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các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hỏi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trò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chơi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ô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chữ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-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GV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đọc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hỏi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bấm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chuông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trước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giành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1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điểm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sai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nhường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cho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khác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		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00" y="4713459"/>
            <a:ext cx="955675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946" y="5207793"/>
            <a:ext cx="1689100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5188" y="5154308"/>
            <a:ext cx="124618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11815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52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182 L 0.32396 -0.28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424286"/>
          <a:ext cx="8458200" cy="3201901"/>
        </p:xfrm>
        <a:graphic>
          <a:graphicData uri="http://schemas.openxmlformats.org/drawingml/2006/table">
            <a:tbl>
              <a:tblPr/>
              <a:tblGrid>
                <a:gridCol w="528195"/>
                <a:gridCol w="528195"/>
                <a:gridCol w="528195"/>
                <a:gridCol w="528195"/>
                <a:gridCol w="528195"/>
                <a:gridCol w="528195"/>
                <a:gridCol w="528195"/>
                <a:gridCol w="528195"/>
                <a:gridCol w="529080"/>
                <a:gridCol w="529080"/>
                <a:gridCol w="529080"/>
                <a:gridCol w="529080"/>
                <a:gridCol w="529080"/>
                <a:gridCol w="529080"/>
                <a:gridCol w="529080"/>
                <a:gridCol w="529080"/>
              </a:tblGrid>
              <a:tr h="5334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Ừ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Đ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Ừ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Ậ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Ầ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Ọ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Ă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Ứ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0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组合 25"/>
          <p:cNvGrpSpPr/>
          <p:nvPr/>
        </p:nvGrpSpPr>
        <p:grpSpPr>
          <a:xfrm>
            <a:off x="497" y="1428750"/>
            <a:ext cx="609103" cy="436872"/>
            <a:chOff x="477164" y="1304549"/>
            <a:chExt cx="898272" cy="771572"/>
          </a:xfrm>
        </p:grpSpPr>
        <p:pic>
          <p:nvPicPr>
            <p:cNvPr id="5" name="图片 26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gray">
            <a:xfrm>
              <a:off x="714347" y="1304549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497" y="1962150"/>
            <a:ext cx="609103" cy="436872"/>
            <a:chOff x="500034" y="2161098"/>
            <a:chExt cx="898272" cy="771572"/>
          </a:xfrm>
        </p:grpSpPr>
        <p:pic>
          <p:nvPicPr>
            <p:cNvPr id="8" name="图片 29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9" name="Text Box 70"/>
            <p:cNvSpPr txBox="1">
              <a:spLocks noChangeArrowheads="1"/>
            </p:cNvSpPr>
            <p:nvPr/>
          </p:nvSpPr>
          <p:spPr bwMode="gray">
            <a:xfrm>
              <a:off x="714348" y="2161098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合 31"/>
          <p:cNvGrpSpPr/>
          <p:nvPr/>
        </p:nvGrpSpPr>
        <p:grpSpPr>
          <a:xfrm>
            <a:off x="0" y="285750"/>
            <a:ext cx="837703" cy="619362"/>
            <a:chOff x="477164" y="3023248"/>
            <a:chExt cx="898272" cy="718110"/>
          </a:xfrm>
        </p:grpSpPr>
        <p:pic>
          <p:nvPicPr>
            <p:cNvPr id="11" name="图片 32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12" name="Text Box 70"/>
            <p:cNvSpPr txBox="1">
              <a:spLocks noChangeArrowheads="1"/>
            </p:cNvSpPr>
            <p:nvPr/>
          </p:nvSpPr>
          <p:spPr bwMode="gray">
            <a:xfrm>
              <a:off x="714347" y="3042680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组合 34"/>
          <p:cNvGrpSpPr/>
          <p:nvPr/>
        </p:nvGrpSpPr>
        <p:grpSpPr>
          <a:xfrm>
            <a:off x="497" y="3028950"/>
            <a:ext cx="609103" cy="436872"/>
            <a:chOff x="477164" y="3802404"/>
            <a:chExt cx="898272" cy="771572"/>
          </a:xfrm>
        </p:grpSpPr>
        <p:pic>
          <p:nvPicPr>
            <p:cNvPr id="14" name="图片 35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855866"/>
              <a:ext cx="898272" cy="718110"/>
            </a:xfrm>
            <a:prstGeom prst="rect">
              <a:avLst/>
            </a:prstGeom>
          </p:spPr>
        </p:pic>
        <p:sp>
          <p:nvSpPr>
            <p:cNvPr id="15" name="Text Box 70"/>
            <p:cNvSpPr txBox="1">
              <a:spLocks noChangeArrowheads="1"/>
            </p:cNvSpPr>
            <p:nvPr/>
          </p:nvSpPr>
          <p:spPr bwMode="gray">
            <a:xfrm>
              <a:off x="657309" y="3802404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组合 25"/>
          <p:cNvGrpSpPr/>
          <p:nvPr/>
        </p:nvGrpSpPr>
        <p:grpSpPr>
          <a:xfrm>
            <a:off x="0" y="3592620"/>
            <a:ext cx="609103" cy="461665"/>
            <a:chOff x="477164" y="1304549"/>
            <a:chExt cx="898272" cy="815360"/>
          </a:xfrm>
        </p:grpSpPr>
        <p:pic>
          <p:nvPicPr>
            <p:cNvPr id="23" name="图片 26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4" name="Text Box 70"/>
            <p:cNvSpPr txBox="1">
              <a:spLocks noChangeArrowheads="1"/>
            </p:cNvSpPr>
            <p:nvPr/>
          </p:nvSpPr>
          <p:spPr bwMode="gray">
            <a:xfrm>
              <a:off x="714347" y="1304549"/>
              <a:ext cx="381001" cy="815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rgbClr val="000000"/>
                  </a:solidFill>
                </a:rPr>
                <a:t>5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28"/>
          <p:cNvGrpSpPr/>
          <p:nvPr/>
        </p:nvGrpSpPr>
        <p:grpSpPr>
          <a:xfrm>
            <a:off x="0" y="4126019"/>
            <a:ext cx="609103" cy="461665"/>
            <a:chOff x="500034" y="2161098"/>
            <a:chExt cx="898272" cy="815360"/>
          </a:xfrm>
        </p:grpSpPr>
        <p:pic>
          <p:nvPicPr>
            <p:cNvPr id="26" name="图片 29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27" name="Text Box 70"/>
            <p:cNvSpPr txBox="1">
              <a:spLocks noChangeArrowheads="1"/>
            </p:cNvSpPr>
            <p:nvPr/>
          </p:nvSpPr>
          <p:spPr bwMode="gray">
            <a:xfrm>
              <a:off x="714348" y="2161098"/>
              <a:ext cx="381001" cy="815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 smtClean="0">
                  <a:solidFill>
                    <a:srgbClr val="000000"/>
                  </a:solidFill>
                </a:rPr>
                <a:t>6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0" y="14389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14389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Ừ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14389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Đ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4389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Ơ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67600" y="14389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19723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Ừ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70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Ă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7338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672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008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8674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00600" y="36589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0" y="36589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Ứ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00800" y="418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867400" y="418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Â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8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143000" y="3648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Ọ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3340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006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Ậ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8674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8006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008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8674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Ầ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67400" y="19723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400800" y="19723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Á</a:t>
            </a:r>
            <a:endParaRPr lang="en-US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4008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À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9342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934200" y="19723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</a:t>
            </a:r>
            <a:endParaRPr lang="en-US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4676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0010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À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19723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</a:t>
            </a:r>
            <a:endParaRPr lang="en-US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344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267200" y="25057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</a:t>
            </a:r>
            <a:endParaRPr lang="en-US" sz="2800" b="1" dirty="0"/>
          </a:p>
        </p:txBody>
      </p:sp>
      <p:grpSp>
        <p:nvGrpSpPr>
          <p:cNvPr id="65" name="组合 25"/>
          <p:cNvGrpSpPr/>
          <p:nvPr/>
        </p:nvGrpSpPr>
        <p:grpSpPr>
          <a:xfrm>
            <a:off x="1140626" y="327989"/>
            <a:ext cx="838200" cy="567361"/>
            <a:chOff x="477164" y="1358011"/>
            <a:chExt cx="898272" cy="718110"/>
          </a:xfrm>
        </p:grpSpPr>
        <p:pic>
          <p:nvPicPr>
            <p:cNvPr id="66" name="图片 26" descr="未标题-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7" name="Text Box 70"/>
            <p:cNvSpPr txBox="1">
              <a:spLocks noChangeArrowheads="1"/>
            </p:cNvSpPr>
            <p:nvPr/>
          </p:nvSpPr>
          <p:spPr bwMode="gray">
            <a:xfrm>
              <a:off x="714347" y="1426029"/>
              <a:ext cx="381002" cy="457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902626" y="295930"/>
            <a:ext cx="5793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组合 28"/>
          <p:cNvGrpSpPr/>
          <p:nvPr/>
        </p:nvGrpSpPr>
        <p:grpSpPr>
          <a:xfrm>
            <a:off x="1143000" y="327989"/>
            <a:ext cx="838200" cy="567361"/>
            <a:chOff x="500034" y="2161097"/>
            <a:chExt cx="898272" cy="718110"/>
          </a:xfrm>
        </p:grpSpPr>
        <p:pic>
          <p:nvPicPr>
            <p:cNvPr id="70" name="图片 29" descr="未标题-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034" y="2161097"/>
              <a:ext cx="898272" cy="718110"/>
            </a:xfrm>
            <a:prstGeom prst="rect">
              <a:avLst/>
            </a:prstGeom>
          </p:spPr>
        </p:pic>
        <p:sp>
          <p:nvSpPr>
            <p:cNvPr id="71" name="Text Box 70"/>
            <p:cNvSpPr txBox="1">
              <a:spLocks noChangeArrowheads="1"/>
            </p:cNvSpPr>
            <p:nvPr/>
          </p:nvSpPr>
          <p:spPr bwMode="gray">
            <a:xfrm>
              <a:off x="714348" y="2161098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057400" y="285750"/>
            <a:ext cx="5524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组合 31"/>
          <p:cNvGrpSpPr/>
          <p:nvPr/>
        </p:nvGrpSpPr>
        <p:grpSpPr>
          <a:xfrm>
            <a:off x="497" y="2495550"/>
            <a:ext cx="609103" cy="436872"/>
            <a:chOff x="477164" y="2969786"/>
            <a:chExt cx="898272" cy="771572"/>
          </a:xfrm>
        </p:grpSpPr>
        <p:pic>
          <p:nvPicPr>
            <p:cNvPr id="73" name="图片 32" descr="未标题-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74" name="Text Box 70"/>
            <p:cNvSpPr txBox="1">
              <a:spLocks noChangeArrowheads="1"/>
            </p:cNvSpPr>
            <p:nvPr/>
          </p:nvSpPr>
          <p:spPr bwMode="gray">
            <a:xfrm>
              <a:off x="714347" y="2969786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87225" y="285750"/>
            <a:ext cx="835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组合 34"/>
          <p:cNvGrpSpPr/>
          <p:nvPr/>
        </p:nvGrpSpPr>
        <p:grpSpPr>
          <a:xfrm>
            <a:off x="304800" y="285750"/>
            <a:ext cx="837703" cy="619362"/>
            <a:chOff x="477164" y="3855866"/>
            <a:chExt cx="898272" cy="718110"/>
          </a:xfrm>
        </p:grpSpPr>
        <p:pic>
          <p:nvPicPr>
            <p:cNvPr id="77" name="图片 35" descr="未标题-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164" y="3855866"/>
              <a:ext cx="898272" cy="718110"/>
            </a:xfrm>
            <a:prstGeom prst="rect">
              <a:avLst/>
            </a:prstGeom>
          </p:spPr>
        </p:pic>
        <p:sp>
          <p:nvSpPr>
            <p:cNvPr id="78" name="Text Box 70"/>
            <p:cNvSpPr txBox="1">
              <a:spLocks noChangeArrowheads="1"/>
            </p:cNvSpPr>
            <p:nvPr/>
          </p:nvSpPr>
          <p:spPr bwMode="gray">
            <a:xfrm>
              <a:off x="749839" y="3890751"/>
              <a:ext cx="381001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330643" y="209550"/>
            <a:ext cx="78133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组合 25"/>
          <p:cNvGrpSpPr/>
          <p:nvPr/>
        </p:nvGrpSpPr>
        <p:grpSpPr>
          <a:xfrm>
            <a:off x="914400" y="396672"/>
            <a:ext cx="838200" cy="762521"/>
            <a:chOff x="477164" y="1358011"/>
            <a:chExt cx="898272" cy="876520"/>
          </a:xfrm>
        </p:grpSpPr>
        <p:pic>
          <p:nvPicPr>
            <p:cNvPr id="81" name="图片 26" descr="未标题-2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82" name="Text Box 70"/>
            <p:cNvSpPr txBox="1">
              <a:spLocks noChangeArrowheads="1"/>
            </p:cNvSpPr>
            <p:nvPr/>
          </p:nvSpPr>
          <p:spPr bwMode="gray">
            <a:xfrm>
              <a:off x="714347" y="1419171"/>
              <a:ext cx="381002" cy="815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rgbClr val="000000"/>
                  </a:solidFill>
                </a:rPr>
                <a:t>5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133350"/>
            <a:ext cx="63658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thuyết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" name="组合 28"/>
          <p:cNvGrpSpPr/>
          <p:nvPr/>
        </p:nvGrpSpPr>
        <p:grpSpPr>
          <a:xfrm>
            <a:off x="-152400" y="178371"/>
            <a:ext cx="838200" cy="739006"/>
            <a:chOff x="500034" y="2214560"/>
            <a:chExt cx="898272" cy="849490"/>
          </a:xfrm>
        </p:grpSpPr>
        <p:pic>
          <p:nvPicPr>
            <p:cNvPr id="85" name="图片 29" descr="未标题-2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86" name="Text Box 70"/>
            <p:cNvSpPr txBox="1">
              <a:spLocks noChangeArrowheads="1"/>
            </p:cNvSpPr>
            <p:nvPr/>
          </p:nvSpPr>
          <p:spPr bwMode="gray">
            <a:xfrm>
              <a:off x="714348" y="2248690"/>
              <a:ext cx="381002" cy="815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 smtClean="0">
                  <a:solidFill>
                    <a:srgbClr val="000000"/>
                  </a:solidFill>
                </a:rPr>
                <a:t>6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99673" y="209550"/>
            <a:ext cx="8544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ngôn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99330" grpId="0"/>
      <p:bldP spid="99330" grpId="1"/>
      <p:bldP spid="99332" grpId="0"/>
      <p:bldP spid="99332" grpId="1"/>
      <p:bldP spid="99333" grpId="0"/>
      <p:bldP spid="99333" grpId="1"/>
      <p:bldP spid="99334" grpId="0"/>
      <p:bldP spid="99334" grpId="1"/>
      <p:bldP spid="99335" grpId="0"/>
      <p:bldP spid="99335" grpId="1"/>
      <p:bldP spid="99336" grpId="0"/>
      <p:bldP spid="9933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988640" y="2038350"/>
            <a:ext cx="7024487" cy="1019175"/>
            <a:chOff x="1447800" y="2038350"/>
            <a:chExt cx="7024487" cy="101917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59360" y="2876550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7800" y="2038350"/>
              <a:ext cx="70244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Vòng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2: Ai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nhanh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tay</a:t>
              </a:r>
              <a:endParaRPr lang="zh-CN" alt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26693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0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339 L 0.81111 0.00339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82995"/>
            <a:ext cx="6477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133600" y="1657350"/>
            <a:ext cx="541020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GV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đọc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hỏi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nhấn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chuông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trước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giành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1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điểm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trả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lời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sai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nhường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quyền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cho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bạn</a:t>
            </a:r>
            <a:endParaRPr lang="en-US" altLang="zh-CN" sz="20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9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00" y="4713459"/>
            <a:ext cx="955675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946" y="5207793"/>
            <a:ext cx="1689100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5188" y="5154308"/>
            <a:ext cx="124618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11815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52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182 L 0.32396 -0.28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059558" y="1295038"/>
            <a:ext cx="0" cy="203426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81637" y="1468076"/>
            <a:ext cx="42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1</a:t>
            </a:r>
            <a:r>
              <a:rPr lang="zh-CN" altLang="en-US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、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Từ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là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gì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?</a:t>
            </a:r>
            <a:endParaRPr lang="zh-CN" altLang="en-US" sz="2800" spc="-15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1637" y="1948803"/>
            <a:ext cx="42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2</a:t>
            </a:r>
            <a:r>
              <a:rPr lang="zh-CN" altLang="en-US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、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Từ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đơn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và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từ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phức</a:t>
            </a:r>
            <a:endParaRPr lang="zh-CN" altLang="en-US" sz="2800" spc="-15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1637" y="2429530"/>
            <a:ext cx="42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3</a:t>
            </a:r>
            <a:r>
              <a:rPr lang="zh-CN" altLang="en-US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、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Luyện</a:t>
            </a:r>
            <a:r>
              <a:rPr lang="en-US" altLang="zh-CN" sz="2800" spc="-150" dirty="0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 </a:t>
            </a:r>
            <a:r>
              <a:rPr lang="en-US" altLang="zh-CN" sz="2800" spc="-150" dirty="0" err="1" smtClean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tập</a:t>
            </a:r>
            <a:endParaRPr lang="zh-CN" altLang="en-US" sz="2800" spc="-150" dirty="0">
              <a:solidFill>
                <a:schemeClr val="bg1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1581150"/>
            <a:ext cx="1700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方正稚艺简体" pitchFamily="65" charset="-122"/>
                <a:ea typeface="方正稚艺简体" pitchFamily="65" charset="-122"/>
              </a:rPr>
              <a:t>Nội</a:t>
            </a:r>
            <a:r>
              <a:rPr lang="en-US" altLang="zh-C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方正稚艺简体" pitchFamily="65" charset="-122"/>
                <a:ea typeface="方正稚艺简体" pitchFamily="65" charset="-122"/>
              </a:rPr>
              <a:t> dung</a:t>
            </a:r>
            <a:endParaRPr lang="zh-CN" alt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方正稚艺简体" pitchFamily="65" charset="-122"/>
              <a:ea typeface="方正稚艺简体" pitchFamily="65" charset="-122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704453" y="3402242"/>
            <a:ext cx="1856086" cy="15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468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1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2399368" y="572048"/>
            <a:ext cx="6096001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Đơn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vị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cấu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tạo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nên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của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tiếng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Việt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là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gì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Tiếng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	 C.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Ngữ</a:t>
            </a:r>
            <a:endParaRPr lang="en-US" altLang="zh-CN" sz="2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		 D.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endParaRPr lang="en-US" altLang="zh-CN" sz="2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495550"/>
            <a:ext cx="1680095" cy="23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828800" y="3551885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97193" y="3257550"/>
            <a:ext cx="351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D5D5"/>
                </a:solidFill>
              </a:rPr>
              <a:t>Đáp</a:t>
            </a:r>
            <a:r>
              <a:rPr lang="en-US" sz="6600" dirty="0" smtClean="0">
                <a:solidFill>
                  <a:srgbClr val="FFD5D5"/>
                </a:solidFill>
              </a:rPr>
              <a:t> </a:t>
            </a:r>
            <a:r>
              <a:rPr lang="en-US" sz="6600" dirty="0" err="1" smtClean="0">
                <a:solidFill>
                  <a:srgbClr val="FFD5D5"/>
                </a:solidFill>
              </a:rPr>
              <a:t>án</a:t>
            </a:r>
            <a:r>
              <a:rPr lang="en-US" sz="6600" dirty="0" smtClean="0">
                <a:solidFill>
                  <a:srgbClr val="FFD5D5"/>
                </a:solidFill>
              </a:rPr>
              <a:t>: A</a:t>
            </a:r>
            <a:endParaRPr lang="en-US" sz="6600" dirty="0">
              <a:solidFill>
                <a:srgbClr val="FF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2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2399368" y="787491"/>
            <a:ext cx="6096001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gồm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bao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nhiêu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tiếng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Một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 C.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Nhiều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hơn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 D. 2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hoặc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nhiều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hơn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828800" y="356235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97193" y="3268015"/>
            <a:ext cx="3541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D5D5"/>
                </a:solidFill>
              </a:rPr>
              <a:t>Đáp</a:t>
            </a:r>
            <a:r>
              <a:rPr lang="en-US" sz="6600" dirty="0" smtClean="0">
                <a:solidFill>
                  <a:srgbClr val="FFD5D5"/>
                </a:solidFill>
              </a:rPr>
              <a:t> </a:t>
            </a:r>
            <a:r>
              <a:rPr lang="en-US" sz="6600" dirty="0" err="1" smtClean="0">
                <a:solidFill>
                  <a:srgbClr val="FFD5D5"/>
                </a:solidFill>
              </a:rPr>
              <a:t>án</a:t>
            </a:r>
            <a:r>
              <a:rPr lang="en-US" sz="6600" dirty="0" smtClean="0">
                <a:solidFill>
                  <a:srgbClr val="FFD5D5"/>
                </a:solidFill>
              </a:rPr>
              <a:t>: D</a:t>
            </a:r>
            <a:endParaRPr lang="en-US" sz="6600" dirty="0">
              <a:solidFill>
                <a:srgbClr val="FFD5D5"/>
              </a:solidFill>
            </a:endParaRPr>
          </a:p>
        </p:txBody>
      </p:sp>
      <p:pic>
        <p:nvPicPr>
          <p:cNvPr id="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291476"/>
            <a:ext cx="1676400" cy="25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3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2399233" y="287972"/>
            <a:ext cx="6369414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Cách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phân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loại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đây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800" b="1" i="1" kern="0" dirty="0" smtClean="0">
                <a:solidFill>
                  <a:srgbClr val="79DFF7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đơn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ghép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endParaRPr lang="en-US" altLang="zh-CN" sz="2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ghép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endParaRPr lang="en-US" altLang="zh-CN" sz="2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endParaRPr lang="en-US" altLang="zh-CN" sz="2800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828800" y="356235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97193" y="3268015"/>
            <a:ext cx="3541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D5D5"/>
                </a:solidFill>
              </a:rPr>
              <a:t>Đáp</a:t>
            </a:r>
            <a:r>
              <a:rPr lang="en-US" sz="6600" dirty="0" smtClean="0">
                <a:solidFill>
                  <a:srgbClr val="FFD5D5"/>
                </a:solidFill>
              </a:rPr>
              <a:t> </a:t>
            </a:r>
            <a:r>
              <a:rPr lang="en-US" sz="6600" dirty="0" err="1" smtClean="0">
                <a:solidFill>
                  <a:srgbClr val="FFD5D5"/>
                </a:solidFill>
              </a:rPr>
              <a:t>án</a:t>
            </a:r>
            <a:r>
              <a:rPr lang="en-US" sz="6600" dirty="0" smtClean="0">
                <a:solidFill>
                  <a:srgbClr val="FFD5D5"/>
                </a:solidFill>
              </a:rPr>
              <a:t>: D</a:t>
            </a:r>
            <a:endParaRPr lang="en-US" sz="6600" dirty="0">
              <a:solidFill>
                <a:srgbClr val="FFD5D5"/>
              </a:solidFill>
            </a:endParaRPr>
          </a:p>
        </p:txBody>
      </p:sp>
      <p:pic>
        <p:nvPicPr>
          <p:cNvPr id="8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511816"/>
            <a:ext cx="1828800" cy="22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4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1988398" y="280174"/>
            <a:ext cx="6709151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Các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“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nguồn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gốc”,“con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cháu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thuộc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kiểu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cấu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tạo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nào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Người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Việt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Nam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– con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cháu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vua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Hùng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–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nhắc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đến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nguồn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gốc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của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mình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thường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xưng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là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con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Rồng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cháu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Tiên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.”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143000" y="3967889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393" y="3673554"/>
            <a:ext cx="4775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D5D5"/>
                </a:solidFill>
              </a:rPr>
              <a:t>Đáp</a:t>
            </a:r>
            <a:r>
              <a:rPr lang="en-US" sz="5400" dirty="0" smtClean="0">
                <a:solidFill>
                  <a:srgbClr val="FFD5D5"/>
                </a:solidFill>
              </a:rPr>
              <a:t> </a:t>
            </a:r>
            <a:r>
              <a:rPr lang="en-US" sz="5400" dirty="0" err="1" smtClean="0">
                <a:solidFill>
                  <a:srgbClr val="FFD5D5"/>
                </a:solidFill>
              </a:rPr>
              <a:t>án</a:t>
            </a:r>
            <a:r>
              <a:rPr lang="en-US" sz="5400" dirty="0" smtClean="0">
                <a:solidFill>
                  <a:srgbClr val="FFD5D5"/>
                </a:solidFill>
              </a:rPr>
              <a:t>: </a:t>
            </a:r>
            <a:r>
              <a:rPr lang="en-US" sz="5400" dirty="0" err="1" smtClean="0">
                <a:solidFill>
                  <a:srgbClr val="FFD5D5"/>
                </a:solidFill>
              </a:rPr>
              <a:t>Từ</a:t>
            </a:r>
            <a:r>
              <a:rPr lang="en-US" sz="5400" dirty="0" smtClean="0">
                <a:solidFill>
                  <a:srgbClr val="FFD5D5"/>
                </a:solidFill>
              </a:rPr>
              <a:t> </a:t>
            </a:r>
            <a:r>
              <a:rPr lang="en-US" sz="5400" dirty="0" err="1" smtClean="0">
                <a:solidFill>
                  <a:srgbClr val="FFD5D5"/>
                </a:solidFill>
              </a:rPr>
              <a:t>ghép</a:t>
            </a:r>
            <a:endParaRPr lang="en-US" sz="5400" dirty="0">
              <a:solidFill>
                <a:srgbClr val="FFD5D5"/>
              </a:solidFill>
            </a:endParaRPr>
          </a:p>
        </p:txBody>
      </p:sp>
      <p:pic>
        <p:nvPicPr>
          <p:cNvPr id="8" name="Picture 3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719" y="2847716"/>
            <a:ext cx="1347671" cy="18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5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1988398" y="495617"/>
            <a:ext cx="6709151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Tìm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những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đồng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nghĩa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với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từ“nguồn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gốc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Người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Việt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Nam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– con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cháu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vua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Hùng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–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khi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nhắc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đến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nguồn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gốc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của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mình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thường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xưng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là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con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Rồng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cháu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Tiên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.”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143000" y="3967889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1393" y="3562350"/>
            <a:ext cx="5580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B7FF"/>
                </a:solidFill>
              </a:rPr>
              <a:t>Đáp</a:t>
            </a:r>
            <a:r>
              <a:rPr lang="en-US" sz="4000" dirty="0" smtClean="0">
                <a:solidFill>
                  <a:srgbClr val="FFB7FF"/>
                </a:solidFill>
              </a:rPr>
              <a:t> </a:t>
            </a:r>
            <a:r>
              <a:rPr lang="en-US" sz="4000" dirty="0" err="1" smtClean="0">
                <a:solidFill>
                  <a:srgbClr val="FFB7FF"/>
                </a:solidFill>
              </a:rPr>
              <a:t>án</a:t>
            </a:r>
            <a:r>
              <a:rPr lang="en-US" sz="4000" dirty="0" smtClean="0">
                <a:solidFill>
                  <a:srgbClr val="FFB7FF"/>
                </a:solidFill>
              </a:rPr>
              <a:t>: </a:t>
            </a:r>
            <a:r>
              <a:rPr lang="en-US" sz="4000" dirty="0" err="1" smtClean="0">
                <a:solidFill>
                  <a:srgbClr val="FFB7FF"/>
                </a:solidFill>
              </a:rPr>
              <a:t>cội</a:t>
            </a:r>
            <a:r>
              <a:rPr lang="en-US" sz="4000" dirty="0" smtClean="0">
                <a:solidFill>
                  <a:srgbClr val="FFB7FF"/>
                </a:solidFill>
              </a:rPr>
              <a:t> </a:t>
            </a:r>
            <a:r>
              <a:rPr lang="en-US" sz="4000" dirty="0" err="1" smtClean="0">
                <a:solidFill>
                  <a:srgbClr val="FFB7FF"/>
                </a:solidFill>
              </a:rPr>
              <a:t>nguồn</a:t>
            </a:r>
            <a:r>
              <a:rPr lang="en-US" sz="4000" dirty="0" smtClean="0">
                <a:solidFill>
                  <a:srgbClr val="FFB7FF"/>
                </a:solidFill>
              </a:rPr>
              <a:t>, </a:t>
            </a:r>
            <a:r>
              <a:rPr lang="en-US" sz="4000" dirty="0" err="1" smtClean="0">
                <a:solidFill>
                  <a:srgbClr val="FFB7FF"/>
                </a:solidFill>
              </a:rPr>
              <a:t>gốc</a:t>
            </a:r>
            <a:r>
              <a:rPr lang="en-US" sz="4000" dirty="0" smtClean="0">
                <a:solidFill>
                  <a:srgbClr val="FFB7FF"/>
                </a:solidFill>
              </a:rPr>
              <a:t> </a:t>
            </a:r>
            <a:r>
              <a:rPr lang="en-US" sz="4000" dirty="0" err="1" smtClean="0">
                <a:solidFill>
                  <a:srgbClr val="FFB7FF"/>
                </a:solidFill>
              </a:rPr>
              <a:t>rễ</a:t>
            </a:r>
            <a:r>
              <a:rPr lang="en-US" sz="4000" dirty="0" smtClean="0">
                <a:solidFill>
                  <a:srgbClr val="FFB7FF"/>
                </a:solidFill>
              </a:rPr>
              <a:t>,</a:t>
            </a:r>
          </a:p>
          <a:p>
            <a:r>
              <a:rPr lang="en-US" sz="4000" dirty="0" smtClean="0">
                <a:solidFill>
                  <a:srgbClr val="FFB7FF"/>
                </a:solidFill>
              </a:rPr>
              <a:t>               </a:t>
            </a:r>
            <a:r>
              <a:rPr lang="en-US" sz="4000" dirty="0" err="1" smtClean="0">
                <a:solidFill>
                  <a:srgbClr val="FFB7FF"/>
                </a:solidFill>
              </a:rPr>
              <a:t>gốc</a:t>
            </a:r>
            <a:r>
              <a:rPr lang="en-US" sz="4000" dirty="0" smtClean="0">
                <a:solidFill>
                  <a:srgbClr val="FFB7FF"/>
                </a:solidFill>
              </a:rPr>
              <a:t> </a:t>
            </a:r>
            <a:r>
              <a:rPr lang="en-US" sz="4000" dirty="0" err="1" smtClean="0">
                <a:solidFill>
                  <a:srgbClr val="FFB7FF"/>
                </a:solidFill>
              </a:rPr>
              <a:t>gác</a:t>
            </a:r>
            <a:r>
              <a:rPr lang="en-US" sz="4000" dirty="0" smtClean="0">
                <a:solidFill>
                  <a:srgbClr val="FFB7FF"/>
                </a:solidFill>
              </a:rPr>
              <a:t>, …</a:t>
            </a:r>
            <a:endParaRPr lang="en-US" sz="4000" dirty="0">
              <a:solidFill>
                <a:srgbClr val="FFB7FF"/>
              </a:solidFill>
            </a:endParaRPr>
          </a:p>
        </p:txBody>
      </p:sp>
      <p:pic>
        <p:nvPicPr>
          <p:cNvPr id="9" name="Picture 2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00220"/>
            <a:ext cx="1447800" cy="22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6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1988398" y="377016"/>
            <a:ext cx="6709151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Tìm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những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ghép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chỉ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quan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hệ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thân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thuộc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theo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Giới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tính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nam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nữ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Bậc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trên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32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dưới</a:t>
            </a:r>
            <a:r>
              <a:rPr lang="en-US" altLang="zh-CN" sz="32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143000" y="3967889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2795647"/>
            <a:ext cx="5384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B7FF"/>
                </a:solidFill>
              </a:rPr>
              <a:t>- Theo </a:t>
            </a:r>
            <a:r>
              <a:rPr lang="en-US" sz="3200" dirty="0" err="1" smtClean="0">
                <a:solidFill>
                  <a:srgbClr val="FFB7FF"/>
                </a:solidFill>
              </a:rPr>
              <a:t>giới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tính</a:t>
            </a:r>
            <a:r>
              <a:rPr lang="en-US" sz="3200" dirty="0" smtClean="0">
                <a:solidFill>
                  <a:srgbClr val="FFB7FF"/>
                </a:solidFill>
              </a:rPr>
              <a:t>: </a:t>
            </a:r>
            <a:r>
              <a:rPr lang="en-US" sz="3200" dirty="0" err="1" smtClean="0">
                <a:solidFill>
                  <a:srgbClr val="FFB7FF"/>
                </a:solidFill>
              </a:rPr>
              <a:t>ông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bà</a:t>
            </a:r>
            <a:r>
              <a:rPr lang="en-US" sz="3200" dirty="0" smtClean="0">
                <a:solidFill>
                  <a:srgbClr val="FFB7FF"/>
                </a:solidFill>
              </a:rPr>
              <a:t>, </a:t>
            </a:r>
            <a:r>
              <a:rPr lang="en-US" sz="3200" dirty="0" err="1" smtClean="0">
                <a:solidFill>
                  <a:srgbClr val="FFB7FF"/>
                </a:solidFill>
              </a:rPr>
              <a:t>bố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mẹ</a:t>
            </a:r>
            <a:r>
              <a:rPr lang="en-US" sz="3200" dirty="0" smtClean="0">
                <a:solidFill>
                  <a:srgbClr val="FFB7FF"/>
                </a:solidFill>
              </a:rPr>
              <a:t>, </a:t>
            </a:r>
            <a:r>
              <a:rPr lang="en-US" sz="3200" dirty="0" err="1" smtClean="0">
                <a:solidFill>
                  <a:srgbClr val="FFB7FF"/>
                </a:solidFill>
              </a:rPr>
              <a:t>anh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chị</a:t>
            </a:r>
            <a:r>
              <a:rPr lang="en-US" sz="3200" dirty="0" smtClean="0">
                <a:solidFill>
                  <a:srgbClr val="FFB7FF"/>
                </a:solidFill>
              </a:rPr>
              <a:t>, </a:t>
            </a:r>
            <a:r>
              <a:rPr lang="en-US" sz="3200" dirty="0" err="1" smtClean="0">
                <a:solidFill>
                  <a:srgbClr val="FFB7FF"/>
                </a:solidFill>
              </a:rPr>
              <a:t>chú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thím</a:t>
            </a:r>
            <a:r>
              <a:rPr lang="en-US" sz="3200" dirty="0" smtClean="0">
                <a:solidFill>
                  <a:srgbClr val="FFB7FF"/>
                </a:solidFill>
              </a:rPr>
              <a:t>, </a:t>
            </a:r>
            <a:r>
              <a:rPr lang="en-US" sz="3200" dirty="0" err="1" smtClean="0">
                <a:solidFill>
                  <a:srgbClr val="FFB7FF"/>
                </a:solidFill>
              </a:rPr>
              <a:t>cậu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mợ</a:t>
            </a:r>
            <a:r>
              <a:rPr lang="en-US" sz="3200" dirty="0" smtClean="0">
                <a:solidFill>
                  <a:srgbClr val="FFB7FF"/>
                </a:solidFill>
              </a:rPr>
              <a:t>….</a:t>
            </a:r>
          </a:p>
          <a:p>
            <a:pPr lvl="0"/>
            <a:r>
              <a:rPr lang="en-US" sz="3200" dirty="0" smtClean="0">
                <a:solidFill>
                  <a:srgbClr val="FFB7FF"/>
                </a:solidFill>
              </a:rPr>
              <a:t>- Theo </a:t>
            </a:r>
            <a:r>
              <a:rPr lang="en-US" sz="3200" dirty="0" err="1" smtClean="0">
                <a:solidFill>
                  <a:srgbClr val="FFB7FF"/>
                </a:solidFill>
              </a:rPr>
              <a:t>bậc</a:t>
            </a:r>
            <a:r>
              <a:rPr lang="en-US" sz="3200" dirty="0" smtClean="0">
                <a:solidFill>
                  <a:srgbClr val="FFB7FF"/>
                </a:solidFill>
              </a:rPr>
              <a:t>: </a:t>
            </a:r>
            <a:r>
              <a:rPr lang="en-US" sz="3200" dirty="0" err="1" smtClean="0">
                <a:solidFill>
                  <a:srgbClr val="FFB7FF"/>
                </a:solidFill>
              </a:rPr>
              <a:t>ông</a:t>
            </a:r>
            <a:r>
              <a:rPr lang="en-US" sz="3200" dirty="0" smtClean="0">
                <a:solidFill>
                  <a:srgbClr val="FFB7FF"/>
                </a:solidFill>
              </a:rPr>
              <a:t> cha, cha con, </a:t>
            </a:r>
            <a:r>
              <a:rPr lang="en-US" sz="3200" dirty="0" err="1" smtClean="0">
                <a:solidFill>
                  <a:srgbClr val="FFB7FF"/>
                </a:solidFill>
              </a:rPr>
              <a:t>mẹ</a:t>
            </a:r>
            <a:r>
              <a:rPr lang="en-US" sz="3200" dirty="0" smtClean="0">
                <a:solidFill>
                  <a:srgbClr val="FFB7FF"/>
                </a:solidFill>
              </a:rPr>
              <a:t> con, </a:t>
            </a:r>
            <a:r>
              <a:rPr lang="en-US" sz="3200" dirty="0" err="1" smtClean="0">
                <a:solidFill>
                  <a:srgbClr val="FFB7FF"/>
                </a:solidFill>
              </a:rPr>
              <a:t>anh</a:t>
            </a:r>
            <a:r>
              <a:rPr lang="en-US" sz="3200" dirty="0" smtClean="0">
                <a:solidFill>
                  <a:srgbClr val="FFB7FF"/>
                </a:solidFill>
              </a:rPr>
              <a:t> </a:t>
            </a:r>
            <a:r>
              <a:rPr lang="en-US" sz="3200" dirty="0" err="1" smtClean="0">
                <a:solidFill>
                  <a:srgbClr val="FFB7FF"/>
                </a:solidFill>
              </a:rPr>
              <a:t>em</a:t>
            </a:r>
            <a:r>
              <a:rPr lang="en-US" sz="3200" dirty="0" smtClean="0">
                <a:solidFill>
                  <a:srgbClr val="FFB7FF"/>
                </a:solidFill>
              </a:rPr>
              <a:t>,….</a:t>
            </a:r>
            <a:endParaRPr lang="en-US" sz="3200" dirty="0">
              <a:solidFill>
                <a:srgbClr val="FFB7FF"/>
              </a:solidFill>
            </a:endParaRPr>
          </a:p>
        </p:txBody>
      </p:sp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24150"/>
            <a:ext cx="1324595" cy="18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未标题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1950"/>
            <a:ext cx="1828800" cy="212843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85800" y="133915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altLang="zh-CN" sz="2800" b="1" kern="0" dirty="0" smtClean="0">
                <a:latin typeface="微软雅黑" pitchFamily="34" charset="-122"/>
                <a:ea typeface="微软雅黑" pitchFamily="34" charset="-122"/>
              </a:rPr>
              <a:t>CÂU 7</a:t>
            </a:r>
            <a:endParaRPr lang="zh-CN" altLang="en-US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TextBox 11"/>
          <p:cNvSpPr txBox="1">
            <a:spLocks noChangeArrowheads="1"/>
          </p:cNvSpPr>
          <p:nvPr/>
        </p:nvSpPr>
        <p:spPr bwMode="auto">
          <a:xfrm rot="21447929" flipH="1">
            <a:off x="1988398" y="251111"/>
            <a:ext cx="6709151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gạch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chân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trong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câu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sau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miêu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tả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cái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gì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?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Tìm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khác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có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cùng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tác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dụng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ấy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Nghĩ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tủi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thân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công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chúa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Út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ngồi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khóc</a:t>
            </a:r>
            <a:r>
              <a:rPr lang="en-US" altLang="zh-CN" sz="3100" b="1" i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u="sng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thút</a:t>
            </a:r>
            <a:r>
              <a:rPr lang="en-US" altLang="zh-CN" sz="3100" b="1" i="1" u="sng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i="1" u="sng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thít</a:t>
            </a:r>
            <a:r>
              <a:rPr lang="en-US" altLang="zh-CN" sz="3100" b="1" i="1" u="sng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.”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85800" y="371475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3118068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D5D5"/>
                </a:solidFill>
              </a:rPr>
              <a:t>Từ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láy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b="1" i="1" dirty="0" err="1" smtClean="0">
                <a:solidFill>
                  <a:srgbClr val="FFD5D5"/>
                </a:solidFill>
              </a:rPr>
              <a:t>thút</a:t>
            </a:r>
            <a:r>
              <a:rPr lang="en-US" sz="2800" b="1" i="1" dirty="0" smtClean="0">
                <a:solidFill>
                  <a:srgbClr val="FFD5D5"/>
                </a:solidFill>
              </a:rPr>
              <a:t> </a:t>
            </a:r>
            <a:r>
              <a:rPr lang="en-US" sz="2800" b="1" i="1" dirty="0" err="1" smtClean="0">
                <a:solidFill>
                  <a:srgbClr val="FFD5D5"/>
                </a:solidFill>
              </a:rPr>
              <a:t>thít</a:t>
            </a:r>
            <a:r>
              <a:rPr lang="en-US" sz="2800" b="1" i="1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miêu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tả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sắc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thái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tiếng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khóc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của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công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chúa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Út</a:t>
            </a:r>
            <a:r>
              <a:rPr lang="en-US" sz="2800" dirty="0" smtClean="0">
                <a:solidFill>
                  <a:srgbClr val="FFD5D5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D5D5"/>
                </a:solidFill>
              </a:rPr>
              <a:t>Một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số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từ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láy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cùng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tác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dụng</a:t>
            </a:r>
            <a:r>
              <a:rPr lang="en-US" sz="2800" dirty="0" smtClean="0">
                <a:solidFill>
                  <a:srgbClr val="FFD5D5"/>
                </a:solidFill>
              </a:rPr>
              <a:t>: </a:t>
            </a:r>
            <a:r>
              <a:rPr lang="en-US" sz="2800" dirty="0" err="1" smtClean="0">
                <a:solidFill>
                  <a:srgbClr val="FFD5D5"/>
                </a:solidFill>
              </a:rPr>
              <a:t>nức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nở</a:t>
            </a:r>
            <a:r>
              <a:rPr lang="en-US" sz="2800" dirty="0" smtClean="0">
                <a:solidFill>
                  <a:srgbClr val="FFD5D5"/>
                </a:solidFill>
              </a:rPr>
              <a:t>, </a:t>
            </a:r>
            <a:r>
              <a:rPr lang="en-US" sz="2800" dirty="0" err="1" smtClean="0">
                <a:solidFill>
                  <a:srgbClr val="FFD5D5"/>
                </a:solidFill>
              </a:rPr>
              <a:t>sụt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sùi</a:t>
            </a:r>
            <a:r>
              <a:rPr lang="en-US" sz="2800" dirty="0" smtClean="0">
                <a:solidFill>
                  <a:srgbClr val="FFD5D5"/>
                </a:solidFill>
              </a:rPr>
              <a:t>, </a:t>
            </a:r>
            <a:r>
              <a:rPr lang="en-US" sz="2800" dirty="0" err="1" smtClean="0">
                <a:solidFill>
                  <a:srgbClr val="FFD5D5"/>
                </a:solidFill>
              </a:rPr>
              <a:t>rưng</a:t>
            </a:r>
            <a:r>
              <a:rPr lang="en-US" sz="2800" dirty="0" smtClean="0">
                <a:solidFill>
                  <a:srgbClr val="FFD5D5"/>
                </a:solidFill>
              </a:rPr>
              <a:t> </a:t>
            </a:r>
            <a:r>
              <a:rPr lang="en-US" sz="2800" dirty="0" err="1" smtClean="0">
                <a:solidFill>
                  <a:srgbClr val="FFD5D5"/>
                </a:solidFill>
              </a:rPr>
              <a:t>rức</a:t>
            </a:r>
            <a:r>
              <a:rPr lang="en-US" sz="2800" dirty="0" smtClean="0">
                <a:solidFill>
                  <a:srgbClr val="FFD5D5"/>
                </a:solidFill>
              </a:rPr>
              <a:t>, ...</a:t>
            </a:r>
            <a:endParaRPr lang="en-US" sz="2800" dirty="0">
              <a:solidFill>
                <a:srgbClr val="FFD5D5"/>
              </a:solidFill>
            </a:endParaRPr>
          </a:p>
        </p:txBody>
      </p:sp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24150"/>
            <a:ext cx="1324595" cy="18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988640" y="2038350"/>
            <a:ext cx="7327455" cy="1019175"/>
            <a:chOff x="1447800" y="2038350"/>
            <a:chExt cx="7327455" cy="101917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59360" y="2876550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7800" y="2038350"/>
              <a:ext cx="7327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Vòng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3: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Từ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điển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sống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endParaRPr lang="zh-CN" alt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26693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0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339 L 0.81111 0.00339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82995"/>
            <a:ext cx="6477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133600" y="1657350"/>
            <a:ext cx="541020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GV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khóa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 HS 2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đội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lần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lượt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đưa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các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ghép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có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chứa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khóa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đó</a:t>
            </a:r>
            <a:r>
              <a:rPr lang="en-US" altLang="zh-CN" sz="2000" b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900" b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Mỗi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một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đúng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sẽ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được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1 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điểm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		</a:t>
            </a:r>
            <a:endParaRPr lang="zh-CN" altLang="en-US" sz="20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1966900" y="4713459"/>
            <a:ext cx="955675" cy="4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946" y="5207793"/>
            <a:ext cx="1689100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05188" y="5154308"/>
            <a:ext cx="1246187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011815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52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182 L 0.32396 -0.28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819150"/>
            <a:ext cx="3962400" cy="38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89"/>
          <p:cNvSpPr>
            <a:spLocks noChangeArrowheads="1"/>
          </p:cNvSpPr>
          <p:nvPr/>
        </p:nvSpPr>
        <p:spPr bwMode="auto">
          <a:xfrm>
            <a:off x="914400" y="2227243"/>
            <a:ext cx="266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8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khóa</a:t>
            </a:r>
            <a:r>
              <a:rPr lang="en-US" altLang="zh-CN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1</a:t>
            </a:r>
          </a:p>
          <a:p>
            <a:pPr algn="ctr">
              <a:defRPr/>
            </a:pPr>
            <a:r>
              <a:rPr lang="en-US" altLang="zh-CN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BÁNH</a:t>
            </a:r>
            <a:endParaRPr lang="en-US" altLang="zh-CN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" name="图片 51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0137" y="895350"/>
            <a:ext cx="2805843" cy="76200"/>
          </a:xfrm>
          <a:prstGeom prst="rect">
            <a:avLst/>
          </a:prstGeom>
        </p:spPr>
      </p:pic>
      <p:pic>
        <p:nvPicPr>
          <p:cNvPr id="54" name="图片 5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61950"/>
            <a:ext cx="605389" cy="50512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48766" y="433685"/>
            <a:ext cx="246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Bài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học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rút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ra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1047750"/>
            <a:ext cx="449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bg1"/>
                </a:solidFill>
              </a:rPr>
              <a:t>Các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tiếng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đứng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sau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tiếng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có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tác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dụng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nêu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đặc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điểm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của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giúp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phân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biệt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các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loại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với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nhau</a:t>
            </a:r>
            <a:r>
              <a:rPr lang="en-US" sz="2200" dirty="0" smtClean="0">
                <a:solidFill>
                  <a:schemeClr val="bg1"/>
                </a:solidFill>
              </a:rPr>
              <a:t>. VD:</a:t>
            </a:r>
          </a:p>
          <a:p>
            <a:pPr algn="just">
              <a:buFontTx/>
              <a:buChar char="-"/>
            </a:pPr>
            <a:r>
              <a:rPr lang="en-US" sz="2200" dirty="0" err="1" smtClean="0">
                <a:solidFill>
                  <a:schemeClr val="bg1"/>
                </a:solidFill>
              </a:rPr>
              <a:t>Nêu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cách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chế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rán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nướng</a:t>
            </a:r>
            <a:r>
              <a:rPr lang="en-US" sz="2200" dirty="0" smtClean="0">
                <a:solidFill>
                  <a:schemeClr val="bg1"/>
                </a:solidFill>
              </a:rPr>
              <a:t>, 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tráng</a:t>
            </a:r>
            <a:r>
              <a:rPr lang="en-US" sz="2200" dirty="0" smtClean="0">
                <a:solidFill>
                  <a:schemeClr val="bg1"/>
                </a:solidFill>
              </a:rPr>
              <a:t>….</a:t>
            </a:r>
          </a:p>
          <a:p>
            <a:pPr algn="just">
              <a:buFontTx/>
              <a:buChar char="-"/>
            </a:pPr>
            <a:r>
              <a:rPr lang="en-US" sz="2200" dirty="0" err="1" smtClean="0">
                <a:solidFill>
                  <a:schemeClr val="bg1"/>
                </a:solidFill>
              </a:rPr>
              <a:t>Nêu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tên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chất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liệu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của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nếp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tẻ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tôm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cốm</a:t>
            </a:r>
            <a:r>
              <a:rPr lang="en-US" sz="2200" dirty="0" smtClean="0">
                <a:solidFill>
                  <a:schemeClr val="bg1"/>
                </a:solidFill>
              </a:rPr>
              <a:t>….</a:t>
            </a:r>
          </a:p>
          <a:p>
            <a:pPr algn="just">
              <a:buFontTx/>
              <a:buChar char="-"/>
            </a:pPr>
            <a:r>
              <a:rPr lang="en-US" sz="2200" dirty="0" err="1" smtClean="0">
                <a:solidFill>
                  <a:schemeClr val="bg1"/>
                </a:solidFill>
              </a:rPr>
              <a:t>Nêu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tính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chất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của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dẻo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xốp</a:t>
            </a:r>
            <a:r>
              <a:rPr lang="en-US" sz="2200" dirty="0" smtClean="0">
                <a:solidFill>
                  <a:schemeClr val="bg1"/>
                </a:solidFill>
              </a:rPr>
              <a:t> …..</a:t>
            </a:r>
          </a:p>
          <a:p>
            <a:pPr algn="just">
              <a:buFontTx/>
              <a:buChar char="-"/>
            </a:pPr>
            <a:r>
              <a:rPr lang="en-US" sz="2200" dirty="0" err="1" smtClean="0">
                <a:solidFill>
                  <a:schemeClr val="bg1"/>
                </a:solidFill>
              </a:rPr>
              <a:t>Nêu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hình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dáng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của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gối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bánh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gai</a:t>
            </a:r>
            <a:r>
              <a:rPr lang="en-US" sz="2200" dirty="0" smtClean="0">
                <a:solidFill>
                  <a:schemeClr val="bg1"/>
                </a:solidFill>
              </a:rPr>
              <a:t>…..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2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66983" y="1852702"/>
            <a:ext cx="6076779" cy="1862048"/>
            <a:chOff x="1766983" y="1852702"/>
            <a:chExt cx="6076779" cy="186204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873857" y="3457575"/>
              <a:ext cx="5722479" cy="1809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60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66983" y="1852702"/>
              <a:ext cx="159851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1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I. </a:t>
              </a:r>
              <a:endParaRPr lang="zh-CN" altLang="en-US" sz="1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124200" y="2082614"/>
              <a:ext cx="4719562" cy="132343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80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Từ</a:t>
              </a:r>
              <a:r>
                <a:rPr lang="en-US" altLang="zh-CN" sz="8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80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là</a:t>
              </a:r>
              <a:r>
                <a:rPr lang="en-US" altLang="zh-CN" sz="8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80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gì</a:t>
              </a:r>
              <a:r>
                <a:rPr lang="en-US" altLang="zh-CN" sz="8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?</a:t>
              </a:r>
              <a:endParaRPr lang="zh-CN" alt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1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726096" y="1697009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34" y="3795712"/>
            <a:ext cx="6016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7"/>
          <a:stretch/>
        </p:blipFill>
        <p:spPr bwMode="auto">
          <a:xfrm>
            <a:off x="6629400" y="1965325"/>
            <a:ext cx="27209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矩形 2"/>
          <p:cNvSpPr>
            <a:spLocks/>
          </p:cNvSpPr>
          <p:nvPr/>
        </p:nvSpPr>
        <p:spPr bwMode="auto">
          <a:xfrm>
            <a:off x="0" y="3257550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/>
          </p:cNvSpPr>
          <p:nvPr/>
        </p:nvSpPr>
        <p:spPr bwMode="auto">
          <a:xfrm>
            <a:off x="-17463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矩形 2"/>
          <p:cNvSpPr>
            <a:spLocks/>
          </p:cNvSpPr>
          <p:nvPr/>
        </p:nvSpPr>
        <p:spPr bwMode="auto">
          <a:xfrm>
            <a:off x="-9526" y="133350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矩形 2"/>
          <p:cNvSpPr>
            <a:spLocks/>
          </p:cNvSpPr>
          <p:nvPr/>
        </p:nvSpPr>
        <p:spPr bwMode="auto">
          <a:xfrm>
            <a:off x="0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5478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921E-7 L 0.73194 -7.03921E-7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659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4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23950"/>
            <a:ext cx="3524250" cy="3350748"/>
          </a:xfrm>
          <a:prstGeom prst="rect">
            <a:avLst/>
          </a:prstGeom>
          <a:noFill/>
        </p:spPr>
      </p:pic>
      <p:sp>
        <p:nvSpPr>
          <p:cNvPr id="17" name="Cloud Callout 16"/>
          <p:cNvSpPr/>
          <p:nvPr/>
        </p:nvSpPr>
        <p:spPr>
          <a:xfrm rot="20910055" flipH="1">
            <a:off x="774907" y="1041060"/>
            <a:ext cx="3962400" cy="20574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89"/>
          <p:cNvSpPr>
            <a:spLocks noChangeArrowheads="1"/>
          </p:cNvSpPr>
          <p:nvPr/>
        </p:nvSpPr>
        <p:spPr bwMode="auto">
          <a:xfrm>
            <a:off x="1371600" y="1504950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3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3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khóa</a:t>
            </a:r>
            <a:r>
              <a:rPr lang="en-US" altLang="zh-CN" sz="3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2:</a:t>
            </a:r>
          </a:p>
          <a:p>
            <a:pPr algn="ctr">
              <a:defRPr/>
            </a:pPr>
            <a:r>
              <a:rPr lang="en-US" altLang="zh-CN" sz="3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ĂN</a:t>
            </a:r>
            <a:endParaRPr lang="en-US" altLang="zh-CN" sz="36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2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6" descr="书本蓝阴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391"/>
            <a:ext cx="8485884" cy="4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506200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Từ</a:t>
            </a:r>
            <a:r>
              <a:rPr lang="en-US" sz="4400" dirty="0" smtClean="0"/>
              <a:t> </a:t>
            </a:r>
            <a:r>
              <a:rPr lang="en-US" sz="4400" dirty="0" err="1" smtClean="0"/>
              <a:t>láy</a:t>
            </a:r>
            <a:r>
              <a:rPr lang="en-US" sz="4400" dirty="0" smtClean="0"/>
              <a:t> </a:t>
            </a:r>
            <a:r>
              <a:rPr lang="en-US" sz="4400" dirty="0" err="1" smtClean="0"/>
              <a:t>tả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tiếng</a:t>
            </a:r>
            <a:r>
              <a:rPr lang="en-US" sz="4400" dirty="0" smtClean="0"/>
              <a:t> </a:t>
            </a:r>
            <a:r>
              <a:rPr lang="en-US" sz="4400" dirty="0" err="1" smtClean="0"/>
              <a:t>cười</a:t>
            </a:r>
            <a:endParaRPr lang="en-US" sz="4400" dirty="0"/>
          </a:p>
        </p:txBody>
      </p:sp>
      <p:pic>
        <p:nvPicPr>
          <p:cNvPr id="109570" name="Picture 2" descr="Káº¿t quáº£ hÃ¬nh áº£nh cho cÆ°á»i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164">
            <a:off x="5173019" y="1473314"/>
            <a:ext cx="2403129" cy="19859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6" descr="书本蓝阴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391"/>
            <a:ext cx="8485884" cy="4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506200"/>
            <a:ext cx="23294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Từ</a:t>
            </a:r>
            <a:r>
              <a:rPr lang="en-US" sz="4400" dirty="0" smtClean="0"/>
              <a:t> </a:t>
            </a:r>
            <a:r>
              <a:rPr lang="en-US" sz="4400" dirty="0" err="1" smtClean="0"/>
              <a:t>láy</a:t>
            </a:r>
            <a:r>
              <a:rPr lang="en-US" sz="4400" dirty="0" smtClean="0"/>
              <a:t> </a:t>
            </a:r>
            <a:r>
              <a:rPr lang="en-US" sz="4400" dirty="0" err="1" smtClean="0"/>
              <a:t>tả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tiếng</a:t>
            </a:r>
            <a:r>
              <a:rPr lang="en-US" sz="4400" dirty="0" smtClean="0"/>
              <a:t> </a:t>
            </a:r>
            <a:r>
              <a:rPr lang="en-US" sz="4400" dirty="0" err="1" smtClean="0"/>
              <a:t>nói</a:t>
            </a:r>
            <a:endParaRPr lang="en-US" sz="4400" dirty="0"/>
          </a:p>
        </p:txBody>
      </p:sp>
      <p:pic>
        <p:nvPicPr>
          <p:cNvPr id="11776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 b="18325"/>
          <a:stretch>
            <a:fillRect/>
          </a:stretch>
        </p:blipFill>
        <p:spPr bwMode="auto">
          <a:xfrm>
            <a:off x="4953000" y="1352550"/>
            <a:ext cx="2686538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6" descr="书本蓝阴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391"/>
            <a:ext cx="8485884" cy="44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50620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Từ</a:t>
            </a:r>
            <a:r>
              <a:rPr lang="en-US" sz="4400" dirty="0" smtClean="0"/>
              <a:t> </a:t>
            </a:r>
            <a:r>
              <a:rPr lang="en-US" sz="4400" dirty="0" err="1" smtClean="0"/>
              <a:t>láy</a:t>
            </a:r>
            <a:r>
              <a:rPr lang="en-US" sz="4400" dirty="0" smtClean="0"/>
              <a:t> </a:t>
            </a:r>
            <a:r>
              <a:rPr lang="en-US" sz="4400" dirty="0" err="1" smtClean="0"/>
              <a:t>tả</a:t>
            </a:r>
            <a:r>
              <a:rPr lang="en-US" sz="4400" dirty="0" smtClean="0"/>
              <a:t> </a:t>
            </a:r>
            <a:r>
              <a:rPr lang="en-US" sz="4400" dirty="0" err="1" smtClean="0"/>
              <a:t>dáng</a:t>
            </a:r>
            <a:r>
              <a:rPr lang="en-US" sz="4400" dirty="0" smtClean="0"/>
              <a:t> </a:t>
            </a:r>
            <a:r>
              <a:rPr lang="en-US" sz="4400" dirty="0" err="1" smtClean="0"/>
              <a:t>điệu</a:t>
            </a:r>
            <a:endParaRPr lang="en-US" sz="4400" dirty="0"/>
          </a:p>
        </p:txBody>
      </p:sp>
      <p:pic>
        <p:nvPicPr>
          <p:cNvPr id="116738" name="Picture 2" descr="Káº¿t quáº£ hÃ¬nh áº£nh cho dÃ¡ng Äi lom khom hoáº¡t hÃ¬nh"/>
          <p:cNvPicPr>
            <a:picLocks noChangeAspect="1" noChangeArrowheads="1"/>
          </p:cNvPicPr>
          <p:nvPr/>
        </p:nvPicPr>
        <p:blipFill>
          <a:blip r:embed="rId3"/>
          <a:srcRect t="16006" r="42857" b="22393"/>
          <a:stretch>
            <a:fillRect/>
          </a:stretch>
        </p:blipFill>
        <p:spPr bwMode="auto">
          <a:xfrm>
            <a:off x="5334000" y="742950"/>
            <a:ext cx="2133600" cy="1628432"/>
          </a:xfrm>
          <a:prstGeom prst="rect">
            <a:avLst/>
          </a:prstGeom>
          <a:noFill/>
        </p:spPr>
      </p:pic>
      <p:pic>
        <p:nvPicPr>
          <p:cNvPr id="6" name="Picture 2" descr="Káº¿t quáº£ hÃ¬nh áº£nh cho dÃ¡ng Äi lom khom hoáº¡t hÃ¬nh"/>
          <p:cNvPicPr>
            <a:picLocks noChangeAspect="1" noChangeArrowheads="1"/>
          </p:cNvPicPr>
          <p:nvPr/>
        </p:nvPicPr>
        <p:blipFill>
          <a:blip r:embed="rId3"/>
          <a:srcRect l="57143" t="16006" b="22393"/>
          <a:stretch>
            <a:fillRect/>
          </a:stretch>
        </p:blipFill>
        <p:spPr bwMode="auto">
          <a:xfrm>
            <a:off x="5562600" y="2419350"/>
            <a:ext cx="1600200" cy="162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Thinkpad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Thinkpad\Desktop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" t="9874" r="5765" b="3240"/>
          <a:stretch/>
        </p:blipFill>
        <p:spPr bwMode="auto">
          <a:xfrm>
            <a:off x="266700" y="508000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Thinkpad\Desktop\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r="5833" b="9410"/>
          <a:stretch/>
        </p:blipFill>
        <p:spPr bwMode="auto">
          <a:xfrm>
            <a:off x="457200" y="0"/>
            <a:ext cx="81534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Thinkpad\Desktop\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7" t="88615"/>
          <a:stretch/>
        </p:blipFill>
        <p:spPr bwMode="auto">
          <a:xfrm>
            <a:off x="4902200" y="4559300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028"/>
          <p:cNvSpPr txBox="1">
            <a:spLocks noChangeArrowheads="1"/>
          </p:cNvSpPr>
          <p:nvPr/>
        </p:nvSpPr>
        <p:spPr bwMode="auto">
          <a:xfrm>
            <a:off x="1401579" y="1276746"/>
            <a:ext cx="6758188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5000" spc="600" dirty="0" smtClean="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rPr>
              <a:t>Thank you</a:t>
            </a:r>
            <a:endParaRPr lang="zh-CN" altLang="en-US" sz="5000" spc="600" dirty="0">
              <a:solidFill>
                <a:schemeClr val="bg1"/>
              </a:solidFill>
              <a:latin typeface="方正剪纸简体" pitchFamily="65" charset="-122"/>
              <a:ea typeface="方正剪纸简体" pitchFamily="65" charset="-122"/>
            </a:endParaRPr>
          </a:p>
        </p:txBody>
      </p:sp>
      <p:sp>
        <p:nvSpPr>
          <p:cNvPr id="40" name="Text Box 2028"/>
          <p:cNvSpPr txBox="1">
            <a:spLocks noChangeArrowheads="1"/>
          </p:cNvSpPr>
          <p:nvPr/>
        </p:nvSpPr>
        <p:spPr bwMode="auto">
          <a:xfrm>
            <a:off x="1191816" y="2384107"/>
            <a:ext cx="6758188" cy="4924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r>
              <a:rPr lang="en-US" altLang="zh-CN" sz="2600" b="1" spc="300" dirty="0" smtClean="0">
                <a:latin typeface="微软雅黑" pitchFamily="34" charset="-122"/>
                <a:ea typeface="微软雅黑" pitchFamily="34" charset="-122"/>
              </a:rPr>
              <a:t>Try Hard! You can do everything!</a:t>
            </a:r>
            <a:endParaRPr lang="zh-CN" altLang="en-US" sz="2600" b="1" spc="3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" name="Picture 7" descr="C:\Users\Thinkpad\Desktop\学校\1_0008_图层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0305" y="6846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Thinkpad\Desktop\学校\1_0007_图层-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330450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Thinkpad\Desktop\学校\1_0006_图层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Thinkpad\Desktop\学校\1_0005_图层-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924" y="-426326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41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9" dur="6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31" dur="6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24150"/>
            <a:ext cx="1510593" cy="20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33400" y="742950"/>
            <a:ext cx="170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I. </a:t>
            </a:r>
            <a:r>
              <a:rPr lang="en-US" sz="2800" b="1" dirty="0" err="1" smtClean="0">
                <a:solidFill>
                  <a:srgbClr val="FFFF00"/>
                </a:solidFill>
              </a:rPr>
              <a:t>Từ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9600" y="127635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Ví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dụ</a:t>
            </a:r>
            <a:r>
              <a:rPr lang="en-US" sz="2400" dirty="0" smtClean="0">
                <a:solidFill>
                  <a:schemeClr val="bg1"/>
                </a:solidFill>
              </a:rPr>
              <a:t>  (sgk-tr13)</a:t>
            </a:r>
          </a:p>
          <a:p>
            <a:r>
              <a:rPr lang="en-US" sz="2400" i="1" dirty="0" err="1" smtClean="0">
                <a:solidFill>
                  <a:schemeClr val="bg1"/>
                </a:solidFill>
              </a:rPr>
              <a:t>Thần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dạy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dân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trồng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trọt</a:t>
            </a:r>
            <a:r>
              <a:rPr lang="en-US" sz="2400" i="1" dirty="0" smtClean="0">
                <a:solidFill>
                  <a:schemeClr val="bg1"/>
                </a:solidFill>
              </a:rPr>
              <a:t>,/ </a:t>
            </a:r>
            <a:r>
              <a:rPr lang="en-US" sz="2400" i="1" dirty="0" err="1" smtClean="0">
                <a:solidFill>
                  <a:schemeClr val="bg1"/>
                </a:solidFill>
              </a:rPr>
              <a:t>chăn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nuôi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/ </a:t>
            </a:r>
            <a:r>
              <a:rPr lang="en-US" sz="2400" i="1" dirty="0" err="1" smtClean="0">
                <a:solidFill>
                  <a:schemeClr val="bg1"/>
                </a:solidFill>
              </a:rPr>
              <a:t>ăn</a:t>
            </a:r>
            <a:r>
              <a:rPr lang="en-US" sz="2400" i="1" dirty="0" smtClean="0">
                <a:solidFill>
                  <a:schemeClr val="bg1"/>
                </a:solidFill>
              </a:rPr>
              <a:t> ở.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(Con </a:t>
            </a:r>
            <a:r>
              <a:rPr lang="en-US" sz="2400" dirty="0" err="1" smtClean="0">
                <a:solidFill>
                  <a:schemeClr val="bg1"/>
                </a:solidFill>
              </a:rPr>
              <a:t>Rồng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cháu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Tiên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066800" y="2932430"/>
          <a:ext cx="6096000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Tiếng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1066800" y="2952750"/>
          <a:ext cx="6096000" cy="17411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43053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Tiếng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Từ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Thần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dạy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dân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trồng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trọt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chăn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ở.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12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tiếng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Thần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dạy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dân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trồng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trọt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chăn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 ở.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9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từ</a:t>
                      </a:r>
                      <a:endParaRPr lang="en-US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 flipH="1">
            <a:off x="6705600" y="361950"/>
            <a:ext cx="2057400" cy="1905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ví</a:t>
            </a:r>
            <a:r>
              <a:rPr lang="en-US" sz="2400" dirty="0" smtClean="0"/>
              <a:t> </a:t>
            </a:r>
            <a:r>
              <a:rPr lang="en-US" sz="2400" dirty="0" err="1" smtClean="0"/>
              <a:t>dụ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0200" y="2876550"/>
          <a:ext cx="6096000" cy="155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Tiếng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Thần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dạy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dân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trồng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trọt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chăn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ở.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12 </a:t>
                      </a:r>
                      <a:r>
                        <a:rPr lang="en-US" sz="1800" i="1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tiếng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Thần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dạy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dân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trồng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trọt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chăn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cách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 ở.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9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từ</a:t>
                      </a:r>
                      <a:endParaRPr lang="en-US" sz="18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5105400" y="1047750"/>
            <a:ext cx="3276600" cy="1524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105400" y="1047750"/>
            <a:ext cx="3276600" cy="1600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1 </a:t>
            </a:r>
            <a:r>
              <a:rPr lang="en-US" dirty="0" err="1" smtClean="0"/>
              <a:t>tiếng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2 </a:t>
            </a:r>
            <a:r>
              <a:rPr lang="en-US" dirty="0" err="1" smtClean="0"/>
              <a:t>tiếng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 rot="20922905" flipH="1">
            <a:off x="890578" y="1163198"/>
            <a:ext cx="2895600" cy="1600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 rot="20922905" flipH="1">
            <a:off x="890579" y="1163198"/>
            <a:ext cx="2895600" cy="1600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601470"/>
          <a:ext cx="65532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Tiếng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ỗi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âm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bởi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cấu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đơn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đặt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VD: …..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dirty="0" smtClean="0"/>
                        <a:t>VD: ………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438150"/>
            <a:ext cx="330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biệt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tiếng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2266950"/>
            <a:ext cx="1720014" cy="23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flipH="1">
            <a:off x="7162800" y="590550"/>
            <a:ext cx="1600200" cy="1524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 l="2319" r="21159" b="2975"/>
          <a:stretch>
            <a:fillRect/>
          </a:stretch>
        </p:blipFill>
        <p:spPr bwMode="auto">
          <a:xfrm rot="21381913">
            <a:off x="369969" y="2875085"/>
            <a:ext cx="1281023" cy="2096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533400" y="971550"/>
            <a:ext cx="3581400" cy="1524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 rot="21096589" flipH="1">
            <a:off x="5054250" y="1174240"/>
            <a:ext cx="2895600" cy="1600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 l="23256" t="6977" r="20930" b="13953"/>
          <a:stretch>
            <a:fillRect/>
          </a:stretch>
        </p:blipFill>
        <p:spPr bwMode="auto">
          <a:xfrm>
            <a:off x="7162800" y="2114550"/>
            <a:ext cx="1828800" cy="25908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457200" y="895350"/>
            <a:ext cx="4038600" cy="1818931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1123950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,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thơ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Mênh</a:t>
            </a:r>
            <a:r>
              <a:rPr lang="en-US" sz="2000" dirty="0" smtClean="0"/>
              <a:t> </a:t>
            </a:r>
            <a:r>
              <a:rPr lang="en-US" sz="2000" dirty="0" err="1" smtClean="0"/>
              <a:t>mông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chuyến</a:t>
            </a:r>
            <a:r>
              <a:rPr lang="en-US" sz="2000" dirty="0" smtClean="0"/>
              <a:t> </a:t>
            </a:r>
            <a:r>
              <a:rPr lang="en-US" sz="2000" dirty="0" err="1" smtClean="0"/>
              <a:t>đò</a:t>
            </a:r>
            <a:r>
              <a:rPr lang="en-US" sz="2000" dirty="0" smtClean="0"/>
              <a:t> </a:t>
            </a:r>
            <a:r>
              <a:rPr lang="en-US" sz="2000" dirty="0" err="1" smtClean="0"/>
              <a:t>ngang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9" name="Cloud Callout 8"/>
          <p:cNvSpPr/>
          <p:nvPr/>
        </p:nvSpPr>
        <p:spPr>
          <a:xfrm rot="21053669" flipH="1">
            <a:off x="4993435" y="1106996"/>
            <a:ext cx="2967128" cy="171030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</a:t>
            </a:r>
            <a:r>
              <a:rPr lang="en-US" dirty="0" err="1" smtClean="0"/>
              <a:t>từ</a:t>
            </a:r>
            <a:r>
              <a:rPr lang="en-US" dirty="0" smtClean="0"/>
              <a:t>, 7 </a:t>
            </a:r>
            <a:r>
              <a:rPr lang="en-US" dirty="0" err="1" smtClean="0"/>
              <a:t>tiếng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34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838200" y="1657350"/>
            <a:ext cx="7150034" cy="1019175"/>
            <a:chOff x="1264257" y="1266654"/>
            <a:chExt cx="7150034" cy="1019175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40457" y="2028654"/>
              <a:ext cx="6934200" cy="2571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264257" y="1266654"/>
              <a:ext cx="7150034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II.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Từ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đơn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và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từ</a:t>
              </a:r>
              <a:r>
                <a:rPr lang="en-US" altLang="zh-CN" sz="48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 </a:t>
              </a:r>
              <a:r>
                <a:rPr lang="en-US" altLang="zh-CN" sz="48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方正剪纸简体" pitchFamily="65" charset="-122"/>
                  <a:ea typeface="方正剪纸简体" pitchFamily="65" charset="-122"/>
                </a:rPr>
                <a:t>phức</a:t>
              </a:r>
              <a:endParaRPr lang="zh-CN" alt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方正剪纸简体" pitchFamily="65" charset="-122"/>
                <a:ea typeface="方正剪纸简体" pitchFamily="65" charset="-122"/>
              </a:endParaRPr>
            </a:p>
          </p:txBody>
        </p:sp>
      </p:grpSp>
      <p:pic>
        <p:nvPicPr>
          <p:cNvPr id="41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1116" flipH="1">
            <a:off x="114534" y="1711030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abstract-design-with-beautiful-flower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456" y="3861545"/>
            <a:ext cx="246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abstract-design-with-beautiful-flower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723" y="3183682"/>
            <a:ext cx="406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abstract-design-with-beautiful-flower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1773" y="3336082"/>
            <a:ext cx="406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abstract-design-with-beautiful-flower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381" y="3831382"/>
            <a:ext cx="4048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7067037" y="4195080"/>
            <a:ext cx="523399" cy="461720"/>
          </a:xfrm>
          <a:prstGeom prst="ellipse">
            <a:avLst/>
          </a:prstGeom>
          <a:solidFill>
            <a:srgbClr val="CCCC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" name="Picture 5" descr="abstract-design-with-beautiful-flowers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8264"/>
            <a:ext cx="1960198" cy="26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abstract-design-with-beautiful-flower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381" y="3445620"/>
            <a:ext cx="12938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abstract-design-with-beautiful-flower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123" y="3336082"/>
            <a:ext cx="406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abstract-design-with-beautiful-flower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881" y="4201270"/>
            <a:ext cx="2476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2"/>
          <p:cNvSpPr>
            <a:spLocks/>
          </p:cNvSpPr>
          <p:nvPr/>
        </p:nvSpPr>
        <p:spPr bwMode="auto">
          <a:xfrm>
            <a:off x="0" y="3934907"/>
            <a:ext cx="9161463" cy="1208593"/>
          </a:xfrm>
          <a:custGeom>
            <a:avLst/>
            <a:gdLst>
              <a:gd name="T0" fmla="*/ 0 w 9163051"/>
              <a:gd name="T1" fmla="*/ 628786 h 1609378"/>
              <a:gd name="T2" fmla="*/ 9161463 w 9163051"/>
              <a:gd name="T3" fmla="*/ 0 h 1609378"/>
              <a:gd name="T4" fmla="*/ 9142416 w 9163051"/>
              <a:gd name="T5" fmla="*/ 1609725 h 1609378"/>
              <a:gd name="T6" fmla="*/ 0 w 9163051"/>
              <a:gd name="T7" fmla="*/ 1609725 h 1609378"/>
              <a:gd name="T8" fmla="*/ 0 w 9163051"/>
              <a:gd name="T9" fmla="*/ 628786 h 1609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609378"/>
              <a:gd name="T17" fmla="*/ 9163051 w 9163051"/>
              <a:gd name="T18" fmla="*/ 1609378 h 1609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矩形 2"/>
          <p:cNvSpPr>
            <a:spLocks/>
          </p:cNvSpPr>
          <p:nvPr/>
        </p:nvSpPr>
        <p:spPr bwMode="auto">
          <a:xfrm>
            <a:off x="-17463" y="3226914"/>
            <a:ext cx="9159876" cy="1179988"/>
          </a:xfrm>
          <a:custGeom>
            <a:avLst/>
            <a:gdLst>
              <a:gd name="T0" fmla="*/ 0 w 9163051"/>
              <a:gd name="T1" fmla="*/ 1571625 h 1571972"/>
              <a:gd name="T2" fmla="*/ 9159876 w 9163051"/>
              <a:gd name="T3" fmla="*/ 943114 h 1571972"/>
              <a:gd name="T4" fmla="*/ 9159876 w 9163051"/>
              <a:gd name="T5" fmla="*/ 42853 h 1571972"/>
              <a:gd name="T6" fmla="*/ 0 w 9163051"/>
              <a:gd name="T7" fmla="*/ 0 h 1571972"/>
              <a:gd name="T8" fmla="*/ 0 w 9163051"/>
              <a:gd name="T9" fmla="*/ 1571625 h 1571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3051"/>
              <a:gd name="T16" fmla="*/ 0 h 1571972"/>
              <a:gd name="T17" fmla="*/ 9163051 w 9163051"/>
              <a:gd name="T18" fmla="*/ 1571972 h 1571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" name="矩形 2"/>
          <p:cNvSpPr>
            <a:spLocks/>
          </p:cNvSpPr>
          <p:nvPr/>
        </p:nvSpPr>
        <p:spPr bwMode="auto">
          <a:xfrm>
            <a:off x="0" y="2038350"/>
            <a:ext cx="9161463" cy="1272956"/>
          </a:xfrm>
          <a:custGeom>
            <a:avLst/>
            <a:gdLst>
              <a:gd name="T0" fmla="*/ 0 w 9164854"/>
              <a:gd name="T1" fmla="*/ 483412 h 1695783"/>
              <a:gd name="T2" fmla="*/ 9145152 w 9164854"/>
              <a:gd name="T3" fmla="*/ 0 h 1695783"/>
              <a:gd name="T4" fmla="*/ 9161247 w 9164854"/>
              <a:gd name="T5" fmla="*/ 11444 h 1695783"/>
              <a:gd name="T6" fmla="*/ 9154900 w 9164854"/>
              <a:gd name="T7" fmla="*/ 1695450 h 1695783"/>
              <a:gd name="T8" fmla="*/ 0 w 9164854"/>
              <a:gd name="T9" fmla="*/ 1639899 h 1695783"/>
              <a:gd name="T10" fmla="*/ 0 w 9164854"/>
              <a:gd name="T11" fmla="*/ 483412 h 16957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64854"/>
              <a:gd name="T19" fmla="*/ 0 h 1695783"/>
              <a:gd name="T20" fmla="*/ 9164854 w 9164854"/>
              <a:gd name="T21" fmla="*/ 1695783 h 16957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" name="矩形 2"/>
          <p:cNvSpPr>
            <a:spLocks/>
          </p:cNvSpPr>
          <p:nvPr/>
        </p:nvSpPr>
        <p:spPr bwMode="auto">
          <a:xfrm>
            <a:off x="-22226" y="1200150"/>
            <a:ext cx="9166226" cy="1295909"/>
          </a:xfrm>
          <a:custGeom>
            <a:avLst/>
            <a:gdLst>
              <a:gd name="T0" fmla="*/ 0 w 9169401"/>
              <a:gd name="T1" fmla="*/ 1446213 h 1446786"/>
              <a:gd name="T2" fmla="*/ 9159651 w 9169401"/>
              <a:gd name="T3" fmla="*/ 967659 h 1446786"/>
              <a:gd name="T4" fmla="*/ 9166226 w 9169401"/>
              <a:gd name="T5" fmla="*/ 0 h 1446786"/>
              <a:gd name="T6" fmla="*/ 12696 w 9169401"/>
              <a:gd name="T7" fmla="*/ 317374 h 1446786"/>
              <a:gd name="T8" fmla="*/ 0 w 9169401"/>
              <a:gd name="T9" fmla="*/ 1446213 h 1446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9401"/>
              <a:gd name="T16" fmla="*/ 0 h 1446786"/>
              <a:gd name="T17" fmla="*/ 9169401 w 9169401"/>
              <a:gd name="T18" fmla="*/ 1446786 h 1446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" name="矩形 2"/>
          <p:cNvSpPr>
            <a:spLocks/>
          </p:cNvSpPr>
          <p:nvPr/>
        </p:nvSpPr>
        <p:spPr bwMode="auto">
          <a:xfrm>
            <a:off x="-4763" y="164906"/>
            <a:ext cx="9153526" cy="1345662"/>
          </a:xfrm>
          <a:custGeom>
            <a:avLst/>
            <a:gdLst>
              <a:gd name="T0" fmla="*/ 7934 w 9156701"/>
              <a:gd name="T1" fmla="*/ 1024653 h 1792621"/>
              <a:gd name="T2" fmla="*/ 9146951 w 9156701"/>
              <a:gd name="T3" fmla="*/ 0 h 1792621"/>
              <a:gd name="T4" fmla="*/ 9153526 w 9156701"/>
              <a:gd name="T5" fmla="*/ 1474846 h 1792621"/>
              <a:gd name="T6" fmla="*/ 0 w 9156701"/>
              <a:gd name="T7" fmla="*/ 1792287 h 1792621"/>
              <a:gd name="T8" fmla="*/ 7934 w 9156701"/>
              <a:gd name="T9" fmla="*/ 1024653 h 17926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6701"/>
              <a:gd name="T16" fmla="*/ 0 h 1792621"/>
              <a:gd name="T17" fmla="*/ 9156701 w 9156701"/>
              <a:gd name="T18" fmla="*/ 1792621 h 17926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2" name="矩形 2"/>
          <p:cNvSpPr>
            <a:spLocks/>
          </p:cNvSpPr>
          <p:nvPr/>
        </p:nvSpPr>
        <p:spPr bwMode="auto">
          <a:xfrm>
            <a:off x="-7938" y="0"/>
            <a:ext cx="9151938" cy="966637"/>
          </a:xfrm>
          <a:custGeom>
            <a:avLst/>
            <a:gdLst>
              <a:gd name="T0" fmla="*/ 192 w 9155305"/>
              <a:gd name="T1" fmla="*/ 1287463 h 1291210"/>
              <a:gd name="T2" fmla="*/ 9143777 w 9155305"/>
              <a:gd name="T3" fmla="*/ 251347 h 1291210"/>
              <a:gd name="T4" fmla="*/ 9151938 w 9155305"/>
              <a:gd name="T5" fmla="*/ 0 h 1291210"/>
              <a:gd name="T6" fmla="*/ 1778 w 9155305"/>
              <a:gd name="T7" fmla="*/ 25326 h 1291210"/>
              <a:gd name="T8" fmla="*/ 192 w 9155305"/>
              <a:gd name="T9" fmla="*/ 1287463 h 1291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5305"/>
              <a:gd name="T16" fmla="*/ 0 h 1291210"/>
              <a:gd name="T17" fmla="*/ 9155305 w 9155305"/>
              <a:gd name="T18" fmla="*/ 1291210 h 1291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061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1.94324E-6 L 0.81944 -1.94324E-6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9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3994 0.0669 C 0.04896 0.08102 0.054 0.10208 0.054 0.12407 C 0.054 0.14907 0.04896 0.16898 0.03994 0.1831 C 0.02709 0.19861 -0.0092 0.19607 -0.02274 0.21667 C -0.03628 0.23727 -0.03732 0.28773 -0.04114 0.30625 " pathEditMode="relative" rAng="0" ptsTypes="FfffsF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528 -0.01829 C 0.00816 -0.03403 0.03854 -0.01319 0.05382 0.02732 C 0.06944 0.06875 0.06406 0.11412 0.04062 0.13033 C 0.01701 0.1456 0.0118 0.19097 0.02726 0.23171 C 0.04288 0.27338 0.07326 0.29491 0.0967 0.27917 " pathEditMode="relative" rAng="3800349" ptsTypes="fffff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600" y="149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3994 0.0669 C 0.04896 0.08102 0.054 0.10208 0.054 0.12407 C 0.054 0.14907 0.04896 0.16898 0.03994 0.1831 C 0.02709 0.19861 -0.0092 0.19607 -0.02274 0.21667 C -0.03628 0.23727 -0.03732 0.28773 -0.04114 0.30625 " pathEditMode="relative" rAng="0" ptsTypes="FfffsF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15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9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2.31214E-7 C 0.02482 -0.0104 0.05277 0.01688 0.06284 0.06012 C 0.07361 0.07214 0.04618 0.07399 0.04062 0.08277 C 0.03507 0.09156 0.0335 0.08879 0.02951 0.11237 C 0.00434 0.12301 0.0059 0.18081 0.01649 0.22497 C 0.02673 0.26798 0.05069 0.32786 0.07552 0.31746 " pathEditMode="relative" rAng="0" ptsTypes="ffafff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00" y="159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21965E-6 L 0.02344 0.05087 C 0.02969 0.07561 0.01389 0.08879 0.00434 0.10151 C 0.00139 0.11191 -0.01337 0.12463 -0.01788 0.14382 C -0.0191 0.16324 0.00035 0.19076 -0.00347 0.21781 C -0.01701 0.23839 -0.03733 0.28763 -0.04115 0.30636 " pathEditMode="relative" rAng="0" ptsTypes="FffasF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15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8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27746E-6 L -0.01059 0.06683 C -0.01302 0.08093 -0.00434 0.09688 -0.00434 0.11908 C -0.00434 0.14405 -0.01302 0.16902 -0.01059 0.18313 C -0.00712 0.19862 0.00243 0.19607 0.0059 0.21665 C 0.00955 0.23723 0.0099 0.28763 0.01094 0.30636 " pathEditMode="relative" rAng="0" ptsTypes="FfffsF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5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rcRect l="5938" t="5882"/>
          <a:stretch>
            <a:fillRect/>
          </a:stretch>
        </p:blipFill>
        <p:spPr>
          <a:xfrm>
            <a:off x="457200" y="994996"/>
            <a:ext cx="5334000" cy="3938954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715000" y="1047750"/>
            <a:ext cx="2938482" cy="16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Nhắc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lại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kiến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thức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về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đơn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phức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;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ghép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từ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láy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và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lấy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ví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kern="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dụ</a:t>
            </a:r>
            <a:r>
              <a:rPr lang="en-US" altLang="zh-CN" sz="20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24150"/>
            <a:ext cx="1823469" cy="18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66750"/>
            <a:ext cx="336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II. </a:t>
            </a:r>
            <a:r>
              <a:rPr lang="en-US" sz="2800" b="1" dirty="0" err="1" smtClean="0">
                <a:solidFill>
                  <a:schemeClr val="bg1"/>
                </a:solidFill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đơn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từ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phức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1455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smtClean="0"/>
              <a:t>-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từ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đơn</a:t>
            </a:r>
            <a:r>
              <a:rPr lang="en-US" sz="2000" b="1" i="1" dirty="0" smtClean="0"/>
              <a:t>; </a:t>
            </a:r>
            <a:r>
              <a:rPr lang="en-US" sz="2000" dirty="0" err="1" smtClean="0"/>
              <a:t>gồm</a:t>
            </a:r>
            <a:r>
              <a:rPr lang="en-US" sz="2000" dirty="0" smtClean="0"/>
              <a:t> 2 hay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từ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phức</a:t>
            </a:r>
            <a:r>
              <a:rPr lang="en-US" sz="2000" b="1" i="1" dirty="0" smtClean="0"/>
              <a:t>.</a:t>
            </a:r>
            <a:endParaRPr lang="en-US" sz="20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phức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ghép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nghĩa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từ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ghép</a:t>
            </a:r>
            <a:r>
              <a:rPr lang="en-US" sz="2000" dirty="0" smtClean="0"/>
              <a:t>. </a:t>
            </a:r>
          </a:p>
          <a:p>
            <a:pPr algn="just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phức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láy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giữa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từ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láy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6255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教育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1389</Words>
  <Application>Microsoft Office PowerPoint</Application>
  <PresentationFormat>On-screen Show (16:9)</PresentationFormat>
  <Paragraphs>289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幼儿教育</dc:title>
  <dc:creator>Administrator</dc:creator>
  <cp:lastModifiedBy>user</cp:lastModifiedBy>
  <cp:revision>394</cp:revision>
  <dcterms:created xsi:type="dcterms:W3CDTF">2013-11-04T01:23:30Z</dcterms:created>
  <dcterms:modified xsi:type="dcterms:W3CDTF">2019-06-22T07:57:58Z</dcterms:modified>
</cp:coreProperties>
</file>