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305" r:id="rId3"/>
    <p:sldId id="311" r:id="rId4"/>
    <p:sldId id="314" r:id="rId5"/>
    <p:sldId id="313" r:id="rId6"/>
    <p:sldId id="312" r:id="rId7"/>
    <p:sldId id="315" r:id="rId8"/>
    <p:sldId id="257" r:id="rId9"/>
    <p:sldId id="276" r:id="rId10"/>
    <p:sldId id="299" r:id="rId11"/>
    <p:sldId id="258" r:id="rId12"/>
    <p:sldId id="319" r:id="rId13"/>
    <p:sldId id="320" r:id="rId14"/>
    <p:sldId id="316" r:id="rId15"/>
    <p:sldId id="306" r:id="rId16"/>
    <p:sldId id="307" r:id="rId17"/>
    <p:sldId id="290" r:id="rId18"/>
    <p:sldId id="301" r:id="rId19"/>
    <p:sldId id="296" r:id="rId20"/>
    <p:sldId id="317" r:id="rId21"/>
    <p:sldId id="260" r:id="rId22"/>
    <p:sldId id="261" r:id="rId23"/>
    <p:sldId id="297" r:id="rId24"/>
    <p:sldId id="318" r:id="rId25"/>
    <p:sldId id="300" r:id="rId26"/>
    <p:sldId id="280" r:id="rId27"/>
    <p:sldId id="283"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5" autoAdjust="0"/>
    <p:restoredTop sz="94910" autoAdjust="0"/>
  </p:normalViewPr>
  <p:slideViewPr>
    <p:cSldViewPr snapToGrid="0">
      <p:cViewPr varScale="1">
        <p:scale>
          <a:sx n="92" d="100"/>
          <a:sy n="92" d="100"/>
        </p:scale>
        <p:origin x="2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2967275-1602-4799-B576-9FBBE40F8F3F}" type="datetimeFigureOut">
              <a:rPr lang="en-US" smtClean="0"/>
              <a:t>10/16/2020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838511-F15E-444D-B1AB-A3C9AA18F5A5}" type="slidenum">
              <a:rPr lang="en-US" smtClean="0"/>
              <a:t>‹#›</a:t>
            </a:fld>
            <a:endParaRPr lang="en-US"/>
          </a:p>
        </p:txBody>
      </p:sp>
    </p:spTree>
    <p:extLst>
      <p:ext uri="{BB962C8B-B14F-4D97-AF65-F5344CB8AC3E}">
        <p14:creationId xmlns:p14="http://schemas.microsoft.com/office/powerpoint/2010/main" val="231918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81FCF59-A760-4D7E-BB61-F307F1D3CC17}" type="datetimeFigureOut">
              <a:rPr lang="en-US" smtClean="0"/>
              <a:t>10/16/2020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1CFEAB-F82F-4DE6-9AC5-4A8F8AC2D33C}" type="slidenum">
              <a:rPr lang="en-US" smtClean="0"/>
              <a:t>‹#›</a:t>
            </a:fld>
            <a:endParaRPr lang="en-US"/>
          </a:p>
        </p:txBody>
      </p:sp>
    </p:spTree>
    <p:extLst>
      <p:ext uri="{BB962C8B-B14F-4D97-AF65-F5344CB8AC3E}">
        <p14:creationId xmlns:p14="http://schemas.microsoft.com/office/powerpoint/2010/main" val="170381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Hoạt</a:t>
            </a:r>
            <a:r>
              <a:rPr lang="en-US" baseline="0" smtClean="0"/>
              <a:t> động gấp giấy và cắt ra một hình thoi</a:t>
            </a:r>
          </a:p>
          <a:p>
            <a:r>
              <a:rPr lang="en-US" baseline="0" smtClean="0"/>
              <a:t>Mỗi nhóm nhận một cây kéo và tờ giấy A4</a:t>
            </a:r>
          </a:p>
          <a:p>
            <a:r>
              <a:rPr lang="en-US" baseline="0" smtClean="0"/>
              <a:t>Em hãy gấp đôi một tờ giấy ta dược một nếp gấp</a:t>
            </a:r>
          </a:p>
          <a:p>
            <a:r>
              <a:rPr lang="en-US" baseline="0" smtClean="0"/>
              <a:t>Em hãy gấy đôi nếp gấy ấy ta được một góc vuông</a:t>
            </a:r>
          </a:p>
          <a:p>
            <a:r>
              <a:rPr lang="en-US" baseline="0" smtClean="0"/>
              <a:t>Dùng kéo cắt góc vuông này để được một tam giác vuông sao cho tam giác vuông này có hai cạnh góc vuông không bằng nhau</a:t>
            </a:r>
          </a:p>
          <a:p>
            <a:r>
              <a:rPr lang="en-US" baseline="0" smtClean="0"/>
              <a:t>Mở tam giác vuông này ra ta được một hình tứ giác.</a:t>
            </a:r>
          </a:p>
          <a:p>
            <a:r>
              <a:rPr lang="en-US" baseline="0" smtClean="0"/>
              <a:t>Em có nhận xét gì về độ dài các cạnh của tứ giác này?</a:t>
            </a:r>
          </a:p>
          <a:p>
            <a:endParaRPr lang="en-US" baseline="0" smtClean="0"/>
          </a:p>
          <a:p>
            <a:r>
              <a:rPr lang="en-US" baseline="0" smtClean="0"/>
              <a:t>Tứ giác này có 4 cạnh bằng nhau ta gọi tứ giác này là hình thoi</a:t>
            </a:r>
          </a:p>
          <a:p>
            <a:endParaRPr lang="en-US" baseline="0" smtClean="0"/>
          </a:p>
          <a:p>
            <a:r>
              <a:rPr lang="en-US" baseline="0" smtClean="0"/>
              <a:t>Hình thoi là gì? Hình thoi có những tính chất gì giống và khác với các hình đã học không? Có những dấu hiệu gì để nhận biết một tứ giác là hình thoi? Hình thoi được ứng dụng vào các lĩnh vực nào của đời sống? Để trả lời câu hỏi này chúng ta hãy nghiên cứu bài hình thoi.</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a:t>
            </a:fld>
            <a:endParaRPr lang="en-US"/>
          </a:p>
        </p:txBody>
      </p:sp>
    </p:spTree>
    <p:extLst>
      <p:ext uri="{BB962C8B-B14F-4D97-AF65-F5344CB8AC3E}">
        <p14:creationId xmlns:p14="http://schemas.microsoft.com/office/powerpoint/2010/main" val="330398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15</a:t>
            </a:fld>
            <a:endParaRPr lang="en-US"/>
          </a:p>
        </p:txBody>
      </p:sp>
    </p:spTree>
    <p:extLst>
      <p:ext uri="{BB962C8B-B14F-4D97-AF65-F5344CB8AC3E}">
        <p14:creationId xmlns:p14="http://schemas.microsoft.com/office/powerpoint/2010/main" val="358731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err="1" smtClean="0"/>
              <a:t>Cần</a:t>
            </a:r>
            <a:r>
              <a:rPr lang="en-US" baseline="0" smtClean="0"/>
              <a:t> </a:t>
            </a:r>
            <a:r>
              <a:rPr lang="en-US" baseline="0" err="1" smtClean="0"/>
              <a:t>điều</a:t>
            </a:r>
            <a:r>
              <a:rPr lang="en-US" baseline="0" smtClean="0"/>
              <a:t> </a:t>
            </a:r>
            <a:r>
              <a:rPr lang="en-US" baseline="0" err="1" smtClean="0"/>
              <a:t>kiện</a:t>
            </a:r>
            <a:r>
              <a:rPr lang="en-US" baseline="0" smtClean="0"/>
              <a:t> </a:t>
            </a:r>
            <a:r>
              <a:rPr lang="en-US" baseline="0" err="1" smtClean="0"/>
              <a:t>gì</a:t>
            </a:r>
            <a:r>
              <a:rPr lang="en-US" baseline="0" smtClean="0"/>
              <a:t> </a:t>
            </a:r>
            <a:r>
              <a:rPr lang="en-US" baseline="0" err="1" smtClean="0"/>
              <a:t>để</a:t>
            </a:r>
            <a:r>
              <a:rPr lang="en-US" baseline="0" smtClean="0"/>
              <a:t> 1 </a:t>
            </a:r>
            <a:r>
              <a:rPr lang="en-US" baseline="0" err="1" smtClean="0"/>
              <a:t>tứ</a:t>
            </a:r>
            <a:r>
              <a:rPr lang="en-US" baseline="0" smtClean="0"/>
              <a:t> </a:t>
            </a:r>
            <a:r>
              <a:rPr lang="en-US" baseline="0" err="1" smtClean="0"/>
              <a:t>giác</a:t>
            </a:r>
            <a:r>
              <a:rPr lang="en-US" baseline="0" smtClean="0"/>
              <a:t> </a:t>
            </a:r>
            <a:r>
              <a:rPr lang="en-US" baseline="0" err="1" smtClean="0"/>
              <a:t>là</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endParaRPr lang="en-US" baseline="0" smtClean="0"/>
          </a:p>
          <a:p>
            <a:pPr defTabSz="931774">
              <a:defRPr/>
            </a:pPr>
            <a:r>
              <a:rPr lang="en-US" baseline="0" err="1" smtClean="0"/>
              <a:t>Dấu</a:t>
            </a:r>
            <a:r>
              <a:rPr lang="en-US" baseline="0" smtClean="0"/>
              <a:t> </a:t>
            </a:r>
            <a:r>
              <a:rPr lang="en-US" baseline="0" err="1" smtClean="0"/>
              <a:t>hiệu</a:t>
            </a:r>
            <a:r>
              <a:rPr lang="en-US" baseline="0" smtClean="0"/>
              <a:t> 1</a:t>
            </a:r>
          </a:p>
          <a:p>
            <a:pPr defTabSz="931774">
              <a:defRPr/>
            </a:pPr>
            <a:endParaRPr lang="en-US" baseline="0" smtClean="0"/>
          </a:p>
          <a:p>
            <a:pPr defTabSz="931774">
              <a:defRPr/>
            </a:pPr>
            <a:r>
              <a:rPr lang="en-US" baseline="0" err="1" smtClean="0"/>
              <a:t>Xét</a:t>
            </a:r>
            <a:r>
              <a:rPr lang="en-US" baseline="0" smtClean="0"/>
              <a:t> </a:t>
            </a:r>
            <a:r>
              <a:rPr lang="en-US" baseline="0" err="1" smtClean="0"/>
              <a:t>về</a:t>
            </a:r>
            <a:r>
              <a:rPr lang="en-US" baseline="0" smtClean="0"/>
              <a:t> </a:t>
            </a:r>
            <a:r>
              <a:rPr lang="en-US" baseline="0" err="1" smtClean="0"/>
              <a:t>cạnh</a:t>
            </a:r>
            <a:r>
              <a:rPr lang="en-US" baseline="0" smtClean="0"/>
              <a:t>, </a:t>
            </a:r>
            <a:r>
              <a:rPr lang="en-US" baseline="0" err="1" smtClean="0"/>
              <a:t>Hbh</a:t>
            </a:r>
            <a:r>
              <a:rPr lang="en-US" baseline="0" smtClean="0"/>
              <a:t> </a:t>
            </a:r>
            <a:r>
              <a:rPr lang="en-US" baseline="0" err="1" smtClean="0"/>
              <a:t>cần</a:t>
            </a:r>
            <a:r>
              <a:rPr lang="en-US" baseline="0" smtClean="0"/>
              <a:t> </a:t>
            </a:r>
            <a:r>
              <a:rPr lang="en-US" baseline="0" err="1" smtClean="0"/>
              <a:t>đk</a:t>
            </a:r>
            <a:r>
              <a:rPr lang="en-US" baseline="0" smtClean="0"/>
              <a:t> </a:t>
            </a:r>
            <a:r>
              <a:rPr lang="en-US" baseline="0" err="1" smtClean="0"/>
              <a:t>gì</a:t>
            </a:r>
            <a:r>
              <a:rPr lang="en-US" baseline="0" smtClean="0"/>
              <a:t>  </a:t>
            </a:r>
            <a:r>
              <a:rPr lang="en-US" baseline="0" err="1" smtClean="0"/>
              <a:t>để</a:t>
            </a:r>
            <a:r>
              <a:rPr lang="en-US" baseline="0" smtClean="0"/>
              <a:t> </a:t>
            </a:r>
            <a:r>
              <a:rPr lang="en-US" baseline="0" err="1" smtClean="0"/>
              <a:t>hbh</a:t>
            </a:r>
            <a:r>
              <a:rPr lang="en-US" baseline="0" smtClean="0"/>
              <a:t> </a:t>
            </a:r>
            <a:r>
              <a:rPr lang="en-US" baseline="0" err="1" smtClean="0"/>
              <a:t>trở</a:t>
            </a:r>
            <a:r>
              <a:rPr lang="en-US" baseline="0" smtClean="0"/>
              <a:t> </a:t>
            </a:r>
            <a:r>
              <a:rPr lang="en-US" baseline="0" err="1" smtClean="0"/>
              <a:t>thành</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r>
              <a:rPr lang="en-US" baseline="0" smtClean="0"/>
              <a:t>Dh2</a:t>
            </a:r>
          </a:p>
          <a:p>
            <a:pPr defTabSz="931774">
              <a:defRPr/>
            </a:pPr>
            <a:endParaRPr lang="en-US" baseline="0" smtClean="0"/>
          </a:p>
          <a:p>
            <a:pPr defTabSz="931774">
              <a:defRPr/>
            </a:pPr>
            <a:r>
              <a:rPr lang="en-US" baseline="0" err="1" smtClean="0"/>
              <a:t>Xét</a:t>
            </a:r>
            <a:r>
              <a:rPr lang="en-US" baseline="0" smtClean="0"/>
              <a:t> </a:t>
            </a:r>
            <a:r>
              <a:rPr lang="en-US" baseline="0" err="1" smtClean="0"/>
              <a:t>về</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hbh</a:t>
            </a:r>
            <a:r>
              <a:rPr lang="en-US" baseline="0" smtClean="0"/>
              <a:t> </a:t>
            </a:r>
            <a:r>
              <a:rPr lang="en-US" baseline="0" err="1" smtClean="0"/>
              <a:t>cần</a:t>
            </a:r>
            <a:r>
              <a:rPr lang="en-US" baseline="0" smtClean="0"/>
              <a:t> </a:t>
            </a:r>
            <a:r>
              <a:rPr lang="en-US" baseline="0" err="1" smtClean="0"/>
              <a:t>có</a:t>
            </a:r>
            <a:r>
              <a:rPr lang="en-US" baseline="0" smtClean="0"/>
              <a:t> </a:t>
            </a:r>
            <a:r>
              <a:rPr lang="en-US" baseline="0" err="1" smtClean="0"/>
              <a:t>đk</a:t>
            </a:r>
            <a:r>
              <a:rPr lang="en-US" baseline="0" smtClean="0"/>
              <a:t> </a:t>
            </a:r>
            <a:r>
              <a:rPr lang="en-US" baseline="0" err="1" smtClean="0"/>
              <a:t>gì</a:t>
            </a:r>
            <a:r>
              <a:rPr lang="en-US" baseline="0" smtClean="0"/>
              <a:t> </a:t>
            </a:r>
            <a:r>
              <a:rPr lang="en-US" baseline="0" err="1" smtClean="0"/>
              <a:t>để</a:t>
            </a:r>
            <a:r>
              <a:rPr lang="en-US" baseline="0" smtClean="0"/>
              <a:t> </a:t>
            </a:r>
            <a:r>
              <a:rPr lang="en-US" baseline="0" err="1" smtClean="0"/>
              <a:t>trở</a:t>
            </a:r>
            <a:r>
              <a:rPr lang="en-US" baseline="0" smtClean="0"/>
              <a:t> </a:t>
            </a:r>
            <a:r>
              <a:rPr lang="en-US" baseline="0" err="1" smtClean="0"/>
              <a:t>hành</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endParaRPr lang="en-US" baseline="0" smtClean="0"/>
          </a:p>
          <a:p>
            <a:pPr defTabSz="931774">
              <a:defRPr/>
            </a:pPr>
            <a:r>
              <a:rPr lang="en-US" baseline="0" smtClean="0"/>
              <a:t>HS </a:t>
            </a:r>
            <a:r>
              <a:rPr lang="en-US" baseline="0" err="1" smtClean="0"/>
              <a:t>phát</a:t>
            </a:r>
            <a:r>
              <a:rPr lang="en-US" baseline="0" smtClean="0"/>
              <a:t> </a:t>
            </a:r>
            <a:r>
              <a:rPr lang="en-US" baseline="0" err="1" smtClean="0"/>
              <a:t>biểu</a:t>
            </a:r>
            <a:r>
              <a:rPr lang="en-US" baseline="0" smtClean="0"/>
              <a:t> Dh 3 </a:t>
            </a:r>
            <a:r>
              <a:rPr lang="en-US" baseline="0" err="1" smtClean="0"/>
              <a:t>và</a:t>
            </a:r>
            <a:r>
              <a:rPr lang="en-US" baseline="0" smtClean="0"/>
              <a:t> 4</a:t>
            </a:r>
          </a:p>
          <a:p>
            <a:pPr defTabSz="931774">
              <a:defRPr/>
            </a:pPr>
            <a:endParaRPr lang="en-US" baseline="0" smtClean="0"/>
          </a:p>
          <a:p>
            <a:pPr defTabSz="931774">
              <a:defRPr/>
            </a:pPr>
            <a:r>
              <a:rPr lang="en-US" baseline="0" err="1" smtClean="0"/>
              <a:t>Chứng</a:t>
            </a:r>
            <a:r>
              <a:rPr lang="en-US" baseline="0" smtClean="0"/>
              <a:t> minh </a:t>
            </a:r>
            <a:r>
              <a:rPr lang="en-US" baseline="0" err="1" smtClean="0"/>
              <a:t>dấu</a:t>
            </a:r>
            <a:r>
              <a:rPr lang="en-US" baseline="0" smtClean="0"/>
              <a:t> </a:t>
            </a:r>
            <a:r>
              <a:rPr lang="en-US" baseline="0" err="1" smtClean="0"/>
              <a:t>hiệu</a:t>
            </a:r>
            <a:r>
              <a:rPr lang="en-US" baseline="0" smtClean="0"/>
              <a:t> 3</a:t>
            </a:r>
          </a:p>
          <a:p>
            <a:pPr defTabSz="931774">
              <a:defRPr/>
            </a:pPr>
            <a:endParaRPr lang="en-US" baseline="0" smtClean="0"/>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17</a:t>
            </a:fld>
            <a:endParaRPr lang="en-US"/>
          </a:p>
        </p:txBody>
      </p:sp>
    </p:spTree>
    <p:extLst>
      <p:ext uri="{BB962C8B-B14F-4D97-AF65-F5344CB8AC3E}">
        <p14:creationId xmlns:p14="http://schemas.microsoft.com/office/powerpoint/2010/main" val="308596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err="1" smtClean="0"/>
              <a:t>Cần</a:t>
            </a:r>
            <a:r>
              <a:rPr lang="en-US" baseline="0" smtClean="0"/>
              <a:t> </a:t>
            </a:r>
            <a:r>
              <a:rPr lang="en-US" baseline="0" err="1" smtClean="0"/>
              <a:t>điều</a:t>
            </a:r>
            <a:r>
              <a:rPr lang="en-US" baseline="0" smtClean="0"/>
              <a:t> </a:t>
            </a:r>
            <a:r>
              <a:rPr lang="en-US" baseline="0" err="1" smtClean="0"/>
              <a:t>kiện</a:t>
            </a:r>
            <a:r>
              <a:rPr lang="en-US" baseline="0" smtClean="0"/>
              <a:t> </a:t>
            </a:r>
            <a:r>
              <a:rPr lang="en-US" baseline="0" err="1" smtClean="0"/>
              <a:t>gì</a:t>
            </a:r>
            <a:r>
              <a:rPr lang="en-US" baseline="0" smtClean="0"/>
              <a:t> </a:t>
            </a:r>
            <a:r>
              <a:rPr lang="en-US" baseline="0" err="1" smtClean="0"/>
              <a:t>để</a:t>
            </a:r>
            <a:r>
              <a:rPr lang="en-US" baseline="0" smtClean="0"/>
              <a:t> 1 </a:t>
            </a:r>
            <a:r>
              <a:rPr lang="en-US" baseline="0" err="1" smtClean="0"/>
              <a:t>tứ</a:t>
            </a:r>
            <a:r>
              <a:rPr lang="en-US" baseline="0" smtClean="0"/>
              <a:t> </a:t>
            </a:r>
            <a:r>
              <a:rPr lang="en-US" baseline="0" err="1" smtClean="0"/>
              <a:t>giác</a:t>
            </a:r>
            <a:r>
              <a:rPr lang="en-US" baseline="0" smtClean="0"/>
              <a:t> </a:t>
            </a:r>
            <a:r>
              <a:rPr lang="en-US" baseline="0" err="1" smtClean="0"/>
              <a:t>là</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endParaRPr lang="en-US" baseline="0" smtClean="0"/>
          </a:p>
          <a:p>
            <a:pPr defTabSz="931774">
              <a:defRPr/>
            </a:pPr>
            <a:r>
              <a:rPr lang="en-US" baseline="0" err="1" smtClean="0"/>
              <a:t>Dấu</a:t>
            </a:r>
            <a:r>
              <a:rPr lang="en-US" baseline="0" smtClean="0"/>
              <a:t> </a:t>
            </a:r>
            <a:r>
              <a:rPr lang="en-US" baseline="0" err="1" smtClean="0"/>
              <a:t>hiệu</a:t>
            </a:r>
            <a:r>
              <a:rPr lang="en-US" baseline="0" smtClean="0"/>
              <a:t> 1</a:t>
            </a:r>
          </a:p>
          <a:p>
            <a:pPr defTabSz="931774">
              <a:defRPr/>
            </a:pPr>
            <a:endParaRPr lang="en-US" baseline="0" smtClean="0"/>
          </a:p>
          <a:p>
            <a:pPr defTabSz="931774">
              <a:defRPr/>
            </a:pPr>
            <a:r>
              <a:rPr lang="en-US" baseline="0" err="1" smtClean="0"/>
              <a:t>Xét</a:t>
            </a:r>
            <a:r>
              <a:rPr lang="en-US" baseline="0" smtClean="0"/>
              <a:t> </a:t>
            </a:r>
            <a:r>
              <a:rPr lang="en-US" baseline="0" err="1" smtClean="0"/>
              <a:t>về</a:t>
            </a:r>
            <a:r>
              <a:rPr lang="en-US" baseline="0" smtClean="0"/>
              <a:t> </a:t>
            </a:r>
            <a:r>
              <a:rPr lang="en-US" baseline="0" err="1" smtClean="0"/>
              <a:t>cạnh</a:t>
            </a:r>
            <a:r>
              <a:rPr lang="en-US" baseline="0" smtClean="0"/>
              <a:t>, </a:t>
            </a:r>
            <a:r>
              <a:rPr lang="en-US" baseline="0" err="1" smtClean="0"/>
              <a:t>Hbh</a:t>
            </a:r>
            <a:r>
              <a:rPr lang="en-US" baseline="0" smtClean="0"/>
              <a:t> </a:t>
            </a:r>
            <a:r>
              <a:rPr lang="en-US" baseline="0" err="1" smtClean="0"/>
              <a:t>cần</a:t>
            </a:r>
            <a:r>
              <a:rPr lang="en-US" baseline="0" smtClean="0"/>
              <a:t> </a:t>
            </a:r>
            <a:r>
              <a:rPr lang="en-US" baseline="0" err="1" smtClean="0"/>
              <a:t>đk</a:t>
            </a:r>
            <a:r>
              <a:rPr lang="en-US" baseline="0" smtClean="0"/>
              <a:t> </a:t>
            </a:r>
            <a:r>
              <a:rPr lang="en-US" baseline="0" err="1" smtClean="0"/>
              <a:t>gì</a:t>
            </a:r>
            <a:r>
              <a:rPr lang="en-US" baseline="0" smtClean="0"/>
              <a:t>  </a:t>
            </a:r>
            <a:r>
              <a:rPr lang="en-US" baseline="0" err="1" smtClean="0"/>
              <a:t>để</a:t>
            </a:r>
            <a:r>
              <a:rPr lang="en-US" baseline="0" smtClean="0"/>
              <a:t> </a:t>
            </a:r>
            <a:r>
              <a:rPr lang="en-US" baseline="0" err="1" smtClean="0"/>
              <a:t>hbh</a:t>
            </a:r>
            <a:r>
              <a:rPr lang="en-US" baseline="0" smtClean="0"/>
              <a:t> </a:t>
            </a:r>
            <a:r>
              <a:rPr lang="en-US" baseline="0" err="1" smtClean="0"/>
              <a:t>trở</a:t>
            </a:r>
            <a:r>
              <a:rPr lang="en-US" baseline="0" smtClean="0"/>
              <a:t> </a:t>
            </a:r>
            <a:r>
              <a:rPr lang="en-US" baseline="0" err="1" smtClean="0"/>
              <a:t>thành</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r>
              <a:rPr lang="en-US" baseline="0" smtClean="0"/>
              <a:t>Dh2</a:t>
            </a:r>
          </a:p>
          <a:p>
            <a:pPr defTabSz="931774">
              <a:defRPr/>
            </a:pPr>
            <a:endParaRPr lang="en-US" baseline="0" smtClean="0"/>
          </a:p>
          <a:p>
            <a:pPr defTabSz="931774">
              <a:defRPr/>
            </a:pPr>
            <a:r>
              <a:rPr lang="en-US" baseline="0" err="1" smtClean="0"/>
              <a:t>Xét</a:t>
            </a:r>
            <a:r>
              <a:rPr lang="en-US" baseline="0" smtClean="0"/>
              <a:t> </a:t>
            </a:r>
            <a:r>
              <a:rPr lang="en-US" baseline="0" err="1" smtClean="0"/>
              <a:t>về</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hbh</a:t>
            </a:r>
            <a:r>
              <a:rPr lang="en-US" baseline="0" smtClean="0"/>
              <a:t> </a:t>
            </a:r>
            <a:r>
              <a:rPr lang="en-US" baseline="0" err="1" smtClean="0"/>
              <a:t>cần</a:t>
            </a:r>
            <a:r>
              <a:rPr lang="en-US" baseline="0" smtClean="0"/>
              <a:t> </a:t>
            </a:r>
            <a:r>
              <a:rPr lang="en-US" baseline="0" err="1" smtClean="0"/>
              <a:t>có</a:t>
            </a:r>
            <a:r>
              <a:rPr lang="en-US" baseline="0" smtClean="0"/>
              <a:t> </a:t>
            </a:r>
            <a:r>
              <a:rPr lang="en-US" baseline="0" err="1" smtClean="0"/>
              <a:t>đk</a:t>
            </a:r>
            <a:r>
              <a:rPr lang="en-US" baseline="0" smtClean="0"/>
              <a:t> </a:t>
            </a:r>
            <a:r>
              <a:rPr lang="en-US" baseline="0" err="1" smtClean="0"/>
              <a:t>gì</a:t>
            </a:r>
            <a:r>
              <a:rPr lang="en-US" baseline="0" smtClean="0"/>
              <a:t> </a:t>
            </a:r>
            <a:r>
              <a:rPr lang="en-US" baseline="0" err="1" smtClean="0"/>
              <a:t>để</a:t>
            </a:r>
            <a:r>
              <a:rPr lang="en-US" baseline="0" smtClean="0"/>
              <a:t> </a:t>
            </a:r>
            <a:r>
              <a:rPr lang="en-US" baseline="0" err="1" smtClean="0"/>
              <a:t>trở</a:t>
            </a:r>
            <a:r>
              <a:rPr lang="en-US" baseline="0" smtClean="0"/>
              <a:t> </a:t>
            </a:r>
            <a:r>
              <a:rPr lang="en-US" baseline="0" err="1" smtClean="0"/>
              <a:t>hành</a:t>
            </a:r>
            <a:r>
              <a:rPr lang="en-US" baseline="0" smtClean="0"/>
              <a:t> </a:t>
            </a:r>
            <a:r>
              <a:rPr lang="en-US" baseline="0" err="1" smtClean="0"/>
              <a:t>hình</a:t>
            </a:r>
            <a:r>
              <a:rPr lang="en-US" baseline="0" smtClean="0"/>
              <a:t> </a:t>
            </a:r>
            <a:r>
              <a:rPr lang="en-US" baseline="0" err="1" smtClean="0"/>
              <a:t>thoi</a:t>
            </a:r>
            <a:r>
              <a:rPr lang="en-US" baseline="0" smtClean="0"/>
              <a:t>?</a:t>
            </a:r>
          </a:p>
          <a:p>
            <a:pPr defTabSz="931774">
              <a:defRPr/>
            </a:pPr>
            <a:endParaRPr lang="en-US" baseline="0" smtClean="0"/>
          </a:p>
          <a:p>
            <a:pPr defTabSz="931774">
              <a:defRPr/>
            </a:pPr>
            <a:r>
              <a:rPr lang="en-US" baseline="0" smtClean="0"/>
              <a:t>HS </a:t>
            </a:r>
            <a:r>
              <a:rPr lang="en-US" baseline="0" err="1" smtClean="0"/>
              <a:t>phát</a:t>
            </a:r>
            <a:r>
              <a:rPr lang="en-US" baseline="0" smtClean="0"/>
              <a:t> </a:t>
            </a:r>
            <a:r>
              <a:rPr lang="en-US" baseline="0" err="1" smtClean="0"/>
              <a:t>biểu</a:t>
            </a:r>
            <a:r>
              <a:rPr lang="en-US" baseline="0" smtClean="0"/>
              <a:t> Dh 3 </a:t>
            </a:r>
            <a:r>
              <a:rPr lang="en-US" baseline="0" err="1" smtClean="0"/>
              <a:t>và</a:t>
            </a:r>
            <a:r>
              <a:rPr lang="en-US" baseline="0" smtClean="0"/>
              <a:t> 4</a:t>
            </a:r>
          </a:p>
          <a:p>
            <a:pPr defTabSz="931774">
              <a:defRPr/>
            </a:pPr>
            <a:endParaRPr lang="en-US" baseline="0" smtClean="0"/>
          </a:p>
          <a:p>
            <a:pPr defTabSz="931774">
              <a:defRPr/>
            </a:pPr>
            <a:r>
              <a:rPr lang="en-US" baseline="0" err="1" smtClean="0"/>
              <a:t>Chứng</a:t>
            </a:r>
            <a:r>
              <a:rPr lang="en-US" baseline="0" smtClean="0"/>
              <a:t> minh </a:t>
            </a:r>
            <a:r>
              <a:rPr lang="en-US" baseline="0" err="1" smtClean="0"/>
              <a:t>dấu</a:t>
            </a:r>
            <a:r>
              <a:rPr lang="en-US" baseline="0" smtClean="0"/>
              <a:t> </a:t>
            </a:r>
            <a:r>
              <a:rPr lang="en-US" baseline="0" err="1" smtClean="0"/>
              <a:t>hiệu</a:t>
            </a:r>
            <a:r>
              <a:rPr lang="en-US" baseline="0" smtClean="0"/>
              <a:t> 3</a:t>
            </a:r>
          </a:p>
          <a:p>
            <a:pPr defTabSz="931774">
              <a:defRPr/>
            </a:pPr>
            <a:endParaRPr lang="en-US" baseline="0" smtClean="0"/>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19</a:t>
            </a:fld>
            <a:endParaRPr lang="en-US"/>
          </a:p>
        </p:txBody>
      </p:sp>
    </p:spTree>
    <p:extLst>
      <p:ext uri="{BB962C8B-B14F-4D97-AF65-F5344CB8AC3E}">
        <p14:creationId xmlns:p14="http://schemas.microsoft.com/office/powerpoint/2010/main" val="1116766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21</a:t>
            </a:fld>
            <a:endParaRPr lang="en-US"/>
          </a:p>
        </p:txBody>
      </p:sp>
    </p:spTree>
    <p:extLst>
      <p:ext uri="{BB962C8B-B14F-4D97-AF65-F5344CB8AC3E}">
        <p14:creationId xmlns:p14="http://schemas.microsoft.com/office/powerpoint/2010/main" val="741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22</a:t>
            </a:fld>
            <a:endParaRPr lang="en-US"/>
          </a:p>
        </p:txBody>
      </p:sp>
    </p:spTree>
    <p:extLst>
      <p:ext uri="{BB962C8B-B14F-4D97-AF65-F5344CB8AC3E}">
        <p14:creationId xmlns:p14="http://schemas.microsoft.com/office/powerpoint/2010/main" val="204437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23</a:t>
            </a:fld>
            <a:endParaRPr lang="en-US"/>
          </a:p>
        </p:txBody>
      </p:sp>
    </p:spTree>
    <p:extLst>
      <p:ext uri="{BB962C8B-B14F-4D97-AF65-F5344CB8AC3E}">
        <p14:creationId xmlns:p14="http://schemas.microsoft.com/office/powerpoint/2010/main" val="311475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25</a:t>
            </a:fld>
            <a:endParaRPr lang="en-US"/>
          </a:p>
        </p:txBody>
      </p:sp>
    </p:spTree>
    <p:extLst>
      <p:ext uri="{BB962C8B-B14F-4D97-AF65-F5344CB8AC3E}">
        <p14:creationId xmlns:p14="http://schemas.microsoft.com/office/powerpoint/2010/main" val="286417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26</a:t>
            </a:fld>
            <a:endParaRPr lang="en-US"/>
          </a:p>
        </p:txBody>
      </p:sp>
    </p:spTree>
    <p:extLst>
      <p:ext uri="{BB962C8B-B14F-4D97-AF65-F5344CB8AC3E}">
        <p14:creationId xmlns:p14="http://schemas.microsoft.com/office/powerpoint/2010/main" val="82012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27</a:t>
            </a:fld>
            <a:endParaRPr lang="en-US"/>
          </a:p>
        </p:txBody>
      </p:sp>
    </p:spTree>
    <p:extLst>
      <p:ext uri="{BB962C8B-B14F-4D97-AF65-F5344CB8AC3E}">
        <p14:creationId xmlns:p14="http://schemas.microsoft.com/office/powerpoint/2010/main" val="293975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smtClean="0"/>
              <a:t>Từ</a:t>
            </a:r>
            <a:r>
              <a:rPr lang="en-US" baseline="0" smtClean="0"/>
              <a:t> ?1 </a:t>
            </a:r>
            <a:r>
              <a:rPr lang="en-US" baseline="0" err="1" smtClean="0"/>
              <a:t>Từ</a:t>
            </a:r>
            <a:r>
              <a:rPr lang="en-US" baseline="0" smtClean="0"/>
              <a:t> </a:t>
            </a:r>
            <a:r>
              <a:rPr lang="en-US" baseline="0" err="1" smtClean="0"/>
              <a:t>định</a:t>
            </a:r>
            <a:r>
              <a:rPr lang="en-US" baseline="0" smtClean="0"/>
              <a:t> </a:t>
            </a:r>
            <a:r>
              <a:rPr lang="en-US" baseline="0" err="1" smtClean="0"/>
              <a:t>nghĩa</a:t>
            </a:r>
            <a:r>
              <a:rPr lang="en-US" baseline="0" smtClean="0"/>
              <a:t> ta </a:t>
            </a:r>
            <a:r>
              <a:rPr lang="en-US" baseline="0" err="1" smtClean="0"/>
              <a:t>suy</a:t>
            </a:r>
            <a:r>
              <a:rPr lang="en-US" baseline="0" smtClean="0"/>
              <a:t> </a:t>
            </a:r>
            <a:r>
              <a:rPr lang="en-US" baseline="0" err="1" smtClean="0"/>
              <a:t>ra</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cũng</a:t>
            </a:r>
            <a:r>
              <a:rPr lang="en-US" baseline="0" smtClean="0"/>
              <a:t> </a:t>
            </a:r>
            <a:r>
              <a:rPr lang="en-US" baseline="0" err="1" smtClean="0"/>
              <a:t>là</a:t>
            </a:r>
            <a:r>
              <a:rPr lang="en-US" baseline="0" smtClean="0"/>
              <a:t> </a:t>
            </a:r>
            <a:r>
              <a:rPr lang="en-US" baseline="0" err="1" smtClean="0"/>
              <a:t>một</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r>
              <a:rPr lang="en-US" baseline="0" smtClean="0"/>
              <a:t> </a:t>
            </a:r>
          </a:p>
          <a:p>
            <a:r>
              <a:rPr lang="en-US" baseline="0" err="1" smtClean="0"/>
              <a:t>Vậy</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những</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2</a:t>
            </a:fld>
            <a:endParaRPr lang="en-US"/>
          </a:p>
        </p:txBody>
      </p:sp>
    </p:spTree>
    <p:extLst>
      <p:ext uri="{BB962C8B-B14F-4D97-AF65-F5344CB8AC3E}">
        <p14:creationId xmlns:p14="http://schemas.microsoft.com/office/powerpoint/2010/main" val="115761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smtClean="0"/>
              <a:t>Từ</a:t>
            </a:r>
            <a:r>
              <a:rPr lang="en-US" baseline="0" smtClean="0"/>
              <a:t> ?1 </a:t>
            </a:r>
            <a:r>
              <a:rPr lang="en-US" baseline="0" err="1" smtClean="0"/>
              <a:t>Từ</a:t>
            </a:r>
            <a:r>
              <a:rPr lang="en-US" baseline="0" smtClean="0"/>
              <a:t> </a:t>
            </a:r>
            <a:r>
              <a:rPr lang="en-US" baseline="0" err="1" smtClean="0"/>
              <a:t>định</a:t>
            </a:r>
            <a:r>
              <a:rPr lang="en-US" baseline="0" smtClean="0"/>
              <a:t> </a:t>
            </a:r>
            <a:r>
              <a:rPr lang="en-US" baseline="0" err="1" smtClean="0"/>
              <a:t>nghĩa</a:t>
            </a:r>
            <a:r>
              <a:rPr lang="en-US" baseline="0" smtClean="0"/>
              <a:t> ta </a:t>
            </a:r>
            <a:r>
              <a:rPr lang="en-US" baseline="0" err="1" smtClean="0"/>
              <a:t>suy</a:t>
            </a:r>
            <a:r>
              <a:rPr lang="en-US" baseline="0" smtClean="0"/>
              <a:t> </a:t>
            </a:r>
            <a:r>
              <a:rPr lang="en-US" baseline="0" err="1" smtClean="0"/>
              <a:t>ra</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cũng</a:t>
            </a:r>
            <a:r>
              <a:rPr lang="en-US" baseline="0" smtClean="0"/>
              <a:t> </a:t>
            </a:r>
            <a:r>
              <a:rPr lang="en-US" baseline="0" err="1" smtClean="0"/>
              <a:t>là</a:t>
            </a:r>
            <a:r>
              <a:rPr lang="en-US" baseline="0" smtClean="0"/>
              <a:t> </a:t>
            </a:r>
            <a:r>
              <a:rPr lang="en-US" baseline="0" err="1" smtClean="0"/>
              <a:t>một</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r>
              <a:rPr lang="en-US" baseline="0" smtClean="0"/>
              <a:t> </a:t>
            </a:r>
          </a:p>
          <a:p>
            <a:r>
              <a:rPr lang="en-US" baseline="0" err="1" smtClean="0"/>
              <a:t>Vậy</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những</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4</a:t>
            </a:fld>
            <a:endParaRPr lang="en-US"/>
          </a:p>
        </p:txBody>
      </p:sp>
    </p:spTree>
    <p:extLst>
      <p:ext uri="{BB962C8B-B14F-4D97-AF65-F5344CB8AC3E}">
        <p14:creationId xmlns:p14="http://schemas.microsoft.com/office/powerpoint/2010/main" val="143326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smtClean="0"/>
              <a:t>Từ</a:t>
            </a:r>
            <a:r>
              <a:rPr lang="en-US" baseline="0" smtClean="0"/>
              <a:t> ?1 </a:t>
            </a:r>
            <a:r>
              <a:rPr lang="en-US" baseline="0" err="1" smtClean="0"/>
              <a:t>Từ</a:t>
            </a:r>
            <a:r>
              <a:rPr lang="en-US" baseline="0" smtClean="0"/>
              <a:t> </a:t>
            </a:r>
            <a:r>
              <a:rPr lang="en-US" baseline="0" err="1" smtClean="0"/>
              <a:t>định</a:t>
            </a:r>
            <a:r>
              <a:rPr lang="en-US" baseline="0" smtClean="0"/>
              <a:t> </a:t>
            </a:r>
            <a:r>
              <a:rPr lang="en-US" baseline="0" err="1" smtClean="0"/>
              <a:t>nghĩa</a:t>
            </a:r>
            <a:r>
              <a:rPr lang="en-US" baseline="0" smtClean="0"/>
              <a:t> ta </a:t>
            </a:r>
            <a:r>
              <a:rPr lang="en-US" baseline="0" err="1" smtClean="0"/>
              <a:t>suy</a:t>
            </a:r>
            <a:r>
              <a:rPr lang="en-US" baseline="0" smtClean="0"/>
              <a:t> </a:t>
            </a:r>
            <a:r>
              <a:rPr lang="en-US" baseline="0" err="1" smtClean="0"/>
              <a:t>ra</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cũng</a:t>
            </a:r>
            <a:r>
              <a:rPr lang="en-US" baseline="0" smtClean="0"/>
              <a:t> </a:t>
            </a:r>
            <a:r>
              <a:rPr lang="en-US" baseline="0" err="1" smtClean="0"/>
              <a:t>là</a:t>
            </a:r>
            <a:r>
              <a:rPr lang="en-US" baseline="0" smtClean="0"/>
              <a:t> </a:t>
            </a:r>
            <a:r>
              <a:rPr lang="en-US" baseline="0" err="1" smtClean="0"/>
              <a:t>một</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r>
              <a:rPr lang="en-US" baseline="0" smtClean="0"/>
              <a:t> </a:t>
            </a:r>
          </a:p>
          <a:p>
            <a:r>
              <a:rPr lang="en-US" baseline="0" err="1" smtClean="0"/>
              <a:t>Vậy</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những</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8</a:t>
            </a:fld>
            <a:endParaRPr lang="en-US"/>
          </a:p>
        </p:txBody>
      </p:sp>
    </p:spTree>
    <p:extLst>
      <p:ext uri="{BB962C8B-B14F-4D97-AF65-F5344CB8AC3E}">
        <p14:creationId xmlns:p14="http://schemas.microsoft.com/office/powerpoint/2010/main" val="3778539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smtClean="0"/>
              <a:t>Từ</a:t>
            </a:r>
            <a:r>
              <a:rPr lang="en-US" baseline="0" smtClean="0"/>
              <a:t> ?1 </a:t>
            </a:r>
            <a:r>
              <a:rPr lang="en-US" baseline="0" err="1" smtClean="0"/>
              <a:t>Từ</a:t>
            </a:r>
            <a:r>
              <a:rPr lang="en-US" baseline="0" smtClean="0"/>
              <a:t> </a:t>
            </a:r>
            <a:r>
              <a:rPr lang="en-US" baseline="0" err="1" smtClean="0"/>
              <a:t>định</a:t>
            </a:r>
            <a:r>
              <a:rPr lang="en-US" baseline="0" smtClean="0"/>
              <a:t> </a:t>
            </a:r>
            <a:r>
              <a:rPr lang="en-US" baseline="0" err="1" smtClean="0"/>
              <a:t>nghĩa</a:t>
            </a:r>
            <a:r>
              <a:rPr lang="en-US" baseline="0" smtClean="0"/>
              <a:t> ta </a:t>
            </a:r>
            <a:r>
              <a:rPr lang="en-US" baseline="0" err="1" smtClean="0"/>
              <a:t>suy</a:t>
            </a:r>
            <a:r>
              <a:rPr lang="en-US" baseline="0" smtClean="0"/>
              <a:t> </a:t>
            </a:r>
            <a:r>
              <a:rPr lang="en-US" baseline="0" err="1" smtClean="0"/>
              <a:t>ra</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cũng</a:t>
            </a:r>
            <a:r>
              <a:rPr lang="en-US" baseline="0" smtClean="0"/>
              <a:t> </a:t>
            </a:r>
            <a:r>
              <a:rPr lang="en-US" baseline="0" err="1" smtClean="0"/>
              <a:t>là</a:t>
            </a:r>
            <a:r>
              <a:rPr lang="en-US" baseline="0" smtClean="0"/>
              <a:t> </a:t>
            </a:r>
            <a:r>
              <a:rPr lang="en-US" baseline="0" err="1" smtClean="0"/>
              <a:t>một</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r>
              <a:rPr lang="en-US" baseline="0" smtClean="0"/>
              <a:t> </a:t>
            </a:r>
          </a:p>
          <a:p>
            <a:r>
              <a:rPr lang="en-US" baseline="0" err="1" smtClean="0"/>
              <a:t>Vậy</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những</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9</a:t>
            </a:fld>
            <a:endParaRPr lang="en-US"/>
          </a:p>
        </p:txBody>
      </p:sp>
    </p:spTree>
    <p:extLst>
      <p:ext uri="{BB962C8B-B14F-4D97-AF65-F5344CB8AC3E}">
        <p14:creationId xmlns:p14="http://schemas.microsoft.com/office/powerpoint/2010/main" val="1814895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Em </a:t>
            </a:r>
            <a:r>
              <a:rPr lang="en-US" err="1" smtClean="0"/>
              <a:t>hãy</a:t>
            </a:r>
            <a:r>
              <a:rPr lang="en-US" baseline="0" smtClean="0"/>
              <a:t> </a:t>
            </a:r>
            <a:r>
              <a:rPr lang="en-US" baseline="0" err="1" smtClean="0"/>
              <a:t>phát</a:t>
            </a:r>
            <a:r>
              <a:rPr lang="en-US" baseline="0" smtClean="0"/>
              <a:t> </a:t>
            </a:r>
            <a:r>
              <a:rPr lang="en-US" baseline="0" err="1" smtClean="0"/>
              <a:t>biểu</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endParaRPr lang="en-US" baseline="0" smtClean="0"/>
          </a:p>
          <a:p>
            <a:endParaRPr lang="en-US" baseline="0" smtClean="0"/>
          </a:p>
          <a:p>
            <a:r>
              <a:rPr lang="en-US" baseline="0" smtClean="0"/>
              <a:t>Theo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hbh</a:t>
            </a:r>
            <a:r>
              <a:rPr lang="en-US" baseline="0" smtClean="0"/>
              <a:t> </a:t>
            </a:r>
            <a:r>
              <a:rPr lang="en-US" baseline="0" err="1" smtClean="0"/>
              <a:t>thì</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p>
          <a:p>
            <a:r>
              <a:rPr lang="en-US" baseline="0" err="1" smtClean="0"/>
              <a:t>Trong</a:t>
            </a:r>
            <a:r>
              <a:rPr lang="en-US" baseline="0" smtClean="0"/>
              <a:t> </a:t>
            </a:r>
            <a:r>
              <a:rPr lang="en-US" baseline="0" err="1" smtClean="0"/>
              <a:t>hình</a:t>
            </a:r>
            <a:r>
              <a:rPr lang="en-US" baseline="0" smtClean="0"/>
              <a:t> </a:t>
            </a:r>
            <a:r>
              <a:rPr lang="en-US" baseline="0" err="1" smtClean="0"/>
              <a:t>thoi</a:t>
            </a:r>
            <a:r>
              <a:rPr lang="en-US" baseline="0" smtClean="0"/>
              <a:t> ABCD, Em </a:t>
            </a:r>
            <a:r>
              <a:rPr lang="en-US" baseline="0" err="1" smtClean="0"/>
              <a:t>có</a:t>
            </a:r>
            <a:r>
              <a:rPr lang="en-US" baseline="0" smtClean="0"/>
              <a:t> </a:t>
            </a:r>
            <a:r>
              <a:rPr lang="en-US" baseline="0" err="1" smtClean="0"/>
              <a:t>phát</a:t>
            </a:r>
            <a:r>
              <a:rPr lang="en-US" baseline="0" smtClean="0"/>
              <a:t> </a:t>
            </a:r>
            <a:r>
              <a:rPr lang="en-US" baseline="0" err="1" smtClean="0"/>
              <a:t>hiện</a:t>
            </a:r>
            <a:r>
              <a:rPr lang="en-US" baseline="0" smtClean="0"/>
              <a:t> </a:t>
            </a:r>
            <a:r>
              <a:rPr lang="en-US" baseline="0" err="1" smtClean="0"/>
              <a:t>thêm</a:t>
            </a:r>
            <a:r>
              <a:rPr lang="en-US" baseline="0" smtClean="0"/>
              <a:t> </a:t>
            </a:r>
            <a:r>
              <a:rPr lang="en-US" baseline="0" err="1" smtClean="0"/>
              <a:t>các</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khác</a:t>
            </a:r>
            <a:r>
              <a:rPr lang="en-US" baseline="0" smtClean="0"/>
              <a:t> </a:t>
            </a:r>
            <a:r>
              <a:rPr lang="en-US" baseline="0" err="1" smtClean="0"/>
              <a:t>của</a:t>
            </a:r>
            <a:r>
              <a:rPr lang="en-US" baseline="0" smtClean="0"/>
              <a:t> 2 </a:t>
            </a:r>
            <a:r>
              <a:rPr lang="en-US" baseline="0" err="1" smtClean="0"/>
              <a:t>đường</a:t>
            </a:r>
            <a:r>
              <a:rPr lang="en-US" baseline="0" smtClean="0"/>
              <a:t> </a:t>
            </a:r>
            <a:r>
              <a:rPr lang="en-US" baseline="0" err="1" smtClean="0"/>
              <a:t>chéo</a:t>
            </a:r>
            <a:r>
              <a:rPr lang="en-US" baseline="0" smtClean="0"/>
              <a:t> AB </a:t>
            </a:r>
            <a:r>
              <a:rPr lang="en-US" baseline="0" err="1" smtClean="0"/>
              <a:t>và</a:t>
            </a:r>
            <a:r>
              <a:rPr lang="en-US" baseline="0" smtClean="0"/>
              <a:t> CD </a:t>
            </a:r>
            <a:r>
              <a:rPr lang="en-US" baseline="0" err="1" smtClean="0"/>
              <a:t>không</a:t>
            </a:r>
            <a:r>
              <a:rPr lang="en-US" baseline="0" smtClean="0"/>
              <a:t>?</a:t>
            </a:r>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AC vg BD</a:t>
            </a:r>
          </a:p>
          <a:p>
            <a:endParaRPr lang="en-US" baseline="0" smtClean="0"/>
          </a:p>
          <a:p>
            <a:r>
              <a:rPr lang="en-US" baseline="0" err="1" smtClean="0"/>
              <a:t>Từ</a:t>
            </a:r>
            <a:r>
              <a:rPr lang="en-US" baseline="0" smtClean="0"/>
              <a:t> CMT em </a:t>
            </a:r>
            <a:r>
              <a:rPr lang="en-US" baseline="0" err="1" smtClean="0"/>
              <a:t>rút</a:t>
            </a:r>
            <a:r>
              <a:rPr lang="en-US" baseline="0" smtClean="0"/>
              <a:t> </a:t>
            </a:r>
            <a:r>
              <a:rPr lang="en-US" baseline="0" err="1" smtClean="0"/>
              <a:t>ra</a:t>
            </a:r>
            <a:r>
              <a:rPr lang="en-US" baseline="0" smtClean="0"/>
              <a:t> </a:t>
            </a:r>
            <a:r>
              <a:rPr lang="en-US" baseline="0" err="1" smtClean="0"/>
              <a:t>nhận</a:t>
            </a:r>
            <a:r>
              <a:rPr lang="en-US" baseline="0" smtClean="0"/>
              <a:t> </a:t>
            </a:r>
            <a:r>
              <a:rPr lang="en-US" baseline="0" err="1" smtClean="0"/>
              <a:t>xét</a:t>
            </a:r>
            <a:r>
              <a:rPr lang="en-US" baseline="0" smtClean="0"/>
              <a:t> </a:t>
            </a:r>
            <a:r>
              <a:rPr lang="en-US" baseline="0" err="1" smtClean="0"/>
              <a:t>gì</a:t>
            </a:r>
            <a:r>
              <a:rPr lang="en-US" baseline="0" smtClean="0"/>
              <a:t> </a:t>
            </a:r>
            <a:r>
              <a:rPr lang="en-US" baseline="0" err="1" smtClean="0"/>
              <a:t>về</a:t>
            </a:r>
            <a:r>
              <a:rPr lang="en-US" baseline="0" smtClean="0"/>
              <a:t> </a:t>
            </a:r>
            <a:r>
              <a:rPr lang="en-US" baseline="0" err="1" smtClean="0"/>
              <a:t>vị</a:t>
            </a:r>
            <a:r>
              <a:rPr lang="en-US" baseline="0" smtClean="0"/>
              <a:t> </a:t>
            </a:r>
            <a:r>
              <a:rPr lang="en-US" baseline="0" err="1" smtClean="0"/>
              <a:t>trí</a:t>
            </a:r>
            <a:r>
              <a:rPr lang="en-US" baseline="0" smtClean="0"/>
              <a:t> </a:t>
            </a:r>
            <a:r>
              <a:rPr lang="en-US" baseline="0" err="1" smtClean="0"/>
              <a:t>hai</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thoi</a:t>
            </a:r>
            <a:r>
              <a:rPr lang="en-US" baseline="0" smtClean="0"/>
              <a:t>?</a:t>
            </a:r>
          </a:p>
          <a:p>
            <a:endParaRPr lang="en-US" baseline="0" smtClean="0"/>
          </a:p>
          <a:p>
            <a:r>
              <a:rPr lang="en-US" baseline="0" err="1" smtClean="0"/>
              <a:t>Nhận</a:t>
            </a:r>
            <a:r>
              <a:rPr lang="en-US" baseline="0" smtClean="0"/>
              <a:t> </a:t>
            </a:r>
            <a:r>
              <a:rPr lang="en-US" baseline="0" err="1" smtClean="0"/>
              <a:t>xét</a:t>
            </a:r>
            <a:r>
              <a:rPr lang="en-US" baseline="0" smtClean="0"/>
              <a:t> </a:t>
            </a:r>
            <a:r>
              <a:rPr lang="en-US" baseline="0" err="1" smtClean="0"/>
              <a:t>đó</a:t>
            </a:r>
            <a:r>
              <a:rPr lang="en-US" baseline="0" smtClean="0"/>
              <a:t> </a:t>
            </a:r>
            <a:r>
              <a:rPr lang="en-US" baseline="0" err="1" smtClean="0"/>
              <a:t>chính</a:t>
            </a:r>
            <a:r>
              <a:rPr lang="en-US" baseline="0" smtClean="0"/>
              <a:t> </a:t>
            </a:r>
            <a:r>
              <a:rPr lang="en-US" baseline="0" err="1" smtClean="0"/>
              <a:t>là</a:t>
            </a:r>
            <a:r>
              <a:rPr lang="en-US" baseline="0" smtClean="0"/>
              <a:t> 1 </a:t>
            </a:r>
            <a:r>
              <a:rPr lang="en-US" baseline="0" err="1" smtClean="0"/>
              <a:t>nội</a:t>
            </a:r>
            <a:r>
              <a:rPr lang="en-US" baseline="0" smtClean="0"/>
              <a:t> dung </a:t>
            </a:r>
            <a:r>
              <a:rPr lang="en-US" baseline="0" err="1" smtClean="0"/>
              <a:t>của</a:t>
            </a:r>
            <a:r>
              <a:rPr lang="en-US" baseline="0" smtClean="0"/>
              <a:t> </a:t>
            </a:r>
            <a:r>
              <a:rPr lang="en-US" baseline="0" err="1" smtClean="0"/>
              <a:t>định</a:t>
            </a:r>
            <a:r>
              <a:rPr lang="en-US" baseline="0" smtClean="0"/>
              <a:t> </a:t>
            </a:r>
            <a:r>
              <a:rPr lang="en-US" baseline="0" err="1" smtClean="0"/>
              <a:t>lý</a:t>
            </a:r>
            <a:endParaRPr lang="en-US" baseline="0" smtClean="0"/>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BD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B</a:t>
            </a:r>
          </a:p>
          <a:p>
            <a:pPr defTabSz="931774">
              <a:defRPr/>
            </a:pPr>
            <a:r>
              <a:rPr lang="en-US" baseline="0" err="1" smtClean="0"/>
              <a:t>Tương</a:t>
            </a:r>
            <a:r>
              <a:rPr lang="en-US" baseline="0" smtClean="0"/>
              <a:t> </a:t>
            </a:r>
            <a:r>
              <a:rPr lang="en-US" baseline="0" err="1" smtClean="0"/>
              <a:t>tự</a:t>
            </a:r>
            <a:r>
              <a:rPr lang="en-US" baseline="0" smtClean="0"/>
              <a:t> </a:t>
            </a:r>
            <a:r>
              <a:rPr lang="en-US" baseline="0" err="1" smtClean="0"/>
              <a:t>như</a:t>
            </a:r>
            <a:r>
              <a:rPr lang="en-US" baseline="0" smtClean="0"/>
              <a:t> </a:t>
            </a:r>
            <a:r>
              <a:rPr lang="en-US" baseline="0" err="1" smtClean="0"/>
              <a:t>trên</a:t>
            </a:r>
            <a:r>
              <a:rPr lang="en-US" baseline="0" smtClean="0"/>
              <a:t> </a:t>
            </a:r>
            <a:r>
              <a:rPr lang="en-US" baseline="0" err="1" smtClean="0"/>
              <a:t>về</a:t>
            </a:r>
            <a:r>
              <a:rPr lang="en-US" baseline="0" smtClean="0"/>
              <a:t> </a:t>
            </a:r>
            <a:r>
              <a:rPr lang="en-US" baseline="0" err="1" smtClean="0"/>
              <a:t>nhà</a:t>
            </a:r>
            <a:r>
              <a:rPr lang="en-US" baseline="0" smtClean="0"/>
              <a:t> em </a:t>
            </a:r>
            <a:r>
              <a:rPr lang="en-US" baseline="0" err="1" smtClean="0"/>
              <a:t>hãy</a:t>
            </a:r>
            <a:r>
              <a:rPr lang="en-US" baseline="0" smtClean="0"/>
              <a:t> </a:t>
            </a:r>
            <a:r>
              <a:rPr lang="en-US" baseline="0" err="1" smtClean="0"/>
              <a:t>chứng</a:t>
            </a:r>
            <a:r>
              <a:rPr lang="en-US" baseline="0" smtClean="0"/>
              <a:t> minh AC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A; DB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D; CA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C</a:t>
            </a:r>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10</a:t>
            </a:fld>
            <a:endParaRPr lang="en-US"/>
          </a:p>
        </p:txBody>
      </p:sp>
    </p:spTree>
    <p:extLst>
      <p:ext uri="{BB962C8B-B14F-4D97-AF65-F5344CB8AC3E}">
        <p14:creationId xmlns:p14="http://schemas.microsoft.com/office/powerpoint/2010/main" val="352875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Em </a:t>
            </a:r>
            <a:r>
              <a:rPr lang="en-US" err="1" smtClean="0"/>
              <a:t>hãy</a:t>
            </a:r>
            <a:r>
              <a:rPr lang="en-US" baseline="0" smtClean="0"/>
              <a:t> </a:t>
            </a:r>
            <a:r>
              <a:rPr lang="en-US" baseline="0" err="1" smtClean="0"/>
              <a:t>phát</a:t>
            </a:r>
            <a:r>
              <a:rPr lang="en-US" baseline="0" smtClean="0"/>
              <a:t> </a:t>
            </a:r>
            <a:r>
              <a:rPr lang="en-US" baseline="0" err="1" smtClean="0"/>
              <a:t>biểu</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endParaRPr lang="en-US" baseline="0" smtClean="0"/>
          </a:p>
          <a:p>
            <a:endParaRPr lang="en-US" baseline="0" smtClean="0"/>
          </a:p>
          <a:p>
            <a:r>
              <a:rPr lang="en-US" baseline="0" smtClean="0"/>
              <a:t>Theo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hbh</a:t>
            </a:r>
            <a:r>
              <a:rPr lang="en-US" baseline="0" smtClean="0"/>
              <a:t> </a:t>
            </a:r>
            <a:r>
              <a:rPr lang="en-US" baseline="0" err="1" smtClean="0"/>
              <a:t>thì</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p>
          <a:p>
            <a:r>
              <a:rPr lang="en-US" baseline="0" err="1" smtClean="0"/>
              <a:t>Trong</a:t>
            </a:r>
            <a:r>
              <a:rPr lang="en-US" baseline="0" smtClean="0"/>
              <a:t> </a:t>
            </a:r>
            <a:r>
              <a:rPr lang="en-US" baseline="0" err="1" smtClean="0"/>
              <a:t>hình</a:t>
            </a:r>
            <a:r>
              <a:rPr lang="en-US" baseline="0" smtClean="0"/>
              <a:t> </a:t>
            </a:r>
            <a:r>
              <a:rPr lang="en-US" baseline="0" err="1" smtClean="0"/>
              <a:t>thoi</a:t>
            </a:r>
            <a:r>
              <a:rPr lang="en-US" baseline="0" smtClean="0"/>
              <a:t> ABCD, Em </a:t>
            </a:r>
            <a:r>
              <a:rPr lang="en-US" baseline="0" err="1" smtClean="0"/>
              <a:t>có</a:t>
            </a:r>
            <a:r>
              <a:rPr lang="en-US" baseline="0" smtClean="0"/>
              <a:t> </a:t>
            </a:r>
            <a:r>
              <a:rPr lang="en-US" baseline="0" err="1" smtClean="0"/>
              <a:t>phát</a:t>
            </a:r>
            <a:r>
              <a:rPr lang="en-US" baseline="0" smtClean="0"/>
              <a:t> </a:t>
            </a:r>
            <a:r>
              <a:rPr lang="en-US" baseline="0" err="1" smtClean="0"/>
              <a:t>hiện</a:t>
            </a:r>
            <a:r>
              <a:rPr lang="en-US" baseline="0" smtClean="0"/>
              <a:t> </a:t>
            </a:r>
            <a:r>
              <a:rPr lang="en-US" baseline="0" err="1" smtClean="0"/>
              <a:t>thêm</a:t>
            </a:r>
            <a:r>
              <a:rPr lang="en-US" baseline="0" smtClean="0"/>
              <a:t> </a:t>
            </a:r>
            <a:r>
              <a:rPr lang="en-US" baseline="0" err="1" smtClean="0"/>
              <a:t>các</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khác</a:t>
            </a:r>
            <a:r>
              <a:rPr lang="en-US" baseline="0" smtClean="0"/>
              <a:t> </a:t>
            </a:r>
            <a:r>
              <a:rPr lang="en-US" baseline="0" err="1" smtClean="0"/>
              <a:t>của</a:t>
            </a:r>
            <a:r>
              <a:rPr lang="en-US" baseline="0" smtClean="0"/>
              <a:t> 2 </a:t>
            </a:r>
            <a:r>
              <a:rPr lang="en-US" baseline="0" err="1" smtClean="0"/>
              <a:t>đường</a:t>
            </a:r>
            <a:r>
              <a:rPr lang="en-US" baseline="0" smtClean="0"/>
              <a:t> </a:t>
            </a:r>
            <a:r>
              <a:rPr lang="en-US" baseline="0" err="1" smtClean="0"/>
              <a:t>chéo</a:t>
            </a:r>
            <a:r>
              <a:rPr lang="en-US" baseline="0" smtClean="0"/>
              <a:t> AB </a:t>
            </a:r>
            <a:r>
              <a:rPr lang="en-US" baseline="0" err="1" smtClean="0"/>
              <a:t>và</a:t>
            </a:r>
            <a:r>
              <a:rPr lang="en-US" baseline="0" smtClean="0"/>
              <a:t> CD </a:t>
            </a:r>
            <a:r>
              <a:rPr lang="en-US" baseline="0" err="1" smtClean="0"/>
              <a:t>không</a:t>
            </a:r>
            <a:r>
              <a:rPr lang="en-US" baseline="0" smtClean="0"/>
              <a:t>?</a:t>
            </a:r>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AC vg BD</a:t>
            </a:r>
          </a:p>
          <a:p>
            <a:endParaRPr lang="en-US" baseline="0" smtClean="0"/>
          </a:p>
          <a:p>
            <a:r>
              <a:rPr lang="en-US" baseline="0" err="1" smtClean="0"/>
              <a:t>Từ</a:t>
            </a:r>
            <a:r>
              <a:rPr lang="en-US" baseline="0" smtClean="0"/>
              <a:t> CMT em </a:t>
            </a:r>
            <a:r>
              <a:rPr lang="en-US" baseline="0" err="1" smtClean="0"/>
              <a:t>rút</a:t>
            </a:r>
            <a:r>
              <a:rPr lang="en-US" baseline="0" smtClean="0"/>
              <a:t> </a:t>
            </a:r>
            <a:r>
              <a:rPr lang="en-US" baseline="0" err="1" smtClean="0"/>
              <a:t>ra</a:t>
            </a:r>
            <a:r>
              <a:rPr lang="en-US" baseline="0" smtClean="0"/>
              <a:t> </a:t>
            </a:r>
            <a:r>
              <a:rPr lang="en-US" baseline="0" err="1" smtClean="0"/>
              <a:t>nhận</a:t>
            </a:r>
            <a:r>
              <a:rPr lang="en-US" baseline="0" smtClean="0"/>
              <a:t> </a:t>
            </a:r>
            <a:r>
              <a:rPr lang="en-US" baseline="0" err="1" smtClean="0"/>
              <a:t>xét</a:t>
            </a:r>
            <a:r>
              <a:rPr lang="en-US" baseline="0" smtClean="0"/>
              <a:t> </a:t>
            </a:r>
            <a:r>
              <a:rPr lang="en-US" baseline="0" err="1" smtClean="0"/>
              <a:t>gì</a:t>
            </a:r>
            <a:r>
              <a:rPr lang="en-US" baseline="0" smtClean="0"/>
              <a:t> </a:t>
            </a:r>
            <a:r>
              <a:rPr lang="en-US" baseline="0" err="1" smtClean="0"/>
              <a:t>về</a:t>
            </a:r>
            <a:r>
              <a:rPr lang="en-US" baseline="0" smtClean="0"/>
              <a:t> </a:t>
            </a:r>
            <a:r>
              <a:rPr lang="en-US" baseline="0" err="1" smtClean="0"/>
              <a:t>vị</a:t>
            </a:r>
            <a:r>
              <a:rPr lang="en-US" baseline="0" smtClean="0"/>
              <a:t> </a:t>
            </a:r>
            <a:r>
              <a:rPr lang="en-US" baseline="0" err="1" smtClean="0"/>
              <a:t>trí</a:t>
            </a:r>
            <a:r>
              <a:rPr lang="en-US" baseline="0" smtClean="0"/>
              <a:t> </a:t>
            </a:r>
            <a:r>
              <a:rPr lang="en-US" baseline="0" err="1" smtClean="0"/>
              <a:t>hai</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thoi</a:t>
            </a:r>
            <a:r>
              <a:rPr lang="en-US" baseline="0" smtClean="0"/>
              <a:t>?</a:t>
            </a:r>
          </a:p>
          <a:p>
            <a:endParaRPr lang="en-US" baseline="0" smtClean="0"/>
          </a:p>
          <a:p>
            <a:r>
              <a:rPr lang="en-US" baseline="0" err="1" smtClean="0"/>
              <a:t>Nhận</a:t>
            </a:r>
            <a:r>
              <a:rPr lang="en-US" baseline="0" smtClean="0"/>
              <a:t> </a:t>
            </a:r>
            <a:r>
              <a:rPr lang="en-US" baseline="0" err="1" smtClean="0"/>
              <a:t>xét</a:t>
            </a:r>
            <a:r>
              <a:rPr lang="en-US" baseline="0" smtClean="0"/>
              <a:t> </a:t>
            </a:r>
            <a:r>
              <a:rPr lang="en-US" baseline="0" err="1" smtClean="0"/>
              <a:t>đó</a:t>
            </a:r>
            <a:r>
              <a:rPr lang="en-US" baseline="0" smtClean="0"/>
              <a:t> </a:t>
            </a:r>
            <a:r>
              <a:rPr lang="en-US" baseline="0" err="1" smtClean="0"/>
              <a:t>chính</a:t>
            </a:r>
            <a:r>
              <a:rPr lang="en-US" baseline="0" smtClean="0"/>
              <a:t> </a:t>
            </a:r>
            <a:r>
              <a:rPr lang="en-US" baseline="0" err="1" smtClean="0"/>
              <a:t>là</a:t>
            </a:r>
            <a:r>
              <a:rPr lang="en-US" baseline="0" smtClean="0"/>
              <a:t> 1 </a:t>
            </a:r>
            <a:r>
              <a:rPr lang="en-US" baseline="0" err="1" smtClean="0"/>
              <a:t>nội</a:t>
            </a:r>
            <a:r>
              <a:rPr lang="en-US" baseline="0" smtClean="0"/>
              <a:t> dung </a:t>
            </a:r>
            <a:r>
              <a:rPr lang="en-US" baseline="0" err="1" smtClean="0"/>
              <a:t>của</a:t>
            </a:r>
            <a:r>
              <a:rPr lang="en-US" baseline="0" smtClean="0"/>
              <a:t> </a:t>
            </a:r>
            <a:r>
              <a:rPr lang="en-US" baseline="0" err="1" smtClean="0"/>
              <a:t>định</a:t>
            </a:r>
            <a:r>
              <a:rPr lang="en-US" baseline="0" smtClean="0"/>
              <a:t> </a:t>
            </a:r>
            <a:r>
              <a:rPr lang="en-US" baseline="0" err="1" smtClean="0"/>
              <a:t>lý</a:t>
            </a:r>
            <a:endParaRPr lang="en-US" baseline="0" smtClean="0"/>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BD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B</a:t>
            </a:r>
          </a:p>
          <a:p>
            <a:pPr defTabSz="931774">
              <a:defRPr/>
            </a:pPr>
            <a:r>
              <a:rPr lang="en-US" baseline="0" err="1" smtClean="0"/>
              <a:t>Tương</a:t>
            </a:r>
            <a:r>
              <a:rPr lang="en-US" baseline="0" smtClean="0"/>
              <a:t> </a:t>
            </a:r>
            <a:r>
              <a:rPr lang="en-US" baseline="0" err="1" smtClean="0"/>
              <a:t>tự</a:t>
            </a:r>
            <a:r>
              <a:rPr lang="en-US" baseline="0" smtClean="0"/>
              <a:t> </a:t>
            </a:r>
            <a:r>
              <a:rPr lang="en-US" baseline="0" err="1" smtClean="0"/>
              <a:t>như</a:t>
            </a:r>
            <a:r>
              <a:rPr lang="en-US" baseline="0" smtClean="0"/>
              <a:t> </a:t>
            </a:r>
            <a:r>
              <a:rPr lang="en-US" baseline="0" err="1" smtClean="0"/>
              <a:t>trên</a:t>
            </a:r>
            <a:r>
              <a:rPr lang="en-US" baseline="0" smtClean="0"/>
              <a:t> </a:t>
            </a:r>
            <a:r>
              <a:rPr lang="en-US" baseline="0" err="1" smtClean="0"/>
              <a:t>về</a:t>
            </a:r>
            <a:r>
              <a:rPr lang="en-US" baseline="0" smtClean="0"/>
              <a:t> </a:t>
            </a:r>
            <a:r>
              <a:rPr lang="en-US" baseline="0" err="1" smtClean="0"/>
              <a:t>nhà</a:t>
            </a:r>
            <a:r>
              <a:rPr lang="en-US" baseline="0" smtClean="0"/>
              <a:t> em </a:t>
            </a:r>
            <a:r>
              <a:rPr lang="en-US" baseline="0" err="1" smtClean="0"/>
              <a:t>hãy</a:t>
            </a:r>
            <a:r>
              <a:rPr lang="en-US" baseline="0" smtClean="0"/>
              <a:t> </a:t>
            </a:r>
            <a:r>
              <a:rPr lang="en-US" baseline="0" err="1" smtClean="0"/>
              <a:t>chứng</a:t>
            </a:r>
            <a:r>
              <a:rPr lang="en-US" baseline="0" smtClean="0"/>
              <a:t> minh AC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A; DB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D; CA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C</a:t>
            </a:r>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11</a:t>
            </a:fld>
            <a:endParaRPr lang="en-US"/>
          </a:p>
        </p:txBody>
      </p:sp>
    </p:spTree>
    <p:extLst>
      <p:ext uri="{BB962C8B-B14F-4D97-AF65-F5344CB8AC3E}">
        <p14:creationId xmlns:p14="http://schemas.microsoft.com/office/powerpoint/2010/main" val="7994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Em </a:t>
            </a:r>
            <a:r>
              <a:rPr lang="en-US" err="1" smtClean="0"/>
              <a:t>hãy</a:t>
            </a:r>
            <a:r>
              <a:rPr lang="en-US" baseline="0" smtClean="0"/>
              <a:t> </a:t>
            </a:r>
            <a:r>
              <a:rPr lang="en-US" baseline="0" err="1" smtClean="0"/>
              <a:t>phát</a:t>
            </a:r>
            <a:r>
              <a:rPr lang="en-US" baseline="0" smtClean="0"/>
              <a:t> </a:t>
            </a:r>
            <a:r>
              <a:rPr lang="en-US" baseline="0" err="1" smtClean="0"/>
              <a:t>biểu</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endParaRPr lang="en-US" baseline="0" smtClean="0"/>
          </a:p>
          <a:p>
            <a:endParaRPr lang="en-US" baseline="0" smtClean="0"/>
          </a:p>
          <a:p>
            <a:r>
              <a:rPr lang="en-US" baseline="0" smtClean="0"/>
              <a:t>Theo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hbh</a:t>
            </a:r>
            <a:r>
              <a:rPr lang="en-US" baseline="0" smtClean="0"/>
              <a:t> </a:t>
            </a:r>
            <a:r>
              <a:rPr lang="en-US" baseline="0" err="1" smtClean="0"/>
              <a:t>thì</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p>
          <a:p>
            <a:r>
              <a:rPr lang="en-US" baseline="0" err="1" smtClean="0"/>
              <a:t>Trong</a:t>
            </a:r>
            <a:r>
              <a:rPr lang="en-US" baseline="0" smtClean="0"/>
              <a:t> </a:t>
            </a:r>
            <a:r>
              <a:rPr lang="en-US" baseline="0" err="1" smtClean="0"/>
              <a:t>hình</a:t>
            </a:r>
            <a:r>
              <a:rPr lang="en-US" baseline="0" smtClean="0"/>
              <a:t> </a:t>
            </a:r>
            <a:r>
              <a:rPr lang="en-US" baseline="0" err="1" smtClean="0"/>
              <a:t>thoi</a:t>
            </a:r>
            <a:r>
              <a:rPr lang="en-US" baseline="0" smtClean="0"/>
              <a:t> ABCD, Em </a:t>
            </a:r>
            <a:r>
              <a:rPr lang="en-US" baseline="0" err="1" smtClean="0"/>
              <a:t>có</a:t>
            </a:r>
            <a:r>
              <a:rPr lang="en-US" baseline="0" smtClean="0"/>
              <a:t> </a:t>
            </a:r>
            <a:r>
              <a:rPr lang="en-US" baseline="0" err="1" smtClean="0"/>
              <a:t>phát</a:t>
            </a:r>
            <a:r>
              <a:rPr lang="en-US" baseline="0" smtClean="0"/>
              <a:t> </a:t>
            </a:r>
            <a:r>
              <a:rPr lang="en-US" baseline="0" err="1" smtClean="0"/>
              <a:t>hiện</a:t>
            </a:r>
            <a:r>
              <a:rPr lang="en-US" baseline="0" smtClean="0"/>
              <a:t> </a:t>
            </a:r>
            <a:r>
              <a:rPr lang="en-US" baseline="0" err="1" smtClean="0"/>
              <a:t>thêm</a:t>
            </a:r>
            <a:r>
              <a:rPr lang="en-US" baseline="0" smtClean="0"/>
              <a:t> </a:t>
            </a:r>
            <a:r>
              <a:rPr lang="en-US" baseline="0" err="1" smtClean="0"/>
              <a:t>các</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khác</a:t>
            </a:r>
            <a:r>
              <a:rPr lang="en-US" baseline="0" smtClean="0"/>
              <a:t> </a:t>
            </a:r>
            <a:r>
              <a:rPr lang="en-US" baseline="0" err="1" smtClean="0"/>
              <a:t>của</a:t>
            </a:r>
            <a:r>
              <a:rPr lang="en-US" baseline="0" smtClean="0"/>
              <a:t> 2 </a:t>
            </a:r>
            <a:r>
              <a:rPr lang="en-US" baseline="0" err="1" smtClean="0"/>
              <a:t>đường</a:t>
            </a:r>
            <a:r>
              <a:rPr lang="en-US" baseline="0" smtClean="0"/>
              <a:t> </a:t>
            </a:r>
            <a:r>
              <a:rPr lang="en-US" baseline="0" err="1" smtClean="0"/>
              <a:t>chéo</a:t>
            </a:r>
            <a:r>
              <a:rPr lang="en-US" baseline="0" smtClean="0"/>
              <a:t> AB </a:t>
            </a:r>
            <a:r>
              <a:rPr lang="en-US" baseline="0" err="1" smtClean="0"/>
              <a:t>và</a:t>
            </a:r>
            <a:r>
              <a:rPr lang="en-US" baseline="0" smtClean="0"/>
              <a:t> CD </a:t>
            </a:r>
            <a:r>
              <a:rPr lang="en-US" baseline="0" err="1" smtClean="0"/>
              <a:t>không</a:t>
            </a:r>
            <a:r>
              <a:rPr lang="en-US" baseline="0" smtClean="0"/>
              <a:t>?</a:t>
            </a:r>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AC vg BD</a:t>
            </a:r>
          </a:p>
          <a:p>
            <a:endParaRPr lang="en-US" baseline="0" smtClean="0"/>
          </a:p>
          <a:p>
            <a:r>
              <a:rPr lang="en-US" baseline="0" err="1" smtClean="0"/>
              <a:t>Từ</a:t>
            </a:r>
            <a:r>
              <a:rPr lang="en-US" baseline="0" smtClean="0"/>
              <a:t> CMT em </a:t>
            </a:r>
            <a:r>
              <a:rPr lang="en-US" baseline="0" err="1" smtClean="0"/>
              <a:t>rút</a:t>
            </a:r>
            <a:r>
              <a:rPr lang="en-US" baseline="0" smtClean="0"/>
              <a:t> </a:t>
            </a:r>
            <a:r>
              <a:rPr lang="en-US" baseline="0" err="1" smtClean="0"/>
              <a:t>ra</a:t>
            </a:r>
            <a:r>
              <a:rPr lang="en-US" baseline="0" smtClean="0"/>
              <a:t> </a:t>
            </a:r>
            <a:r>
              <a:rPr lang="en-US" baseline="0" err="1" smtClean="0"/>
              <a:t>nhận</a:t>
            </a:r>
            <a:r>
              <a:rPr lang="en-US" baseline="0" smtClean="0"/>
              <a:t> </a:t>
            </a:r>
            <a:r>
              <a:rPr lang="en-US" baseline="0" err="1" smtClean="0"/>
              <a:t>xét</a:t>
            </a:r>
            <a:r>
              <a:rPr lang="en-US" baseline="0" smtClean="0"/>
              <a:t> </a:t>
            </a:r>
            <a:r>
              <a:rPr lang="en-US" baseline="0" err="1" smtClean="0"/>
              <a:t>gì</a:t>
            </a:r>
            <a:r>
              <a:rPr lang="en-US" baseline="0" smtClean="0"/>
              <a:t> </a:t>
            </a:r>
            <a:r>
              <a:rPr lang="en-US" baseline="0" err="1" smtClean="0"/>
              <a:t>về</a:t>
            </a:r>
            <a:r>
              <a:rPr lang="en-US" baseline="0" smtClean="0"/>
              <a:t> </a:t>
            </a:r>
            <a:r>
              <a:rPr lang="en-US" baseline="0" err="1" smtClean="0"/>
              <a:t>vị</a:t>
            </a:r>
            <a:r>
              <a:rPr lang="en-US" baseline="0" smtClean="0"/>
              <a:t> </a:t>
            </a:r>
            <a:r>
              <a:rPr lang="en-US" baseline="0" err="1" smtClean="0"/>
              <a:t>trí</a:t>
            </a:r>
            <a:r>
              <a:rPr lang="en-US" baseline="0" smtClean="0"/>
              <a:t> </a:t>
            </a:r>
            <a:r>
              <a:rPr lang="en-US" baseline="0" err="1" smtClean="0"/>
              <a:t>hai</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thoi</a:t>
            </a:r>
            <a:r>
              <a:rPr lang="en-US" baseline="0" smtClean="0"/>
              <a:t>?</a:t>
            </a:r>
          </a:p>
          <a:p>
            <a:endParaRPr lang="en-US" baseline="0" smtClean="0"/>
          </a:p>
          <a:p>
            <a:r>
              <a:rPr lang="en-US" baseline="0" err="1" smtClean="0"/>
              <a:t>Nhận</a:t>
            </a:r>
            <a:r>
              <a:rPr lang="en-US" baseline="0" smtClean="0"/>
              <a:t> </a:t>
            </a:r>
            <a:r>
              <a:rPr lang="en-US" baseline="0" err="1" smtClean="0"/>
              <a:t>xét</a:t>
            </a:r>
            <a:r>
              <a:rPr lang="en-US" baseline="0" smtClean="0"/>
              <a:t> </a:t>
            </a:r>
            <a:r>
              <a:rPr lang="en-US" baseline="0" err="1" smtClean="0"/>
              <a:t>đó</a:t>
            </a:r>
            <a:r>
              <a:rPr lang="en-US" baseline="0" smtClean="0"/>
              <a:t> </a:t>
            </a:r>
            <a:r>
              <a:rPr lang="en-US" baseline="0" err="1" smtClean="0"/>
              <a:t>chính</a:t>
            </a:r>
            <a:r>
              <a:rPr lang="en-US" baseline="0" smtClean="0"/>
              <a:t> </a:t>
            </a:r>
            <a:r>
              <a:rPr lang="en-US" baseline="0" err="1" smtClean="0"/>
              <a:t>là</a:t>
            </a:r>
            <a:r>
              <a:rPr lang="en-US" baseline="0" smtClean="0"/>
              <a:t> 1 </a:t>
            </a:r>
            <a:r>
              <a:rPr lang="en-US" baseline="0" err="1" smtClean="0"/>
              <a:t>nội</a:t>
            </a:r>
            <a:r>
              <a:rPr lang="en-US" baseline="0" smtClean="0"/>
              <a:t> dung </a:t>
            </a:r>
            <a:r>
              <a:rPr lang="en-US" baseline="0" err="1" smtClean="0"/>
              <a:t>của</a:t>
            </a:r>
            <a:r>
              <a:rPr lang="en-US" baseline="0" smtClean="0"/>
              <a:t> </a:t>
            </a:r>
            <a:r>
              <a:rPr lang="en-US" baseline="0" err="1" smtClean="0"/>
              <a:t>định</a:t>
            </a:r>
            <a:r>
              <a:rPr lang="en-US" baseline="0" smtClean="0"/>
              <a:t> </a:t>
            </a:r>
            <a:r>
              <a:rPr lang="en-US" baseline="0" err="1" smtClean="0"/>
              <a:t>lý</a:t>
            </a:r>
            <a:endParaRPr lang="en-US" baseline="0" smtClean="0"/>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BD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B</a:t>
            </a:r>
          </a:p>
          <a:p>
            <a:pPr defTabSz="931774">
              <a:defRPr/>
            </a:pPr>
            <a:r>
              <a:rPr lang="en-US" baseline="0" err="1" smtClean="0"/>
              <a:t>Tương</a:t>
            </a:r>
            <a:r>
              <a:rPr lang="en-US" baseline="0" smtClean="0"/>
              <a:t> </a:t>
            </a:r>
            <a:r>
              <a:rPr lang="en-US" baseline="0" err="1" smtClean="0"/>
              <a:t>tự</a:t>
            </a:r>
            <a:r>
              <a:rPr lang="en-US" baseline="0" smtClean="0"/>
              <a:t> </a:t>
            </a:r>
            <a:r>
              <a:rPr lang="en-US" baseline="0" err="1" smtClean="0"/>
              <a:t>như</a:t>
            </a:r>
            <a:r>
              <a:rPr lang="en-US" baseline="0" smtClean="0"/>
              <a:t> </a:t>
            </a:r>
            <a:r>
              <a:rPr lang="en-US" baseline="0" err="1" smtClean="0"/>
              <a:t>trên</a:t>
            </a:r>
            <a:r>
              <a:rPr lang="en-US" baseline="0" smtClean="0"/>
              <a:t> </a:t>
            </a:r>
            <a:r>
              <a:rPr lang="en-US" baseline="0" err="1" smtClean="0"/>
              <a:t>về</a:t>
            </a:r>
            <a:r>
              <a:rPr lang="en-US" baseline="0" smtClean="0"/>
              <a:t> </a:t>
            </a:r>
            <a:r>
              <a:rPr lang="en-US" baseline="0" err="1" smtClean="0"/>
              <a:t>nhà</a:t>
            </a:r>
            <a:r>
              <a:rPr lang="en-US" baseline="0" smtClean="0"/>
              <a:t> em </a:t>
            </a:r>
            <a:r>
              <a:rPr lang="en-US" baseline="0" err="1" smtClean="0"/>
              <a:t>hãy</a:t>
            </a:r>
            <a:r>
              <a:rPr lang="en-US" baseline="0" smtClean="0"/>
              <a:t> </a:t>
            </a:r>
            <a:r>
              <a:rPr lang="en-US" baseline="0" err="1" smtClean="0"/>
              <a:t>chứng</a:t>
            </a:r>
            <a:r>
              <a:rPr lang="en-US" baseline="0" smtClean="0"/>
              <a:t> minh AC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A; DB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D; CA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C</a:t>
            </a:r>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12</a:t>
            </a:fld>
            <a:endParaRPr lang="en-US"/>
          </a:p>
        </p:txBody>
      </p:sp>
    </p:spTree>
    <p:extLst>
      <p:ext uri="{BB962C8B-B14F-4D97-AF65-F5344CB8AC3E}">
        <p14:creationId xmlns:p14="http://schemas.microsoft.com/office/powerpoint/2010/main" val="71650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Em </a:t>
            </a:r>
            <a:r>
              <a:rPr lang="en-US" err="1" smtClean="0"/>
              <a:t>hãy</a:t>
            </a:r>
            <a:r>
              <a:rPr lang="en-US" baseline="0" smtClean="0"/>
              <a:t> </a:t>
            </a:r>
            <a:r>
              <a:rPr lang="en-US" baseline="0" err="1" smtClean="0"/>
              <a:t>phát</a:t>
            </a:r>
            <a:r>
              <a:rPr lang="en-US" baseline="0" smtClean="0"/>
              <a:t> </a:t>
            </a:r>
            <a:r>
              <a:rPr lang="en-US" baseline="0" err="1" smtClean="0"/>
              <a:t>biểu</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bình</a:t>
            </a:r>
            <a:r>
              <a:rPr lang="en-US" baseline="0" smtClean="0"/>
              <a:t> </a:t>
            </a:r>
            <a:r>
              <a:rPr lang="en-US" baseline="0" err="1" smtClean="0"/>
              <a:t>hành</a:t>
            </a:r>
            <a:endParaRPr lang="en-US" baseline="0" smtClean="0"/>
          </a:p>
          <a:p>
            <a:endParaRPr lang="en-US" baseline="0" smtClean="0"/>
          </a:p>
          <a:p>
            <a:r>
              <a:rPr lang="en-US" baseline="0" smtClean="0"/>
              <a:t>Theo </a:t>
            </a:r>
            <a:r>
              <a:rPr lang="en-US" baseline="0" err="1" smtClean="0"/>
              <a:t>tính</a:t>
            </a:r>
            <a:r>
              <a:rPr lang="en-US" baseline="0" smtClean="0"/>
              <a:t> </a:t>
            </a:r>
            <a:r>
              <a:rPr lang="en-US" baseline="0" err="1" smtClean="0"/>
              <a:t>chất</a:t>
            </a:r>
            <a:r>
              <a:rPr lang="en-US" baseline="0" smtClean="0"/>
              <a:t> </a:t>
            </a:r>
            <a:r>
              <a:rPr lang="en-US" baseline="0" err="1" smtClean="0"/>
              <a:t>của</a:t>
            </a:r>
            <a:r>
              <a:rPr lang="en-US" baseline="0" smtClean="0"/>
              <a:t> </a:t>
            </a:r>
            <a:r>
              <a:rPr lang="en-US" baseline="0" err="1" smtClean="0"/>
              <a:t>hbh</a:t>
            </a:r>
            <a:r>
              <a:rPr lang="en-US" baseline="0" smtClean="0"/>
              <a:t> </a:t>
            </a:r>
            <a:r>
              <a:rPr lang="en-US" baseline="0" err="1" smtClean="0"/>
              <a:t>thì</a:t>
            </a:r>
            <a:r>
              <a:rPr lang="en-US" baseline="0" smtClean="0"/>
              <a:t> </a:t>
            </a:r>
            <a:r>
              <a:rPr lang="en-US" baseline="0" err="1" smtClean="0"/>
              <a:t>hình</a:t>
            </a:r>
            <a:r>
              <a:rPr lang="en-US" baseline="0" smtClean="0"/>
              <a:t> </a:t>
            </a:r>
            <a:r>
              <a:rPr lang="en-US" baseline="0" err="1" smtClean="0"/>
              <a:t>thoi</a:t>
            </a:r>
            <a:r>
              <a:rPr lang="en-US" baseline="0" smtClean="0"/>
              <a:t> </a:t>
            </a:r>
            <a:r>
              <a:rPr lang="en-US" baseline="0" err="1" smtClean="0"/>
              <a:t>có</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gì</a:t>
            </a:r>
            <a:r>
              <a:rPr lang="en-US" baseline="0" smtClean="0"/>
              <a:t>?</a:t>
            </a:r>
          </a:p>
          <a:p>
            <a:r>
              <a:rPr lang="en-US" baseline="0" err="1" smtClean="0"/>
              <a:t>Trong</a:t>
            </a:r>
            <a:r>
              <a:rPr lang="en-US" baseline="0" smtClean="0"/>
              <a:t> </a:t>
            </a:r>
            <a:r>
              <a:rPr lang="en-US" baseline="0" err="1" smtClean="0"/>
              <a:t>hình</a:t>
            </a:r>
            <a:r>
              <a:rPr lang="en-US" baseline="0" smtClean="0"/>
              <a:t> </a:t>
            </a:r>
            <a:r>
              <a:rPr lang="en-US" baseline="0" err="1" smtClean="0"/>
              <a:t>thoi</a:t>
            </a:r>
            <a:r>
              <a:rPr lang="en-US" baseline="0" smtClean="0"/>
              <a:t> ABCD, Em </a:t>
            </a:r>
            <a:r>
              <a:rPr lang="en-US" baseline="0" err="1" smtClean="0"/>
              <a:t>có</a:t>
            </a:r>
            <a:r>
              <a:rPr lang="en-US" baseline="0" smtClean="0"/>
              <a:t> </a:t>
            </a:r>
            <a:r>
              <a:rPr lang="en-US" baseline="0" err="1" smtClean="0"/>
              <a:t>phát</a:t>
            </a:r>
            <a:r>
              <a:rPr lang="en-US" baseline="0" smtClean="0"/>
              <a:t> </a:t>
            </a:r>
            <a:r>
              <a:rPr lang="en-US" baseline="0" err="1" smtClean="0"/>
              <a:t>hiện</a:t>
            </a:r>
            <a:r>
              <a:rPr lang="en-US" baseline="0" smtClean="0"/>
              <a:t> </a:t>
            </a:r>
            <a:r>
              <a:rPr lang="en-US" baseline="0" err="1" smtClean="0"/>
              <a:t>thêm</a:t>
            </a:r>
            <a:r>
              <a:rPr lang="en-US" baseline="0" smtClean="0"/>
              <a:t> </a:t>
            </a:r>
            <a:r>
              <a:rPr lang="en-US" baseline="0" err="1" smtClean="0"/>
              <a:t>các</a:t>
            </a:r>
            <a:r>
              <a:rPr lang="en-US" baseline="0" smtClean="0"/>
              <a:t> </a:t>
            </a:r>
            <a:r>
              <a:rPr lang="en-US" baseline="0" err="1" smtClean="0"/>
              <a:t>tính</a:t>
            </a:r>
            <a:r>
              <a:rPr lang="en-US" baseline="0" smtClean="0"/>
              <a:t> </a:t>
            </a:r>
            <a:r>
              <a:rPr lang="en-US" baseline="0" err="1" smtClean="0"/>
              <a:t>chất</a:t>
            </a:r>
            <a:r>
              <a:rPr lang="en-US" baseline="0" smtClean="0"/>
              <a:t> </a:t>
            </a:r>
            <a:r>
              <a:rPr lang="en-US" baseline="0" err="1" smtClean="0"/>
              <a:t>khác</a:t>
            </a:r>
            <a:r>
              <a:rPr lang="en-US" baseline="0" smtClean="0"/>
              <a:t> </a:t>
            </a:r>
            <a:r>
              <a:rPr lang="en-US" baseline="0" err="1" smtClean="0"/>
              <a:t>của</a:t>
            </a:r>
            <a:r>
              <a:rPr lang="en-US" baseline="0" smtClean="0"/>
              <a:t> 2 </a:t>
            </a:r>
            <a:r>
              <a:rPr lang="en-US" baseline="0" err="1" smtClean="0"/>
              <a:t>đường</a:t>
            </a:r>
            <a:r>
              <a:rPr lang="en-US" baseline="0" smtClean="0"/>
              <a:t> </a:t>
            </a:r>
            <a:r>
              <a:rPr lang="en-US" baseline="0" err="1" smtClean="0"/>
              <a:t>chéo</a:t>
            </a:r>
            <a:r>
              <a:rPr lang="en-US" baseline="0" smtClean="0"/>
              <a:t> AB </a:t>
            </a:r>
            <a:r>
              <a:rPr lang="en-US" baseline="0" err="1" smtClean="0"/>
              <a:t>và</a:t>
            </a:r>
            <a:r>
              <a:rPr lang="en-US" baseline="0" smtClean="0"/>
              <a:t> CD </a:t>
            </a:r>
            <a:r>
              <a:rPr lang="en-US" baseline="0" err="1" smtClean="0"/>
              <a:t>không</a:t>
            </a:r>
            <a:r>
              <a:rPr lang="en-US" baseline="0" smtClean="0"/>
              <a:t>?</a:t>
            </a:r>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AC vg BD</a:t>
            </a:r>
          </a:p>
          <a:p>
            <a:endParaRPr lang="en-US" baseline="0" smtClean="0"/>
          </a:p>
          <a:p>
            <a:r>
              <a:rPr lang="en-US" baseline="0" err="1" smtClean="0"/>
              <a:t>Từ</a:t>
            </a:r>
            <a:r>
              <a:rPr lang="en-US" baseline="0" smtClean="0"/>
              <a:t> CMT em </a:t>
            </a:r>
            <a:r>
              <a:rPr lang="en-US" baseline="0" err="1" smtClean="0"/>
              <a:t>rút</a:t>
            </a:r>
            <a:r>
              <a:rPr lang="en-US" baseline="0" smtClean="0"/>
              <a:t> </a:t>
            </a:r>
            <a:r>
              <a:rPr lang="en-US" baseline="0" err="1" smtClean="0"/>
              <a:t>ra</a:t>
            </a:r>
            <a:r>
              <a:rPr lang="en-US" baseline="0" smtClean="0"/>
              <a:t> </a:t>
            </a:r>
            <a:r>
              <a:rPr lang="en-US" baseline="0" err="1" smtClean="0"/>
              <a:t>nhận</a:t>
            </a:r>
            <a:r>
              <a:rPr lang="en-US" baseline="0" smtClean="0"/>
              <a:t> </a:t>
            </a:r>
            <a:r>
              <a:rPr lang="en-US" baseline="0" err="1" smtClean="0"/>
              <a:t>xét</a:t>
            </a:r>
            <a:r>
              <a:rPr lang="en-US" baseline="0" smtClean="0"/>
              <a:t> </a:t>
            </a:r>
            <a:r>
              <a:rPr lang="en-US" baseline="0" err="1" smtClean="0"/>
              <a:t>gì</a:t>
            </a:r>
            <a:r>
              <a:rPr lang="en-US" baseline="0" smtClean="0"/>
              <a:t> </a:t>
            </a:r>
            <a:r>
              <a:rPr lang="en-US" baseline="0" err="1" smtClean="0"/>
              <a:t>về</a:t>
            </a:r>
            <a:r>
              <a:rPr lang="en-US" baseline="0" smtClean="0"/>
              <a:t> </a:t>
            </a:r>
            <a:r>
              <a:rPr lang="en-US" baseline="0" err="1" smtClean="0"/>
              <a:t>vị</a:t>
            </a:r>
            <a:r>
              <a:rPr lang="en-US" baseline="0" smtClean="0"/>
              <a:t> </a:t>
            </a:r>
            <a:r>
              <a:rPr lang="en-US" baseline="0" err="1" smtClean="0"/>
              <a:t>trí</a:t>
            </a:r>
            <a:r>
              <a:rPr lang="en-US" baseline="0" smtClean="0"/>
              <a:t> </a:t>
            </a:r>
            <a:r>
              <a:rPr lang="en-US" baseline="0" err="1" smtClean="0"/>
              <a:t>hai</a:t>
            </a:r>
            <a:r>
              <a:rPr lang="en-US" baseline="0" smtClean="0"/>
              <a:t> </a:t>
            </a:r>
            <a:r>
              <a:rPr lang="en-US" baseline="0" err="1" smtClean="0"/>
              <a:t>đường</a:t>
            </a:r>
            <a:r>
              <a:rPr lang="en-US" baseline="0" smtClean="0"/>
              <a:t> </a:t>
            </a:r>
            <a:r>
              <a:rPr lang="en-US" baseline="0" err="1" smtClean="0"/>
              <a:t>chéo</a:t>
            </a:r>
            <a:r>
              <a:rPr lang="en-US" baseline="0" smtClean="0"/>
              <a:t> </a:t>
            </a:r>
            <a:r>
              <a:rPr lang="en-US" baseline="0" err="1" smtClean="0"/>
              <a:t>của</a:t>
            </a:r>
            <a:r>
              <a:rPr lang="en-US" baseline="0" smtClean="0"/>
              <a:t> </a:t>
            </a:r>
            <a:r>
              <a:rPr lang="en-US" baseline="0" err="1" smtClean="0"/>
              <a:t>hình</a:t>
            </a:r>
            <a:r>
              <a:rPr lang="en-US" baseline="0" smtClean="0"/>
              <a:t> </a:t>
            </a:r>
            <a:r>
              <a:rPr lang="en-US" baseline="0" err="1" smtClean="0"/>
              <a:t>thoi</a:t>
            </a:r>
            <a:r>
              <a:rPr lang="en-US" baseline="0" smtClean="0"/>
              <a:t>?</a:t>
            </a:r>
          </a:p>
          <a:p>
            <a:endParaRPr lang="en-US" baseline="0" smtClean="0"/>
          </a:p>
          <a:p>
            <a:r>
              <a:rPr lang="en-US" baseline="0" err="1" smtClean="0"/>
              <a:t>Nhận</a:t>
            </a:r>
            <a:r>
              <a:rPr lang="en-US" baseline="0" smtClean="0"/>
              <a:t> </a:t>
            </a:r>
            <a:r>
              <a:rPr lang="en-US" baseline="0" err="1" smtClean="0"/>
              <a:t>xét</a:t>
            </a:r>
            <a:r>
              <a:rPr lang="en-US" baseline="0" smtClean="0"/>
              <a:t> </a:t>
            </a:r>
            <a:r>
              <a:rPr lang="en-US" baseline="0" err="1" smtClean="0"/>
              <a:t>đó</a:t>
            </a:r>
            <a:r>
              <a:rPr lang="en-US" baseline="0" smtClean="0"/>
              <a:t> </a:t>
            </a:r>
            <a:r>
              <a:rPr lang="en-US" baseline="0" err="1" smtClean="0"/>
              <a:t>chính</a:t>
            </a:r>
            <a:r>
              <a:rPr lang="en-US" baseline="0" smtClean="0"/>
              <a:t> </a:t>
            </a:r>
            <a:r>
              <a:rPr lang="en-US" baseline="0" err="1" smtClean="0"/>
              <a:t>là</a:t>
            </a:r>
            <a:r>
              <a:rPr lang="en-US" baseline="0" smtClean="0"/>
              <a:t> 1 </a:t>
            </a:r>
            <a:r>
              <a:rPr lang="en-US" baseline="0" err="1" smtClean="0"/>
              <a:t>nội</a:t>
            </a:r>
            <a:r>
              <a:rPr lang="en-US" baseline="0" smtClean="0"/>
              <a:t> dung </a:t>
            </a:r>
            <a:r>
              <a:rPr lang="en-US" baseline="0" err="1" smtClean="0"/>
              <a:t>của</a:t>
            </a:r>
            <a:r>
              <a:rPr lang="en-US" baseline="0" smtClean="0"/>
              <a:t> </a:t>
            </a:r>
            <a:r>
              <a:rPr lang="en-US" baseline="0" err="1" smtClean="0"/>
              <a:t>định</a:t>
            </a:r>
            <a:r>
              <a:rPr lang="en-US" baseline="0" smtClean="0"/>
              <a:t> </a:t>
            </a:r>
            <a:r>
              <a:rPr lang="en-US" baseline="0" err="1" smtClean="0"/>
              <a:t>lý</a:t>
            </a:r>
            <a:endParaRPr lang="en-US" baseline="0" smtClean="0"/>
          </a:p>
          <a:p>
            <a:endParaRPr lang="en-US" baseline="0" smtClean="0"/>
          </a:p>
          <a:p>
            <a:r>
              <a:rPr lang="en-US" baseline="0" smtClean="0"/>
              <a:t>Em </a:t>
            </a:r>
            <a:r>
              <a:rPr lang="en-US" baseline="0" err="1" smtClean="0"/>
              <a:t>hãy</a:t>
            </a:r>
            <a:r>
              <a:rPr lang="en-US" baseline="0" smtClean="0"/>
              <a:t> </a:t>
            </a:r>
            <a:r>
              <a:rPr lang="en-US" baseline="0" err="1" smtClean="0"/>
              <a:t>chứng</a:t>
            </a:r>
            <a:r>
              <a:rPr lang="en-US" baseline="0" smtClean="0"/>
              <a:t> minh BD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B</a:t>
            </a:r>
          </a:p>
          <a:p>
            <a:pPr defTabSz="931774">
              <a:defRPr/>
            </a:pPr>
            <a:r>
              <a:rPr lang="en-US" baseline="0" err="1" smtClean="0"/>
              <a:t>Tương</a:t>
            </a:r>
            <a:r>
              <a:rPr lang="en-US" baseline="0" smtClean="0"/>
              <a:t> </a:t>
            </a:r>
            <a:r>
              <a:rPr lang="en-US" baseline="0" err="1" smtClean="0"/>
              <a:t>tự</a:t>
            </a:r>
            <a:r>
              <a:rPr lang="en-US" baseline="0" smtClean="0"/>
              <a:t> </a:t>
            </a:r>
            <a:r>
              <a:rPr lang="en-US" baseline="0" err="1" smtClean="0"/>
              <a:t>như</a:t>
            </a:r>
            <a:r>
              <a:rPr lang="en-US" baseline="0" smtClean="0"/>
              <a:t> </a:t>
            </a:r>
            <a:r>
              <a:rPr lang="en-US" baseline="0" err="1" smtClean="0"/>
              <a:t>trên</a:t>
            </a:r>
            <a:r>
              <a:rPr lang="en-US" baseline="0" smtClean="0"/>
              <a:t> </a:t>
            </a:r>
            <a:r>
              <a:rPr lang="en-US" baseline="0" err="1" smtClean="0"/>
              <a:t>về</a:t>
            </a:r>
            <a:r>
              <a:rPr lang="en-US" baseline="0" smtClean="0"/>
              <a:t> </a:t>
            </a:r>
            <a:r>
              <a:rPr lang="en-US" baseline="0" err="1" smtClean="0"/>
              <a:t>nhà</a:t>
            </a:r>
            <a:r>
              <a:rPr lang="en-US" baseline="0" smtClean="0"/>
              <a:t> em </a:t>
            </a:r>
            <a:r>
              <a:rPr lang="en-US" baseline="0" err="1" smtClean="0"/>
              <a:t>hãy</a:t>
            </a:r>
            <a:r>
              <a:rPr lang="en-US" baseline="0" smtClean="0"/>
              <a:t> </a:t>
            </a:r>
            <a:r>
              <a:rPr lang="en-US" baseline="0" err="1" smtClean="0"/>
              <a:t>chứng</a:t>
            </a:r>
            <a:r>
              <a:rPr lang="en-US" baseline="0" smtClean="0"/>
              <a:t> minh AC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A; DB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D; CA </a:t>
            </a:r>
            <a:r>
              <a:rPr lang="en-US" baseline="0" err="1" smtClean="0"/>
              <a:t>là</a:t>
            </a:r>
            <a:r>
              <a:rPr lang="en-US" baseline="0" smtClean="0"/>
              <a:t> </a:t>
            </a:r>
            <a:r>
              <a:rPr lang="en-US" baseline="0" err="1" smtClean="0"/>
              <a:t>đường</a:t>
            </a:r>
            <a:r>
              <a:rPr lang="en-US" baseline="0" smtClean="0"/>
              <a:t> </a:t>
            </a:r>
            <a:r>
              <a:rPr lang="en-US" baseline="0" err="1" smtClean="0"/>
              <a:t>phân</a:t>
            </a:r>
            <a:r>
              <a:rPr lang="en-US" baseline="0" smtClean="0"/>
              <a:t> </a:t>
            </a:r>
            <a:r>
              <a:rPr lang="en-US" baseline="0" err="1" smtClean="0"/>
              <a:t>giác</a:t>
            </a:r>
            <a:r>
              <a:rPr lang="en-US" baseline="0" smtClean="0"/>
              <a:t> </a:t>
            </a:r>
            <a:r>
              <a:rPr lang="en-US" baseline="0" err="1" smtClean="0"/>
              <a:t>góc</a:t>
            </a:r>
            <a:r>
              <a:rPr lang="en-US" baseline="0" smtClean="0"/>
              <a:t> C</a:t>
            </a:r>
          </a:p>
          <a:p>
            <a:pPr defTabSz="931774">
              <a:defRPr/>
            </a:pPr>
            <a:endParaRPr lang="en-US"/>
          </a:p>
        </p:txBody>
      </p:sp>
      <p:sp>
        <p:nvSpPr>
          <p:cNvPr id="4" name="Slide Number Placeholder 3"/>
          <p:cNvSpPr>
            <a:spLocks noGrp="1"/>
          </p:cNvSpPr>
          <p:nvPr>
            <p:ph type="sldNum" sz="quarter" idx="10"/>
          </p:nvPr>
        </p:nvSpPr>
        <p:spPr/>
        <p:txBody>
          <a:bodyPr/>
          <a:lstStyle/>
          <a:p>
            <a:fld id="{1F1CFEAB-F82F-4DE6-9AC5-4A8F8AC2D33C}" type="slidenum">
              <a:rPr lang="en-US" smtClean="0"/>
              <a:t>13</a:t>
            </a:fld>
            <a:endParaRPr lang="en-US"/>
          </a:p>
        </p:txBody>
      </p:sp>
    </p:spTree>
    <p:extLst>
      <p:ext uri="{BB962C8B-B14F-4D97-AF65-F5344CB8AC3E}">
        <p14:creationId xmlns:p14="http://schemas.microsoft.com/office/powerpoint/2010/main" val="9370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08DDF6-8918-47A5-960A-373250780190}"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1182259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8DDF6-8918-47A5-960A-373250780190}"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40464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8DDF6-8918-47A5-960A-373250780190}"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243810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08DDF6-8918-47A5-960A-373250780190}"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15483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08DDF6-8918-47A5-960A-373250780190}" type="datetimeFigureOut">
              <a:rPr lang="en-US" smtClean="0"/>
              <a:t>10/16/2020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570018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08DDF6-8918-47A5-960A-373250780190}"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414696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08DDF6-8918-47A5-960A-373250780190}" type="datetimeFigureOut">
              <a:rPr lang="en-US" smtClean="0"/>
              <a:t>10/16/2020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77579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08DDF6-8918-47A5-960A-373250780190}" type="datetimeFigureOut">
              <a:rPr lang="en-US" smtClean="0"/>
              <a:t>10/16/2020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207856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8DDF6-8918-47A5-960A-373250780190}" type="datetimeFigureOut">
              <a:rPr lang="en-US" smtClean="0"/>
              <a:t>10/16/2020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53091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8DDF6-8918-47A5-960A-373250780190}"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33638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08DDF6-8918-47A5-960A-373250780190}" type="datetimeFigureOut">
              <a:rPr lang="en-US" smtClean="0"/>
              <a:t>10/16/2020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0D6E07-125A-491C-8B75-0541BD7E1802}" type="slidenum">
              <a:rPr lang="en-US" smtClean="0"/>
              <a:t>‹#›</a:t>
            </a:fld>
            <a:endParaRPr lang="en-US"/>
          </a:p>
        </p:txBody>
      </p:sp>
    </p:spTree>
    <p:extLst>
      <p:ext uri="{BB962C8B-B14F-4D97-AF65-F5344CB8AC3E}">
        <p14:creationId xmlns:p14="http://schemas.microsoft.com/office/powerpoint/2010/main" val="3777106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8DDF6-8918-47A5-960A-373250780190}" type="datetimeFigureOut">
              <a:rPr lang="en-US" smtClean="0"/>
              <a:t>10/16/2020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D6E07-125A-491C-8B75-0541BD7E1802}" type="slidenum">
              <a:rPr lang="en-US" smtClean="0"/>
              <a:t>‹#›</a:t>
            </a:fld>
            <a:endParaRPr lang="en-US"/>
          </a:p>
        </p:txBody>
      </p:sp>
    </p:spTree>
    <p:extLst>
      <p:ext uri="{BB962C8B-B14F-4D97-AF65-F5344CB8AC3E}">
        <p14:creationId xmlns:p14="http://schemas.microsoft.com/office/powerpoint/2010/main" val="411865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truongvietanh.com/tin-tuc/3862-cac-dang-toan-thuong-gap-trong-cau-truc-de-thi-dai-hoc.html&amp;ei=_coZVbP8GqHymQW12IHwAQ&amp;bvm=bv.89381419,d.dGY&amp;psig=AFQjCNF_SVS0L72U3cOYVXJezqK4C6QTpw&amp;ust=142784005055477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xml"/><Relationship Id="rId7" Type="http://schemas.openxmlformats.org/officeDocument/2006/relationships/image" Target="../media/image17.wmf"/><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8.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8.xml"/><Relationship Id="rId7" Type="http://schemas.openxmlformats.org/officeDocument/2006/relationships/image" Target="../media/image17.wmf"/><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8.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4.bin"/><Relationship Id="rId3" Type="http://schemas.openxmlformats.org/officeDocument/2006/relationships/notesSlide" Target="../notesSlides/notesSlide9.xml"/><Relationship Id="rId7" Type="http://schemas.openxmlformats.org/officeDocument/2006/relationships/image" Target="../media/image17.wmf"/><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19.wmf"/><Relationship Id="rId5" Type="http://schemas.openxmlformats.org/officeDocument/2006/relationships/image" Target="../media/image16.wmf"/><Relationship Id="rId15" Type="http://schemas.openxmlformats.org/officeDocument/2006/relationships/oleObject" Target="../embeddings/oleObject15.bin"/><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18.wmf"/><Relationship Id="rId14" Type="http://schemas.openxmlformats.org/officeDocument/2006/relationships/image" Target="../media/image20.w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28.wmf"/><Relationship Id="rId3" Type="http://schemas.openxmlformats.org/officeDocument/2006/relationships/notesSlide" Target="../notesSlides/notesSlide12.xml"/><Relationship Id="rId7" Type="http://schemas.openxmlformats.org/officeDocument/2006/relationships/image" Target="../media/image29.emf"/><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slide" Target="slide22.xml"/><Relationship Id="rId11" Type="http://schemas.openxmlformats.org/officeDocument/2006/relationships/image" Target="../media/image33.emf"/><Relationship Id="rId5" Type="http://schemas.openxmlformats.org/officeDocument/2006/relationships/slide" Target="slide21.xml"/><Relationship Id="rId10" Type="http://schemas.openxmlformats.org/officeDocument/2006/relationships/image" Target="../media/image32.emf"/><Relationship Id="rId4" Type="http://schemas.openxmlformats.org/officeDocument/2006/relationships/slide" Target="slide20.xml"/><Relationship Id="rId9" Type="http://schemas.openxmlformats.org/officeDocument/2006/relationships/image" Target="../media/image31.em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jp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slide" Target="slide4.xml"/><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5.wmf"/><Relationship Id="rId5" Type="http://schemas.openxmlformats.org/officeDocument/2006/relationships/oleObject" Target="../embeddings/oleObject17.bin"/><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gif"/><Relationship Id="rId7" Type="http://schemas.openxmlformats.org/officeDocument/2006/relationships/image" Target="../media/image10.emf"/><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8300" y="279401"/>
            <a:ext cx="11455400" cy="1079499"/>
          </a:xfrm>
        </p:spPr>
        <p:txBody>
          <a:bodyPr>
            <a:normAutofit/>
          </a:bodyPr>
          <a:lstStyle/>
          <a:p>
            <a:r>
              <a:rPr lang="en-US" sz="3600" smtClean="0">
                <a:solidFill>
                  <a:srgbClr val="0070C0"/>
                </a:solidFill>
                <a:latin typeface="Times New Roman" panose="02020603050405020304" pitchFamily="18" charset="0"/>
                <a:cs typeface="Times New Roman" panose="02020603050405020304" pitchFamily="18" charset="0"/>
              </a:rPr>
              <a:t>CHÀO MỪNG QUÝ THẦY CÔ VỀ DỰ GIỜ LỚP 8</a:t>
            </a:r>
            <a:endParaRPr lang="en-US" sz="3600">
              <a:solidFill>
                <a:srgbClr val="0070C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711200" y="1511297"/>
            <a:ext cx="10299700" cy="1384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smtClean="0">
                <a:solidFill>
                  <a:srgbClr val="0070C0"/>
                </a:solidFill>
                <a:latin typeface="Times New Roman" panose="02020603050405020304" pitchFamily="18" charset="0"/>
                <a:cs typeface="Times New Roman" panose="02020603050405020304" pitchFamily="18" charset="0"/>
              </a:rPr>
              <a:t>KÍNH CHÚC QUÝ THẦY CÔ </a:t>
            </a:r>
          </a:p>
          <a:p>
            <a:r>
              <a:rPr lang="en-US" sz="3600" smtClean="0">
                <a:solidFill>
                  <a:srgbClr val="0070C0"/>
                </a:solidFill>
                <a:latin typeface="Times New Roman" panose="02020603050405020304" pitchFamily="18" charset="0"/>
                <a:cs typeface="Times New Roman" panose="02020603050405020304" pitchFamily="18" charset="0"/>
              </a:rPr>
              <a:t>CÙNG CÁC EM HỌC SINH NHIỀU SỨC KHỎE</a:t>
            </a:r>
            <a:endParaRPr lang="en-US" sz="3600">
              <a:solidFill>
                <a:srgbClr val="0070C0"/>
              </a:solidFill>
              <a:latin typeface="Times New Roman" panose="02020603050405020304" pitchFamily="18" charset="0"/>
              <a:cs typeface="Times New Roman" panose="02020603050405020304" pitchFamily="18" charset="0"/>
            </a:endParaRPr>
          </a:p>
        </p:txBody>
      </p:sp>
      <p:pic>
        <p:nvPicPr>
          <p:cNvPr id="6" name="Picture 5" descr="https://encrypted-tbn0.gstatic.com/images?q=tbn:ANd9GcRKN5CfwZHTb4fNDwVrn5o4Hj6lYAgmH8y8Ur-kAGSpUSKJYt3uaw">
            <a:hlinkClick r:id="rId3"/>
          </p:cNvPr>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300" y="3141512"/>
            <a:ext cx="3333750" cy="2524125"/>
          </a:xfrm>
          <a:prstGeom prst="rect">
            <a:avLst/>
          </a:prstGeom>
          <a:noFill/>
          <a:ln>
            <a:noFill/>
          </a:ln>
        </p:spPr>
      </p:pic>
      <p:sp>
        <p:nvSpPr>
          <p:cNvPr id="10" name="Rectangle 9"/>
          <p:cNvSpPr/>
          <p:nvPr/>
        </p:nvSpPr>
        <p:spPr>
          <a:xfrm>
            <a:off x="0" y="0"/>
            <a:ext cx="12192000" cy="440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418944"/>
            <a:ext cx="12192000" cy="440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Forward or Next 2">
            <a:hlinkClick r:id="" action="ppaction://hlinkshowjump?jump=nextslide" highlightClick="1"/>
          </p:cNvPr>
          <p:cNvSpPr/>
          <p:nvPr/>
        </p:nvSpPr>
        <p:spPr>
          <a:xfrm>
            <a:off x="1183640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7059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9"/>
          <p:cNvSpPr>
            <a:spLocks noGrp="1"/>
          </p:cNvSpPr>
          <p:nvPr>
            <p:ph type="subTitle" idx="1"/>
          </p:nvPr>
        </p:nvSpPr>
        <p:spPr>
          <a:xfrm>
            <a:off x="4426526" y="4488873"/>
            <a:ext cx="5731025" cy="1478493"/>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just" rtl="0" eaLnBrk="0" fontAlgn="base" hangingPunct="0">
              <a:spcBef>
                <a:spcPct val="0"/>
              </a:spcBef>
              <a:spcAft>
                <a:spcPct val="0"/>
              </a:spcAft>
              <a:defRPr sz="2400" b="1" kern="1200">
                <a:solidFill>
                  <a:schemeClr val="dk1"/>
                </a:solidFill>
                <a:latin typeface="+mn-lt"/>
                <a:ea typeface="+mn-ea"/>
                <a:cs typeface="+mn-cs"/>
              </a:defRPr>
            </a:lvl1pPr>
            <a:lvl2pPr marL="457200" algn="just" rtl="0" eaLnBrk="0" fontAlgn="base" hangingPunct="0">
              <a:spcBef>
                <a:spcPct val="0"/>
              </a:spcBef>
              <a:spcAft>
                <a:spcPct val="0"/>
              </a:spcAft>
              <a:defRPr sz="2400" b="1" kern="1200">
                <a:solidFill>
                  <a:schemeClr val="dk1"/>
                </a:solidFill>
                <a:latin typeface="+mn-lt"/>
                <a:ea typeface="+mn-ea"/>
                <a:cs typeface="+mn-cs"/>
              </a:defRPr>
            </a:lvl2pPr>
            <a:lvl3pPr marL="914400" algn="just" rtl="0" eaLnBrk="0" fontAlgn="base" hangingPunct="0">
              <a:spcBef>
                <a:spcPct val="0"/>
              </a:spcBef>
              <a:spcAft>
                <a:spcPct val="0"/>
              </a:spcAft>
              <a:defRPr sz="2400" b="1" kern="1200">
                <a:solidFill>
                  <a:schemeClr val="dk1"/>
                </a:solidFill>
                <a:latin typeface="+mn-lt"/>
                <a:ea typeface="+mn-ea"/>
                <a:cs typeface="+mn-cs"/>
              </a:defRPr>
            </a:lvl3pPr>
            <a:lvl4pPr marL="1371600" algn="just" rtl="0" eaLnBrk="0" fontAlgn="base" hangingPunct="0">
              <a:spcBef>
                <a:spcPct val="0"/>
              </a:spcBef>
              <a:spcAft>
                <a:spcPct val="0"/>
              </a:spcAft>
              <a:defRPr sz="2400" b="1" kern="1200">
                <a:solidFill>
                  <a:schemeClr val="dk1"/>
                </a:solidFill>
                <a:latin typeface="+mn-lt"/>
                <a:ea typeface="+mn-ea"/>
                <a:cs typeface="+mn-cs"/>
              </a:defRPr>
            </a:lvl4pPr>
            <a:lvl5pPr marL="1828800" algn="just" rtl="0" eaLnBrk="0" fontAlgn="base" hangingPunct="0">
              <a:spcBef>
                <a:spcPct val="0"/>
              </a:spcBef>
              <a:spcAft>
                <a:spcPct val="0"/>
              </a:spcAft>
              <a:defRPr sz="2400" b="1" kern="1200">
                <a:solidFill>
                  <a:schemeClr val="dk1"/>
                </a:solidFill>
                <a:latin typeface="+mn-lt"/>
                <a:ea typeface="+mn-ea"/>
                <a:cs typeface="+mn-cs"/>
              </a:defRPr>
            </a:lvl5pPr>
            <a:lvl6pPr marL="2286000" algn="l" defTabSz="914400" rtl="0" eaLnBrk="1" latinLnBrk="0" hangingPunct="1">
              <a:defRPr sz="2400" b="1" kern="1200">
                <a:solidFill>
                  <a:schemeClr val="dk1"/>
                </a:solidFill>
                <a:latin typeface="+mn-lt"/>
                <a:ea typeface="+mn-ea"/>
                <a:cs typeface="+mn-cs"/>
              </a:defRPr>
            </a:lvl6pPr>
            <a:lvl7pPr marL="2743200" algn="l" defTabSz="914400" rtl="0" eaLnBrk="1" latinLnBrk="0" hangingPunct="1">
              <a:defRPr sz="2400" b="1" kern="1200">
                <a:solidFill>
                  <a:schemeClr val="dk1"/>
                </a:solidFill>
                <a:latin typeface="+mn-lt"/>
                <a:ea typeface="+mn-ea"/>
                <a:cs typeface="+mn-cs"/>
              </a:defRPr>
            </a:lvl7pPr>
            <a:lvl8pPr marL="3200400" algn="l" defTabSz="914400" rtl="0" eaLnBrk="1" latinLnBrk="0" hangingPunct="1">
              <a:defRPr sz="2400" b="1" kern="1200">
                <a:solidFill>
                  <a:schemeClr val="dk1"/>
                </a:solidFill>
                <a:latin typeface="+mn-lt"/>
                <a:ea typeface="+mn-ea"/>
                <a:cs typeface="+mn-cs"/>
              </a:defRPr>
            </a:lvl8pPr>
            <a:lvl9pPr marL="3657600" algn="l" defTabSz="914400" rtl="0" eaLnBrk="1" latinLnBrk="0" hangingPunct="1">
              <a:defRPr sz="2400" b="1" kern="1200">
                <a:solidFill>
                  <a:schemeClr val="dk1"/>
                </a:solidFill>
                <a:latin typeface="+mn-lt"/>
                <a:ea typeface="+mn-ea"/>
                <a:cs typeface="+mn-cs"/>
              </a:defRPr>
            </a:lvl9pPr>
          </a:lstStyle>
          <a:p>
            <a:pPr algn="ctr"/>
            <a:r>
              <a:rPr lang="en-US" dirty="0" smtClean="0">
                <a:solidFill>
                  <a:srgbClr val="FF0000"/>
                </a:solidFill>
              </a:rPr>
              <a:t>GIÁO VIÊN: NGUYỄN THỊ THANH THÚY</a:t>
            </a:r>
          </a:p>
          <a:p>
            <a:pPr algn="ctr"/>
            <a:r>
              <a:rPr lang="en-US" dirty="0" smtClean="0">
                <a:solidFill>
                  <a:srgbClr val="FF0000"/>
                </a:solidFill>
              </a:rPr>
              <a:t>TRƯỜNG THCS LONG BIÊN</a:t>
            </a:r>
          </a:p>
          <a:p>
            <a:pPr algn="ctr"/>
            <a:endParaRPr lang="en-US" dirty="0" smtClean="0"/>
          </a:p>
          <a:p>
            <a:pPr algn="ctr"/>
            <a:r>
              <a:rPr lang="en-US" dirty="0" smtClean="0"/>
              <a:t>NĂM HỌC 2020 - 2021</a:t>
            </a:r>
            <a:endParaRPr lang="en-US" dirty="0"/>
          </a:p>
        </p:txBody>
      </p:sp>
    </p:spTree>
    <p:extLst>
      <p:ext uri="{BB962C8B-B14F-4D97-AF65-F5344CB8AC3E}">
        <p14:creationId xmlns:p14="http://schemas.microsoft.com/office/powerpoint/2010/main" val="839822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838200" y="0"/>
            <a:ext cx="10515600" cy="574675"/>
          </a:xfrm>
        </p:spPr>
        <p:txBody>
          <a:bodyPr>
            <a:noAutofit/>
          </a:bodyPr>
          <a:lstStyle/>
          <a:p>
            <a:pPr algn="ctr"/>
            <a:r>
              <a:rPr lang="en-US" sz="2800" smtClean="0">
                <a:solidFill>
                  <a:srgbClr val="C00000"/>
                </a:solidFill>
              </a:rPr>
              <a:t>HÌNH THOI</a:t>
            </a:r>
            <a:endParaRPr lang="en-US" sz="2800">
              <a:solidFill>
                <a:srgbClr val="C00000"/>
              </a:solidFill>
            </a:endParaRPr>
          </a:p>
        </p:txBody>
      </p:sp>
      <p:sp>
        <p:nvSpPr>
          <p:cNvPr id="3" name="Content Placeholder 2"/>
          <p:cNvSpPr>
            <a:spLocks noGrp="1"/>
          </p:cNvSpPr>
          <p:nvPr>
            <p:ph idx="1"/>
          </p:nvPr>
        </p:nvSpPr>
        <p:spPr>
          <a:xfrm>
            <a:off x="279400" y="685506"/>
            <a:ext cx="2824018" cy="547543"/>
          </a:xfrm>
        </p:spPr>
        <p:txBody>
          <a:bodyPr>
            <a:noAutofit/>
          </a:body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 Định nghĩa</a:t>
            </a:r>
            <a:r>
              <a:rPr lang="en-US" sz="24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(SGK)</a:t>
            </a:r>
            <a:endParaRPr lang="en-US" sz="240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400" smtClean="0">
                <a:solidFill>
                  <a:srgbClr val="C00000"/>
                </a:solidFill>
                <a:latin typeface="Times New Roman" panose="02020603050405020304" pitchFamily="18" charset="0"/>
                <a:cs typeface="Times New Roman" panose="02020603050405020304" pitchFamily="18" charset="0"/>
              </a:rPr>
              <a:t> </a:t>
            </a:r>
            <a:endParaRPr lang="en-US" sz="2400">
              <a:solidFill>
                <a:srgbClr val="C00000"/>
              </a:solidFill>
              <a:latin typeface="Times New Roman" panose="02020603050405020304" pitchFamily="18" charset="0"/>
              <a:cs typeface="Times New Roman" panose="02020603050405020304" pitchFamily="18" charset="0"/>
            </a:endParaRPr>
          </a:p>
          <a:p>
            <a:endParaRPr lang="en-US" sz="240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10077450" y="66200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9711646" y="66200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p:cNvSpPr txBox="1">
            <a:spLocks/>
          </p:cNvSpPr>
          <p:nvPr/>
        </p:nvSpPr>
        <p:spPr>
          <a:xfrm>
            <a:off x="293255" y="1080079"/>
            <a:ext cx="3662932"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1976184" y="1429968"/>
            <a:ext cx="8168540"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có tất cả các tính chất của hình bình hành.</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55" name="Content Placeholder 2"/>
          <p:cNvSpPr txBox="1">
            <a:spLocks/>
          </p:cNvSpPr>
          <p:nvPr/>
        </p:nvSpPr>
        <p:spPr>
          <a:xfrm>
            <a:off x="1489307" y="5351459"/>
            <a:ext cx="1950251"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5470853" y="2885559"/>
            <a:ext cx="5327414"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cạnh : AB = BC = CD = DA</a:t>
            </a:r>
            <a:endParaRPr lang="en-US" sz="2400">
              <a:latin typeface="Times New Roman" panose="02020603050405020304" pitchFamily="18" charset="0"/>
              <a:cs typeface="Times New Roman" panose="02020603050405020304" pitchFamily="18" charset="0"/>
            </a:endParaRPr>
          </a:p>
        </p:txBody>
      </p:sp>
      <p:sp>
        <p:nvSpPr>
          <p:cNvPr id="83" name="TextBox 82"/>
          <p:cNvSpPr txBox="1"/>
          <p:nvPr/>
        </p:nvSpPr>
        <p:spPr>
          <a:xfrm>
            <a:off x="7887011" y="3346272"/>
            <a:ext cx="3023991"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AB // DC;   BC // DA</a:t>
            </a:r>
            <a:endParaRPr lang="en-US" sz="2400">
              <a:latin typeface="Times New Roman" panose="02020603050405020304" pitchFamily="18" charset="0"/>
              <a:cs typeface="Times New Roman" panose="02020603050405020304" pitchFamily="18" charset="0"/>
            </a:endParaRPr>
          </a:p>
        </p:txBody>
      </p:sp>
      <p:sp>
        <p:nvSpPr>
          <p:cNvPr id="93" name="TextBox 92"/>
          <p:cNvSpPr txBox="1"/>
          <p:nvPr/>
        </p:nvSpPr>
        <p:spPr>
          <a:xfrm>
            <a:off x="5491730" y="3938806"/>
            <a:ext cx="232534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góc: </a:t>
            </a:r>
            <a:endParaRPr lang="en-US" sz="2400">
              <a:latin typeface="Times New Roman" panose="02020603050405020304" pitchFamily="18" charset="0"/>
              <a:cs typeface="Times New Roman" panose="02020603050405020304" pitchFamily="18" charset="0"/>
            </a:endParaRPr>
          </a:p>
        </p:txBody>
      </p:sp>
      <p:graphicFrame>
        <p:nvGraphicFramePr>
          <p:cNvPr id="95" name="Object 94"/>
          <p:cNvGraphicFramePr>
            <a:graphicFrameLocks noChangeAspect="1"/>
          </p:cNvGraphicFramePr>
          <p:nvPr>
            <p:extLst>
              <p:ext uri="{D42A27DB-BD31-4B8C-83A1-F6EECF244321}">
                <p14:modId xmlns:p14="http://schemas.microsoft.com/office/powerpoint/2010/main" val="574696649"/>
              </p:ext>
            </p:extLst>
          </p:nvPr>
        </p:nvGraphicFramePr>
        <p:xfrm>
          <a:off x="7788649" y="3921164"/>
          <a:ext cx="1617423" cy="505372"/>
        </p:xfrm>
        <a:graphic>
          <a:graphicData uri="http://schemas.openxmlformats.org/presentationml/2006/ole">
            <mc:AlternateContent xmlns:mc="http://schemas.openxmlformats.org/markup-compatibility/2006">
              <mc:Choice xmlns:v="urn:schemas-microsoft-com:vml" Requires="v">
                <p:oleObj spid="_x0000_s14457" name="Equation" r:id="rId4" imgW="825480" imgH="253800" progId="Equation.DSMT4">
                  <p:embed/>
                </p:oleObj>
              </mc:Choice>
              <mc:Fallback>
                <p:oleObj name="Equation" r:id="rId4" imgW="825480" imgH="253800" progId="Equation.DSMT4">
                  <p:embed/>
                  <p:pic>
                    <p:nvPicPr>
                      <p:cNvPr id="0" name=""/>
                      <p:cNvPicPr>
                        <a:picLocks noChangeAspect="1" noChangeArrowheads="1"/>
                      </p:cNvPicPr>
                      <p:nvPr/>
                    </p:nvPicPr>
                    <p:blipFill>
                      <a:blip r:embed="rId5"/>
                      <a:srcRect/>
                      <a:stretch>
                        <a:fillRect/>
                      </a:stretch>
                    </p:blipFill>
                    <p:spPr bwMode="auto">
                      <a:xfrm>
                        <a:off x="7788649" y="3921164"/>
                        <a:ext cx="1617423" cy="505372"/>
                      </a:xfrm>
                      <a:prstGeom prst="rect">
                        <a:avLst/>
                      </a:prstGeom>
                      <a:noFill/>
                    </p:spPr>
                  </p:pic>
                </p:oleObj>
              </mc:Fallback>
            </mc:AlternateContent>
          </a:graphicData>
        </a:graphic>
      </p:graphicFrame>
      <p:sp>
        <p:nvSpPr>
          <p:cNvPr id="97" name="TextBox 96"/>
          <p:cNvSpPr txBox="1"/>
          <p:nvPr/>
        </p:nvSpPr>
        <p:spPr>
          <a:xfrm>
            <a:off x="5536032" y="4714465"/>
            <a:ext cx="3437109"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đường chéo:</a:t>
            </a:r>
          </a:p>
        </p:txBody>
      </p:sp>
      <p:sp>
        <p:nvSpPr>
          <p:cNvPr id="99" name="TextBox 98"/>
          <p:cNvSpPr txBox="1"/>
          <p:nvPr/>
        </p:nvSpPr>
        <p:spPr>
          <a:xfrm>
            <a:off x="8695722" y="4727272"/>
            <a:ext cx="303582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OA = OC,  OB = OD</a:t>
            </a:r>
          </a:p>
        </p:txBody>
      </p:sp>
      <p:cxnSp>
        <p:nvCxnSpPr>
          <p:cNvPr id="100" name="Straight Arrow Connector 99"/>
          <p:cNvCxnSpPr/>
          <p:nvPr/>
        </p:nvCxnSpPr>
        <p:spPr>
          <a:xfrm flipV="1">
            <a:off x="4127837" y="3246094"/>
            <a:ext cx="1363893" cy="931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93" idx="1"/>
          </p:cNvCxnSpPr>
          <p:nvPr/>
        </p:nvCxnSpPr>
        <p:spPr>
          <a:xfrm flipV="1">
            <a:off x="4171288" y="4169639"/>
            <a:ext cx="1320442" cy="9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97" idx="1"/>
          </p:cNvCxnSpPr>
          <p:nvPr/>
        </p:nvCxnSpPr>
        <p:spPr>
          <a:xfrm>
            <a:off x="4127837" y="4177797"/>
            <a:ext cx="1408195" cy="76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7349568" y="5210207"/>
            <a:ext cx="197989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AC </a:t>
            </a:r>
            <a:r>
              <a:rPr lang="en-US" sz="2400" dirty="0">
                <a:latin typeface="Times New Roman" panose="02020603050405020304" pitchFamily="18" charset="0"/>
                <a:cs typeface="Times New Roman" panose="02020603050405020304" pitchFamily="18" charset="0"/>
              </a:rPr>
              <a:t>⏊ BD</a:t>
            </a:r>
            <a:endParaRPr lang="en-US" sz="2400" dirty="0" smtClean="0">
              <a:latin typeface="Times New Roman" panose="02020603050405020304" pitchFamily="18" charset="0"/>
              <a:cs typeface="Times New Roman" panose="02020603050405020304" pitchFamily="18" charset="0"/>
            </a:endParaRPr>
          </a:p>
        </p:txBody>
      </p:sp>
      <p:sp>
        <p:nvSpPr>
          <p:cNvPr id="144" name="TextBox 143"/>
          <p:cNvSpPr txBox="1"/>
          <p:nvPr/>
        </p:nvSpPr>
        <p:spPr>
          <a:xfrm>
            <a:off x="7340262" y="5760705"/>
            <a:ext cx="483137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AC, BD là đường p/giác của các góc</a:t>
            </a:r>
          </a:p>
        </p:txBody>
      </p:sp>
      <p:pic>
        <p:nvPicPr>
          <p:cNvPr id="43" name="Picture 42"/>
          <p:cNvPicPr>
            <a:picLocks noChangeAspect="1"/>
          </p:cNvPicPr>
          <p:nvPr/>
        </p:nvPicPr>
        <p:blipFill>
          <a:blip r:embed="rId6"/>
          <a:stretch>
            <a:fillRect/>
          </a:stretch>
        </p:blipFill>
        <p:spPr>
          <a:xfrm>
            <a:off x="8493125" y="619557"/>
            <a:ext cx="3514725" cy="2085975"/>
          </a:xfrm>
          <a:prstGeom prst="rect">
            <a:avLst/>
          </a:prstGeom>
        </p:spPr>
      </p:pic>
      <p:pic>
        <p:nvPicPr>
          <p:cNvPr id="44" name="Picture 43"/>
          <p:cNvPicPr>
            <a:picLocks noChangeAspect="1"/>
          </p:cNvPicPr>
          <p:nvPr/>
        </p:nvPicPr>
        <p:blipFill>
          <a:blip r:embed="rId6"/>
          <a:stretch>
            <a:fillRect/>
          </a:stretch>
        </p:blipFill>
        <p:spPr>
          <a:xfrm>
            <a:off x="441462" y="3209485"/>
            <a:ext cx="3514725" cy="2085975"/>
          </a:xfrm>
          <a:prstGeom prst="rect">
            <a:avLst/>
          </a:prstGeom>
        </p:spPr>
      </p:pic>
      <p:grpSp>
        <p:nvGrpSpPr>
          <p:cNvPr id="7" name="Group 6"/>
          <p:cNvGrpSpPr/>
          <p:nvPr/>
        </p:nvGrpSpPr>
        <p:grpSpPr>
          <a:xfrm>
            <a:off x="729478" y="3512856"/>
            <a:ext cx="2877516" cy="1472767"/>
            <a:chOff x="729478" y="3512856"/>
            <a:chExt cx="2877516" cy="1472767"/>
          </a:xfrm>
        </p:grpSpPr>
        <p:grpSp>
          <p:nvGrpSpPr>
            <p:cNvPr id="4" name="Group 3"/>
            <p:cNvGrpSpPr/>
            <p:nvPr/>
          </p:nvGrpSpPr>
          <p:grpSpPr>
            <a:xfrm>
              <a:off x="729478" y="3512856"/>
              <a:ext cx="2877516" cy="1472767"/>
              <a:chOff x="1486454" y="8677652"/>
              <a:chExt cx="2877516" cy="1472767"/>
            </a:xfrm>
          </p:grpSpPr>
          <p:cxnSp>
            <p:nvCxnSpPr>
              <p:cNvPr id="65" name="Straight Connector 64"/>
              <p:cNvCxnSpPr/>
              <p:nvPr/>
            </p:nvCxnSpPr>
            <p:spPr>
              <a:xfrm flipH="1">
                <a:off x="2929491" y="8677652"/>
                <a:ext cx="1156" cy="14727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486454" y="9384578"/>
                <a:ext cx="2877516" cy="3177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106749" y="4169638"/>
              <a:ext cx="222250" cy="369332"/>
            </a:xfrm>
            <a:prstGeom prst="rect">
              <a:avLst/>
            </a:prstGeom>
            <a:noFill/>
          </p:spPr>
          <p:txBody>
            <a:bodyPr wrap="square" rtlCol="0">
              <a:spAutoFit/>
            </a:bodyPr>
            <a:lstStyle/>
            <a:p>
              <a:r>
                <a:rPr lang="en-US" smtClean="0"/>
                <a:t>O</a:t>
              </a:r>
              <a:endParaRPr lang="en-US"/>
            </a:p>
          </p:txBody>
        </p:sp>
      </p:grpSp>
      <p:grpSp>
        <p:nvGrpSpPr>
          <p:cNvPr id="11" name="Group 10"/>
          <p:cNvGrpSpPr/>
          <p:nvPr/>
        </p:nvGrpSpPr>
        <p:grpSpPr>
          <a:xfrm>
            <a:off x="990483" y="3565248"/>
            <a:ext cx="2347432" cy="1334494"/>
            <a:chOff x="1760951" y="8726780"/>
            <a:chExt cx="2347432" cy="1334494"/>
          </a:xfrm>
        </p:grpSpPr>
        <p:grpSp>
          <p:nvGrpSpPr>
            <p:cNvPr id="67" name="Group 66"/>
            <p:cNvGrpSpPr/>
            <p:nvPr/>
          </p:nvGrpSpPr>
          <p:grpSpPr>
            <a:xfrm>
              <a:off x="2937895" y="9291973"/>
              <a:ext cx="110375" cy="110375"/>
              <a:chOff x="4985276" y="4184650"/>
              <a:chExt cx="110375" cy="110375"/>
            </a:xfrm>
          </p:grpSpPr>
          <p:cxnSp>
            <p:nvCxnSpPr>
              <p:cNvPr id="68" name="Straight Connector 67"/>
              <p:cNvCxnSpPr/>
              <p:nvPr/>
            </p:nvCxnSpPr>
            <p:spPr>
              <a:xfrm flipH="1">
                <a:off x="5084084" y="4184650"/>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flipH="1" flipV="1">
                <a:off x="5039331" y="4134679"/>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 name="Freeform 69"/>
            <p:cNvSpPr/>
            <p:nvPr/>
          </p:nvSpPr>
          <p:spPr>
            <a:xfrm rot="18420702">
              <a:off x="2934994" y="8783306"/>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141172">
              <a:off x="2751488" y="8750188"/>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1899341">
              <a:off x="2923211" y="9968879"/>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8708257">
              <a:off x="2759351" y="10002876"/>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5055307">
              <a:off x="1731746" y="9312851"/>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rot="16200000">
              <a:off x="1752174" y="9463377"/>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rot="5173236">
              <a:off x="4017022" y="9298341"/>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3357483">
              <a:off x="4018888" y="9445360"/>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1760951" y="9313432"/>
              <a:ext cx="99528" cy="268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793973" y="9488667"/>
              <a:ext cx="99528" cy="283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008357" y="9283879"/>
              <a:ext cx="99528" cy="283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3998846" y="9454046"/>
              <a:ext cx="109537" cy="142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Content Placeholder 2"/>
          <p:cNvSpPr txBox="1">
            <a:spLocks/>
          </p:cNvSpPr>
          <p:nvPr/>
        </p:nvSpPr>
        <p:spPr>
          <a:xfrm>
            <a:off x="279400" y="2022494"/>
            <a:ext cx="7070168"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Hình thoi ABCD có phải là một hình bình hành không?</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2915227" y="704112"/>
            <a:ext cx="8568069"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342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26" presetClass="emph" presetSubtype="0" repeatCount="2000" fill="hold" nodeType="withEffect">
                                  <p:stCondLst>
                                    <p:cond delay="0"/>
                                  </p:stCondLst>
                                  <p:childTnLst>
                                    <p:animEffect transition="out" filter="fade">
                                      <p:cBhvr>
                                        <p:cTn id="63" dur="3000" tmFilter="0, 0; .2, .5; .8, .5; 1, 0"/>
                                        <p:tgtEl>
                                          <p:spTgt spid="11"/>
                                        </p:tgtEl>
                                      </p:cBhvr>
                                    </p:animEffect>
                                    <p:animScale>
                                      <p:cBhvr>
                                        <p:cTn id="64" dur="1500" autoRev="1" fill="hold"/>
                                        <p:tgtEl>
                                          <p:spTgt spid="11"/>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5" grpId="0"/>
      <p:bldP spid="82" grpId="0"/>
      <p:bldP spid="83" grpId="0"/>
      <p:bldP spid="93" grpId="0"/>
      <p:bldP spid="97" grpId="0"/>
      <p:bldP spid="99" grpId="0"/>
      <p:bldP spid="143" grpId="0"/>
      <p:bldP spid="144" grpId="0"/>
      <p:bldP spid="49" grpId="0"/>
      <p:bldP spid="4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838200" y="0"/>
            <a:ext cx="10515600" cy="574675"/>
          </a:xfrm>
        </p:spPr>
        <p:txBody>
          <a:bodyPr>
            <a:noAutofit/>
          </a:bodyPr>
          <a:lstStyle/>
          <a:p>
            <a:pPr algn="ctr"/>
            <a:r>
              <a:rPr lang="en-US" sz="2800" smtClean="0">
                <a:solidFill>
                  <a:srgbClr val="C00000"/>
                </a:solidFill>
              </a:rPr>
              <a:t>HÌNH THOI</a:t>
            </a:r>
            <a:endParaRPr lang="en-US" sz="2800">
              <a:solidFill>
                <a:srgbClr val="C00000"/>
              </a:solidFill>
            </a:endParaRPr>
          </a:p>
        </p:txBody>
      </p:sp>
      <p:sp>
        <p:nvSpPr>
          <p:cNvPr id="3" name="Content Placeholder 2"/>
          <p:cNvSpPr>
            <a:spLocks noGrp="1"/>
          </p:cNvSpPr>
          <p:nvPr>
            <p:ph idx="1"/>
          </p:nvPr>
        </p:nvSpPr>
        <p:spPr>
          <a:xfrm>
            <a:off x="68380" y="685506"/>
            <a:ext cx="2824018" cy="547543"/>
          </a:xfrm>
        </p:spPr>
        <p:txBody>
          <a:bodyPr>
            <a:noAutofit/>
          </a:bodyPr>
          <a:lstStyle/>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I. </a:t>
            </a:r>
            <a:r>
              <a:rPr lang="en-US" sz="2400" err="1" smtClean="0">
                <a:solidFill>
                  <a:srgbClr val="C00000"/>
                </a:solidFill>
                <a:latin typeface="Times New Roman" panose="02020603050405020304" pitchFamily="18" charset="0"/>
                <a:cs typeface="Times New Roman" panose="02020603050405020304" pitchFamily="18" charset="0"/>
              </a:rPr>
              <a:t>Định</a:t>
            </a:r>
            <a:r>
              <a:rPr lang="en-US" sz="2400" smtClean="0">
                <a:solidFill>
                  <a:srgbClr val="C00000"/>
                </a:solidFill>
                <a:latin typeface="Times New Roman" panose="02020603050405020304" pitchFamily="18" charset="0"/>
                <a:cs typeface="Times New Roman" panose="02020603050405020304" pitchFamily="18" charset="0"/>
              </a:rPr>
              <a:t> nghĩa </a:t>
            </a:r>
            <a:r>
              <a:rPr lang="en-US" sz="240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(SGK)</a:t>
            </a:r>
            <a:endParaRPr lang="en-US"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8671604" y="657587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8305800" y="657587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p:cNvSpPr txBox="1">
            <a:spLocks/>
          </p:cNvSpPr>
          <p:nvPr/>
        </p:nvSpPr>
        <p:spPr>
          <a:xfrm>
            <a:off x="11895" y="1080079"/>
            <a:ext cx="2631112"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8" name="Content Placeholder 2"/>
          <p:cNvSpPr txBox="1">
            <a:spLocks/>
          </p:cNvSpPr>
          <p:nvPr/>
        </p:nvSpPr>
        <p:spPr>
          <a:xfrm>
            <a:off x="398316" y="1539123"/>
            <a:ext cx="2700481"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Định lý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9" name="Content Placeholder 2"/>
          <p:cNvSpPr txBox="1">
            <a:spLocks/>
          </p:cNvSpPr>
          <p:nvPr/>
        </p:nvSpPr>
        <p:spPr>
          <a:xfrm>
            <a:off x="626918" y="2018212"/>
            <a:ext cx="6670618" cy="118480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Trong </a:t>
            </a:r>
            <a:r>
              <a:rPr lang="en-US" sz="2400" dirty="0" err="1" smtClean="0">
                <a:solidFill>
                  <a:srgbClr val="0070C0"/>
                </a:solidFill>
                <a:latin typeface="Times New Roman" panose="02020603050405020304" pitchFamily="18" charset="0"/>
                <a:cs typeface="Times New Roman" panose="02020603050405020304" pitchFamily="18" charset="0"/>
              </a:rPr>
              <a:t>hình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thoi</a:t>
            </a:r>
            <a:endParaRPr lang="en-US" sz="2400" dirty="0" smtClean="0">
              <a:solidFill>
                <a:srgbClr val="0070C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400" dirty="0" smtClean="0">
                <a:solidFill>
                  <a:srgbClr val="0070C0"/>
                </a:solidFill>
                <a:latin typeface="Times New Roman" panose="02020603050405020304" pitchFamily="18" charset="0"/>
                <a:cs typeface="Times New Roman" panose="02020603050405020304" pitchFamily="18" charset="0"/>
              </a:rPr>
              <a:t>a/ </a:t>
            </a:r>
            <a:r>
              <a:rPr lang="en-US" sz="2400" dirty="0" err="1" smtClean="0">
                <a:solidFill>
                  <a:srgbClr val="0070C0"/>
                </a:solidFill>
                <a:latin typeface="Times New Roman" panose="02020603050405020304" pitchFamily="18" charset="0"/>
                <a:cs typeface="Times New Roman" panose="02020603050405020304" pitchFamily="18" charset="0"/>
              </a:rPr>
              <a:t>Hai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chéo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vuông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góc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với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nhau</a:t>
            </a:r>
            <a:r>
              <a:rPr lang="en-US" sz="2400" dirty="0" smtClean="0">
                <a:solidFill>
                  <a:srgbClr val="0070C0"/>
                </a:solidFill>
                <a:latin typeface="Times New Roman" panose="02020603050405020304" pitchFamily="18" charset="0"/>
                <a:cs typeface="Times New Roman" panose="02020603050405020304" pitchFamily="18" charset="0"/>
              </a:rPr>
              <a:t>.</a:t>
            </a:r>
          </a:p>
        </p:txBody>
      </p:sp>
      <p:sp>
        <p:nvSpPr>
          <p:cNvPr id="20" name="Content Placeholder 2"/>
          <p:cNvSpPr txBox="1">
            <a:spLocks/>
          </p:cNvSpPr>
          <p:nvPr/>
        </p:nvSpPr>
        <p:spPr>
          <a:xfrm>
            <a:off x="664133" y="2905941"/>
            <a:ext cx="4950920" cy="101138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0070C0"/>
                </a:solidFill>
                <a:latin typeface="Times New Roman" panose="02020603050405020304" pitchFamily="18" charset="0"/>
                <a:cs typeface="Times New Roman" panose="02020603050405020304" pitchFamily="18" charset="0"/>
              </a:rPr>
              <a:t>b/ </a:t>
            </a:r>
            <a:r>
              <a:rPr lang="en-US" sz="2400" dirty="0" err="1" smtClean="0">
                <a:solidFill>
                  <a:srgbClr val="0070C0"/>
                </a:solidFill>
                <a:latin typeface="Times New Roman" panose="02020603050405020304" pitchFamily="18" charset="0"/>
                <a:cs typeface="Times New Roman" panose="02020603050405020304" pitchFamily="18" charset="0"/>
              </a:rPr>
              <a:t>Hai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chéo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phân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giác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của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góc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của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hình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thoi</a:t>
            </a:r>
            <a:r>
              <a:rPr lang="en-US" sz="2400" dirty="0" smtClean="0">
                <a:solidFill>
                  <a:srgbClr val="0070C0"/>
                </a:solidFill>
                <a:latin typeface="Times New Roman" panose="02020603050405020304" pitchFamily="18" charset="0"/>
                <a:cs typeface="Times New Roman" panose="02020603050405020304" pitchFamily="18" charset="0"/>
              </a:rPr>
              <a:t>.</a:t>
            </a:r>
          </a:p>
        </p:txBody>
      </p:sp>
      <p:grpSp>
        <p:nvGrpSpPr>
          <p:cNvPr id="26" name="Group 25"/>
          <p:cNvGrpSpPr/>
          <p:nvPr/>
        </p:nvGrpSpPr>
        <p:grpSpPr>
          <a:xfrm>
            <a:off x="7256015" y="2610902"/>
            <a:ext cx="4274553" cy="3012658"/>
            <a:chOff x="8354295" y="4862945"/>
            <a:chExt cx="4274553" cy="3012658"/>
          </a:xfrm>
        </p:grpSpPr>
        <p:cxnSp>
          <p:nvCxnSpPr>
            <p:cNvPr id="22" name="Straight Connector 21"/>
            <p:cNvCxnSpPr/>
            <p:nvPr/>
          </p:nvCxnSpPr>
          <p:spPr>
            <a:xfrm>
              <a:off x="8811495" y="4862945"/>
              <a:ext cx="0" cy="3012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54295" y="5417127"/>
              <a:ext cx="42745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Content Placeholder 2"/>
          <p:cNvSpPr txBox="1">
            <a:spLocks/>
          </p:cNvSpPr>
          <p:nvPr/>
        </p:nvSpPr>
        <p:spPr>
          <a:xfrm>
            <a:off x="7754700" y="3260451"/>
            <a:ext cx="1953565"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 AC </a:t>
            </a:r>
            <a:r>
              <a:rPr lang="en-US" sz="2400" smtClean="0"/>
              <a:t>⏊ </a:t>
            </a:r>
            <a:r>
              <a:rPr lang="en-US" sz="2400" smtClean="0">
                <a:latin typeface="Times New Roman" panose="02020603050405020304" pitchFamily="18" charset="0"/>
                <a:cs typeface="Times New Roman" panose="02020603050405020304" pitchFamily="18" charset="0"/>
              </a:rPr>
              <a:t>BD</a:t>
            </a:r>
          </a:p>
        </p:txBody>
      </p:sp>
      <p:sp>
        <p:nvSpPr>
          <p:cNvPr id="29" name="Content Placeholder 2"/>
          <p:cNvSpPr txBox="1">
            <a:spLocks/>
          </p:cNvSpPr>
          <p:nvPr/>
        </p:nvSpPr>
        <p:spPr>
          <a:xfrm>
            <a:off x="7754700" y="3736166"/>
            <a:ext cx="400624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 AC là đường phân giác </a:t>
            </a:r>
          </a:p>
        </p:txBody>
      </p:sp>
      <p:graphicFrame>
        <p:nvGraphicFramePr>
          <p:cNvPr id="31" name="Object 30"/>
          <p:cNvGraphicFramePr>
            <a:graphicFrameLocks noChangeAspect="1"/>
          </p:cNvGraphicFramePr>
          <p:nvPr>
            <p:extLst>
              <p:ext uri="{D42A27DB-BD31-4B8C-83A1-F6EECF244321}">
                <p14:modId xmlns:p14="http://schemas.microsoft.com/office/powerpoint/2010/main" val="1621458208"/>
              </p:ext>
            </p:extLst>
          </p:nvPr>
        </p:nvGraphicFramePr>
        <p:xfrm>
          <a:off x="11002018" y="3662147"/>
          <a:ext cx="311853" cy="421920"/>
        </p:xfrm>
        <a:graphic>
          <a:graphicData uri="http://schemas.openxmlformats.org/presentationml/2006/ole">
            <mc:AlternateContent xmlns:mc="http://schemas.openxmlformats.org/markup-compatibility/2006">
              <mc:Choice xmlns:v="urn:schemas-microsoft-com:vml" Requires="v">
                <p:oleObj spid="_x0000_s1761" name="Equation" r:id="rId4" imgW="164885" imgH="215619" progId="Equation.DSMT4">
                  <p:embed/>
                </p:oleObj>
              </mc:Choice>
              <mc:Fallback>
                <p:oleObj name="Equation" r:id="rId4" imgW="164885" imgH="215619"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2018" y="3662147"/>
                        <a:ext cx="311853" cy="421920"/>
                      </a:xfrm>
                      <a:prstGeom prst="rect">
                        <a:avLst/>
                      </a:prstGeom>
                      <a:noFill/>
                    </p:spPr>
                  </p:pic>
                </p:oleObj>
              </mc:Fallback>
            </mc:AlternateContent>
          </a:graphicData>
        </a:graphic>
      </p:graphicFrame>
      <p:sp>
        <p:nvSpPr>
          <p:cNvPr id="32" name="Content Placeholder 2"/>
          <p:cNvSpPr txBox="1">
            <a:spLocks/>
          </p:cNvSpPr>
          <p:nvPr/>
        </p:nvSpPr>
        <p:spPr>
          <a:xfrm>
            <a:off x="8059500" y="4211881"/>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CA là đường phân giác </a:t>
            </a:r>
          </a:p>
        </p:txBody>
      </p:sp>
      <p:graphicFrame>
        <p:nvGraphicFramePr>
          <p:cNvPr id="33" name="Object 32"/>
          <p:cNvGraphicFramePr>
            <a:graphicFrameLocks noChangeAspect="1"/>
          </p:cNvGraphicFramePr>
          <p:nvPr>
            <p:extLst>
              <p:ext uri="{D42A27DB-BD31-4B8C-83A1-F6EECF244321}">
                <p14:modId xmlns:p14="http://schemas.microsoft.com/office/powerpoint/2010/main" val="1602554816"/>
              </p:ext>
            </p:extLst>
          </p:nvPr>
        </p:nvGraphicFramePr>
        <p:xfrm>
          <a:off x="11039675" y="4151201"/>
          <a:ext cx="261937" cy="405620"/>
        </p:xfrm>
        <a:graphic>
          <a:graphicData uri="http://schemas.openxmlformats.org/presentationml/2006/ole">
            <mc:AlternateContent xmlns:mc="http://schemas.openxmlformats.org/markup-compatibility/2006">
              <mc:Choice xmlns:v="urn:schemas-microsoft-com:vml" Requires="v">
                <p:oleObj spid="_x0000_s1762" name="Equation" r:id="rId6" imgW="152280" imgH="228600" progId="Equation.DSMT4">
                  <p:embed/>
                </p:oleObj>
              </mc:Choice>
              <mc:Fallback>
                <p:oleObj name="Equation" r:id="rId6" imgW="152280" imgH="228600" progId="Equation.DSMT4">
                  <p:embed/>
                  <p:pic>
                    <p:nvPicPr>
                      <p:cNvPr id="0" name=""/>
                      <p:cNvPicPr>
                        <a:picLocks noChangeAspect="1" noChangeArrowheads="1"/>
                      </p:cNvPicPr>
                      <p:nvPr/>
                    </p:nvPicPr>
                    <p:blipFill>
                      <a:blip r:embed="rId7"/>
                      <a:srcRect/>
                      <a:stretch>
                        <a:fillRect/>
                      </a:stretch>
                    </p:blipFill>
                    <p:spPr bwMode="auto">
                      <a:xfrm>
                        <a:off x="11039675" y="4151201"/>
                        <a:ext cx="261937" cy="405620"/>
                      </a:xfrm>
                      <a:prstGeom prst="rect">
                        <a:avLst/>
                      </a:prstGeom>
                      <a:noFill/>
                    </p:spPr>
                  </p:pic>
                </p:oleObj>
              </mc:Fallback>
            </mc:AlternateContent>
          </a:graphicData>
        </a:graphic>
      </p:graphicFrame>
      <p:sp>
        <p:nvSpPr>
          <p:cNvPr id="35" name="Content Placeholder 2"/>
          <p:cNvSpPr txBox="1">
            <a:spLocks/>
          </p:cNvSpPr>
          <p:nvPr/>
        </p:nvSpPr>
        <p:spPr>
          <a:xfrm>
            <a:off x="8059500" y="4687596"/>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BD là đường phân giác </a:t>
            </a:r>
          </a:p>
        </p:txBody>
      </p:sp>
      <p:graphicFrame>
        <p:nvGraphicFramePr>
          <p:cNvPr id="36" name="Object 35"/>
          <p:cNvGraphicFramePr>
            <a:graphicFrameLocks noChangeAspect="1"/>
          </p:cNvGraphicFramePr>
          <p:nvPr>
            <p:extLst>
              <p:ext uri="{D42A27DB-BD31-4B8C-83A1-F6EECF244321}">
                <p14:modId xmlns:p14="http://schemas.microsoft.com/office/powerpoint/2010/main" val="2531823850"/>
              </p:ext>
            </p:extLst>
          </p:nvPr>
        </p:nvGraphicFramePr>
        <p:xfrm>
          <a:off x="11039675" y="4655835"/>
          <a:ext cx="280195" cy="410771"/>
        </p:xfrm>
        <a:graphic>
          <a:graphicData uri="http://schemas.openxmlformats.org/presentationml/2006/ole">
            <mc:AlternateContent xmlns:mc="http://schemas.openxmlformats.org/markup-compatibility/2006">
              <mc:Choice xmlns:v="urn:schemas-microsoft-com:vml" Requires="v">
                <p:oleObj spid="_x0000_s1763" name="Equation" r:id="rId8" imgW="152280" imgH="215640" progId="Equation.DSMT4">
                  <p:embed/>
                </p:oleObj>
              </mc:Choice>
              <mc:Fallback>
                <p:oleObj name="Equation" r:id="rId8" imgW="152280" imgH="215640" progId="Equation.DSMT4">
                  <p:embed/>
                  <p:pic>
                    <p:nvPicPr>
                      <p:cNvPr id="0" name=""/>
                      <p:cNvPicPr>
                        <a:picLocks noChangeAspect="1" noChangeArrowheads="1"/>
                      </p:cNvPicPr>
                      <p:nvPr/>
                    </p:nvPicPr>
                    <p:blipFill>
                      <a:blip r:embed="rId9"/>
                      <a:srcRect/>
                      <a:stretch>
                        <a:fillRect/>
                      </a:stretch>
                    </p:blipFill>
                    <p:spPr bwMode="auto">
                      <a:xfrm>
                        <a:off x="11039675" y="4655835"/>
                        <a:ext cx="280195" cy="410771"/>
                      </a:xfrm>
                      <a:prstGeom prst="rect">
                        <a:avLst/>
                      </a:prstGeom>
                      <a:noFill/>
                    </p:spPr>
                  </p:pic>
                </p:oleObj>
              </mc:Fallback>
            </mc:AlternateContent>
          </a:graphicData>
        </a:graphic>
      </p:graphicFrame>
      <p:sp>
        <p:nvSpPr>
          <p:cNvPr id="37" name="Content Placeholder 2"/>
          <p:cNvSpPr txBox="1">
            <a:spLocks/>
          </p:cNvSpPr>
          <p:nvPr/>
        </p:nvSpPr>
        <p:spPr>
          <a:xfrm>
            <a:off x="8059500" y="5163312"/>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DB là đường phân giác </a:t>
            </a:r>
          </a:p>
        </p:txBody>
      </p:sp>
      <p:graphicFrame>
        <p:nvGraphicFramePr>
          <p:cNvPr id="38" name="Object 37"/>
          <p:cNvGraphicFramePr>
            <a:graphicFrameLocks noChangeAspect="1"/>
          </p:cNvGraphicFramePr>
          <p:nvPr>
            <p:extLst>
              <p:ext uri="{D42A27DB-BD31-4B8C-83A1-F6EECF244321}">
                <p14:modId xmlns:p14="http://schemas.microsoft.com/office/powerpoint/2010/main" val="730233960"/>
              </p:ext>
            </p:extLst>
          </p:nvPr>
        </p:nvGraphicFramePr>
        <p:xfrm>
          <a:off x="11051762" y="5141643"/>
          <a:ext cx="268108" cy="363089"/>
        </p:xfrm>
        <a:graphic>
          <a:graphicData uri="http://schemas.openxmlformats.org/presentationml/2006/ole">
            <mc:AlternateContent xmlns:mc="http://schemas.openxmlformats.org/markup-compatibility/2006">
              <mc:Choice xmlns:v="urn:schemas-microsoft-com:vml" Requires="v">
                <p:oleObj spid="_x0000_s1764" name="Equation" r:id="rId10" imgW="164880" imgH="215640" progId="Equation.DSMT4">
                  <p:embed/>
                </p:oleObj>
              </mc:Choice>
              <mc:Fallback>
                <p:oleObj name="Equation" r:id="rId10" imgW="164880" imgH="215640" progId="Equation.DSMT4">
                  <p:embed/>
                  <p:pic>
                    <p:nvPicPr>
                      <p:cNvPr id="0" name=""/>
                      <p:cNvPicPr>
                        <a:picLocks noChangeAspect="1" noChangeArrowheads="1"/>
                      </p:cNvPicPr>
                      <p:nvPr/>
                    </p:nvPicPr>
                    <p:blipFill>
                      <a:blip r:embed="rId11"/>
                      <a:srcRect/>
                      <a:stretch>
                        <a:fillRect/>
                      </a:stretch>
                    </p:blipFill>
                    <p:spPr bwMode="auto">
                      <a:xfrm>
                        <a:off x="11051762" y="5141643"/>
                        <a:ext cx="268108" cy="363089"/>
                      </a:xfrm>
                      <a:prstGeom prst="rect">
                        <a:avLst/>
                      </a:prstGeom>
                      <a:noFill/>
                    </p:spPr>
                  </p:pic>
                </p:oleObj>
              </mc:Fallback>
            </mc:AlternateContent>
          </a:graphicData>
        </a:graphic>
      </p:graphicFrame>
      <p:grpSp>
        <p:nvGrpSpPr>
          <p:cNvPr id="5" name="Group 4"/>
          <p:cNvGrpSpPr/>
          <p:nvPr/>
        </p:nvGrpSpPr>
        <p:grpSpPr>
          <a:xfrm>
            <a:off x="7124008" y="2681349"/>
            <a:ext cx="3969712" cy="1108404"/>
            <a:chOff x="6956368" y="3763389"/>
            <a:chExt cx="3969712" cy="1108404"/>
          </a:xfrm>
        </p:grpSpPr>
        <p:sp>
          <p:nvSpPr>
            <p:cNvPr id="25" name="Content Placeholder 2"/>
            <p:cNvSpPr txBox="1">
              <a:spLocks/>
            </p:cNvSpPr>
            <p:nvPr/>
          </p:nvSpPr>
          <p:spPr>
            <a:xfrm>
              <a:off x="7599760" y="3767570"/>
              <a:ext cx="332632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ABCD là hình thoi</a:t>
              </a:r>
            </a:p>
          </p:txBody>
        </p:sp>
        <p:sp>
          <p:nvSpPr>
            <p:cNvPr id="40" name="Content Placeholder 2"/>
            <p:cNvSpPr txBox="1">
              <a:spLocks/>
            </p:cNvSpPr>
            <p:nvPr/>
          </p:nvSpPr>
          <p:spPr>
            <a:xfrm>
              <a:off x="6956368" y="3763389"/>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GT</a:t>
              </a:r>
            </a:p>
          </p:txBody>
        </p:sp>
        <p:sp>
          <p:nvSpPr>
            <p:cNvPr id="41" name="Content Placeholder 2"/>
            <p:cNvSpPr txBox="1">
              <a:spLocks/>
            </p:cNvSpPr>
            <p:nvPr/>
          </p:nvSpPr>
          <p:spPr>
            <a:xfrm>
              <a:off x="6956368" y="4332907"/>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KL</a:t>
              </a:r>
            </a:p>
          </p:txBody>
        </p:sp>
      </p:grpSp>
      <p:pic>
        <p:nvPicPr>
          <p:cNvPr id="54" name="Picture 53"/>
          <p:cNvPicPr>
            <a:picLocks noChangeAspect="1"/>
          </p:cNvPicPr>
          <p:nvPr/>
        </p:nvPicPr>
        <p:blipFill>
          <a:blip r:embed="rId12"/>
          <a:stretch>
            <a:fillRect/>
          </a:stretch>
        </p:blipFill>
        <p:spPr>
          <a:xfrm>
            <a:off x="8643793" y="613571"/>
            <a:ext cx="3514725" cy="2085975"/>
          </a:xfrm>
          <a:prstGeom prst="rect">
            <a:avLst/>
          </a:prstGeom>
        </p:spPr>
      </p:pic>
      <p:grpSp>
        <p:nvGrpSpPr>
          <p:cNvPr id="4" name="Group 3"/>
          <p:cNvGrpSpPr/>
          <p:nvPr/>
        </p:nvGrpSpPr>
        <p:grpSpPr>
          <a:xfrm>
            <a:off x="916565" y="3862947"/>
            <a:ext cx="3514725" cy="2085975"/>
            <a:chOff x="916565" y="3862947"/>
            <a:chExt cx="3514725" cy="2085975"/>
          </a:xfrm>
        </p:grpSpPr>
        <p:pic>
          <p:nvPicPr>
            <p:cNvPr id="42" name="Picture 41"/>
            <p:cNvPicPr>
              <a:picLocks noChangeAspect="1"/>
            </p:cNvPicPr>
            <p:nvPr/>
          </p:nvPicPr>
          <p:blipFill>
            <a:blip r:embed="rId12"/>
            <a:stretch>
              <a:fillRect/>
            </a:stretch>
          </p:blipFill>
          <p:spPr>
            <a:xfrm>
              <a:off x="916565" y="3862947"/>
              <a:ext cx="3514725" cy="2085975"/>
            </a:xfrm>
            <a:prstGeom prst="rect">
              <a:avLst/>
            </a:prstGeom>
          </p:spPr>
        </p:pic>
        <p:grpSp>
          <p:nvGrpSpPr>
            <p:cNvPr id="43" name="Group 42"/>
            <p:cNvGrpSpPr/>
            <p:nvPr/>
          </p:nvGrpSpPr>
          <p:grpSpPr>
            <a:xfrm>
              <a:off x="1204581" y="4166318"/>
              <a:ext cx="2877516" cy="1472767"/>
              <a:chOff x="729478" y="3512856"/>
              <a:chExt cx="2877516" cy="1472767"/>
            </a:xfrm>
          </p:grpSpPr>
          <p:grpSp>
            <p:nvGrpSpPr>
              <p:cNvPr id="44" name="Group 43"/>
              <p:cNvGrpSpPr/>
              <p:nvPr/>
            </p:nvGrpSpPr>
            <p:grpSpPr>
              <a:xfrm>
                <a:off x="729478" y="3512856"/>
                <a:ext cx="2877516" cy="1472767"/>
                <a:chOff x="1486454" y="8677652"/>
                <a:chExt cx="2877516" cy="1472767"/>
              </a:xfrm>
            </p:grpSpPr>
            <p:cxnSp>
              <p:nvCxnSpPr>
                <p:cNvPr id="46" name="Straight Connector 45"/>
                <p:cNvCxnSpPr/>
                <p:nvPr/>
              </p:nvCxnSpPr>
              <p:spPr>
                <a:xfrm flipH="1">
                  <a:off x="2929491" y="8677652"/>
                  <a:ext cx="1156" cy="14727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486454" y="9384578"/>
                  <a:ext cx="2877516" cy="3177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106749" y="4169638"/>
                <a:ext cx="222250" cy="369332"/>
              </a:xfrm>
              <a:prstGeom prst="rect">
                <a:avLst/>
              </a:prstGeom>
              <a:noFill/>
            </p:spPr>
            <p:txBody>
              <a:bodyPr wrap="square" rtlCol="0">
                <a:spAutoFit/>
              </a:bodyPr>
              <a:lstStyle/>
              <a:p>
                <a:r>
                  <a:rPr lang="en-US" smtClean="0"/>
                  <a:t>O</a:t>
                </a:r>
                <a:endParaRPr lang="en-US"/>
              </a:p>
            </p:txBody>
          </p:sp>
        </p:grpSp>
        <p:grpSp>
          <p:nvGrpSpPr>
            <p:cNvPr id="48" name="Group 47"/>
            <p:cNvGrpSpPr/>
            <p:nvPr/>
          </p:nvGrpSpPr>
          <p:grpSpPr>
            <a:xfrm>
              <a:off x="1465586" y="4218710"/>
              <a:ext cx="2347432" cy="1334494"/>
              <a:chOff x="1760951" y="8726780"/>
              <a:chExt cx="2347432" cy="1334494"/>
            </a:xfrm>
          </p:grpSpPr>
          <p:grpSp>
            <p:nvGrpSpPr>
              <p:cNvPr id="49" name="Group 48"/>
              <p:cNvGrpSpPr/>
              <p:nvPr/>
            </p:nvGrpSpPr>
            <p:grpSpPr>
              <a:xfrm>
                <a:off x="2937895" y="9291973"/>
                <a:ext cx="110375" cy="110375"/>
                <a:chOff x="4985276" y="4184650"/>
                <a:chExt cx="110375" cy="110375"/>
              </a:xfrm>
            </p:grpSpPr>
            <p:cxnSp>
              <p:nvCxnSpPr>
                <p:cNvPr id="66" name="Straight Connector 65"/>
                <p:cNvCxnSpPr/>
                <p:nvPr/>
              </p:nvCxnSpPr>
              <p:spPr>
                <a:xfrm flipH="1">
                  <a:off x="5084084" y="4184650"/>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H="1" flipV="1">
                  <a:off x="5039331" y="4134679"/>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rot="18420702">
                <a:off x="2934994" y="8783306"/>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141172">
                <a:off x="2751488" y="8750188"/>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rot="11899341">
                <a:off x="2923211" y="9968879"/>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8708257">
                <a:off x="2759351" y="10002876"/>
                <a:ext cx="171450" cy="58398"/>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5055307">
                <a:off x="1731746" y="9312851"/>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16200000">
                <a:off x="1752174" y="9463377"/>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5173236">
                <a:off x="4017022" y="9298341"/>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3357483">
                <a:off x="4018888" y="9445360"/>
                <a:ext cx="129956" cy="45719"/>
              </a:xfrm>
              <a:custGeom>
                <a:avLst/>
                <a:gdLst>
                  <a:gd name="connsiteX0" fmla="*/ 0 w 171450"/>
                  <a:gd name="connsiteY0" fmla="*/ 0 h 28575"/>
                  <a:gd name="connsiteX1" fmla="*/ 171450 w 171450"/>
                  <a:gd name="connsiteY1" fmla="*/ 28575 h 285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41275"/>
                  <a:gd name="connsiteX1" fmla="*/ 82550 w 171450"/>
                  <a:gd name="connsiteY1" fmla="*/ 41275 h 41275"/>
                  <a:gd name="connsiteX2" fmla="*/ 171450 w 171450"/>
                  <a:gd name="connsiteY2" fmla="*/ 28575 h 41275"/>
                  <a:gd name="connsiteX0" fmla="*/ 0 w 171450"/>
                  <a:gd name="connsiteY0" fmla="*/ 0 h 58398"/>
                  <a:gd name="connsiteX1" fmla="*/ 91482 w 171450"/>
                  <a:gd name="connsiteY1" fmla="*/ 58398 h 58398"/>
                  <a:gd name="connsiteX2" fmla="*/ 171450 w 171450"/>
                  <a:gd name="connsiteY2" fmla="*/ 28575 h 58398"/>
                </a:gdLst>
                <a:ahLst/>
                <a:cxnLst>
                  <a:cxn ang="0">
                    <a:pos x="connsiteX0" y="connsiteY0"/>
                  </a:cxn>
                  <a:cxn ang="0">
                    <a:pos x="connsiteX1" y="connsiteY1"/>
                  </a:cxn>
                  <a:cxn ang="0">
                    <a:pos x="connsiteX2" y="connsiteY2"/>
                  </a:cxn>
                </a:cxnLst>
                <a:rect l="l" t="t" r="r" b="b"/>
                <a:pathLst>
                  <a:path w="171450" h="58398">
                    <a:moveTo>
                      <a:pt x="0" y="0"/>
                    </a:moveTo>
                    <a:cubicBezTo>
                      <a:pt x="31750" y="31750"/>
                      <a:pt x="62907" y="55223"/>
                      <a:pt x="91482" y="58398"/>
                    </a:cubicBezTo>
                    <a:lnTo>
                      <a:pt x="171450" y="28575"/>
                    </a:lnTo>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V="1">
                <a:off x="1760951" y="9313432"/>
                <a:ext cx="99528" cy="268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793973" y="9488667"/>
                <a:ext cx="99528" cy="283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08357" y="9283879"/>
                <a:ext cx="99528" cy="283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998846" y="9454046"/>
                <a:ext cx="109537" cy="142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 name="Content Placeholder 2"/>
          <p:cNvSpPr txBox="1">
            <a:spLocks/>
          </p:cNvSpPr>
          <p:nvPr/>
        </p:nvSpPr>
        <p:spPr>
          <a:xfrm>
            <a:off x="2607837" y="686080"/>
            <a:ext cx="6905047"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2615047" y="1086246"/>
            <a:ext cx="88703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có tất cả các tính chất của hình bình hành.</a:t>
            </a:r>
            <a:endParaRPr 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84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p:bldP spid="32" grpId="0"/>
      <p:bldP spid="35"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838200" y="0"/>
            <a:ext cx="10515600" cy="574675"/>
          </a:xfrm>
        </p:spPr>
        <p:txBody>
          <a:bodyPr>
            <a:noAutofit/>
          </a:bodyPr>
          <a:lstStyle/>
          <a:p>
            <a:pPr algn="ctr"/>
            <a:r>
              <a:rPr lang="en-US" sz="2800" smtClean="0">
                <a:solidFill>
                  <a:srgbClr val="C00000"/>
                </a:solidFill>
              </a:rPr>
              <a:t>HÌNH THOI</a:t>
            </a:r>
            <a:endParaRPr lang="en-US" sz="2800">
              <a:solidFill>
                <a:srgbClr val="C00000"/>
              </a:solidFill>
            </a:endParaRPr>
          </a:p>
        </p:txBody>
      </p:sp>
      <p:sp>
        <p:nvSpPr>
          <p:cNvPr id="3" name="Content Placeholder 2"/>
          <p:cNvSpPr>
            <a:spLocks noGrp="1"/>
          </p:cNvSpPr>
          <p:nvPr>
            <p:ph idx="1"/>
          </p:nvPr>
        </p:nvSpPr>
        <p:spPr>
          <a:xfrm>
            <a:off x="68380" y="685506"/>
            <a:ext cx="2824018" cy="547543"/>
          </a:xfrm>
        </p:spPr>
        <p:txBody>
          <a:bodyPr>
            <a:noAutofit/>
          </a:bodyPr>
          <a:lstStyle/>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I. </a:t>
            </a:r>
            <a:r>
              <a:rPr lang="en-US" sz="2400" err="1" smtClean="0">
                <a:solidFill>
                  <a:srgbClr val="C00000"/>
                </a:solidFill>
                <a:latin typeface="Times New Roman" panose="02020603050405020304" pitchFamily="18" charset="0"/>
                <a:cs typeface="Times New Roman" panose="02020603050405020304" pitchFamily="18" charset="0"/>
              </a:rPr>
              <a:t>Định</a:t>
            </a:r>
            <a:r>
              <a:rPr lang="en-US" sz="2400" smtClean="0">
                <a:solidFill>
                  <a:srgbClr val="C00000"/>
                </a:solidFill>
                <a:latin typeface="Times New Roman" panose="02020603050405020304" pitchFamily="18" charset="0"/>
                <a:cs typeface="Times New Roman" panose="02020603050405020304" pitchFamily="18" charset="0"/>
              </a:rPr>
              <a:t> nghĩa </a:t>
            </a:r>
            <a:r>
              <a:rPr lang="en-US" sz="240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(SGK)</a:t>
            </a:r>
            <a:endParaRPr lang="en-US"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8481104" y="657587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8115300" y="657587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p:cNvSpPr txBox="1">
            <a:spLocks/>
          </p:cNvSpPr>
          <p:nvPr/>
        </p:nvSpPr>
        <p:spPr>
          <a:xfrm>
            <a:off x="11895" y="1080079"/>
            <a:ext cx="2631112"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8" name="Content Placeholder 2"/>
          <p:cNvSpPr txBox="1">
            <a:spLocks/>
          </p:cNvSpPr>
          <p:nvPr/>
        </p:nvSpPr>
        <p:spPr>
          <a:xfrm>
            <a:off x="398316" y="1539123"/>
            <a:ext cx="2700481"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Định lý (SGK)</a:t>
            </a:r>
            <a:endParaRPr lang="en-US" sz="2400">
              <a:solidFill>
                <a:srgbClr val="C0000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7607715" y="1714083"/>
            <a:ext cx="4274553" cy="3012658"/>
            <a:chOff x="8354295" y="4862945"/>
            <a:chExt cx="4274553" cy="3012658"/>
          </a:xfrm>
        </p:grpSpPr>
        <p:cxnSp>
          <p:nvCxnSpPr>
            <p:cNvPr id="22" name="Straight Connector 21"/>
            <p:cNvCxnSpPr/>
            <p:nvPr/>
          </p:nvCxnSpPr>
          <p:spPr>
            <a:xfrm>
              <a:off x="8811495" y="4862945"/>
              <a:ext cx="0" cy="3012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54295" y="5417127"/>
              <a:ext cx="42745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Content Placeholder 2"/>
          <p:cNvSpPr txBox="1">
            <a:spLocks/>
          </p:cNvSpPr>
          <p:nvPr/>
        </p:nvSpPr>
        <p:spPr>
          <a:xfrm>
            <a:off x="8106400" y="2363632"/>
            <a:ext cx="1953565"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 AC </a:t>
            </a:r>
            <a:r>
              <a:rPr lang="en-US" sz="2400" smtClean="0"/>
              <a:t>⏊ </a:t>
            </a:r>
            <a:r>
              <a:rPr lang="en-US" sz="2400" smtClean="0">
                <a:latin typeface="Times New Roman" panose="02020603050405020304" pitchFamily="18" charset="0"/>
                <a:cs typeface="Times New Roman" panose="02020603050405020304" pitchFamily="18" charset="0"/>
              </a:rPr>
              <a:t>BD</a:t>
            </a:r>
          </a:p>
        </p:txBody>
      </p:sp>
      <p:sp>
        <p:nvSpPr>
          <p:cNvPr id="29" name="Content Placeholder 2"/>
          <p:cNvSpPr txBox="1">
            <a:spLocks/>
          </p:cNvSpPr>
          <p:nvPr/>
        </p:nvSpPr>
        <p:spPr>
          <a:xfrm>
            <a:off x="8106400" y="2839347"/>
            <a:ext cx="400624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 AC là đường phân giác </a:t>
            </a:r>
          </a:p>
        </p:txBody>
      </p:sp>
      <p:graphicFrame>
        <p:nvGraphicFramePr>
          <p:cNvPr id="31" name="Object 30"/>
          <p:cNvGraphicFramePr>
            <a:graphicFrameLocks noChangeAspect="1"/>
          </p:cNvGraphicFramePr>
          <p:nvPr>
            <p:extLst>
              <p:ext uri="{D42A27DB-BD31-4B8C-83A1-F6EECF244321}">
                <p14:modId xmlns:p14="http://schemas.microsoft.com/office/powerpoint/2010/main" val="2375265406"/>
              </p:ext>
            </p:extLst>
          </p:nvPr>
        </p:nvGraphicFramePr>
        <p:xfrm>
          <a:off x="11353718" y="2765328"/>
          <a:ext cx="311853" cy="421920"/>
        </p:xfrm>
        <a:graphic>
          <a:graphicData uri="http://schemas.openxmlformats.org/presentationml/2006/ole">
            <mc:AlternateContent xmlns:mc="http://schemas.openxmlformats.org/markup-compatibility/2006">
              <mc:Choice xmlns:v="urn:schemas-microsoft-com:vml" Requires="v">
                <p:oleObj spid="_x0000_s19522" name="Equation" r:id="rId4" imgW="164885" imgH="215619" progId="Equation.DSMT4">
                  <p:embed/>
                </p:oleObj>
              </mc:Choice>
              <mc:Fallback>
                <p:oleObj name="Equation" r:id="rId4" imgW="164885"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718" y="2765328"/>
                        <a:ext cx="311853" cy="421920"/>
                      </a:xfrm>
                      <a:prstGeom prst="rect">
                        <a:avLst/>
                      </a:prstGeom>
                      <a:noFill/>
                    </p:spPr>
                  </p:pic>
                </p:oleObj>
              </mc:Fallback>
            </mc:AlternateContent>
          </a:graphicData>
        </a:graphic>
      </p:graphicFrame>
      <p:sp>
        <p:nvSpPr>
          <p:cNvPr id="32" name="Content Placeholder 2"/>
          <p:cNvSpPr txBox="1">
            <a:spLocks/>
          </p:cNvSpPr>
          <p:nvPr/>
        </p:nvSpPr>
        <p:spPr>
          <a:xfrm>
            <a:off x="8411200" y="3315062"/>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CA là đường phân giác </a:t>
            </a:r>
          </a:p>
        </p:txBody>
      </p:sp>
      <p:graphicFrame>
        <p:nvGraphicFramePr>
          <p:cNvPr id="33" name="Object 32"/>
          <p:cNvGraphicFramePr>
            <a:graphicFrameLocks noChangeAspect="1"/>
          </p:cNvGraphicFramePr>
          <p:nvPr>
            <p:extLst>
              <p:ext uri="{D42A27DB-BD31-4B8C-83A1-F6EECF244321}">
                <p14:modId xmlns:p14="http://schemas.microsoft.com/office/powerpoint/2010/main" val="3745897453"/>
              </p:ext>
            </p:extLst>
          </p:nvPr>
        </p:nvGraphicFramePr>
        <p:xfrm>
          <a:off x="11391375" y="3254382"/>
          <a:ext cx="261937" cy="405620"/>
        </p:xfrm>
        <a:graphic>
          <a:graphicData uri="http://schemas.openxmlformats.org/presentationml/2006/ole">
            <mc:AlternateContent xmlns:mc="http://schemas.openxmlformats.org/markup-compatibility/2006">
              <mc:Choice xmlns:v="urn:schemas-microsoft-com:vml" Requires="v">
                <p:oleObj spid="_x0000_s19523" name="Equation" r:id="rId6" imgW="152280" imgH="228600" progId="Equation.DSMT4">
                  <p:embed/>
                </p:oleObj>
              </mc:Choice>
              <mc:Fallback>
                <p:oleObj name="Equation" r:id="rId6" imgW="152280" imgH="228600" progId="Equation.DSMT4">
                  <p:embed/>
                  <p:pic>
                    <p:nvPicPr>
                      <p:cNvPr id="0" name=""/>
                      <p:cNvPicPr>
                        <a:picLocks noChangeAspect="1" noChangeArrowheads="1"/>
                      </p:cNvPicPr>
                      <p:nvPr/>
                    </p:nvPicPr>
                    <p:blipFill>
                      <a:blip r:embed="rId7"/>
                      <a:srcRect/>
                      <a:stretch>
                        <a:fillRect/>
                      </a:stretch>
                    </p:blipFill>
                    <p:spPr bwMode="auto">
                      <a:xfrm>
                        <a:off x="11391375" y="3254382"/>
                        <a:ext cx="261937" cy="405620"/>
                      </a:xfrm>
                      <a:prstGeom prst="rect">
                        <a:avLst/>
                      </a:prstGeom>
                      <a:noFill/>
                    </p:spPr>
                  </p:pic>
                </p:oleObj>
              </mc:Fallback>
            </mc:AlternateContent>
          </a:graphicData>
        </a:graphic>
      </p:graphicFrame>
      <p:sp>
        <p:nvSpPr>
          <p:cNvPr id="35" name="Content Placeholder 2"/>
          <p:cNvSpPr txBox="1">
            <a:spLocks/>
          </p:cNvSpPr>
          <p:nvPr/>
        </p:nvSpPr>
        <p:spPr>
          <a:xfrm>
            <a:off x="8411200" y="3790777"/>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BD là đường phân giác </a:t>
            </a:r>
          </a:p>
        </p:txBody>
      </p:sp>
      <p:graphicFrame>
        <p:nvGraphicFramePr>
          <p:cNvPr id="36" name="Object 35"/>
          <p:cNvGraphicFramePr>
            <a:graphicFrameLocks noChangeAspect="1"/>
          </p:cNvGraphicFramePr>
          <p:nvPr>
            <p:extLst>
              <p:ext uri="{D42A27DB-BD31-4B8C-83A1-F6EECF244321}">
                <p14:modId xmlns:p14="http://schemas.microsoft.com/office/powerpoint/2010/main" val="2136370525"/>
              </p:ext>
            </p:extLst>
          </p:nvPr>
        </p:nvGraphicFramePr>
        <p:xfrm>
          <a:off x="11391375" y="3759016"/>
          <a:ext cx="280195" cy="410771"/>
        </p:xfrm>
        <a:graphic>
          <a:graphicData uri="http://schemas.openxmlformats.org/presentationml/2006/ole">
            <mc:AlternateContent xmlns:mc="http://schemas.openxmlformats.org/markup-compatibility/2006">
              <mc:Choice xmlns:v="urn:schemas-microsoft-com:vml" Requires="v">
                <p:oleObj spid="_x0000_s19524" name="Equation" r:id="rId8" imgW="152280" imgH="215640" progId="Equation.DSMT4">
                  <p:embed/>
                </p:oleObj>
              </mc:Choice>
              <mc:Fallback>
                <p:oleObj name="Equation" r:id="rId8" imgW="152280" imgH="215640" progId="Equation.DSMT4">
                  <p:embed/>
                  <p:pic>
                    <p:nvPicPr>
                      <p:cNvPr id="0" name=""/>
                      <p:cNvPicPr>
                        <a:picLocks noChangeAspect="1" noChangeArrowheads="1"/>
                      </p:cNvPicPr>
                      <p:nvPr/>
                    </p:nvPicPr>
                    <p:blipFill>
                      <a:blip r:embed="rId9"/>
                      <a:srcRect/>
                      <a:stretch>
                        <a:fillRect/>
                      </a:stretch>
                    </p:blipFill>
                    <p:spPr bwMode="auto">
                      <a:xfrm>
                        <a:off x="11391375" y="3759016"/>
                        <a:ext cx="280195" cy="410771"/>
                      </a:xfrm>
                      <a:prstGeom prst="rect">
                        <a:avLst/>
                      </a:prstGeom>
                      <a:noFill/>
                    </p:spPr>
                  </p:pic>
                </p:oleObj>
              </mc:Fallback>
            </mc:AlternateContent>
          </a:graphicData>
        </a:graphic>
      </p:graphicFrame>
      <p:sp>
        <p:nvSpPr>
          <p:cNvPr id="37" name="Content Placeholder 2"/>
          <p:cNvSpPr txBox="1">
            <a:spLocks/>
          </p:cNvSpPr>
          <p:nvPr/>
        </p:nvSpPr>
        <p:spPr>
          <a:xfrm>
            <a:off x="8411200" y="4266493"/>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DB là đường phân giác </a:t>
            </a:r>
          </a:p>
        </p:txBody>
      </p:sp>
      <p:graphicFrame>
        <p:nvGraphicFramePr>
          <p:cNvPr id="38" name="Object 37"/>
          <p:cNvGraphicFramePr>
            <a:graphicFrameLocks noChangeAspect="1"/>
          </p:cNvGraphicFramePr>
          <p:nvPr>
            <p:extLst>
              <p:ext uri="{D42A27DB-BD31-4B8C-83A1-F6EECF244321}">
                <p14:modId xmlns:p14="http://schemas.microsoft.com/office/powerpoint/2010/main" val="1263710193"/>
              </p:ext>
            </p:extLst>
          </p:nvPr>
        </p:nvGraphicFramePr>
        <p:xfrm>
          <a:off x="11403462" y="4244824"/>
          <a:ext cx="268108" cy="363089"/>
        </p:xfrm>
        <a:graphic>
          <a:graphicData uri="http://schemas.openxmlformats.org/presentationml/2006/ole">
            <mc:AlternateContent xmlns:mc="http://schemas.openxmlformats.org/markup-compatibility/2006">
              <mc:Choice xmlns:v="urn:schemas-microsoft-com:vml" Requires="v">
                <p:oleObj spid="_x0000_s19525" name="Equation" r:id="rId10" imgW="164880" imgH="215640" progId="Equation.DSMT4">
                  <p:embed/>
                </p:oleObj>
              </mc:Choice>
              <mc:Fallback>
                <p:oleObj name="Equation" r:id="rId10" imgW="164880" imgH="215640" progId="Equation.DSMT4">
                  <p:embed/>
                  <p:pic>
                    <p:nvPicPr>
                      <p:cNvPr id="0" name=""/>
                      <p:cNvPicPr>
                        <a:picLocks noChangeAspect="1" noChangeArrowheads="1"/>
                      </p:cNvPicPr>
                      <p:nvPr/>
                    </p:nvPicPr>
                    <p:blipFill>
                      <a:blip r:embed="rId11"/>
                      <a:srcRect/>
                      <a:stretch>
                        <a:fillRect/>
                      </a:stretch>
                    </p:blipFill>
                    <p:spPr bwMode="auto">
                      <a:xfrm>
                        <a:off x="11403462" y="4244824"/>
                        <a:ext cx="268108" cy="363089"/>
                      </a:xfrm>
                      <a:prstGeom prst="rect">
                        <a:avLst/>
                      </a:prstGeom>
                      <a:noFill/>
                    </p:spPr>
                  </p:pic>
                </p:oleObj>
              </mc:Fallback>
            </mc:AlternateContent>
          </a:graphicData>
        </a:graphic>
      </p:graphicFrame>
      <p:grpSp>
        <p:nvGrpSpPr>
          <p:cNvPr id="5" name="Group 4"/>
          <p:cNvGrpSpPr/>
          <p:nvPr/>
        </p:nvGrpSpPr>
        <p:grpSpPr>
          <a:xfrm>
            <a:off x="7475708" y="1784530"/>
            <a:ext cx="3969712" cy="1108404"/>
            <a:chOff x="6956368" y="3763389"/>
            <a:chExt cx="3969712" cy="1108404"/>
          </a:xfrm>
        </p:grpSpPr>
        <p:sp>
          <p:nvSpPr>
            <p:cNvPr id="25" name="Content Placeholder 2"/>
            <p:cNvSpPr txBox="1">
              <a:spLocks/>
            </p:cNvSpPr>
            <p:nvPr/>
          </p:nvSpPr>
          <p:spPr>
            <a:xfrm>
              <a:off x="7599760" y="3767570"/>
              <a:ext cx="332632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ABCD là hình thoi</a:t>
              </a:r>
            </a:p>
          </p:txBody>
        </p:sp>
        <p:sp>
          <p:nvSpPr>
            <p:cNvPr id="40" name="Content Placeholder 2"/>
            <p:cNvSpPr txBox="1">
              <a:spLocks/>
            </p:cNvSpPr>
            <p:nvPr/>
          </p:nvSpPr>
          <p:spPr>
            <a:xfrm>
              <a:off x="6956368" y="3763389"/>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GT</a:t>
              </a:r>
            </a:p>
          </p:txBody>
        </p:sp>
        <p:sp>
          <p:nvSpPr>
            <p:cNvPr id="41" name="Content Placeholder 2"/>
            <p:cNvSpPr txBox="1">
              <a:spLocks/>
            </p:cNvSpPr>
            <p:nvPr/>
          </p:nvSpPr>
          <p:spPr>
            <a:xfrm>
              <a:off x="6956368" y="4332907"/>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KL</a:t>
              </a:r>
            </a:p>
          </p:txBody>
        </p:sp>
      </p:grpSp>
      <p:grpSp>
        <p:nvGrpSpPr>
          <p:cNvPr id="4" name="Group 3"/>
          <p:cNvGrpSpPr/>
          <p:nvPr/>
        </p:nvGrpSpPr>
        <p:grpSpPr>
          <a:xfrm>
            <a:off x="3588541" y="1591004"/>
            <a:ext cx="3514725" cy="2085975"/>
            <a:chOff x="916565" y="3862947"/>
            <a:chExt cx="3514725" cy="2085975"/>
          </a:xfrm>
        </p:grpSpPr>
        <p:pic>
          <p:nvPicPr>
            <p:cNvPr id="42" name="Picture 41"/>
            <p:cNvPicPr>
              <a:picLocks noChangeAspect="1"/>
            </p:cNvPicPr>
            <p:nvPr/>
          </p:nvPicPr>
          <p:blipFill>
            <a:blip r:embed="rId12"/>
            <a:stretch>
              <a:fillRect/>
            </a:stretch>
          </p:blipFill>
          <p:spPr>
            <a:xfrm>
              <a:off x="916565" y="3862947"/>
              <a:ext cx="3514725" cy="2085975"/>
            </a:xfrm>
            <a:prstGeom prst="rect">
              <a:avLst/>
            </a:prstGeom>
          </p:spPr>
        </p:pic>
        <p:grpSp>
          <p:nvGrpSpPr>
            <p:cNvPr id="43" name="Group 42"/>
            <p:cNvGrpSpPr/>
            <p:nvPr/>
          </p:nvGrpSpPr>
          <p:grpSpPr>
            <a:xfrm>
              <a:off x="1204581" y="4166318"/>
              <a:ext cx="2877516" cy="1472767"/>
              <a:chOff x="729478" y="3512856"/>
              <a:chExt cx="2877516" cy="1472767"/>
            </a:xfrm>
          </p:grpSpPr>
          <p:grpSp>
            <p:nvGrpSpPr>
              <p:cNvPr id="44" name="Group 43"/>
              <p:cNvGrpSpPr/>
              <p:nvPr/>
            </p:nvGrpSpPr>
            <p:grpSpPr>
              <a:xfrm>
                <a:off x="729478" y="3512856"/>
                <a:ext cx="2877516" cy="1472767"/>
                <a:chOff x="1486454" y="8677652"/>
                <a:chExt cx="2877516" cy="1472767"/>
              </a:xfrm>
            </p:grpSpPr>
            <p:cxnSp>
              <p:nvCxnSpPr>
                <p:cNvPr id="46" name="Straight Connector 45"/>
                <p:cNvCxnSpPr/>
                <p:nvPr/>
              </p:nvCxnSpPr>
              <p:spPr>
                <a:xfrm flipH="1">
                  <a:off x="2929491" y="8677652"/>
                  <a:ext cx="1156" cy="14727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486454" y="9384578"/>
                  <a:ext cx="2877516" cy="3177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106749" y="4169638"/>
                <a:ext cx="222250" cy="369332"/>
              </a:xfrm>
              <a:prstGeom prst="rect">
                <a:avLst/>
              </a:prstGeom>
              <a:noFill/>
            </p:spPr>
            <p:txBody>
              <a:bodyPr wrap="square" rtlCol="0">
                <a:spAutoFit/>
              </a:bodyPr>
              <a:lstStyle/>
              <a:p>
                <a:r>
                  <a:rPr lang="en-US" smtClean="0"/>
                  <a:t>O</a:t>
                </a:r>
                <a:endParaRPr lang="en-US"/>
              </a:p>
            </p:txBody>
          </p:sp>
        </p:grpSp>
      </p:grpSp>
      <p:sp>
        <p:nvSpPr>
          <p:cNvPr id="8" name="Content Placeholder 2"/>
          <p:cNvSpPr txBox="1">
            <a:spLocks/>
          </p:cNvSpPr>
          <p:nvPr/>
        </p:nvSpPr>
        <p:spPr>
          <a:xfrm>
            <a:off x="2607837" y="686080"/>
            <a:ext cx="6905047"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2615047" y="1086246"/>
            <a:ext cx="88703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có tất cả các tính chất của hình bình hành.</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77804" y="2271913"/>
            <a:ext cx="2368176" cy="461665"/>
          </a:xfrm>
          <a:prstGeom prst="rect">
            <a:avLst/>
          </a:prstGeom>
          <a:noFill/>
        </p:spPr>
        <p:txBody>
          <a:bodyPr wrap="square" rtlCol="0">
            <a:spAutoFit/>
          </a:bodyPr>
          <a:lstStyle/>
          <a:p>
            <a:r>
              <a:rPr lang="en-US" sz="2400" smtClean="0"/>
              <a:t>Chứng minh</a:t>
            </a:r>
            <a:endParaRPr lang="en-US" sz="2400"/>
          </a:p>
        </p:txBody>
      </p:sp>
      <p:sp>
        <p:nvSpPr>
          <p:cNvPr id="56" name="TextBox 55"/>
          <p:cNvSpPr txBox="1"/>
          <p:nvPr/>
        </p:nvSpPr>
        <p:spPr>
          <a:xfrm>
            <a:off x="614607" y="2775057"/>
            <a:ext cx="2262543" cy="461665"/>
          </a:xfrm>
          <a:prstGeom prst="rect">
            <a:avLst/>
          </a:prstGeom>
          <a:noFill/>
        </p:spPr>
        <p:txBody>
          <a:bodyPr wrap="square" rtlCol="0">
            <a:spAutoFit/>
          </a:bodyPr>
          <a:lstStyle/>
          <a:p>
            <a:r>
              <a:rPr lang="en-US" sz="2400" smtClean="0"/>
              <a:t>a/ </a:t>
            </a:r>
            <a:r>
              <a:rPr lang="en-US" sz="2400">
                <a:latin typeface="Times New Roman" panose="02020603050405020304" pitchFamily="18" charset="0"/>
                <a:cs typeface="Times New Roman" panose="02020603050405020304" pitchFamily="18" charset="0"/>
              </a:rPr>
              <a:t>AC </a:t>
            </a:r>
            <a:r>
              <a:rPr lang="en-US" sz="2400"/>
              <a:t>⏊ </a:t>
            </a:r>
            <a:r>
              <a:rPr lang="en-US" sz="2400" smtClean="0">
                <a:latin typeface="Times New Roman" panose="02020603050405020304" pitchFamily="18" charset="0"/>
                <a:cs typeface="Times New Roman" panose="02020603050405020304" pitchFamily="18" charset="0"/>
              </a:rPr>
              <a:t>BD</a:t>
            </a:r>
            <a:r>
              <a:rPr lang="en-US" sz="2400" smtClean="0"/>
              <a:t> </a:t>
            </a:r>
            <a:endParaRPr lang="en-US" sz="2400"/>
          </a:p>
        </p:txBody>
      </p:sp>
      <p:sp>
        <p:nvSpPr>
          <p:cNvPr id="62" name="TextBox 61"/>
          <p:cNvSpPr txBox="1"/>
          <p:nvPr/>
        </p:nvSpPr>
        <p:spPr>
          <a:xfrm>
            <a:off x="790760" y="4233307"/>
            <a:ext cx="2369932" cy="461665"/>
          </a:xfrm>
          <a:prstGeom prst="rect">
            <a:avLst/>
          </a:prstGeom>
          <a:noFill/>
        </p:spPr>
        <p:txBody>
          <a:bodyPr wrap="square" rtlCol="0">
            <a:spAutoFit/>
          </a:bodyPr>
          <a:lstStyle/>
          <a:p>
            <a:r>
              <a:rPr lang="en-US" sz="2400" smtClean="0"/>
              <a:t>AO là đường cao</a:t>
            </a:r>
            <a:endParaRPr lang="en-US" sz="2400"/>
          </a:p>
        </p:txBody>
      </p:sp>
      <p:sp>
        <p:nvSpPr>
          <p:cNvPr id="63" name="TextBox 62"/>
          <p:cNvSpPr txBox="1"/>
          <p:nvPr/>
        </p:nvSpPr>
        <p:spPr>
          <a:xfrm>
            <a:off x="267751" y="5043069"/>
            <a:ext cx="4972462" cy="461665"/>
          </a:xfrm>
          <a:prstGeom prst="rect">
            <a:avLst/>
          </a:prstGeom>
          <a:noFill/>
        </p:spPr>
        <p:txBody>
          <a:bodyPr wrap="square" rtlCol="0">
            <a:spAutoFit/>
          </a:bodyPr>
          <a:lstStyle/>
          <a:p>
            <a:r>
              <a:rPr lang="en-US" sz="2400"/>
              <a:t>Δ </a:t>
            </a:r>
            <a:r>
              <a:rPr lang="en-US" sz="2400" smtClean="0"/>
              <a:t>DAB cân tại A ; AO là trung tuyến</a:t>
            </a:r>
            <a:endParaRPr lang="en-US" sz="2400"/>
          </a:p>
        </p:txBody>
      </p:sp>
      <p:sp>
        <p:nvSpPr>
          <p:cNvPr id="68" name="TextBox 67"/>
          <p:cNvSpPr txBox="1"/>
          <p:nvPr/>
        </p:nvSpPr>
        <p:spPr>
          <a:xfrm>
            <a:off x="2239563" y="5746540"/>
            <a:ext cx="3348168" cy="461665"/>
          </a:xfrm>
          <a:prstGeom prst="rect">
            <a:avLst/>
          </a:prstGeom>
          <a:noFill/>
        </p:spPr>
        <p:txBody>
          <a:bodyPr wrap="square" rtlCol="0">
            <a:spAutoFit/>
          </a:bodyPr>
          <a:lstStyle/>
          <a:p>
            <a:r>
              <a:rPr lang="en-US" sz="2400" smtClean="0"/>
              <a:t>(O là trung điểm BD)</a:t>
            </a:r>
            <a:endParaRPr lang="en-US" sz="2400"/>
          </a:p>
        </p:txBody>
      </p:sp>
      <p:sp>
        <p:nvSpPr>
          <p:cNvPr id="69" name="TextBox 68"/>
          <p:cNvSpPr txBox="1"/>
          <p:nvPr/>
        </p:nvSpPr>
        <p:spPr>
          <a:xfrm>
            <a:off x="966609" y="3512142"/>
            <a:ext cx="1641228" cy="461665"/>
          </a:xfrm>
          <a:prstGeom prst="rect">
            <a:avLst/>
          </a:prstGeom>
          <a:noFill/>
        </p:spPr>
        <p:txBody>
          <a:bodyPr wrap="square" rtlCol="0">
            <a:spAutoFit/>
          </a:bodyPr>
          <a:lstStyle/>
          <a:p>
            <a:r>
              <a:rPr lang="en-US" sz="2400" smtClean="0"/>
              <a:t>AO ⏊ BD</a:t>
            </a:r>
            <a:endParaRPr lang="en-US" sz="2400"/>
          </a:p>
        </p:txBody>
      </p:sp>
      <p:sp>
        <p:nvSpPr>
          <p:cNvPr id="70" name="TextBox 69"/>
          <p:cNvSpPr txBox="1"/>
          <p:nvPr/>
        </p:nvSpPr>
        <p:spPr>
          <a:xfrm>
            <a:off x="515305" y="5746539"/>
            <a:ext cx="1300556" cy="461665"/>
          </a:xfrm>
          <a:prstGeom prst="rect">
            <a:avLst/>
          </a:prstGeom>
          <a:noFill/>
        </p:spPr>
        <p:txBody>
          <a:bodyPr wrap="square" rtlCol="0">
            <a:spAutoFit/>
          </a:bodyPr>
          <a:lstStyle/>
          <a:p>
            <a:r>
              <a:rPr lang="en-US" sz="2400" smtClean="0"/>
              <a:t>AD = AB</a:t>
            </a:r>
            <a:endParaRPr lang="en-US" sz="2400"/>
          </a:p>
        </p:txBody>
      </p:sp>
      <p:sp>
        <p:nvSpPr>
          <p:cNvPr id="71" name="TextBox 70"/>
          <p:cNvSpPr txBox="1"/>
          <p:nvPr/>
        </p:nvSpPr>
        <p:spPr>
          <a:xfrm rot="16200000">
            <a:off x="1260629" y="3001038"/>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
        <p:nvSpPr>
          <p:cNvPr id="72" name="TextBox 71"/>
          <p:cNvSpPr txBox="1"/>
          <p:nvPr/>
        </p:nvSpPr>
        <p:spPr>
          <a:xfrm rot="16200000">
            <a:off x="1260629" y="3798298"/>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
        <p:nvSpPr>
          <p:cNvPr id="73" name="TextBox 72"/>
          <p:cNvSpPr txBox="1"/>
          <p:nvPr/>
        </p:nvSpPr>
        <p:spPr>
          <a:xfrm rot="16200000">
            <a:off x="1265631" y="4473263"/>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
        <p:nvSpPr>
          <p:cNvPr id="74" name="TextBox 73"/>
          <p:cNvSpPr txBox="1"/>
          <p:nvPr/>
        </p:nvSpPr>
        <p:spPr>
          <a:xfrm rot="16200000">
            <a:off x="788612" y="5315380"/>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
        <p:nvSpPr>
          <p:cNvPr id="75" name="TextBox 74"/>
          <p:cNvSpPr txBox="1"/>
          <p:nvPr/>
        </p:nvSpPr>
        <p:spPr>
          <a:xfrm rot="16200000">
            <a:off x="3039373" y="5298027"/>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Tree>
    <p:extLst>
      <p:ext uri="{BB962C8B-B14F-4D97-AF65-F5344CB8AC3E}">
        <p14:creationId xmlns:p14="http://schemas.microsoft.com/office/powerpoint/2010/main" val="271682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500" fill="hold"/>
                                        <p:tgtEl>
                                          <p:spTgt spid="69"/>
                                        </p:tgtEl>
                                        <p:attrNameLst>
                                          <p:attrName>ppt_x</p:attrName>
                                        </p:attrNameLst>
                                      </p:cBhvr>
                                      <p:tavLst>
                                        <p:tav tm="0">
                                          <p:val>
                                            <p:strVal val="#ppt_x"/>
                                          </p:val>
                                        </p:tav>
                                        <p:tav tm="100000">
                                          <p:val>
                                            <p:strVal val="#ppt_x"/>
                                          </p:val>
                                        </p:tav>
                                      </p:tavLst>
                                    </p:anim>
                                    <p:anim calcmode="lin" valueType="num">
                                      <p:cBhvr additive="base">
                                        <p:cTn id="1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anim calcmode="lin" valueType="num">
                                      <p:cBhvr additive="base">
                                        <p:cTn id="31" dur="500" fill="hold"/>
                                        <p:tgtEl>
                                          <p:spTgt spid="73"/>
                                        </p:tgtEl>
                                        <p:attrNameLst>
                                          <p:attrName>ppt_x</p:attrName>
                                        </p:attrNameLst>
                                      </p:cBhvr>
                                      <p:tavLst>
                                        <p:tav tm="0">
                                          <p:val>
                                            <p:strVal val="#ppt_x"/>
                                          </p:val>
                                        </p:tav>
                                        <p:tav tm="100000">
                                          <p:val>
                                            <p:strVal val="#ppt_x"/>
                                          </p:val>
                                        </p:tav>
                                      </p:tavLst>
                                    </p:anim>
                                    <p:anim calcmode="lin" valueType="num">
                                      <p:cBhvr additive="base">
                                        <p:cTn id="3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ppt_x"/>
                                          </p:val>
                                        </p:tav>
                                        <p:tav tm="100000">
                                          <p:val>
                                            <p:strVal val="#ppt_x"/>
                                          </p:val>
                                        </p:tav>
                                      </p:tavLst>
                                    </p:anim>
                                    <p:anim calcmode="lin" valueType="num">
                                      <p:cBhvr additive="base">
                                        <p:cTn id="3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500" fill="hold"/>
                                        <p:tgtEl>
                                          <p:spTgt spid="74"/>
                                        </p:tgtEl>
                                        <p:attrNameLst>
                                          <p:attrName>ppt_x</p:attrName>
                                        </p:attrNameLst>
                                      </p:cBhvr>
                                      <p:tavLst>
                                        <p:tav tm="0">
                                          <p:val>
                                            <p:strVal val="#ppt_x"/>
                                          </p:val>
                                        </p:tav>
                                        <p:tav tm="100000">
                                          <p:val>
                                            <p:strVal val="#ppt_x"/>
                                          </p:val>
                                        </p:tav>
                                      </p:tavLst>
                                    </p:anim>
                                    <p:anim calcmode="lin" valueType="num">
                                      <p:cBhvr additive="base">
                                        <p:cTn id="4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500" fill="hold"/>
                                        <p:tgtEl>
                                          <p:spTgt spid="70"/>
                                        </p:tgtEl>
                                        <p:attrNameLst>
                                          <p:attrName>ppt_x</p:attrName>
                                        </p:attrNameLst>
                                      </p:cBhvr>
                                      <p:tavLst>
                                        <p:tav tm="0">
                                          <p:val>
                                            <p:strVal val="#ppt_x"/>
                                          </p:val>
                                        </p:tav>
                                        <p:tav tm="100000">
                                          <p:val>
                                            <p:strVal val="#ppt_x"/>
                                          </p:val>
                                        </p:tav>
                                      </p:tavLst>
                                    </p:anim>
                                    <p:anim calcmode="lin" valueType="num">
                                      <p:cBhvr additive="base">
                                        <p:cTn id="5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fill="hold"/>
                                        <p:tgtEl>
                                          <p:spTgt spid="75"/>
                                        </p:tgtEl>
                                        <p:attrNameLst>
                                          <p:attrName>ppt_x</p:attrName>
                                        </p:attrNameLst>
                                      </p:cBhvr>
                                      <p:tavLst>
                                        <p:tav tm="0">
                                          <p:val>
                                            <p:strVal val="#ppt_x"/>
                                          </p:val>
                                        </p:tav>
                                        <p:tav tm="100000">
                                          <p:val>
                                            <p:strVal val="#ppt_x"/>
                                          </p:val>
                                        </p:tav>
                                      </p:tavLst>
                                    </p:anim>
                                    <p:anim calcmode="lin" valueType="num">
                                      <p:cBhvr additive="base">
                                        <p:cTn id="56"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838200" y="0"/>
            <a:ext cx="10515600" cy="574675"/>
          </a:xfrm>
        </p:spPr>
        <p:txBody>
          <a:bodyPr>
            <a:noAutofit/>
          </a:bodyPr>
          <a:lstStyle/>
          <a:p>
            <a:pPr algn="ctr"/>
            <a:r>
              <a:rPr lang="en-US" sz="2800" smtClean="0">
                <a:solidFill>
                  <a:srgbClr val="C00000"/>
                </a:solidFill>
              </a:rPr>
              <a:t>HÌNH THOI</a:t>
            </a:r>
            <a:endParaRPr lang="en-US" sz="2800">
              <a:solidFill>
                <a:srgbClr val="C00000"/>
              </a:solidFill>
            </a:endParaRPr>
          </a:p>
        </p:txBody>
      </p:sp>
      <p:sp>
        <p:nvSpPr>
          <p:cNvPr id="3" name="Content Placeholder 2"/>
          <p:cNvSpPr>
            <a:spLocks noGrp="1"/>
          </p:cNvSpPr>
          <p:nvPr>
            <p:ph idx="1"/>
          </p:nvPr>
        </p:nvSpPr>
        <p:spPr>
          <a:xfrm>
            <a:off x="68380" y="685506"/>
            <a:ext cx="2824018" cy="547543"/>
          </a:xfrm>
        </p:spPr>
        <p:txBody>
          <a:bodyPr>
            <a:noAutofit/>
          </a:bodyPr>
          <a:lstStyle/>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I. </a:t>
            </a:r>
            <a:r>
              <a:rPr lang="en-US" sz="2400" err="1" smtClean="0">
                <a:solidFill>
                  <a:srgbClr val="C00000"/>
                </a:solidFill>
                <a:latin typeface="Times New Roman" panose="02020603050405020304" pitchFamily="18" charset="0"/>
                <a:cs typeface="Times New Roman" panose="02020603050405020304" pitchFamily="18" charset="0"/>
              </a:rPr>
              <a:t>Định</a:t>
            </a:r>
            <a:r>
              <a:rPr lang="en-US" sz="2400" smtClean="0">
                <a:solidFill>
                  <a:srgbClr val="C00000"/>
                </a:solidFill>
                <a:latin typeface="Times New Roman" panose="02020603050405020304" pitchFamily="18" charset="0"/>
                <a:cs typeface="Times New Roman" panose="02020603050405020304" pitchFamily="18" charset="0"/>
              </a:rPr>
              <a:t> nghĩa </a:t>
            </a:r>
            <a:r>
              <a:rPr lang="en-US" sz="240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(SGK)</a:t>
            </a:r>
            <a:endParaRPr lang="en-US"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6766604" y="661397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6400800" y="661397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p:cNvSpPr txBox="1">
            <a:spLocks/>
          </p:cNvSpPr>
          <p:nvPr/>
        </p:nvSpPr>
        <p:spPr>
          <a:xfrm>
            <a:off x="11895" y="1080079"/>
            <a:ext cx="2631112"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8" name="Content Placeholder 2"/>
          <p:cNvSpPr txBox="1">
            <a:spLocks/>
          </p:cNvSpPr>
          <p:nvPr/>
        </p:nvSpPr>
        <p:spPr>
          <a:xfrm>
            <a:off x="398316" y="1539123"/>
            <a:ext cx="2700481"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Định lý (SGK)</a:t>
            </a:r>
            <a:endParaRPr lang="en-US" sz="2400">
              <a:solidFill>
                <a:srgbClr val="C0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7475708" y="1714083"/>
            <a:ext cx="4636932" cy="3091296"/>
            <a:chOff x="7475708" y="1714083"/>
            <a:chExt cx="4636932" cy="3091296"/>
          </a:xfrm>
        </p:grpSpPr>
        <p:grpSp>
          <p:nvGrpSpPr>
            <p:cNvPr id="26" name="Group 25"/>
            <p:cNvGrpSpPr/>
            <p:nvPr/>
          </p:nvGrpSpPr>
          <p:grpSpPr>
            <a:xfrm>
              <a:off x="7607715" y="1714083"/>
              <a:ext cx="4274553" cy="3012658"/>
              <a:chOff x="8354295" y="4862945"/>
              <a:chExt cx="4274553" cy="3012658"/>
            </a:xfrm>
          </p:grpSpPr>
          <p:cxnSp>
            <p:nvCxnSpPr>
              <p:cNvPr id="22" name="Straight Connector 21"/>
              <p:cNvCxnSpPr/>
              <p:nvPr/>
            </p:nvCxnSpPr>
            <p:spPr>
              <a:xfrm>
                <a:off x="8811495" y="4862945"/>
                <a:ext cx="0" cy="30126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54295" y="5417127"/>
                <a:ext cx="42745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Content Placeholder 2"/>
            <p:cNvSpPr txBox="1">
              <a:spLocks/>
            </p:cNvSpPr>
            <p:nvPr/>
          </p:nvSpPr>
          <p:spPr>
            <a:xfrm>
              <a:off x="8106400" y="2363632"/>
              <a:ext cx="1953565"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 AC </a:t>
              </a:r>
              <a:r>
                <a:rPr lang="en-US" sz="2400" smtClean="0"/>
                <a:t>⏊ </a:t>
              </a:r>
              <a:r>
                <a:rPr lang="en-US" sz="2400" smtClean="0">
                  <a:latin typeface="Times New Roman" panose="02020603050405020304" pitchFamily="18" charset="0"/>
                  <a:cs typeface="Times New Roman" panose="02020603050405020304" pitchFamily="18" charset="0"/>
                </a:rPr>
                <a:t>BD</a:t>
              </a:r>
            </a:p>
          </p:txBody>
        </p:sp>
        <p:sp>
          <p:nvSpPr>
            <p:cNvPr id="29" name="Content Placeholder 2"/>
            <p:cNvSpPr txBox="1">
              <a:spLocks/>
            </p:cNvSpPr>
            <p:nvPr/>
          </p:nvSpPr>
          <p:spPr>
            <a:xfrm>
              <a:off x="8106400" y="2839347"/>
              <a:ext cx="400624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 AC là đường phân giác </a:t>
              </a:r>
            </a:p>
          </p:txBody>
        </p:sp>
        <p:graphicFrame>
          <p:nvGraphicFramePr>
            <p:cNvPr id="31" name="Object 30"/>
            <p:cNvGraphicFramePr>
              <a:graphicFrameLocks noChangeAspect="1"/>
            </p:cNvGraphicFramePr>
            <p:nvPr>
              <p:extLst>
                <p:ext uri="{D42A27DB-BD31-4B8C-83A1-F6EECF244321}">
                  <p14:modId xmlns:p14="http://schemas.microsoft.com/office/powerpoint/2010/main" val="3185271029"/>
                </p:ext>
              </p:extLst>
            </p:nvPr>
          </p:nvGraphicFramePr>
          <p:xfrm>
            <a:off x="11353718" y="2765328"/>
            <a:ext cx="311853" cy="421920"/>
          </p:xfrm>
          <a:graphic>
            <a:graphicData uri="http://schemas.openxmlformats.org/presentationml/2006/ole">
              <mc:AlternateContent xmlns:mc="http://schemas.openxmlformats.org/markup-compatibility/2006">
                <mc:Choice xmlns:v="urn:schemas-microsoft-com:vml" Requires="v">
                  <p:oleObj spid="_x0000_s20572" name="Equation" r:id="rId4" imgW="164885" imgH="215619" progId="Equation.DSMT4">
                    <p:embed/>
                  </p:oleObj>
                </mc:Choice>
                <mc:Fallback>
                  <p:oleObj name="Equation" r:id="rId4" imgW="164885" imgH="21561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718" y="2765328"/>
                          <a:ext cx="311853" cy="421920"/>
                        </a:xfrm>
                        <a:prstGeom prst="rect">
                          <a:avLst/>
                        </a:prstGeom>
                        <a:noFill/>
                      </p:spPr>
                    </p:pic>
                  </p:oleObj>
                </mc:Fallback>
              </mc:AlternateContent>
            </a:graphicData>
          </a:graphic>
        </p:graphicFrame>
        <p:sp>
          <p:nvSpPr>
            <p:cNvPr id="32" name="Content Placeholder 2"/>
            <p:cNvSpPr txBox="1">
              <a:spLocks/>
            </p:cNvSpPr>
            <p:nvPr/>
          </p:nvSpPr>
          <p:spPr>
            <a:xfrm>
              <a:off x="8411200" y="3315062"/>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CA là đường phân giác </a:t>
              </a:r>
            </a:p>
          </p:txBody>
        </p:sp>
        <p:graphicFrame>
          <p:nvGraphicFramePr>
            <p:cNvPr id="33" name="Object 32"/>
            <p:cNvGraphicFramePr>
              <a:graphicFrameLocks noChangeAspect="1"/>
            </p:cNvGraphicFramePr>
            <p:nvPr>
              <p:extLst>
                <p:ext uri="{D42A27DB-BD31-4B8C-83A1-F6EECF244321}">
                  <p14:modId xmlns:p14="http://schemas.microsoft.com/office/powerpoint/2010/main" val="333335194"/>
                </p:ext>
              </p:extLst>
            </p:nvPr>
          </p:nvGraphicFramePr>
          <p:xfrm>
            <a:off x="11391375" y="3254382"/>
            <a:ext cx="261937" cy="405620"/>
          </p:xfrm>
          <a:graphic>
            <a:graphicData uri="http://schemas.openxmlformats.org/presentationml/2006/ole">
              <mc:AlternateContent xmlns:mc="http://schemas.openxmlformats.org/markup-compatibility/2006">
                <mc:Choice xmlns:v="urn:schemas-microsoft-com:vml" Requires="v">
                  <p:oleObj spid="_x0000_s20573" name="Equation" r:id="rId6" imgW="152280" imgH="228600" progId="Equation.DSMT4">
                    <p:embed/>
                  </p:oleObj>
                </mc:Choice>
                <mc:Fallback>
                  <p:oleObj name="Equation" r:id="rId6" imgW="152280" imgH="228600" progId="Equation.DSMT4">
                    <p:embed/>
                    <p:pic>
                      <p:nvPicPr>
                        <p:cNvPr id="0" name=""/>
                        <p:cNvPicPr>
                          <a:picLocks noChangeAspect="1" noChangeArrowheads="1"/>
                        </p:cNvPicPr>
                        <p:nvPr/>
                      </p:nvPicPr>
                      <p:blipFill>
                        <a:blip r:embed="rId7"/>
                        <a:srcRect/>
                        <a:stretch>
                          <a:fillRect/>
                        </a:stretch>
                      </p:blipFill>
                      <p:spPr bwMode="auto">
                        <a:xfrm>
                          <a:off x="11391375" y="3254382"/>
                          <a:ext cx="261937" cy="405620"/>
                        </a:xfrm>
                        <a:prstGeom prst="rect">
                          <a:avLst/>
                        </a:prstGeom>
                        <a:noFill/>
                      </p:spPr>
                    </p:pic>
                  </p:oleObj>
                </mc:Fallback>
              </mc:AlternateContent>
            </a:graphicData>
          </a:graphic>
        </p:graphicFrame>
        <p:sp>
          <p:nvSpPr>
            <p:cNvPr id="35" name="Content Placeholder 2"/>
            <p:cNvSpPr txBox="1">
              <a:spLocks/>
            </p:cNvSpPr>
            <p:nvPr/>
          </p:nvSpPr>
          <p:spPr>
            <a:xfrm>
              <a:off x="8411200" y="3790777"/>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BD là đường phân giác </a:t>
              </a:r>
            </a:p>
          </p:txBody>
        </p:sp>
        <p:graphicFrame>
          <p:nvGraphicFramePr>
            <p:cNvPr id="36" name="Object 35"/>
            <p:cNvGraphicFramePr>
              <a:graphicFrameLocks noChangeAspect="1"/>
            </p:cNvGraphicFramePr>
            <p:nvPr>
              <p:extLst>
                <p:ext uri="{D42A27DB-BD31-4B8C-83A1-F6EECF244321}">
                  <p14:modId xmlns:p14="http://schemas.microsoft.com/office/powerpoint/2010/main" val="4031696873"/>
                </p:ext>
              </p:extLst>
            </p:nvPr>
          </p:nvGraphicFramePr>
          <p:xfrm>
            <a:off x="11391375" y="3759016"/>
            <a:ext cx="280195" cy="410771"/>
          </p:xfrm>
          <a:graphic>
            <a:graphicData uri="http://schemas.openxmlformats.org/presentationml/2006/ole">
              <mc:AlternateContent xmlns:mc="http://schemas.openxmlformats.org/markup-compatibility/2006">
                <mc:Choice xmlns:v="urn:schemas-microsoft-com:vml" Requires="v">
                  <p:oleObj spid="_x0000_s20574" name="Equation" r:id="rId8" imgW="152280" imgH="215640" progId="Equation.DSMT4">
                    <p:embed/>
                  </p:oleObj>
                </mc:Choice>
                <mc:Fallback>
                  <p:oleObj name="Equation" r:id="rId8" imgW="152280" imgH="215640" progId="Equation.DSMT4">
                    <p:embed/>
                    <p:pic>
                      <p:nvPicPr>
                        <p:cNvPr id="0" name=""/>
                        <p:cNvPicPr>
                          <a:picLocks noChangeAspect="1" noChangeArrowheads="1"/>
                        </p:cNvPicPr>
                        <p:nvPr/>
                      </p:nvPicPr>
                      <p:blipFill>
                        <a:blip r:embed="rId9"/>
                        <a:srcRect/>
                        <a:stretch>
                          <a:fillRect/>
                        </a:stretch>
                      </p:blipFill>
                      <p:spPr bwMode="auto">
                        <a:xfrm>
                          <a:off x="11391375" y="3759016"/>
                          <a:ext cx="280195" cy="410771"/>
                        </a:xfrm>
                        <a:prstGeom prst="rect">
                          <a:avLst/>
                        </a:prstGeom>
                        <a:noFill/>
                      </p:spPr>
                    </p:pic>
                  </p:oleObj>
                </mc:Fallback>
              </mc:AlternateContent>
            </a:graphicData>
          </a:graphic>
        </p:graphicFrame>
        <p:sp>
          <p:nvSpPr>
            <p:cNvPr id="37" name="Content Placeholder 2"/>
            <p:cNvSpPr txBox="1">
              <a:spLocks/>
            </p:cNvSpPr>
            <p:nvPr/>
          </p:nvSpPr>
          <p:spPr>
            <a:xfrm>
              <a:off x="8411200" y="4266493"/>
              <a:ext cx="3243491"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DB là đường phân giác </a:t>
              </a:r>
            </a:p>
          </p:txBody>
        </p:sp>
        <p:graphicFrame>
          <p:nvGraphicFramePr>
            <p:cNvPr id="38" name="Object 37"/>
            <p:cNvGraphicFramePr>
              <a:graphicFrameLocks noChangeAspect="1"/>
            </p:cNvGraphicFramePr>
            <p:nvPr>
              <p:extLst>
                <p:ext uri="{D42A27DB-BD31-4B8C-83A1-F6EECF244321}">
                  <p14:modId xmlns:p14="http://schemas.microsoft.com/office/powerpoint/2010/main" val="3273320297"/>
                </p:ext>
              </p:extLst>
            </p:nvPr>
          </p:nvGraphicFramePr>
          <p:xfrm>
            <a:off x="11403462" y="4244824"/>
            <a:ext cx="268108" cy="363089"/>
          </p:xfrm>
          <a:graphic>
            <a:graphicData uri="http://schemas.openxmlformats.org/presentationml/2006/ole">
              <mc:AlternateContent xmlns:mc="http://schemas.openxmlformats.org/markup-compatibility/2006">
                <mc:Choice xmlns:v="urn:schemas-microsoft-com:vml" Requires="v">
                  <p:oleObj spid="_x0000_s20575" name="Equation" r:id="rId10" imgW="164880" imgH="215640" progId="Equation.DSMT4">
                    <p:embed/>
                  </p:oleObj>
                </mc:Choice>
                <mc:Fallback>
                  <p:oleObj name="Equation" r:id="rId10" imgW="164880" imgH="215640" progId="Equation.DSMT4">
                    <p:embed/>
                    <p:pic>
                      <p:nvPicPr>
                        <p:cNvPr id="0" name=""/>
                        <p:cNvPicPr>
                          <a:picLocks noChangeAspect="1" noChangeArrowheads="1"/>
                        </p:cNvPicPr>
                        <p:nvPr/>
                      </p:nvPicPr>
                      <p:blipFill>
                        <a:blip r:embed="rId11"/>
                        <a:srcRect/>
                        <a:stretch>
                          <a:fillRect/>
                        </a:stretch>
                      </p:blipFill>
                      <p:spPr bwMode="auto">
                        <a:xfrm>
                          <a:off x="11403462" y="4244824"/>
                          <a:ext cx="268108" cy="363089"/>
                        </a:xfrm>
                        <a:prstGeom prst="rect">
                          <a:avLst/>
                        </a:prstGeom>
                        <a:noFill/>
                      </p:spPr>
                    </p:pic>
                  </p:oleObj>
                </mc:Fallback>
              </mc:AlternateContent>
            </a:graphicData>
          </a:graphic>
        </p:graphicFrame>
        <p:grpSp>
          <p:nvGrpSpPr>
            <p:cNvPr id="5" name="Group 4"/>
            <p:cNvGrpSpPr/>
            <p:nvPr/>
          </p:nvGrpSpPr>
          <p:grpSpPr>
            <a:xfrm>
              <a:off x="7475708" y="1784530"/>
              <a:ext cx="3969712" cy="1108404"/>
              <a:chOff x="6956368" y="3763389"/>
              <a:chExt cx="3969712" cy="1108404"/>
            </a:xfrm>
          </p:grpSpPr>
          <p:sp>
            <p:nvSpPr>
              <p:cNvPr id="25" name="Content Placeholder 2"/>
              <p:cNvSpPr txBox="1">
                <a:spLocks/>
              </p:cNvSpPr>
              <p:nvPr/>
            </p:nvSpPr>
            <p:spPr>
              <a:xfrm>
                <a:off x="7599760" y="3767570"/>
                <a:ext cx="332632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ABCD là hình thoi</a:t>
                </a:r>
              </a:p>
            </p:txBody>
          </p:sp>
          <p:sp>
            <p:nvSpPr>
              <p:cNvPr id="40" name="Content Placeholder 2"/>
              <p:cNvSpPr txBox="1">
                <a:spLocks/>
              </p:cNvSpPr>
              <p:nvPr/>
            </p:nvSpPr>
            <p:spPr>
              <a:xfrm>
                <a:off x="6956368" y="3763389"/>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GT</a:t>
                </a:r>
              </a:p>
            </p:txBody>
          </p:sp>
          <p:sp>
            <p:nvSpPr>
              <p:cNvPr id="41" name="Content Placeholder 2"/>
              <p:cNvSpPr txBox="1">
                <a:spLocks/>
              </p:cNvSpPr>
              <p:nvPr/>
            </p:nvSpPr>
            <p:spPr>
              <a:xfrm>
                <a:off x="6956368" y="4332907"/>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latin typeface="Times New Roman" panose="02020603050405020304" pitchFamily="18" charset="0"/>
                    <a:cs typeface="Times New Roman" panose="02020603050405020304" pitchFamily="18" charset="0"/>
                  </a:rPr>
                  <a:t>KL</a:t>
                </a:r>
              </a:p>
            </p:txBody>
          </p:sp>
        </p:grpSp>
      </p:grpSp>
      <p:grpSp>
        <p:nvGrpSpPr>
          <p:cNvPr id="4" name="Group 3"/>
          <p:cNvGrpSpPr/>
          <p:nvPr/>
        </p:nvGrpSpPr>
        <p:grpSpPr>
          <a:xfrm>
            <a:off x="3588541" y="1591004"/>
            <a:ext cx="3514725" cy="2085975"/>
            <a:chOff x="916565" y="3862947"/>
            <a:chExt cx="3514725" cy="2085975"/>
          </a:xfrm>
        </p:grpSpPr>
        <p:pic>
          <p:nvPicPr>
            <p:cNvPr id="42" name="Picture 41"/>
            <p:cNvPicPr>
              <a:picLocks noChangeAspect="1"/>
            </p:cNvPicPr>
            <p:nvPr/>
          </p:nvPicPr>
          <p:blipFill>
            <a:blip r:embed="rId12"/>
            <a:stretch>
              <a:fillRect/>
            </a:stretch>
          </p:blipFill>
          <p:spPr>
            <a:xfrm>
              <a:off x="916565" y="3862947"/>
              <a:ext cx="3514725" cy="2085975"/>
            </a:xfrm>
            <a:prstGeom prst="rect">
              <a:avLst/>
            </a:prstGeom>
          </p:spPr>
        </p:pic>
        <p:grpSp>
          <p:nvGrpSpPr>
            <p:cNvPr id="43" name="Group 42"/>
            <p:cNvGrpSpPr/>
            <p:nvPr/>
          </p:nvGrpSpPr>
          <p:grpSpPr>
            <a:xfrm>
              <a:off x="1204581" y="4166318"/>
              <a:ext cx="2877516" cy="1472767"/>
              <a:chOff x="729478" y="3512856"/>
              <a:chExt cx="2877516" cy="1472767"/>
            </a:xfrm>
          </p:grpSpPr>
          <p:grpSp>
            <p:nvGrpSpPr>
              <p:cNvPr id="44" name="Group 43"/>
              <p:cNvGrpSpPr/>
              <p:nvPr/>
            </p:nvGrpSpPr>
            <p:grpSpPr>
              <a:xfrm>
                <a:off x="729478" y="3512856"/>
                <a:ext cx="2877516" cy="1472767"/>
                <a:chOff x="1486454" y="8677652"/>
                <a:chExt cx="2877516" cy="1472767"/>
              </a:xfrm>
            </p:grpSpPr>
            <p:cxnSp>
              <p:nvCxnSpPr>
                <p:cNvPr id="46" name="Straight Connector 45"/>
                <p:cNvCxnSpPr/>
                <p:nvPr/>
              </p:nvCxnSpPr>
              <p:spPr>
                <a:xfrm flipH="1">
                  <a:off x="2929491" y="8677652"/>
                  <a:ext cx="1156" cy="14727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486454" y="9384578"/>
                  <a:ext cx="2877516" cy="3177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106749" y="4169638"/>
                <a:ext cx="222250" cy="369332"/>
              </a:xfrm>
              <a:prstGeom prst="rect">
                <a:avLst/>
              </a:prstGeom>
              <a:noFill/>
            </p:spPr>
            <p:txBody>
              <a:bodyPr wrap="square" rtlCol="0">
                <a:spAutoFit/>
              </a:bodyPr>
              <a:lstStyle/>
              <a:p>
                <a:r>
                  <a:rPr lang="en-US" smtClean="0"/>
                  <a:t>O</a:t>
                </a:r>
                <a:endParaRPr lang="en-US"/>
              </a:p>
            </p:txBody>
          </p:sp>
        </p:grpSp>
        <p:grpSp>
          <p:nvGrpSpPr>
            <p:cNvPr id="49" name="Group 48"/>
            <p:cNvGrpSpPr/>
            <p:nvPr/>
          </p:nvGrpSpPr>
          <p:grpSpPr>
            <a:xfrm>
              <a:off x="2642530" y="4783903"/>
              <a:ext cx="110375" cy="110375"/>
              <a:chOff x="4985276" y="4184650"/>
              <a:chExt cx="110375" cy="110375"/>
            </a:xfrm>
          </p:grpSpPr>
          <p:cxnSp>
            <p:nvCxnSpPr>
              <p:cNvPr id="66" name="Straight Connector 65"/>
              <p:cNvCxnSpPr/>
              <p:nvPr/>
            </p:nvCxnSpPr>
            <p:spPr>
              <a:xfrm flipH="1">
                <a:off x="5084084" y="4184650"/>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flipH="1" flipV="1">
                <a:off x="5039331" y="4134679"/>
                <a:ext cx="2266" cy="1103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8" name="Content Placeholder 2"/>
          <p:cNvSpPr txBox="1">
            <a:spLocks/>
          </p:cNvSpPr>
          <p:nvPr/>
        </p:nvSpPr>
        <p:spPr>
          <a:xfrm>
            <a:off x="2607837" y="686080"/>
            <a:ext cx="6905047"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2615047" y="1086246"/>
            <a:ext cx="88703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có tất cả các tính chất của hình bình hành.</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77804" y="2271913"/>
            <a:ext cx="2368176" cy="461665"/>
          </a:xfrm>
          <a:prstGeom prst="rect">
            <a:avLst/>
          </a:prstGeom>
          <a:noFill/>
        </p:spPr>
        <p:txBody>
          <a:bodyPr wrap="square" rtlCol="0">
            <a:spAutoFit/>
          </a:bodyPr>
          <a:lstStyle/>
          <a:p>
            <a:r>
              <a:rPr lang="en-US" sz="2400" smtClean="0"/>
              <a:t>Chứng minh</a:t>
            </a:r>
            <a:endParaRPr lang="en-US" sz="2400"/>
          </a:p>
        </p:txBody>
      </p:sp>
      <p:sp>
        <p:nvSpPr>
          <p:cNvPr id="56" name="TextBox 55"/>
          <p:cNvSpPr txBox="1"/>
          <p:nvPr/>
        </p:nvSpPr>
        <p:spPr>
          <a:xfrm>
            <a:off x="614607" y="3794965"/>
            <a:ext cx="4192152" cy="830997"/>
          </a:xfrm>
          <a:prstGeom prst="rect">
            <a:avLst/>
          </a:prstGeom>
          <a:noFill/>
        </p:spPr>
        <p:txBody>
          <a:bodyPr wrap="square" rtlCol="0">
            <a:spAutoFit/>
          </a:bodyPr>
          <a:lstStyle/>
          <a:p>
            <a:r>
              <a:rPr lang="en-US" sz="2400" smtClean="0"/>
              <a:t>b/ </a:t>
            </a:r>
            <a:r>
              <a:rPr lang="en-US" sz="2400" smtClean="0">
                <a:latin typeface="Times New Roman" panose="02020603050405020304" pitchFamily="18" charset="0"/>
                <a:cs typeface="Times New Roman" panose="02020603050405020304" pitchFamily="18" charset="0"/>
              </a:rPr>
              <a:t>AC </a:t>
            </a:r>
            <a:r>
              <a:rPr lang="en-US" sz="2400">
                <a:latin typeface="Times New Roman" panose="02020603050405020304" pitchFamily="18" charset="0"/>
                <a:cs typeface="Times New Roman" panose="02020603050405020304" pitchFamily="18" charset="0"/>
              </a:rPr>
              <a:t>là đường phân giác </a:t>
            </a:r>
          </a:p>
          <a:p>
            <a:endParaRPr lang="en-US" sz="2400"/>
          </a:p>
        </p:txBody>
      </p:sp>
      <p:sp>
        <p:nvSpPr>
          <p:cNvPr id="63" name="TextBox 62"/>
          <p:cNvSpPr txBox="1"/>
          <p:nvPr/>
        </p:nvSpPr>
        <p:spPr>
          <a:xfrm>
            <a:off x="577804" y="5234539"/>
            <a:ext cx="4972462" cy="461665"/>
          </a:xfrm>
          <a:prstGeom prst="rect">
            <a:avLst/>
          </a:prstGeom>
          <a:noFill/>
        </p:spPr>
        <p:txBody>
          <a:bodyPr wrap="square" rtlCol="0">
            <a:spAutoFit/>
          </a:bodyPr>
          <a:lstStyle/>
          <a:p>
            <a:r>
              <a:rPr lang="en-US" sz="2400"/>
              <a:t>Δ </a:t>
            </a:r>
            <a:r>
              <a:rPr lang="en-US" sz="2400" smtClean="0"/>
              <a:t>DAB cân tại A ; AO là trung tuyến</a:t>
            </a:r>
            <a:endParaRPr lang="en-US" sz="2400"/>
          </a:p>
        </p:txBody>
      </p:sp>
      <p:sp>
        <p:nvSpPr>
          <p:cNvPr id="71" name="TextBox 70"/>
          <p:cNvSpPr txBox="1"/>
          <p:nvPr/>
        </p:nvSpPr>
        <p:spPr>
          <a:xfrm rot="16200000">
            <a:off x="1823337" y="4020946"/>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sp>
        <p:nvSpPr>
          <p:cNvPr id="72" name="TextBox 71"/>
          <p:cNvSpPr txBox="1"/>
          <p:nvPr/>
        </p:nvSpPr>
        <p:spPr>
          <a:xfrm rot="16200000">
            <a:off x="1823337" y="4818206"/>
            <a:ext cx="704303" cy="461665"/>
          </a:xfrm>
          <a:prstGeom prst="rect">
            <a:avLst/>
          </a:prstGeom>
          <a:noFill/>
        </p:spPr>
        <p:txBody>
          <a:bodyPr wrap="square" rtlCol="0">
            <a:spAutoFit/>
          </a:bodyPr>
          <a:lstStyle/>
          <a:p>
            <a:r>
              <a:rPr lang="en-US" sz="2400">
                <a:solidFill>
                  <a:srgbClr val="FF0000"/>
                </a:solidFill>
                <a:sym typeface="Symbol" panose="05050102010706020507" pitchFamily="18" charset="2"/>
              </a:rPr>
              <a:t></a:t>
            </a:r>
            <a:endParaRPr lang="en-US" sz="2400">
              <a:solidFill>
                <a:srgbClr val="FF0000"/>
              </a:solidFill>
            </a:endParaRPr>
          </a:p>
        </p:txBody>
      </p:sp>
      <p:graphicFrame>
        <p:nvGraphicFramePr>
          <p:cNvPr id="77" name="Object 76"/>
          <p:cNvGraphicFramePr>
            <a:graphicFrameLocks noChangeAspect="1"/>
          </p:cNvGraphicFramePr>
          <p:nvPr>
            <p:extLst>
              <p:ext uri="{D42A27DB-BD31-4B8C-83A1-F6EECF244321}">
                <p14:modId xmlns:p14="http://schemas.microsoft.com/office/powerpoint/2010/main" val="3238772732"/>
              </p:ext>
            </p:extLst>
          </p:nvPr>
        </p:nvGraphicFramePr>
        <p:xfrm>
          <a:off x="3963835" y="3762606"/>
          <a:ext cx="311853" cy="421920"/>
        </p:xfrm>
        <a:graphic>
          <a:graphicData uri="http://schemas.openxmlformats.org/presentationml/2006/ole">
            <mc:AlternateContent xmlns:mc="http://schemas.openxmlformats.org/markup-compatibility/2006">
              <mc:Choice xmlns:v="urn:schemas-microsoft-com:vml" Requires="v">
                <p:oleObj spid="_x0000_s20576" name="Equation" r:id="rId13" imgW="164880" imgH="215640" progId="Equation.DSMT4">
                  <p:embed/>
                </p:oleObj>
              </mc:Choice>
              <mc:Fallback>
                <p:oleObj name="Equation" r:id="rId13" imgW="164880" imgH="215640" progId="Equation.DSMT4">
                  <p:embed/>
                  <p:pic>
                    <p:nvPicPr>
                      <p:cNvPr id="0" name=""/>
                      <p:cNvPicPr>
                        <a:picLocks noChangeAspect="1" noChangeArrowheads="1"/>
                      </p:cNvPicPr>
                      <p:nvPr/>
                    </p:nvPicPr>
                    <p:blipFill>
                      <a:blip r:embed="rId14"/>
                      <a:srcRect/>
                      <a:stretch>
                        <a:fillRect/>
                      </a:stretch>
                    </p:blipFill>
                    <p:spPr bwMode="auto">
                      <a:xfrm>
                        <a:off x="3963835" y="3762606"/>
                        <a:ext cx="311853" cy="421920"/>
                      </a:xfrm>
                      <a:prstGeom prst="rect">
                        <a:avLst/>
                      </a:prstGeom>
                      <a:noFill/>
                    </p:spPr>
                  </p:pic>
                </p:oleObj>
              </mc:Fallback>
            </mc:AlternateContent>
          </a:graphicData>
        </a:graphic>
      </p:graphicFrame>
      <p:grpSp>
        <p:nvGrpSpPr>
          <p:cNvPr id="11" name="Group 10"/>
          <p:cNvGrpSpPr/>
          <p:nvPr/>
        </p:nvGrpSpPr>
        <p:grpSpPr>
          <a:xfrm>
            <a:off x="588970" y="4555268"/>
            <a:ext cx="4192152" cy="494024"/>
            <a:chOff x="588970" y="4555268"/>
            <a:chExt cx="4192152" cy="494024"/>
          </a:xfrm>
        </p:grpSpPr>
        <p:sp>
          <p:nvSpPr>
            <p:cNvPr id="79" name="TextBox 78"/>
            <p:cNvSpPr txBox="1"/>
            <p:nvPr/>
          </p:nvSpPr>
          <p:spPr>
            <a:xfrm>
              <a:off x="588970" y="4587627"/>
              <a:ext cx="419215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AO </a:t>
              </a:r>
              <a:r>
                <a:rPr lang="en-US" sz="2400">
                  <a:latin typeface="Times New Roman" panose="02020603050405020304" pitchFamily="18" charset="0"/>
                  <a:cs typeface="Times New Roman" panose="02020603050405020304" pitchFamily="18" charset="0"/>
                </a:rPr>
                <a:t>là đường phân giác </a:t>
              </a:r>
            </a:p>
          </p:txBody>
        </p:sp>
        <p:graphicFrame>
          <p:nvGraphicFramePr>
            <p:cNvPr id="80" name="Object 79"/>
            <p:cNvGraphicFramePr>
              <a:graphicFrameLocks noChangeAspect="1"/>
            </p:cNvGraphicFramePr>
            <p:nvPr>
              <p:extLst>
                <p:ext uri="{D42A27DB-BD31-4B8C-83A1-F6EECF244321}">
                  <p14:modId xmlns:p14="http://schemas.microsoft.com/office/powerpoint/2010/main" val="1686747101"/>
                </p:ext>
              </p:extLst>
            </p:nvPr>
          </p:nvGraphicFramePr>
          <p:xfrm>
            <a:off x="3551330" y="4555268"/>
            <a:ext cx="311853" cy="421920"/>
          </p:xfrm>
          <a:graphic>
            <a:graphicData uri="http://schemas.openxmlformats.org/presentationml/2006/ole">
              <mc:AlternateContent xmlns:mc="http://schemas.openxmlformats.org/markup-compatibility/2006">
                <mc:Choice xmlns:v="urn:schemas-microsoft-com:vml" Requires="v">
                  <p:oleObj spid="_x0000_s20577" name="Equation" r:id="rId15" imgW="164880" imgH="215640" progId="Equation.DSMT4">
                    <p:embed/>
                  </p:oleObj>
                </mc:Choice>
                <mc:Fallback>
                  <p:oleObj name="Equation" r:id="rId15" imgW="164880" imgH="215640" progId="Equation.DSMT4">
                    <p:embed/>
                    <p:pic>
                      <p:nvPicPr>
                        <p:cNvPr id="0" name=""/>
                        <p:cNvPicPr>
                          <a:picLocks noChangeAspect="1" noChangeArrowheads="1"/>
                        </p:cNvPicPr>
                        <p:nvPr/>
                      </p:nvPicPr>
                      <p:blipFill>
                        <a:blip r:embed="rId14"/>
                        <a:srcRect/>
                        <a:stretch>
                          <a:fillRect/>
                        </a:stretch>
                      </p:blipFill>
                      <p:spPr bwMode="auto">
                        <a:xfrm>
                          <a:off x="3551330" y="4555268"/>
                          <a:ext cx="311853" cy="421920"/>
                        </a:xfrm>
                        <a:prstGeom prst="rect">
                          <a:avLst/>
                        </a:prstGeom>
                        <a:noFill/>
                      </p:spPr>
                    </p:pic>
                  </p:oleObj>
                </mc:Fallback>
              </mc:AlternateContent>
            </a:graphicData>
          </a:graphic>
        </p:graphicFrame>
      </p:grpSp>
    </p:spTree>
    <p:extLst>
      <p:ext uri="{BB962C8B-B14F-4D97-AF65-F5344CB8AC3E}">
        <p14:creationId xmlns:p14="http://schemas.microsoft.com/office/powerpoint/2010/main" val="357334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1"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6046" y="4285544"/>
            <a:ext cx="1990725" cy="2295525"/>
          </a:xfrm>
          <a:prstGeom prst="rect">
            <a:avLst/>
          </a:prstGeom>
        </p:spPr>
      </p:pic>
      <p:sp>
        <p:nvSpPr>
          <p:cNvPr id="5" name="Cloud Callout 4"/>
          <p:cNvSpPr/>
          <p:nvPr/>
        </p:nvSpPr>
        <p:spPr>
          <a:xfrm>
            <a:off x="2540577" y="3297129"/>
            <a:ext cx="4347441" cy="1491051"/>
          </a:xfrm>
          <a:prstGeom prst="cloudCallout">
            <a:avLst>
              <a:gd name="adj1" fmla="val -52737"/>
              <a:gd name="adj2" fmla="val 422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Hình thoi được sử dụng vào việc gì</a:t>
            </a:r>
            <a:r>
              <a:rPr lang="en-US" sz="2800" smtClean="0"/>
              <a:t>?</a:t>
            </a:r>
            <a:endParaRPr lang="en-US" sz="1200"/>
          </a:p>
        </p:txBody>
      </p:sp>
      <p:pic>
        <p:nvPicPr>
          <p:cNvPr id="6" name="Picture 5"/>
          <p:cNvPicPr>
            <a:picLocks noChangeAspect="1"/>
          </p:cNvPicPr>
          <p:nvPr/>
        </p:nvPicPr>
        <p:blipFill>
          <a:blip r:embed="rId3"/>
          <a:stretch>
            <a:fillRect/>
          </a:stretch>
        </p:blipFill>
        <p:spPr>
          <a:xfrm>
            <a:off x="8493125" y="619557"/>
            <a:ext cx="3514725" cy="2085975"/>
          </a:xfrm>
          <a:prstGeom prst="rect">
            <a:avLst/>
          </a:prstGeom>
        </p:spPr>
      </p:pic>
    </p:spTree>
    <p:extLst>
      <p:ext uri="{BB962C8B-B14F-4D97-AF65-F5344CB8AC3E}">
        <p14:creationId xmlns:p14="http://schemas.microsoft.com/office/powerpoint/2010/main" val="5528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92583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88924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506221" y="788673"/>
            <a:ext cx="11685780" cy="1478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smtClean="0">
                <a:solidFill>
                  <a:srgbClr val="0070C0"/>
                </a:solidFill>
                <a:latin typeface="Times New Roman" panose="02020603050405020304" pitchFamily="18" charset="0"/>
                <a:cs typeface="Times New Roman" panose="02020603050405020304" pitchFamily="18" charset="0"/>
              </a:rPr>
              <a:t>Một số ứng dụng của hình thoi</a:t>
            </a:r>
          </a:p>
          <a:p>
            <a:pPr marL="0" indent="0">
              <a:buNone/>
            </a:pPr>
            <a:r>
              <a:rPr lang="en-US" sz="3200" smtClean="0">
                <a:solidFill>
                  <a:srgbClr val="0070C0"/>
                </a:solidFill>
                <a:latin typeface="Times New Roman" panose="02020603050405020304" pitchFamily="18" charset="0"/>
                <a:cs typeface="Times New Roman" panose="02020603050405020304" pitchFamily="18" charset="0"/>
              </a:rPr>
              <a:t>- Trong kỹ thuật: làm con đội nâng xe ô tô.</a:t>
            </a:r>
            <a:endParaRPr lang="en-US" sz="3200">
              <a:solidFill>
                <a:srgbClr val="0070C0"/>
              </a:solidFill>
              <a:latin typeface="Times New Roman" panose="02020603050405020304" pitchFamily="18" charset="0"/>
              <a:cs typeface="Times New Roman" panose="02020603050405020304" pitchFamily="18" charset="0"/>
            </a:endParaRPr>
          </a:p>
        </p:txBody>
      </p:sp>
      <p:pic>
        <p:nvPicPr>
          <p:cNvPr id="15" name="Picture 14" descr="Hình ảnh Tư vấn kỹ thuật: Cách nâng gầm xe với bộ kích gầm số 2"/>
          <p:cNvPicPr/>
          <p:nvPr/>
        </p:nvPicPr>
        <p:blipFill rotWithShape="1">
          <a:blip r:embed="rId3">
            <a:extLst>
              <a:ext uri="{28A0092B-C50C-407E-A947-70E740481C1C}">
                <a14:useLocalDpi xmlns:a14="http://schemas.microsoft.com/office/drawing/2010/main" val="0"/>
              </a:ext>
            </a:extLst>
          </a:blip>
          <a:srcRect l="15025" t="10496" r="22664"/>
          <a:stretch/>
        </p:blipFill>
        <p:spPr bwMode="auto">
          <a:xfrm>
            <a:off x="952500" y="1943100"/>
            <a:ext cx="2686050" cy="3541396"/>
          </a:xfrm>
          <a:prstGeom prst="rect">
            <a:avLst/>
          </a:prstGeom>
          <a:noFill/>
          <a:ln>
            <a:noFill/>
          </a:ln>
        </p:spPr>
      </p:pic>
      <p:pic>
        <p:nvPicPr>
          <p:cNvPr id="16" name="Picture 15"/>
          <p:cNvPicPr/>
          <p:nvPr/>
        </p:nvPicPr>
        <p:blipFill>
          <a:blip r:embed="rId4"/>
          <a:stretch>
            <a:fillRect/>
          </a:stretch>
        </p:blipFill>
        <p:spPr>
          <a:xfrm>
            <a:off x="6449821" y="2088833"/>
            <a:ext cx="5943600" cy="4312920"/>
          </a:xfrm>
          <a:prstGeom prst="rect">
            <a:avLst/>
          </a:prstGeom>
        </p:spPr>
      </p:pic>
      <p:sp>
        <p:nvSpPr>
          <p:cNvPr id="11" name="Parallelogram 10"/>
          <p:cNvSpPr/>
          <p:nvPr/>
        </p:nvSpPr>
        <p:spPr>
          <a:xfrm rot="17804218">
            <a:off x="1184573" y="3017586"/>
            <a:ext cx="2308748" cy="1536391"/>
          </a:xfrm>
          <a:custGeom>
            <a:avLst/>
            <a:gdLst>
              <a:gd name="connsiteX0" fmla="*/ 0 w 1316382"/>
              <a:gd name="connsiteY0" fmla="*/ 690040 h 690040"/>
              <a:gd name="connsiteX1" fmla="*/ 477797 w 1316382"/>
              <a:gd name="connsiteY1" fmla="*/ 0 h 690040"/>
              <a:gd name="connsiteX2" fmla="*/ 1316382 w 1316382"/>
              <a:gd name="connsiteY2" fmla="*/ 0 h 690040"/>
              <a:gd name="connsiteX3" fmla="*/ 838585 w 1316382"/>
              <a:gd name="connsiteY3" fmla="*/ 690040 h 690040"/>
              <a:gd name="connsiteX4" fmla="*/ 0 w 1316382"/>
              <a:gd name="connsiteY4" fmla="*/ 690040 h 690040"/>
              <a:gd name="connsiteX0" fmla="*/ 0 w 2098797"/>
              <a:gd name="connsiteY0" fmla="*/ 1148178 h 1148178"/>
              <a:gd name="connsiteX1" fmla="*/ 1260212 w 2098797"/>
              <a:gd name="connsiteY1" fmla="*/ 0 h 1148178"/>
              <a:gd name="connsiteX2" fmla="*/ 2098797 w 2098797"/>
              <a:gd name="connsiteY2" fmla="*/ 0 h 1148178"/>
              <a:gd name="connsiteX3" fmla="*/ 1621000 w 2098797"/>
              <a:gd name="connsiteY3" fmla="*/ 690040 h 1148178"/>
              <a:gd name="connsiteX4" fmla="*/ 0 w 2098797"/>
              <a:gd name="connsiteY4" fmla="*/ 1148178 h 1148178"/>
              <a:gd name="connsiteX0" fmla="*/ 0 w 2098797"/>
              <a:gd name="connsiteY0" fmla="*/ 1148178 h 1705969"/>
              <a:gd name="connsiteX1" fmla="*/ 1260212 w 2098797"/>
              <a:gd name="connsiteY1" fmla="*/ 0 h 1705969"/>
              <a:gd name="connsiteX2" fmla="*/ 2098797 w 2098797"/>
              <a:gd name="connsiteY2" fmla="*/ 0 h 1705969"/>
              <a:gd name="connsiteX3" fmla="*/ 1626179 w 2098797"/>
              <a:gd name="connsiteY3" fmla="*/ 1705969 h 1705969"/>
              <a:gd name="connsiteX4" fmla="*/ 0 w 2098797"/>
              <a:gd name="connsiteY4" fmla="*/ 1148178 h 1705969"/>
              <a:gd name="connsiteX0" fmla="*/ 0 w 2248014"/>
              <a:gd name="connsiteY0" fmla="*/ 1148178 h 1705969"/>
              <a:gd name="connsiteX1" fmla="*/ 1260212 w 2248014"/>
              <a:gd name="connsiteY1" fmla="*/ 0 h 1705969"/>
              <a:gd name="connsiteX2" fmla="*/ 2248014 w 2248014"/>
              <a:gd name="connsiteY2" fmla="*/ 42149 h 1705969"/>
              <a:gd name="connsiteX3" fmla="*/ 1626179 w 2248014"/>
              <a:gd name="connsiteY3" fmla="*/ 1705969 h 1705969"/>
              <a:gd name="connsiteX4" fmla="*/ 0 w 2248014"/>
              <a:gd name="connsiteY4" fmla="*/ 1148178 h 1705969"/>
              <a:gd name="connsiteX0" fmla="*/ 0 w 2248014"/>
              <a:gd name="connsiteY0" fmla="*/ 1695192 h 2252983"/>
              <a:gd name="connsiteX1" fmla="*/ 430054 w 2248014"/>
              <a:gd name="connsiteY1" fmla="*/ 0 h 2252983"/>
              <a:gd name="connsiteX2" fmla="*/ 2248014 w 2248014"/>
              <a:gd name="connsiteY2" fmla="*/ 589163 h 2252983"/>
              <a:gd name="connsiteX3" fmla="*/ 1626179 w 2248014"/>
              <a:gd name="connsiteY3" fmla="*/ 2252983 h 2252983"/>
              <a:gd name="connsiteX4" fmla="*/ 0 w 2248014"/>
              <a:gd name="connsiteY4" fmla="*/ 1695192 h 2252983"/>
              <a:gd name="connsiteX0" fmla="*/ 0 w 2256424"/>
              <a:gd name="connsiteY0" fmla="*/ 1695192 h 2252983"/>
              <a:gd name="connsiteX1" fmla="*/ 430054 w 2256424"/>
              <a:gd name="connsiteY1" fmla="*/ 0 h 2252983"/>
              <a:gd name="connsiteX2" fmla="*/ 2256424 w 2256424"/>
              <a:gd name="connsiteY2" fmla="*/ 552931 h 2252983"/>
              <a:gd name="connsiteX3" fmla="*/ 1626179 w 2256424"/>
              <a:gd name="connsiteY3" fmla="*/ 2252983 h 2252983"/>
              <a:gd name="connsiteX4" fmla="*/ 0 w 2256424"/>
              <a:gd name="connsiteY4" fmla="*/ 1695192 h 2252983"/>
              <a:gd name="connsiteX0" fmla="*/ 0 w 2362789"/>
              <a:gd name="connsiteY0" fmla="*/ 1738109 h 2252983"/>
              <a:gd name="connsiteX1" fmla="*/ 536419 w 2362789"/>
              <a:gd name="connsiteY1" fmla="*/ 0 h 2252983"/>
              <a:gd name="connsiteX2" fmla="*/ 2362789 w 2362789"/>
              <a:gd name="connsiteY2" fmla="*/ 552931 h 2252983"/>
              <a:gd name="connsiteX3" fmla="*/ 1732544 w 2362789"/>
              <a:gd name="connsiteY3" fmla="*/ 2252983 h 2252983"/>
              <a:gd name="connsiteX4" fmla="*/ 0 w 2362789"/>
              <a:gd name="connsiteY4" fmla="*/ 1738109 h 2252983"/>
              <a:gd name="connsiteX0" fmla="*/ 0 w 2362789"/>
              <a:gd name="connsiteY0" fmla="*/ 1691355 h 2206229"/>
              <a:gd name="connsiteX1" fmla="*/ 570638 w 2362789"/>
              <a:gd name="connsiteY1" fmla="*/ 0 h 2206229"/>
              <a:gd name="connsiteX2" fmla="*/ 2362789 w 2362789"/>
              <a:gd name="connsiteY2" fmla="*/ 506177 h 2206229"/>
              <a:gd name="connsiteX3" fmla="*/ 1732544 w 2362789"/>
              <a:gd name="connsiteY3" fmla="*/ 2206229 h 2206229"/>
              <a:gd name="connsiteX4" fmla="*/ 0 w 2362789"/>
              <a:gd name="connsiteY4" fmla="*/ 1691355 h 2206229"/>
              <a:gd name="connsiteX0" fmla="*/ 0 w 2362789"/>
              <a:gd name="connsiteY0" fmla="*/ 1691355 h 2186444"/>
              <a:gd name="connsiteX1" fmla="*/ 570638 w 2362789"/>
              <a:gd name="connsiteY1" fmla="*/ 0 h 2186444"/>
              <a:gd name="connsiteX2" fmla="*/ 2362789 w 2362789"/>
              <a:gd name="connsiteY2" fmla="*/ 506177 h 2186444"/>
              <a:gd name="connsiteX3" fmla="*/ 1701247 w 2362789"/>
              <a:gd name="connsiteY3" fmla="*/ 2186444 h 2186444"/>
              <a:gd name="connsiteX4" fmla="*/ 0 w 2362789"/>
              <a:gd name="connsiteY4" fmla="*/ 1691355 h 2186444"/>
              <a:gd name="connsiteX0" fmla="*/ 0 w 2354261"/>
              <a:gd name="connsiteY0" fmla="*/ 1691355 h 2186444"/>
              <a:gd name="connsiteX1" fmla="*/ 570638 w 2354261"/>
              <a:gd name="connsiteY1" fmla="*/ 0 h 2186444"/>
              <a:gd name="connsiteX2" fmla="*/ 2354261 w 2354261"/>
              <a:gd name="connsiteY2" fmla="*/ 503363 h 2186444"/>
              <a:gd name="connsiteX3" fmla="*/ 1701247 w 2354261"/>
              <a:gd name="connsiteY3" fmla="*/ 2186444 h 2186444"/>
              <a:gd name="connsiteX4" fmla="*/ 0 w 2354261"/>
              <a:gd name="connsiteY4" fmla="*/ 1691355 h 2186444"/>
              <a:gd name="connsiteX0" fmla="*/ 0 w 2360017"/>
              <a:gd name="connsiteY0" fmla="*/ 1691355 h 2186444"/>
              <a:gd name="connsiteX1" fmla="*/ 570638 w 2360017"/>
              <a:gd name="connsiteY1" fmla="*/ 0 h 2186444"/>
              <a:gd name="connsiteX2" fmla="*/ 2360017 w 2360017"/>
              <a:gd name="connsiteY2" fmla="*/ 528904 h 2186444"/>
              <a:gd name="connsiteX3" fmla="*/ 1701247 w 2360017"/>
              <a:gd name="connsiteY3" fmla="*/ 2186444 h 2186444"/>
              <a:gd name="connsiteX4" fmla="*/ 0 w 2360017"/>
              <a:gd name="connsiteY4" fmla="*/ 1691355 h 2186444"/>
              <a:gd name="connsiteX0" fmla="*/ 0 w 2793919"/>
              <a:gd name="connsiteY0" fmla="*/ 1927097 h 2422186"/>
              <a:gd name="connsiteX1" fmla="*/ 570638 w 2793919"/>
              <a:gd name="connsiteY1" fmla="*/ 235742 h 2422186"/>
              <a:gd name="connsiteX2" fmla="*/ 2793919 w 2793919"/>
              <a:gd name="connsiteY2" fmla="*/ 0 h 2422186"/>
              <a:gd name="connsiteX3" fmla="*/ 1701247 w 2793919"/>
              <a:gd name="connsiteY3" fmla="*/ 2422186 h 2422186"/>
              <a:gd name="connsiteX4" fmla="*/ 0 w 2793919"/>
              <a:gd name="connsiteY4" fmla="*/ 1927097 h 2422186"/>
              <a:gd name="connsiteX0" fmla="*/ 0 w 2793919"/>
              <a:gd name="connsiteY0" fmla="*/ 1927097 h 1927097"/>
              <a:gd name="connsiteX1" fmla="*/ 570638 w 2793919"/>
              <a:gd name="connsiteY1" fmla="*/ 235742 h 1927097"/>
              <a:gd name="connsiteX2" fmla="*/ 2793919 w 2793919"/>
              <a:gd name="connsiteY2" fmla="*/ 0 h 1927097"/>
              <a:gd name="connsiteX3" fmla="*/ 1980881 w 2793919"/>
              <a:gd name="connsiteY3" fmla="*/ 1351303 h 1927097"/>
              <a:gd name="connsiteX4" fmla="*/ 0 w 2793919"/>
              <a:gd name="connsiteY4" fmla="*/ 1927097 h 1927097"/>
              <a:gd name="connsiteX0" fmla="*/ 0 w 2793919"/>
              <a:gd name="connsiteY0" fmla="*/ 2126021 h 2126021"/>
              <a:gd name="connsiteX1" fmla="*/ 1196366 w 2793919"/>
              <a:gd name="connsiteY1" fmla="*/ 0 h 2126021"/>
              <a:gd name="connsiteX2" fmla="*/ 2793919 w 2793919"/>
              <a:gd name="connsiteY2" fmla="*/ 198924 h 2126021"/>
              <a:gd name="connsiteX3" fmla="*/ 1980881 w 2793919"/>
              <a:gd name="connsiteY3" fmla="*/ 1550227 h 2126021"/>
              <a:gd name="connsiteX4" fmla="*/ 0 w 2793919"/>
              <a:gd name="connsiteY4" fmla="*/ 2126021 h 2126021"/>
              <a:gd name="connsiteX0" fmla="*/ 0 w 2233992"/>
              <a:gd name="connsiteY0" fmla="*/ 1340551 h 1550227"/>
              <a:gd name="connsiteX1" fmla="*/ 636439 w 2233992"/>
              <a:gd name="connsiteY1" fmla="*/ 0 h 1550227"/>
              <a:gd name="connsiteX2" fmla="*/ 2233992 w 2233992"/>
              <a:gd name="connsiteY2" fmla="*/ 198924 h 1550227"/>
              <a:gd name="connsiteX3" fmla="*/ 1420954 w 2233992"/>
              <a:gd name="connsiteY3" fmla="*/ 1550227 h 1550227"/>
              <a:gd name="connsiteX4" fmla="*/ 0 w 2233992"/>
              <a:gd name="connsiteY4" fmla="*/ 1340551 h 1550227"/>
              <a:gd name="connsiteX0" fmla="*/ 0 w 2254408"/>
              <a:gd name="connsiteY0" fmla="*/ 1350835 h 1550227"/>
              <a:gd name="connsiteX1" fmla="*/ 656855 w 2254408"/>
              <a:gd name="connsiteY1" fmla="*/ 0 h 1550227"/>
              <a:gd name="connsiteX2" fmla="*/ 2254408 w 2254408"/>
              <a:gd name="connsiteY2" fmla="*/ 198924 h 1550227"/>
              <a:gd name="connsiteX3" fmla="*/ 1441370 w 2254408"/>
              <a:gd name="connsiteY3" fmla="*/ 1550227 h 1550227"/>
              <a:gd name="connsiteX4" fmla="*/ 0 w 2254408"/>
              <a:gd name="connsiteY4" fmla="*/ 1350835 h 1550227"/>
              <a:gd name="connsiteX0" fmla="*/ 0 w 2254408"/>
              <a:gd name="connsiteY0" fmla="*/ 1350835 h 1560358"/>
              <a:gd name="connsiteX1" fmla="*/ 656855 w 2254408"/>
              <a:gd name="connsiteY1" fmla="*/ 0 h 1560358"/>
              <a:gd name="connsiteX2" fmla="*/ 2254408 w 2254408"/>
              <a:gd name="connsiteY2" fmla="*/ 198924 h 1560358"/>
              <a:gd name="connsiteX3" fmla="*/ 1472070 w 2254408"/>
              <a:gd name="connsiteY3" fmla="*/ 1560358 h 1560358"/>
              <a:gd name="connsiteX4" fmla="*/ 0 w 2254408"/>
              <a:gd name="connsiteY4" fmla="*/ 1350835 h 1560358"/>
              <a:gd name="connsiteX0" fmla="*/ 0 w 2308850"/>
              <a:gd name="connsiteY0" fmla="*/ 1378260 h 1560358"/>
              <a:gd name="connsiteX1" fmla="*/ 711297 w 2308850"/>
              <a:gd name="connsiteY1" fmla="*/ 0 h 1560358"/>
              <a:gd name="connsiteX2" fmla="*/ 2308850 w 2308850"/>
              <a:gd name="connsiteY2" fmla="*/ 198924 h 1560358"/>
              <a:gd name="connsiteX3" fmla="*/ 1526512 w 2308850"/>
              <a:gd name="connsiteY3" fmla="*/ 1560358 h 1560358"/>
              <a:gd name="connsiteX4" fmla="*/ 0 w 2308850"/>
              <a:gd name="connsiteY4" fmla="*/ 1378260 h 1560358"/>
              <a:gd name="connsiteX0" fmla="*/ 0 w 2308748"/>
              <a:gd name="connsiteY0" fmla="*/ 1412338 h 1560358"/>
              <a:gd name="connsiteX1" fmla="*/ 711195 w 2308748"/>
              <a:gd name="connsiteY1" fmla="*/ 0 h 1560358"/>
              <a:gd name="connsiteX2" fmla="*/ 2308748 w 2308748"/>
              <a:gd name="connsiteY2" fmla="*/ 198924 h 1560358"/>
              <a:gd name="connsiteX3" fmla="*/ 1526410 w 2308748"/>
              <a:gd name="connsiteY3" fmla="*/ 1560358 h 1560358"/>
              <a:gd name="connsiteX4" fmla="*/ 0 w 2308748"/>
              <a:gd name="connsiteY4" fmla="*/ 1412338 h 1560358"/>
              <a:gd name="connsiteX0" fmla="*/ 0 w 2308748"/>
              <a:gd name="connsiteY0" fmla="*/ 1412338 h 1570641"/>
              <a:gd name="connsiteX1" fmla="*/ 711195 w 2308748"/>
              <a:gd name="connsiteY1" fmla="*/ 0 h 1570641"/>
              <a:gd name="connsiteX2" fmla="*/ 2308748 w 2308748"/>
              <a:gd name="connsiteY2" fmla="*/ 198924 h 1570641"/>
              <a:gd name="connsiteX3" fmla="*/ 1505995 w 2308748"/>
              <a:gd name="connsiteY3" fmla="*/ 1570641 h 1570641"/>
              <a:gd name="connsiteX4" fmla="*/ 0 w 2308748"/>
              <a:gd name="connsiteY4" fmla="*/ 1412338 h 1570641"/>
              <a:gd name="connsiteX0" fmla="*/ 0 w 2308748"/>
              <a:gd name="connsiteY0" fmla="*/ 1405846 h 1564149"/>
              <a:gd name="connsiteX1" fmla="*/ 677136 w 2308748"/>
              <a:gd name="connsiteY1" fmla="*/ 0 h 1564149"/>
              <a:gd name="connsiteX2" fmla="*/ 2308748 w 2308748"/>
              <a:gd name="connsiteY2" fmla="*/ 192432 h 1564149"/>
              <a:gd name="connsiteX3" fmla="*/ 1505995 w 2308748"/>
              <a:gd name="connsiteY3" fmla="*/ 1564149 h 1564149"/>
              <a:gd name="connsiteX4" fmla="*/ 0 w 2308748"/>
              <a:gd name="connsiteY4" fmla="*/ 1405846 h 1564149"/>
              <a:gd name="connsiteX0" fmla="*/ 0 w 2308748"/>
              <a:gd name="connsiteY0" fmla="*/ 1405846 h 1536391"/>
              <a:gd name="connsiteX1" fmla="*/ 677136 w 2308748"/>
              <a:gd name="connsiteY1" fmla="*/ 0 h 1536391"/>
              <a:gd name="connsiteX2" fmla="*/ 2308748 w 2308748"/>
              <a:gd name="connsiteY2" fmla="*/ 192432 h 1536391"/>
              <a:gd name="connsiteX3" fmla="*/ 1529340 w 2308748"/>
              <a:gd name="connsiteY3" fmla="*/ 1536391 h 1536391"/>
              <a:gd name="connsiteX4" fmla="*/ 0 w 2308748"/>
              <a:gd name="connsiteY4" fmla="*/ 1405846 h 153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748" h="1536391">
                <a:moveTo>
                  <a:pt x="0" y="1405846"/>
                </a:moveTo>
                <a:lnTo>
                  <a:pt x="677136" y="0"/>
                </a:lnTo>
                <a:lnTo>
                  <a:pt x="2308748" y="192432"/>
                </a:lnTo>
                <a:lnTo>
                  <a:pt x="1529340" y="1536391"/>
                </a:lnTo>
                <a:lnTo>
                  <a:pt x="0" y="1405846"/>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24200" y="4610100"/>
            <a:ext cx="723900" cy="564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438179" y="2600325"/>
            <a:ext cx="1686021" cy="2414588"/>
            <a:chOff x="1438179" y="2600325"/>
            <a:chExt cx="1686021" cy="2414588"/>
          </a:xfrm>
        </p:grpSpPr>
        <p:cxnSp>
          <p:nvCxnSpPr>
            <p:cNvPr id="5" name="Straight Connector 4"/>
            <p:cNvCxnSpPr/>
            <p:nvPr/>
          </p:nvCxnSpPr>
          <p:spPr>
            <a:xfrm>
              <a:off x="2338388" y="2600325"/>
              <a:ext cx="47625" cy="2414588"/>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438179" y="3793331"/>
              <a:ext cx="1686021" cy="58766"/>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62200" y="3567107"/>
              <a:ext cx="242888"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2483644" y="3686175"/>
              <a:ext cx="242888"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4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2" y="5958590"/>
            <a:ext cx="3359046" cy="899410"/>
          </a:xfrm>
        </p:spPr>
        <p:txBody>
          <a:bodyPr/>
          <a:lstStyle/>
          <a:p>
            <a:r>
              <a:rPr lang="en-US" smtClean="0">
                <a:solidFill>
                  <a:srgbClr val="0070C0"/>
                </a:solidFill>
              </a:rPr>
              <a:t>Thang nâng</a:t>
            </a:r>
            <a:endParaRPr lang="en-US">
              <a:solidFill>
                <a:srgbClr val="0070C0"/>
              </a:solidFill>
            </a:endParaRPr>
          </a:p>
        </p:txBody>
      </p:sp>
      <p:sp>
        <p:nvSpPr>
          <p:cNvPr id="6" name="Action Button: Forward or Next 5">
            <a:hlinkClick r:id="" action="ppaction://hlinkshowjump?jump=nextslide" highlightClick="1"/>
          </p:cNvPr>
          <p:cNvSpPr/>
          <p:nvPr/>
        </p:nvSpPr>
        <p:spPr>
          <a:xfrm>
            <a:off x="118491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832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hang nâng người Lh- 0908882903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1822080" y="810552"/>
            <a:ext cx="8546469" cy="4914219"/>
          </a:xfrm>
          <a:prstGeom prst="rect">
            <a:avLst/>
          </a:prstGeom>
          <a:noFill/>
          <a:ln>
            <a:noFill/>
          </a:ln>
        </p:spPr>
      </p:pic>
      <p:sp>
        <p:nvSpPr>
          <p:cNvPr id="8" name="Content Placeholder 2"/>
          <p:cNvSpPr txBox="1">
            <a:spLocks/>
          </p:cNvSpPr>
          <p:nvPr/>
        </p:nvSpPr>
        <p:spPr>
          <a:xfrm>
            <a:off x="762000" y="212412"/>
            <a:ext cx="11685780" cy="598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smtClean="0">
                <a:solidFill>
                  <a:srgbClr val="0070C0"/>
                </a:solidFill>
                <a:latin typeface="Times New Roman" panose="02020603050405020304" pitchFamily="18" charset="0"/>
                <a:cs typeface="Times New Roman" panose="02020603050405020304" pitchFamily="18" charset="0"/>
              </a:rPr>
              <a:t>Một số ứng dụng của hình thoi.</a:t>
            </a:r>
            <a:endParaRPr lang="en-US"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31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9925050" y="661016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Action Button: Back or Previous 9">
            <a:hlinkClick r:id="" action="ppaction://hlinkshowjump?jump=previousslide" highlightClick="1"/>
          </p:cNvPr>
          <p:cNvSpPr/>
          <p:nvPr/>
        </p:nvSpPr>
        <p:spPr>
          <a:xfrm>
            <a:off x="9559246" y="661016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Content Placeholder 2"/>
          <p:cNvSpPr txBox="1">
            <a:spLocks/>
          </p:cNvSpPr>
          <p:nvPr/>
        </p:nvSpPr>
        <p:spPr>
          <a:xfrm>
            <a:off x="2837520" y="677558"/>
            <a:ext cx="8568069"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a:xfrm>
            <a:off x="2844150" y="1132576"/>
            <a:ext cx="87560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Hình thoi có tất cả các tính chất của hình bình hành.</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52674" y="3948814"/>
            <a:ext cx="570481"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mtClean="0"/>
              <a:t>?1</a:t>
            </a:r>
            <a:endParaRPr lang="en-US"/>
          </a:p>
        </p:txBody>
      </p:sp>
      <p:pic>
        <p:nvPicPr>
          <p:cNvPr id="40" name="Picture 39"/>
          <p:cNvPicPr>
            <a:picLocks noChangeAspect="1"/>
          </p:cNvPicPr>
          <p:nvPr/>
        </p:nvPicPr>
        <p:blipFill>
          <a:blip r:embed="rId3"/>
          <a:stretch>
            <a:fillRect/>
          </a:stretch>
        </p:blipFill>
        <p:spPr>
          <a:xfrm>
            <a:off x="5451619" y="3919605"/>
            <a:ext cx="519538" cy="519538"/>
          </a:xfrm>
          <a:prstGeom prst="rect">
            <a:avLst/>
          </a:prstGeom>
        </p:spPr>
      </p:pic>
      <p:sp>
        <p:nvSpPr>
          <p:cNvPr id="16" name="Content Placeholder 2"/>
          <p:cNvSpPr>
            <a:spLocks noGrp="1"/>
          </p:cNvSpPr>
          <p:nvPr>
            <p:ph idx="1"/>
          </p:nvPr>
        </p:nvSpPr>
        <p:spPr>
          <a:xfrm>
            <a:off x="68380" y="685506"/>
            <a:ext cx="2824018" cy="547543"/>
          </a:xfrm>
        </p:spPr>
        <p:txBody>
          <a:bodyPr>
            <a:noAutofit/>
          </a:bodyPr>
          <a:lstStyle/>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I. </a:t>
            </a:r>
            <a:r>
              <a:rPr lang="en-US" sz="2400" err="1" smtClean="0">
                <a:solidFill>
                  <a:srgbClr val="C00000"/>
                </a:solidFill>
                <a:latin typeface="Times New Roman" panose="02020603050405020304" pitchFamily="18" charset="0"/>
                <a:cs typeface="Times New Roman" panose="02020603050405020304" pitchFamily="18" charset="0"/>
              </a:rPr>
              <a:t>Định</a:t>
            </a:r>
            <a:r>
              <a:rPr lang="en-US" sz="2400" smtClean="0">
                <a:solidFill>
                  <a:srgbClr val="C00000"/>
                </a:solidFill>
                <a:latin typeface="Times New Roman" panose="02020603050405020304" pitchFamily="18" charset="0"/>
                <a:cs typeface="Times New Roman" panose="02020603050405020304" pitchFamily="18" charset="0"/>
              </a:rPr>
              <a:t> nghĩa </a:t>
            </a:r>
            <a:r>
              <a:rPr lang="en-US" sz="240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(SGK)</a:t>
            </a:r>
            <a:endParaRPr lang="en-US" sz="2400"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400" dirty="0" smtClean="0">
                <a:solidFill>
                  <a:srgbClr val="C00000"/>
                </a:solidFill>
                <a:latin typeface="Times New Roman" panose="02020603050405020304" pitchFamily="18" charset="0"/>
                <a:cs typeface="Times New Roman" panose="02020603050405020304" pitchFamily="18" charset="0"/>
              </a:rPr>
              <a:t> </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11895" y="1080079"/>
            <a:ext cx="2631112"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22" name="Content Placeholder 2"/>
          <p:cNvSpPr txBox="1">
            <a:spLocks/>
          </p:cNvSpPr>
          <p:nvPr/>
        </p:nvSpPr>
        <p:spPr>
          <a:xfrm>
            <a:off x="398316" y="1539123"/>
            <a:ext cx="2700481"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Định lý (SGK)</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a:off x="626918" y="2018212"/>
            <a:ext cx="6670618" cy="1184803"/>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solidFill>
                  <a:srgbClr val="0070C0"/>
                </a:solidFill>
                <a:latin typeface="Times New Roman" panose="02020603050405020304" pitchFamily="18" charset="0"/>
                <a:cs typeface="Times New Roman" panose="02020603050405020304" pitchFamily="18" charset="0"/>
              </a:rPr>
              <a:t>Trong </a:t>
            </a:r>
            <a:r>
              <a:rPr lang="en-US" sz="2400" dirty="0" err="1" smtClean="0">
                <a:solidFill>
                  <a:srgbClr val="0070C0"/>
                </a:solidFill>
                <a:latin typeface="Times New Roman" panose="02020603050405020304" pitchFamily="18" charset="0"/>
                <a:cs typeface="Times New Roman" panose="02020603050405020304" pitchFamily="18" charset="0"/>
              </a:rPr>
              <a:t>hình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thoi</a:t>
            </a:r>
            <a:endParaRPr lang="en-US" sz="2400" dirty="0" smtClean="0">
              <a:solidFill>
                <a:srgbClr val="0070C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400" dirty="0" smtClean="0">
                <a:solidFill>
                  <a:srgbClr val="0070C0"/>
                </a:solidFill>
                <a:latin typeface="Times New Roman" panose="02020603050405020304" pitchFamily="18" charset="0"/>
                <a:cs typeface="Times New Roman" panose="02020603050405020304" pitchFamily="18" charset="0"/>
              </a:rPr>
              <a:t>a/ </a:t>
            </a:r>
            <a:r>
              <a:rPr lang="en-US" sz="2400" dirty="0" err="1" smtClean="0">
                <a:solidFill>
                  <a:srgbClr val="0070C0"/>
                </a:solidFill>
                <a:latin typeface="Times New Roman" panose="02020603050405020304" pitchFamily="18" charset="0"/>
                <a:cs typeface="Times New Roman" panose="02020603050405020304" pitchFamily="18" charset="0"/>
              </a:rPr>
              <a:t>Hai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chéo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vuông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góc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với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nhau</a:t>
            </a:r>
            <a:r>
              <a:rPr lang="en-US" sz="2400" dirty="0" smtClean="0">
                <a:solidFill>
                  <a:srgbClr val="0070C0"/>
                </a:solidFill>
                <a:latin typeface="Times New Roman" panose="02020603050405020304" pitchFamily="18" charset="0"/>
                <a:cs typeface="Times New Roman" panose="02020603050405020304" pitchFamily="18" charset="0"/>
              </a:rPr>
              <a:t>.</a:t>
            </a:r>
          </a:p>
        </p:txBody>
      </p:sp>
      <p:sp>
        <p:nvSpPr>
          <p:cNvPr id="25" name="Content Placeholder 2"/>
          <p:cNvSpPr txBox="1">
            <a:spLocks/>
          </p:cNvSpPr>
          <p:nvPr/>
        </p:nvSpPr>
        <p:spPr>
          <a:xfrm>
            <a:off x="664133" y="2905941"/>
            <a:ext cx="4950920" cy="1011382"/>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rgbClr val="0070C0"/>
                </a:solidFill>
                <a:latin typeface="Times New Roman" panose="02020603050405020304" pitchFamily="18" charset="0"/>
                <a:cs typeface="Times New Roman" panose="02020603050405020304" pitchFamily="18" charset="0"/>
              </a:rPr>
              <a:t>b/ </a:t>
            </a:r>
            <a:r>
              <a:rPr lang="en-US" sz="2400" dirty="0" err="1" smtClean="0">
                <a:solidFill>
                  <a:srgbClr val="0070C0"/>
                </a:solidFill>
                <a:latin typeface="Times New Roman" panose="02020603050405020304" pitchFamily="18" charset="0"/>
                <a:cs typeface="Times New Roman" panose="02020603050405020304" pitchFamily="18" charset="0"/>
              </a:rPr>
              <a:t>Hai</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chéo</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đường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phân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giác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của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các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góc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của</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hình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thoi</a:t>
            </a:r>
            <a:r>
              <a:rPr lang="en-US" sz="2400" dirty="0" smtClean="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483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020" b="7737"/>
          <a:stretch/>
        </p:blipFill>
        <p:spPr>
          <a:xfrm>
            <a:off x="6052788" y="1181100"/>
            <a:ext cx="5713761" cy="4394045"/>
          </a:xfrm>
          <a:prstGeom prst="rect">
            <a:avLst/>
          </a:prstGeom>
        </p:spPr>
      </p:pic>
      <p:sp>
        <p:nvSpPr>
          <p:cNvPr id="15" name="Content Placeholder 2"/>
          <p:cNvSpPr txBox="1">
            <a:spLocks/>
          </p:cNvSpPr>
          <p:nvPr/>
        </p:nvSpPr>
        <p:spPr>
          <a:xfrm>
            <a:off x="356127" y="150472"/>
            <a:ext cx="11746973" cy="1448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err="1" smtClean="0">
                <a:latin typeface="Times New Roman" panose="02020603050405020304" pitchFamily="18" charset="0"/>
                <a:cs typeface="Times New Roman" panose="02020603050405020304" pitchFamily="18" charset="0"/>
              </a:rPr>
              <a:t>Chuẩn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ruybăng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trí</a:t>
            </a:r>
            <a:r>
              <a:rPr lang="en-US" sz="2400" smtClean="0">
                <a:latin typeface="Times New Roman" panose="02020603050405020304" pitchFamily="18" charset="0"/>
                <a:cs typeface="Times New Roman" panose="02020603050405020304" pitchFamily="18" charset="0"/>
              </a:rPr>
              <a:t> một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err="1" smtClean="0">
                <a:latin typeface="Times New Roman" panose="02020603050405020304" pitchFamily="18" charset="0"/>
                <a:cs typeface="Times New Roman" panose="02020603050405020304" pitchFamily="18" charset="0"/>
              </a:rPr>
              <a:t>thoi</a:t>
            </a:r>
            <a:r>
              <a:rPr lang="en-US" sz="2400" smtClean="0">
                <a:latin typeface="Times New Roman" panose="02020603050405020304" pitchFamily="18" charset="0"/>
                <a:cs typeface="Times New Roman" panose="02020603050405020304" pitchFamily="18" charset="0"/>
              </a:rPr>
              <a:t> ABCD lên </a:t>
            </a:r>
            <a:r>
              <a:rPr lang="en-US" sz="2400" dirty="0" smtClean="0">
                <a:latin typeface="Times New Roman" panose="02020603050405020304" pitchFamily="18" charset="0"/>
                <a:cs typeface="Times New Roman" panose="02020603050405020304" pitchFamily="18" charset="0"/>
              </a:rPr>
              <a:t>ô </a:t>
            </a:r>
            <a:r>
              <a:rPr lang="en-US" sz="2400" err="1" smtClean="0">
                <a:latin typeface="Times New Roman" panose="02020603050405020304" pitchFamily="18" charset="0"/>
                <a:cs typeface="Times New Roman" panose="02020603050405020304" pitchFamily="18" charset="0"/>
              </a:rPr>
              <a:t>cửa</a:t>
            </a:r>
            <a:r>
              <a:rPr lang="en-US" sz="2400" smtClean="0">
                <a:latin typeface="Times New Roman" panose="02020603050405020304" pitchFamily="18" charset="0"/>
                <a:cs typeface="Times New Roman" panose="02020603050405020304" pitchFamily="18" charset="0"/>
              </a:rPr>
              <a:t> sổ. Biết rằng </a:t>
            </a:r>
            <a:r>
              <a:rPr lang="en-US" sz="2400" smtClean="0">
                <a:solidFill>
                  <a:srgbClr val="FF0000"/>
                </a:solidFill>
                <a:latin typeface="Times New Roman" panose="02020603050405020304" pitchFamily="18" charset="0"/>
                <a:cs typeface="Times New Roman" panose="02020603050405020304" pitchFamily="18" charset="0"/>
              </a:rPr>
              <a:t>BD = 60cm</a:t>
            </a:r>
            <a:r>
              <a:rPr lang="en-US" sz="2400" smtClean="0">
                <a:latin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cs typeface="Times New Roman" panose="02020603050405020304" pitchFamily="18" charset="0"/>
              </a:rPr>
              <a:t>AC = 80cm</a:t>
            </a:r>
            <a:r>
              <a:rPr lang="en-US" sz="2400" smtClean="0">
                <a:latin typeface="Times New Roman" panose="02020603050405020304" pitchFamily="18" charset="0"/>
                <a:cs typeface="Times New Roman" panose="02020603050405020304" pitchFamily="18" charset="0"/>
              </a:rPr>
              <a:t>. Hỏi để trang trí một hình thoi, Lan cần dùng ít nhất bao nhiêu centimet dây ruybăng?</a:t>
            </a:r>
            <a:endParaRPr lang="en-US" sz="24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7107327" y="1527763"/>
            <a:ext cx="2919877" cy="4230009"/>
            <a:chOff x="4546600" y="1353553"/>
            <a:chExt cx="2919877" cy="4257464"/>
          </a:xfrm>
        </p:grpSpPr>
        <p:grpSp>
          <p:nvGrpSpPr>
            <p:cNvPr id="18" name="Group 17"/>
            <p:cNvGrpSpPr/>
            <p:nvPr/>
          </p:nvGrpSpPr>
          <p:grpSpPr>
            <a:xfrm>
              <a:off x="4911647" y="1760950"/>
              <a:ext cx="2033050" cy="3465988"/>
              <a:chOff x="4911647" y="1760950"/>
              <a:chExt cx="2033050" cy="3465988"/>
            </a:xfrm>
          </p:grpSpPr>
          <p:sp>
            <p:nvSpPr>
              <p:cNvPr id="37" name="Diamond 36"/>
              <p:cNvSpPr/>
              <p:nvPr/>
            </p:nvSpPr>
            <p:spPr>
              <a:xfrm>
                <a:off x="4911647" y="1794507"/>
                <a:ext cx="2000249" cy="3422650"/>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915175" y="1760950"/>
                <a:ext cx="2029522" cy="34659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963617" y="1861260"/>
              <a:ext cx="1948279" cy="3355898"/>
              <a:chOff x="4963617" y="1861260"/>
              <a:chExt cx="1948279" cy="3355898"/>
            </a:xfrm>
          </p:grpSpPr>
          <p:cxnSp>
            <p:nvCxnSpPr>
              <p:cNvPr id="35" name="Straight Connector 34"/>
              <p:cNvCxnSpPr>
                <a:endCxn id="37" idx="2"/>
              </p:cNvCxnSpPr>
              <p:nvPr/>
            </p:nvCxnSpPr>
            <p:spPr>
              <a:xfrm>
                <a:off x="5910107" y="1861260"/>
                <a:ext cx="1665" cy="3355898"/>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7" idx="3"/>
              </p:cNvCxnSpPr>
              <p:nvPr/>
            </p:nvCxnSpPr>
            <p:spPr>
              <a:xfrm flipV="1">
                <a:off x="4963617" y="3505832"/>
                <a:ext cx="1948279" cy="16962"/>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735560" y="3316143"/>
              <a:ext cx="203200" cy="203200"/>
              <a:chOff x="2679700" y="2692400"/>
              <a:chExt cx="203200" cy="203200"/>
            </a:xfrm>
          </p:grpSpPr>
          <p:cxnSp>
            <p:nvCxnSpPr>
              <p:cNvPr id="33" name="Straight Connector 32"/>
              <p:cNvCxnSpPr/>
              <p:nvPr/>
            </p:nvCxnSpPr>
            <p:spPr>
              <a:xfrm>
                <a:off x="2679700" y="2692400"/>
                <a:ext cx="2032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578100" y="2794000"/>
                <a:ext cx="2032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926060" y="3485124"/>
              <a:ext cx="520700" cy="461665"/>
            </a:xfrm>
            <a:prstGeom prst="rect">
              <a:avLst/>
            </a:prstGeom>
            <a:noFill/>
            <a:ln w="3175">
              <a:noFill/>
            </a:ln>
          </p:spPr>
          <p:txBody>
            <a:bodyPr wrap="square" rtlCol="0">
              <a:spAutoFit/>
            </a:bodyPr>
            <a:lstStyle/>
            <a:p>
              <a:r>
                <a:rPr lang="en-US" sz="2400" dirty="0" smtClean="0"/>
                <a:t>O</a:t>
              </a:r>
              <a:endParaRPr lang="en-US" sz="2400" dirty="0"/>
            </a:p>
          </p:txBody>
        </p:sp>
        <p:sp>
          <p:nvSpPr>
            <p:cNvPr id="29" name="TextBox 28"/>
            <p:cNvSpPr txBox="1"/>
            <p:nvPr/>
          </p:nvSpPr>
          <p:spPr>
            <a:xfrm>
              <a:off x="5735560" y="1353553"/>
              <a:ext cx="520700" cy="461665"/>
            </a:xfrm>
            <a:prstGeom prst="rect">
              <a:avLst/>
            </a:prstGeom>
            <a:noFill/>
            <a:ln w="3175">
              <a:noFill/>
            </a:ln>
          </p:spPr>
          <p:txBody>
            <a:bodyPr wrap="square" rtlCol="0">
              <a:spAutoFit/>
            </a:bodyPr>
            <a:lstStyle/>
            <a:p>
              <a:r>
                <a:rPr lang="en-US" sz="2400" dirty="0"/>
                <a:t>A</a:t>
              </a:r>
            </a:p>
          </p:txBody>
        </p:sp>
        <p:sp>
          <p:nvSpPr>
            <p:cNvPr id="30" name="TextBox 29"/>
            <p:cNvSpPr txBox="1"/>
            <p:nvPr/>
          </p:nvSpPr>
          <p:spPr>
            <a:xfrm>
              <a:off x="6945777" y="3294501"/>
              <a:ext cx="520700" cy="461665"/>
            </a:xfrm>
            <a:prstGeom prst="rect">
              <a:avLst/>
            </a:prstGeom>
            <a:noFill/>
            <a:ln w="3175">
              <a:noFill/>
            </a:ln>
          </p:spPr>
          <p:txBody>
            <a:bodyPr wrap="square" rtlCol="0">
              <a:spAutoFit/>
            </a:bodyPr>
            <a:lstStyle/>
            <a:p>
              <a:r>
                <a:rPr lang="en-US" sz="2400" dirty="0" smtClean="0"/>
                <a:t>B</a:t>
              </a:r>
              <a:endParaRPr lang="en-US" sz="2400" dirty="0"/>
            </a:p>
          </p:txBody>
        </p:sp>
        <p:sp>
          <p:nvSpPr>
            <p:cNvPr id="31" name="TextBox 30"/>
            <p:cNvSpPr txBox="1"/>
            <p:nvPr/>
          </p:nvSpPr>
          <p:spPr>
            <a:xfrm>
              <a:off x="5735560" y="5149352"/>
              <a:ext cx="520700" cy="461665"/>
            </a:xfrm>
            <a:prstGeom prst="rect">
              <a:avLst/>
            </a:prstGeom>
            <a:noFill/>
            <a:ln w="3175">
              <a:noFill/>
            </a:ln>
          </p:spPr>
          <p:txBody>
            <a:bodyPr wrap="square" rtlCol="0">
              <a:spAutoFit/>
            </a:bodyPr>
            <a:lstStyle/>
            <a:p>
              <a:r>
                <a:rPr lang="en-US" sz="2400" dirty="0"/>
                <a:t>C</a:t>
              </a:r>
            </a:p>
          </p:txBody>
        </p:sp>
        <p:sp>
          <p:nvSpPr>
            <p:cNvPr id="32" name="TextBox 31"/>
            <p:cNvSpPr txBox="1"/>
            <p:nvPr/>
          </p:nvSpPr>
          <p:spPr>
            <a:xfrm>
              <a:off x="4546600" y="3275810"/>
              <a:ext cx="445861" cy="461665"/>
            </a:xfrm>
            <a:prstGeom prst="rect">
              <a:avLst/>
            </a:prstGeom>
            <a:noFill/>
            <a:ln w="3175">
              <a:noFill/>
            </a:ln>
          </p:spPr>
          <p:txBody>
            <a:bodyPr wrap="square" rtlCol="0">
              <a:spAutoFit/>
            </a:bodyPr>
            <a:lstStyle/>
            <a:p>
              <a:r>
                <a:rPr lang="en-US" sz="2400" dirty="0" smtClean="0"/>
                <a:t>D</a:t>
              </a:r>
              <a:endParaRPr lang="en-US" sz="2400" dirty="0"/>
            </a:p>
          </p:txBody>
        </p:sp>
      </p:grpSp>
      <p:sp>
        <p:nvSpPr>
          <p:cNvPr id="39" name="TextBox 38"/>
          <p:cNvSpPr txBox="1"/>
          <p:nvPr/>
        </p:nvSpPr>
        <p:spPr>
          <a:xfrm>
            <a:off x="780490" y="3427188"/>
            <a:ext cx="163251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a:t>
            </a:r>
            <a:r>
              <a:rPr lang="en-US" sz="2400" smtClean="0">
                <a:latin typeface="Times New Roman" panose="02020603050405020304" pitchFamily="18" charset="0"/>
                <a:cs typeface="Times New Roman" panose="02020603050405020304" pitchFamily="18" charset="0"/>
              </a:rPr>
              <a:t>/ 140cm</a:t>
            </a:r>
            <a:endParaRPr lang="en-US" sz="24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780490" y="3878146"/>
            <a:ext cx="137738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r>
              <a:rPr lang="en-US" sz="2400" smtClean="0">
                <a:latin typeface="Times New Roman" panose="02020603050405020304" pitchFamily="18" charset="0"/>
                <a:cs typeface="Times New Roman" panose="02020603050405020304" pitchFamily="18" charset="0"/>
              </a:rPr>
              <a:t>/ 280cm</a:t>
            </a:r>
            <a:endParaRPr lang="en-US" sz="24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780490" y="4329104"/>
            <a:ext cx="1759510"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a:t>
            </a:r>
            <a:r>
              <a:rPr lang="en-US" sz="2400" smtClean="0">
                <a:latin typeface="Times New Roman" panose="02020603050405020304" pitchFamily="18" charset="0"/>
                <a:cs typeface="Times New Roman" panose="02020603050405020304" pitchFamily="18" charset="0"/>
              </a:rPr>
              <a:t>/ 200cm</a:t>
            </a:r>
            <a:endParaRPr lang="en-US" sz="24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780490" y="4780063"/>
            <a:ext cx="137738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a:t>
            </a:r>
            <a:r>
              <a:rPr lang="en-US" sz="2400" smtClean="0">
                <a:latin typeface="Times New Roman" panose="02020603050405020304" pitchFamily="18" charset="0"/>
                <a:cs typeface="Times New Roman" panose="02020603050405020304" pitchFamily="18" charset="0"/>
              </a:rPr>
              <a:t>/ 70cm</a:t>
            </a:r>
            <a:endParaRPr lang="en-US" sz="2400"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965445" y="2598999"/>
            <a:ext cx="1441293"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Đáp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án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p:cNvSpPr/>
          <p:nvPr/>
        </p:nvSpPr>
        <p:spPr>
          <a:xfrm>
            <a:off x="780490" y="4339811"/>
            <a:ext cx="455882" cy="4402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TextBox 44"/>
          <p:cNvSpPr txBox="1"/>
          <p:nvPr/>
        </p:nvSpPr>
        <p:spPr>
          <a:xfrm>
            <a:off x="2157877" y="3427188"/>
            <a:ext cx="666718"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170127" y="3888853"/>
            <a:ext cx="666718"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2156397" y="4314653"/>
            <a:ext cx="947969"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Đúng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2182862" y="4776318"/>
            <a:ext cx="666718"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Sai</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0841411" y="5654954"/>
            <a:ext cx="1350589" cy="1203046"/>
          </a:xfrm>
          <a:prstGeom prst="rect">
            <a:avLst/>
          </a:prstGeom>
        </p:spPr>
      </p:pic>
      <p:grpSp>
        <p:nvGrpSpPr>
          <p:cNvPr id="64" name="Group 63"/>
          <p:cNvGrpSpPr/>
          <p:nvPr/>
        </p:nvGrpSpPr>
        <p:grpSpPr>
          <a:xfrm>
            <a:off x="9126760" y="1913461"/>
            <a:ext cx="2398097" cy="3452971"/>
            <a:chOff x="4546600" y="1760950"/>
            <a:chExt cx="2398097" cy="3475383"/>
          </a:xfrm>
        </p:grpSpPr>
        <p:grpSp>
          <p:nvGrpSpPr>
            <p:cNvPr id="65" name="Group 64"/>
            <p:cNvGrpSpPr/>
            <p:nvPr/>
          </p:nvGrpSpPr>
          <p:grpSpPr>
            <a:xfrm>
              <a:off x="4902121" y="1760950"/>
              <a:ext cx="2042576" cy="3475383"/>
              <a:chOff x="4902121" y="1760950"/>
              <a:chExt cx="2042576" cy="3475383"/>
            </a:xfrm>
          </p:grpSpPr>
          <p:sp>
            <p:nvSpPr>
              <p:cNvPr id="77" name="Diamond 76"/>
              <p:cNvSpPr/>
              <p:nvPr/>
            </p:nvSpPr>
            <p:spPr>
              <a:xfrm>
                <a:off x="4902121" y="1813683"/>
                <a:ext cx="2000249" cy="3422650"/>
              </a:xfrm>
              <a:prstGeom prst="diamond">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15175" y="1760950"/>
                <a:ext cx="2029522" cy="346598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4546600" y="3275810"/>
              <a:ext cx="445861" cy="461665"/>
            </a:xfrm>
            <a:prstGeom prst="rect">
              <a:avLst/>
            </a:prstGeom>
            <a:noFill/>
            <a:ln w="3175">
              <a:noFill/>
            </a:ln>
          </p:spPr>
          <p:txBody>
            <a:bodyPr wrap="square" rtlCol="0">
              <a:spAutoFit/>
            </a:bodyPr>
            <a:lstStyle/>
            <a:p>
              <a:endParaRPr lang="en-US" sz="2400" dirty="0"/>
            </a:p>
          </p:txBody>
        </p:sp>
      </p:grpSp>
    </p:spTree>
    <p:extLst>
      <p:ext uri="{BB962C8B-B14F-4D97-AF65-F5344CB8AC3E}">
        <p14:creationId xmlns:p14="http://schemas.microsoft.com/office/powerpoint/2010/main" val="108679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48148E-6 L -0.33216 1.48148E-6 " pathEditMode="relative" rAng="0" ptsTypes="AA">
                                      <p:cBhvr>
                                        <p:cTn id="6" dur="2000" fill="hold"/>
                                        <p:tgtEl>
                                          <p:spTgt spid="17"/>
                                        </p:tgtEl>
                                        <p:attrNameLst>
                                          <p:attrName>ppt_x</p:attrName>
                                          <p:attrName>ppt_y</p:attrName>
                                        </p:attrNameLst>
                                      </p:cBhvr>
                                      <p:rCtr x="-16615"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5E-6 4.44444E-6 L -0.33217 4.44444E-6 " pathEditMode="relative" rAng="0" ptsTypes="AA">
                                      <p:cBhvr>
                                        <p:cTn id="10" dur="2000" fill="hold"/>
                                        <p:tgtEl>
                                          <p:spTgt spid="64"/>
                                        </p:tgtEl>
                                        <p:attrNameLst>
                                          <p:attrName>ppt_x</p:attrName>
                                          <p:attrName>ppt_y</p:attrName>
                                        </p:attrNameLst>
                                      </p:cBhvr>
                                      <p:rCtr x="-16615"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19" restart="whenNotActive" fill="hold" evtFilter="cancelBubble" nodeType="interactiveSeq">
                <p:stCondLst>
                  <p:cond evt="onClick" delay="0">
                    <p:tgtEl>
                      <p:spTgt spid="3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44" grpId="0" animBg="1"/>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923925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Action Button: Back or Previous 9">
            <a:hlinkClick r:id="" action="ppaction://hlinkshowjump?jump=previousslide" highlightClick="1"/>
          </p:cNvPr>
          <p:cNvSpPr/>
          <p:nvPr/>
        </p:nvSpPr>
        <p:spPr>
          <a:xfrm>
            <a:off x="887344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Action Button: Forward or Next 26">
            <a:hlinkClick r:id="" action="ppaction://hlinkshowjump?jump=nextslide" highlightClick="1"/>
          </p:cNvPr>
          <p:cNvSpPr/>
          <p:nvPr/>
        </p:nvSpPr>
        <p:spPr>
          <a:xfrm>
            <a:off x="923925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 name="Action Button: Back or Previous 27">
            <a:hlinkClick r:id="" action="ppaction://hlinkshowjump?jump=previousslide" highlightClick="1"/>
          </p:cNvPr>
          <p:cNvSpPr/>
          <p:nvPr/>
        </p:nvSpPr>
        <p:spPr>
          <a:xfrm>
            <a:off x="887344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Content Placeholder 2"/>
          <p:cNvSpPr txBox="1">
            <a:spLocks/>
          </p:cNvSpPr>
          <p:nvPr/>
        </p:nvSpPr>
        <p:spPr>
          <a:xfrm>
            <a:off x="0" y="1250490"/>
            <a:ext cx="3799078" cy="397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III.  Dấu hiệu nhận biết</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30" name="Content Placeholder 2"/>
          <p:cNvSpPr txBox="1">
            <a:spLocks/>
          </p:cNvSpPr>
          <p:nvPr/>
        </p:nvSpPr>
        <p:spPr>
          <a:xfrm>
            <a:off x="234759" y="1734774"/>
            <a:ext cx="3270441" cy="7457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FF0000"/>
                </a:solidFill>
                <a:latin typeface="Times New Roman" panose="02020603050405020304" pitchFamily="18" charset="0"/>
                <a:cs typeface="Times New Roman" panose="02020603050405020304" pitchFamily="18" charset="0"/>
              </a:rPr>
              <a:t>1.</a:t>
            </a:r>
            <a:r>
              <a:rPr lang="en-US" sz="2400" smtClean="0">
                <a:solidFill>
                  <a:srgbClr val="0070C0"/>
                </a:solidFill>
                <a:latin typeface="Times New Roman" panose="02020603050405020304" pitchFamily="18" charset="0"/>
                <a:cs typeface="Times New Roman" panose="02020603050405020304" pitchFamily="18" charset="0"/>
              </a:rPr>
              <a:t> Tứ giác có bốn cạnh bằng nhau là hình thoi. </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35" name="Content Placeholder 2">
            <a:hlinkClick r:id="rId4" action="ppaction://hlinksldjump"/>
          </p:cNvPr>
          <p:cNvSpPr txBox="1">
            <a:spLocks/>
          </p:cNvSpPr>
          <p:nvPr/>
        </p:nvSpPr>
        <p:spPr>
          <a:xfrm>
            <a:off x="201468" y="2578777"/>
            <a:ext cx="3132282" cy="10398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FF0000"/>
                </a:solidFill>
                <a:latin typeface="Times New Roman" panose="02020603050405020304" pitchFamily="18" charset="0"/>
                <a:cs typeface="Times New Roman" panose="02020603050405020304" pitchFamily="18" charset="0"/>
              </a:rPr>
              <a:t>2. </a:t>
            </a:r>
            <a:r>
              <a:rPr lang="en-US" sz="2400" smtClean="0">
                <a:solidFill>
                  <a:srgbClr val="0070C0"/>
                </a:solidFill>
                <a:latin typeface="Times New Roman" panose="02020603050405020304" pitchFamily="18" charset="0"/>
                <a:cs typeface="Times New Roman" panose="02020603050405020304" pitchFamily="18" charset="0"/>
              </a:rPr>
              <a:t>Hình </a:t>
            </a:r>
            <a:r>
              <a:rPr lang="en-US" sz="2400" err="1" smtClean="0">
                <a:solidFill>
                  <a:srgbClr val="0070C0"/>
                </a:solidFill>
                <a:latin typeface="Times New Roman" panose="02020603050405020304" pitchFamily="18" charset="0"/>
                <a:cs typeface="Times New Roman" panose="02020603050405020304" pitchFamily="18" charset="0"/>
              </a:rPr>
              <a:t>bình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hành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có</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hai</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cạnh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kề</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bằng</a:t>
            </a:r>
            <a:r>
              <a:rPr lang="en-US" sz="2400" smtClean="0">
                <a:solidFill>
                  <a:srgbClr val="0070C0"/>
                </a:solidFill>
                <a:latin typeface="Times New Roman" panose="02020603050405020304" pitchFamily="18" charset="0"/>
                <a:cs typeface="Times New Roman" panose="02020603050405020304" pitchFamily="18" charset="0"/>
              </a:rPr>
              <a:t> nhau là hình thoi.</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23" name="Content Placeholder 2">
            <a:hlinkClick r:id="rId5" action="ppaction://hlinksldjump"/>
          </p:cNvPr>
          <p:cNvSpPr txBox="1">
            <a:spLocks/>
          </p:cNvSpPr>
          <p:nvPr/>
        </p:nvSpPr>
        <p:spPr>
          <a:xfrm>
            <a:off x="234759" y="3783178"/>
            <a:ext cx="2775141" cy="13384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FF0000"/>
                </a:solidFill>
                <a:latin typeface="Times New Roman" panose="02020603050405020304" pitchFamily="18" charset="0"/>
                <a:cs typeface="Times New Roman" panose="02020603050405020304" pitchFamily="18" charset="0"/>
              </a:rPr>
              <a:t>3.</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Hình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bình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hành</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có</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hai</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đường</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chéo</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vuông</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góc</a:t>
            </a:r>
            <a:r>
              <a:rPr lang="en-US" sz="240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với</a:t>
            </a:r>
            <a:r>
              <a:rPr lang="en-US" sz="2400" smtClean="0">
                <a:solidFill>
                  <a:srgbClr val="0070C0"/>
                </a:solidFill>
                <a:latin typeface="Times New Roman" panose="02020603050405020304" pitchFamily="18" charset="0"/>
                <a:cs typeface="Times New Roman" panose="02020603050405020304" pitchFamily="18" charset="0"/>
              </a:rPr>
              <a:t> </a:t>
            </a:r>
            <a:r>
              <a:rPr lang="en-US" sz="2400">
                <a:solidFill>
                  <a:srgbClr val="0070C0"/>
                </a:solidFill>
                <a:latin typeface="Times New Roman" panose="02020603050405020304" pitchFamily="18" charset="0"/>
                <a:cs typeface="Times New Roman" panose="02020603050405020304" pitchFamily="18" charset="0"/>
              </a:rPr>
              <a:t>nhau là hình thoi.</a:t>
            </a:r>
          </a:p>
        </p:txBody>
      </p:sp>
      <p:sp>
        <p:nvSpPr>
          <p:cNvPr id="21" name="Content Placeholder 2"/>
          <p:cNvSpPr txBox="1">
            <a:spLocks/>
          </p:cNvSpPr>
          <p:nvPr/>
        </p:nvSpPr>
        <p:spPr>
          <a:xfrm>
            <a:off x="277669" y="5238750"/>
            <a:ext cx="3056081" cy="1409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FF0000"/>
                </a:solidFill>
                <a:latin typeface="Times New Roman" panose="02020603050405020304" pitchFamily="18" charset="0"/>
                <a:cs typeface="Times New Roman" panose="02020603050405020304" pitchFamily="18" charset="0"/>
              </a:rPr>
              <a:t>4.  </a:t>
            </a:r>
            <a:r>
              <a:rPr lang="en-US" sz="2400" smtClean="0">
                <a:solidFill>
                  <a:srgbClr val="0070C0"/>
                </a:solidFill>
                <a:latin typeface="Times New Roman" panose="02020603050405020304" pitchFamily="18" charset="0"/>
                <a:cs typeface="Times New Roman" panose="02020603050405020304" pitchFamily="18" charset="0"/>
              </a:rPr>
              <a:t>Hình bình hành có một đường chéo là đường phân giác của một góc là hình thoi.</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05471" y="6560448"/>
            <a:ext cx="731982" cy="369332"/>
          </a:xfrm>
          <a:prstGeom prst="rect">
            <a:avLst/>
          </a:prstGeom>
          <a:noFill/>
          <a:ln>
            <a:solidFill>
              <a:schemeClr val="bg1">
                <a:lumMod val="75000"/>
              </a:schemeClr>
            </a:solidFill>
          </a:ln>
        </p:spPr>
        <p:txBody>
          <a:bodyPr wrap="square" rtlCol="0">
            <a:spAutoFit/>
          </a:bodyPr>
          <a:lstStyle/>
          <a:p>
            <a:pPr algn="ctr"/>
            <a:r>
              <a:rPr lang="en-US" smtClean="0">
                <a:solidFill>
                  <a:schemeClr val="bg1">
                    <a:lumMod val="65000"/>
                  </a:schemeClr>
                </a:solidFill>
              </a:rPr>
              <a:t>1</a:t>
            </a:r>
            <a:endParaRPr lang="en-US">
              <a:solidFill>
                <a:schemeClr val="bg1">
                  <a:lumMod val="65000"/>
                </a:schemeClr>
              </a:solidFill>
            </a:endParaRPr>
          </a:p>
        </p:txBody>
      </p:sp>
      <p:sp>
        <p:nvSpPr>
          <p:cNvPr id="22" name="TextBox 21"/>
          <p:cNvSpPr txBox="1"/>
          <p:nvPr/>
        </p:nvSpPr>
        <p:spPr>
          <a:xfrm>
            <a:off x="5984212" y="6560448"/>
            <a:ext cx="731982" cy="369332"/>
          </a:xfrm>
          <a:prstGeom prst="rect">
            <a:avLst/>
          </a:prstGeom>
          <a:noFill/>
          <a:ln>
            <a:solidFill>
              <a:schemeClr val="bg1">
                <a:lumMod val="75000"/>
              </a:schemeClr>
            </a:solidFill>
          </a:ln>
        </p:spPr>
        <p:txBody>
          <a:bodyPr wrap="square" rtlCol="0">
            <a:spAutoFit/>
          </a:bodyPr>
          <a:lstStyle/>
          <a:p>
            <a:pPr algn="ctr"/>
            <a:r>
              <a:rPr lang="en-US" smtClean="0">
                <a:solidFill>
                  <a:schemeClr val="bg1">
                    <a:lumMod val="65000"/>
                  </a:schemeClr>
                </a:solidFill>
              </a:rPr>
              <a:t>2</a:t>
            </a:r>
            <a:endParaRPr lang="en-US">
              <a:solidFill>
                <a:schemeClr val="bg1">
                  <a:lumMod val="65000"/>
                </a:schemeClr>
              </a:solidFill>
            </a:endParaRPr>
          </a:p>
        </p:txBody>
      </p:sp>
      <p:sp>
        <p:nvSpPr>
          <p:cNvPr id="24" name="TextBox 23"/>
          <p:cNvSpPr txBox="1"/>
          <p:nvPr/>
        </p:nvSpPr>
        <p:spPr>
          <a:xfrm>
            <a:off x="6762953" y="6560448"/>
            <a:ext cx="731982" cy="369332"/>
          </a:xfrm>
          <a:prstGeom prst="rect">
            <a:avLst/>
          </a:prstGeom>
          <a:noFill/>
          <a:ln>
            <a:solidFill>
              <a:schemeClr val="bg1">
                <a:lumMod val="75000"/>
              </a:schemeClr>
            </a:solidFill>
          </a:ln>
        </p:spPr>
        <p:txBody>
          <a:bodyPr wrap="square" rtlCol="0">
            <a:spAutoFit/>
          </a:bodyPr>
          <a:lstStyle/>
          <a:p>
            <a:pPr algn="ctr"/>
            <a:r>
              <a:rPr lang="en-US" smtClean="0">
                <a:solidFill>
                  <a:schemeClr val="bg1">
                    <a:lumMod val="65000"/>
                  </a:schemeClr>
                </a:solidFill>
              </a:rPr>
              <a:t>3</a:t>
            </a:r>
            <a:endParaRPr lang="en-US">
              <a:solidFill>
                <a:schemeClr val="bg1">
                  <a:lumMod val="65000"/>
                </a:schemeClr>
              </a:solidFill>
            </a:endParaRPr>
          </a:p>
        </p:txBody>
      </p:sp>
      <p:sp>
        <p:nvSpPr>
          <p:cNvPr id="25" name="TextBox 24"/>
          <p:cNvSpPr txBox="1"/>
          <p:nvPr/>
        </p:nvSpPr>
        <p:spPr>
          <a:xfrm>
            <a:off x="7541694" y="6560448"/>
            <a:ext cx="731982" cy="369332"/>
          </a:xfrm>
          <a:prstGeom prst="rect">
            <a:avLst/>
          </a:prstGeom>
          <a:noFill/>
          <a:ln>
            <a:solidFill>
              <a:schemeClr val="bg1">
                <a:lumMod val="75000"/>
              </a:schemeClr>
            </a:solidFill>
          </a:ln>
        </p:spPr>
        <p:txBody>
          <a:bodyPr wrap="square" rtlCol="0">
            <a:spAutoFit/>
          </a:bodyPr>
          <a:lstStyle/>
          <a:p>
            <a:pPr algn="ctr"/>
            <a:r>
              <a:rPr lang="en-US" smtClean="0">
                <a:solidFill>
                  <a:schemeClr val="bg1">
                    <a:lumMod val="65000"/>
                  </a:schemeClr>
                </a:solidFill>
              </a:rPr>
              <a:t>4</a:t>
            </a:r>
            <a:endParaRPr lang="en-US">
              <a:solidFill>
                <a:schemeClr val="bg1">
                  <a:lumMod val="65000"/>
                </a:schemeClr>
              </a:solidFill>
            </a:endParaRPr>
          </a:p>
        </p:txBody>
      </p:sp>
      <p:sp>
        <p:nvSpPr>
          <p:cNvPr id="4" name="Rectangle 3"/>
          <p:cNvSpPr/>
          <p:nvPr/>
        </p:nvSpPr>
        <p:spPr>
          <a:xfrm>
            <a:off x="201468" y="1734773"/>
            <a:ext cx="3132282" cy="49399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Action Button: End 2">
            <a:hlinkClick r:id="rId6" action="ppaction://hlinksldjump" highlightClick="1"/>
          </p:cNvPr>
          <p:cNvSpPr/>
          <p:nvPr/>
        </p:nvSpPr>
        <p:spPr>
          <a:xfrm>
            <a:off x="9601200" y="6594924"/>
            <a:ext cx="500706" cy="23794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898217" y="2464915"/>
            <a:ext cx="2277436" cy="2036293"/>
            <a:chOff x="9898217" y="2274415"/>
            <a:chExt cx="2277436" cy="2036293"/>
          </a:xfrm>
        </p:grpSpPr>
        <p:pic>
          <p:nvPicPr>
            <p:cNvPr id="11" name="Picture 10"/>
            <p:cNvPicPr>
              <a:picLocks noChangeAspect="1"/>
            </p:cNvPicPr>
            <p:nvPr/>
          </p:nvPicPr>
          <p:blipFill>
            <a:blip r:embed="rId7"/>
            <a:stretch>
              <a:fillRect/>
            </a:stretch>
          </p:blipFill>
          <p:spPr>
            <a:xfrm>
              <a:off x="9898217" y="2274415"/>
              <a:ext cx="2277436" cy="1651565"/>
            </a:xfrm>
            <a:prstGeom prst="rect">
              <a:avLst/>
            </a:prstGeom>
          </p:spPr>
        </p:pic>
        <p:sp>
          <p:nvSpPr>
            <p:cNvPr id="38" name="TextBox 37"/>
            <p:cNvSpPr txBox="1"/>
            <p:nvPr/>
          </p:nvSpPr>
          <p:spPr>
            <a:xfrm>
              <a:off x="10524555" y="3849043"/>
              <a:ext cx="1345981" cy="461665"/>
            </a:xfrm>
            <a:prstGeom prst="rect">
              <a:avLst/>
            </a:prstGeom>
            <a:noFill/>
          </p:spPr>
          <p:txBody>
            <a:bodyPr wrap="square" rtlCol="0">
              <a:spAutoFit/>
            </a:bodyPr>
            <a:lstStyle/>
            <a:p>
              <a:r>
                <a:rPr lang="en-US" sz="2400" smtClean="0"/>
                <a:t>Hình thoi</a:t>
              </a:r>
              <a:endParaRPr lang="en-US" sz="2400"/>
            </a:p>
          </p:txBody>
        </p:sp>
      </p:grpSp>
      <p:grpSp>
        <p:nvGrpSpPr>
          <p:cNvPr id="96" name="Group 95"/>
          <p:cNvGrpSpPr/>
          <p:nvPr/>
        </p:nvGrpSpPr>
        <p:grpSpPr>
          <a:xfrm>
            <a:off x="4059986" y="824155"/>
            <a:ext cx="6889910" cy="1642406"/>
            <a:chOff x="4059986" y="633655"/>
            <a:chExt cx="6889910" cy="1642406"/>
          </a:xfrm>
        </p:grpSpPr>
        <p:sp>
          <p:nvSpPr>
            <p:cNvPr id="8" name="TextBox 7"/>
            <p:cNvSpPr txBox="1"/>
            <p:nvPr/>
          </p:nvSpPr>
          <p:spPr>
            <a:xfrm>
              <a:off x="6109887" y="1162311"/>
              <a:ext cx="2656949" cy="461665"/>
            </a:xfrm>
            <a:prstGeom prst="rect">
              <a:avLst/>
            </a:prstGeom>
            <a:noFill/>
          </p:spPr>
          <p:txBody>
            <a:bodyPr wrap="square" rtlCol="0">
              <a:spAutoFit/>
            </a:bodyPr>
            <a:lstStyle/>
            <a:p>
              <a:r>
                <a:rPr lang="en-US" sz="2400" smtClean="0"/>
                <a:t>AB = BC = CD = DA </a:t>
              </a:r>
              <a:endParaRPr lang="en-US" sz="2400"/>
            </a:p>
          </p:txBody>
        </p:sp>
        <p:pic>
          <p:nvPicPr>
            <p:cNvPr id="14" name="Picture 13"/>
            <p:cNvPicPr>
              <a:picLocks noChangeAspect="1"/>
            </p:cNvPicPr>
            <p:nvPr/>
          </p:nvPicPr>
          <p:blipFill>
            <a:blip r:embed="rId8"/>
            <a:stretch>
              <a:fillRect/>
            </a:stretch>
          </p:blipFill>
          <p:spPr>
            <a:xfrm>
              <a:off x="4059986" y="633655"/>
              <a:ext cx="2001706" cy="1642406"/>
            </a:xfrm>
            <a:prstGeom prst="rect">
              <a:avLst/>
            </a:prstGeom>
          </p:spPr>
        </p:pic>
        <p:grpSp>
          <p:nvGrpSpPr>
            <p:cNvPr id="67" name="Group 66"/>
            <p:cNvGrpSpPr/>
            <p:nvPr/>
          </p:nvGrpSpPr>
          <p:grpSpPr>
            <a:xfrm>
              <a:off x="6127127" y="1623976"/>
              <a:ext cx="4822769" cy="650440"/>
              <a:chOff x="6127127" y="1623976"/>
              <a:chExt cx="4822769" cy="650440"/>
            </a:xfrm>
          </p:grpSpPr>
          <p:cxnSp>
            <p:nvCxnSpPr>
              <p:cNvPr id="63" name="Straight Connector 62"/>
              <p:cNvCxnSpPr/>
              <p:nvPr/>
            </p:nvCxnSpPr>
            <p:spPr>
              <a:xfrm>
                <a:off x="6127127" y="1639524"/>
                <a:ext cx="48227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0949896" y="1623976"/>
                <a:ext cx="0" cy="65044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7" name="Group 96"/>
          <p:cNvGrpSpPr/>
          <p:nvPr/>
        </p:nvGrpSpPr>
        <p:grpSpPr>
          <a:xfrm>
            <a:off x="3799078" y="2433905"/>
            <a:ext cx="6209199" cy="1377775"/>
            <a:chOff x="3799078" y="2243405"/>
            <a:chExt cx="6209199" cy="1377775"/>
          </a:xfrm>
        </p:grpSpPr>
        <p:pic>
          <p:nvPicPr>
            <p:cNvPr id="31" name="Picture 30"/>
            <p:cNvPicPr>
              <a:picLocks noChangeAspect="1"/>
            </p:cNvPicPr>
            <p:nvPr/>
          </p:nvPicPr>
          <p:blipFill>
            <a:blip r:embed="rId9"/>
            <a:stretch>
              <a:fillRect/>
            </a:stretch>
          </p:blipFill>
          <p:spPr>
            <a:xfrm rot="19886153">
              <a:off x="3799078" y="2243405"/>
              <a:ext cx="2119359" cy="1377775"/>
            </a:xfrm>
            <a:prstGeom prst="rect">
              <a:avLst/>
            </a:prstGeom>
          </p:spPr>
        </p:pic>
        <p:grpSp>
          <p:nvGrpSpPr>
            <p:cNvPr id="18" name="Group 17"/>
            <p:cNvGrpSpPr/>
            <p:nvPr/>
          </p:nvGrpSpPr>
          <p:grpSpPr>
            <a:xfrm>
              <a:off x="5880675" y="2372673"/>
              <a:ext cx="3339525" cy="955249"/>
              <a:chOff x="5880675" y="2372673"/>
              <a:chExt cx="3339525" cy="955249"/>
            </a:xfrm>
          </p:grpSpPr>
          <p:sp>
            <p:nvSpPr>
              <p:cNvPr id="39" name="TextBox 38"/>
              <p:cNvSpPr txBox="1"/>
              <p:nvPr/>
            </p:nvSpPr>
            <p:spPr>
              <a:xfrm>
                <a:off x="6029720" y="2372673"/>
                <a:ext cx="3190480" cy="461665"/>
              </a:xfrm>
              <a:prstGeom prst="rect">
                <a:avLst/>
              </a:prstGeom>
              <a:noFill/>
            </p:spPr>
            <p:txBody>
              <a:bodyPr wrap="square" rtlCol="0">
                <a:spAutoFit/>
              </a:bodyPr>
              <a:lstStyle/>
              <a:p>
                <a:r>
                  <a:rPr lang="en-US" sz="2400" smtClean="0"/>
                  <a:t>ABCD là hình bình hành </a:t>
                </a:r>
                <a:endParaRPr lang="en-US" sz="2400"/>
              </a:p>
            </p:txBody>
          </p:sp>
          <p:sp>
            <p:nvSpPr>
              <p:cNvPr id="40" name="TextBox 39"/>
              <p:cNvSpPr txBox="1"/>
              <p:nvPr/>
            </p:nvSpPr>
            <p:spPr>
              <a:xfrm>
                <a:off x="6014914" y="2828157"/>
                <a:ext cx="3190480" cy="461665"/>
              </a:xfrm>
              <a:prstGeom prst="rect">
                <a:avLst/>
              </a:prstGeom>
              <a:noFill/>
            </p:spPr>
            <p:txBody>
              <a:bodyPr wrap="square" rtlCol="0">
                <a:spAutoFit/>
              </a:bodyPr>
              <a:lstStyle/>
              <a:p>
                <a:r>
                  <a:rPr lang="en-US" sz="2400" smtClean="0"/>
                  <a:t>AB = AD</a:t>
                </a:r>
                <a:endParaRPr lang="en-US" sz="2400"/>
              </a:p>
            </p:txBody>
          </p:sp>
          <p:sp>
            <p:nvSpPr>
              <p:cNvPr id="17" name="Left Brace 16"/>
              <p:cNvSpPr/>
              <p:nvPr/>
            </p:nvSpPr>
            <p:spPr>
              <a:xfrm>
                <a:off x="5880675" y="2410773"/>
                <a:ext cx="139125" cy="917149"/>
              </a:xfrm>
              <a:prstGeom prst="leftBrace">
                <a:avLst>
                  <a:gd name="adj1" fmla="val 400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8" name="Group 67"/>
            <p:cNvGrpSpPr/>
            <p:nvPr/>
          </p:nvGrpSpPr>
          <p:grpSpPr>
            <a:xfrm>
              <a:off x="6035447" y="3320623"/>
              <a:ext cx="3972830" cy="107543"/>
              <a:chOff x="6457950" y="1531981"/>
              <a:chExt cx="3972830" cy="107543"/>
            </a:xfrm>
          </p:grpSpPr>
          <p:cxnSp>
            <p:nvCxnSpPr>
              <p:cNvPr id="69" name="Straight Connector 68"/>
              <p:cNvCxnSpPr/>
              <p:nvPr/>
            </p:nvCxnSpPr>
            <p:spPr>
              <a:xfrm>
                <a:off x="6457950" y="1639524"/>
                <a:ext cx="29409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9398889" y="1531981"/>
                <a:ext cx="1031891" cy="107543"/>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8" name="Group 97"/>
          <p:cNvGrpSpPr/>
          <p:nvPr/>
        </p:nvGrpSpPr>
        <p:grpSpPr>
          <a:xfrm>
            <a:off x="3857904" y="3708658"/>
            <a:ext cx="6530322" cy="1642406"/>
            <a:chOff x="3857904" y="3518158"/>
            <a:chExt cx="6530322" cy="1642406"/>
          </a:xfrm>
        </p:grpSpPr>
        <p:pic>
          <p:nvPicPr>
            <p:cNvPr id="15" name="Picture 14"/>
            <p:cNvPicPr>
              <a:picLocks noChangeAspect="1"/>
            </p:cNvPicPr>
            <p:nvPr/>
          </p:nvPicPr>
          <p:blipFill>
            <a:blip r:embed="rId10"/>
            <a:stretch>
              <a:fillRect/>
            </a:stretch>
          </p:blipFill>
          <p:spPr>
            <a:xfrm>
              <a:off x="3857904" y="3518158"/>
              <a:ext cx="2001706" cy="1642406"/>
            </a:xfrm>
            <a:prstGeom prst="rect">
              <a:avLst/>
            </a:prstGeom>
          </p:spPr>
        </p:pic>
        <p:grpSp>
          <p:nvGrpSpPr>
            <p:cNvPr id="51" name="Group 50"/>
            <p:cNvGrpSpPr/>
            <p:nvPr/>
          </p:nvGrpSpPr>
          <p:grpSpPr>
            <a:xfrm>
              <a:off x="5859610" y="3861736"/>
              <a:ext cx="3339525" cy="955249"/>
              <a:chOff x="5880675" y="2372673"/>
              <a:chExt cx="3339525" cy="955249"/>
            </a:xfrm>
          </p:grpSpPr>
          <p:sp>
            <p:nvSpPr>
              <p:cNvPr id="52" name="TextBox 51"/>
              <p:cNvSpPr txBox="1"/>
              <p:nvPr/>
            </p:nvSpPr>
            <p:spPr>
              <a:xfrm>
                <a:off x="6029720" y="2372673"/>
                <a:ext cx="3190480" cy="461665"/>
              </a:xfrm>
              <a:prstGeom prst="rect">
                <a:avLst/>
              </a:prstGeom>
              <a:noFill/>
            </p:spPr>
            <p:txBody>
              <a:bodyPr wrap="square" rtlCol="0">
                <a:spAutoFit/>
              </a:bodyPr>
              <a:lstStyle/>
              <a:p>
                <a:r>
                  <a:rPr lang="en-US" sz="2400" smtClean="0"/>
                  <a:t>ABCD là hình bình hành </a:t>
                </a:r>
                <a:endParaRPr lang="en-US" sz="2400"/>
              </a:p>
            </p:txBody>
          </p:sp>
          <p:sp>
            <p:nvSpPr>
              <p:cNvPr id="53" name="TextBox 52"/>
              <p:cNvSpPr txBox="1"/>
              <p:nvPr/>
            </p:nvSpPr>
            <p:spPr>
              <a:xfrm>
                <a:off x="6014914" y="2828157"/>
                <a:ext cx="3190480" cy="461665"/>
              </a:xfrm>
              <a:prstGeom prst="rect">
                <a:avLst/>
              </a:prstGeom>
              <a:noFill/>
            </p:spPr>
            <p:txBody>
              <a:bodyPr wrap="square" rtlCol="0">
                <a:spAutoFit/>
              </a:bodyPr>
              <a:lstStyle/>
              <a:p>
                <a:r>
                  <a:rPr lang="en-US" sz="2400" smtClean="0"/>
                  <a:t>AC </a:t>
                </a:r>
                <a:r>
                  <a:rPr lang="en-US" sz="2400"/>
                  <a:t>⏊</a:t>
                </a:r>
                <a:r>
                  <a:rPr lang="en-US" sz="2400" smtClean="0"/>
                  <a:t> BD</a:t>
                </a:r>
                <a:endParaRPr lang="en-US" sz="2400"/>
              </a:p>
            </p:txBody>
          </p:sp>
          <p:sp>
            <p:nvSpPr>
              <p:cNvPr id="54" name="Left Brace 53"/>
              <p:cNvSpPr/>
              <p:nvPr/>
            </p:nvSpPr>
            <p:spPr>
              <a:xfrm>
                <a:off x="5880675" y="2410773"/>
                <a:ext cx="139125" cy="917149"/>
              </a:xfrm>
              <a:prstGeom prst="leftBrace">
                <a:avLst>
                  <a:gd name="adj1" fmla="val 400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p:cNvGrpSpPr/>
            <p:nvPr/>
          </p:nvGrpSpPr>
          <p:grpSpPr>
            <a:xfrm>
              <a:off x="6047856" y="4044008"/>
              <a:ext cx="4340370" cy="925200"/>
              <a:chOff x="6457950" y="714324"/>
              <a:chExt cx="4340370" cy="925200"/>
            </a:xfrm>
          </p:grpSpPr>
          <p:cxnSp>
            <p:nvCxnSpPr>
              <p:cNvPr id="80" name="Straight Connector 79"/>
              <p:cNvCxnSpPr/>
              <p:nvPr/>
            </p:nvCxnSpPr>
            <p:spPr>
              <a:xfrm>
                <a:off x="6457950" y="1639524"/>
                <a:ext cx="39604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0398270" y="714324"/>
                <a:ext cx="400050" cy="908457"/>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99" name="Group 98"/>
          <p:cNvGrpSpPr/>
          <p:nvPr/>
        </p:nvGrpSpPr>
        <p:grpSpPr>
          <a:xfrm>
            <a:off x="3783719" y="4911773"/>
            <a:ext cx="7356677" cy="1969454"/>
            <a:chOff x="3783719" y="4721273"/>
            <a:chExt cx="7356677" cy="1969454"/>
          </a:xfrm>
        </p:grpSpPr>
        <p:pic>
          <p:nvPicPr>
            <p:cNvPr id="16" name="Picture 15"/>
            <p:cNvPicPr>
              <a:picLocks noChangeAspect="1"/>
            </p:cNvPicPr>
            <p:nvPr/>
          </p:nvPicPr>
          <p:blipFill>
            <a:blip r:embed="rId11"/>
            <a:stretch>
              <a:fillRect/>
            </a:stretch>
          </p:blipFill>
          <p:spPr>
            <a:xfrm>
              <a:off x="3783719" y="5039162"/>
              <a:ext cx="2001706" cy="1651565"/>
            </a:xfrm>
            <a:prstGeom prst="rect">
              <a:avLst/>
            </a:prstGeom>
          </p:spPr>
        </p:pic>
        <p:grpSp>
          <p:nvGrpSpPr>
            <p:cNvPr id="26" name="Group 25"/>
            <p:cNvGrpSpPr/>
            <p:nvPr/>
          </p:nvGrpSpPr>
          <p:grpSpPr>
            <a:xfrm>
              <a:off x="5913617" y="5241268"/>
              <a:ext cx="3401834" cy="955249"/>
              <a:chOff x="5913617" y="5241268"/>
              <a:chExt cx="3401834" cy="955249"/>
            </a:xfrm>
          </p:grpSpPr>
          <p:grpSp>
            <p:nvGrpSpPr>
              <p:cNvPr id="55" name="Group 54"/>
              <p:cNvGrpSpPr/>
              <p:nvPr/>
            </p:nvGrpSpPr>
            <p:grpSpPr>
              <a:xfrm>
                <a:off x="5913617" y="5241268"/>
                <a:ext cx="3339525" cy="955249"/>
                <a:chOff x="5880675" y="2372673"/>
                <a:chExt cx="3339525" cy="955249"/>
              </a:xfrm>
            </p:grpSpPr>
            <p:sp>
              <p:nvSpPr>
                <p:cNvPr id="56" name="TextBox 55"/>
                <p:cNvSpPr txBox="1"/>
                <p:nvPr/>
              </p:nvSpPr>
              <p:spPr>
                <a:xfrm>
                  <a:off x="6029720" y="2372673"/>
                  <a:ext cx="3190480" cy="461665"/>
                </a:xfrm>
                <a:prstGeom prst="rect">
                  <a:avLst/>
                </a:prstGeom>
                <a:noFill/>
              </p:spPr>
              <p:txBody>
                <a:bodyPr wrap="square" rtlCol="0">
                  <a:spAutoFit/>
                </a:bodyPr>
                <a:lstStyle/>
                <a:p>
                  <a:r>
                    <a:rPr lang="en-US" sz="2400" smtClean="0"/>
                    <a:t>ABCD là hình bình hành </a:t>
                  </a:r>
                  <a:endParaRPr lang="en-US" sz="2400"/>
                </a:p>
              </p:txBody>
            </p:sp>
            <p:sp>
              <p:nvSpPr>
                <p:cNvPr id="57" name="TextBox 56"/>
                <p:cNvSpPr txBox="1"/>
                <p:nvPr/>
              </p:nvSpPr>
              <p:spPr>
                <a:xfrm>
                  <a:off x="6014914" y="2828157"/>
                  <a:ext cx="3190480" cy="461665"/>
                </a:xfrm>
                <a:prstGeom prst="rect">
                  <a:avLst/>
                </a:prstGeom>
                <a:noFill/>
              </p:spPr>
              <p:txBody>
                <a:bodyPr wrap="square" rtlCol="0">
                  <a:spAutoFit/>
                </a:bodyPr>
                <a:lstStyle/>
                <a:p>
                  <a:r>
                    <a:rPr lang="en-US" sz="2400" smtClean="0"/>
                    <a:t>AC đường phân giác</a:t>
                  </a:r>
                  <a:endParaRPr lang="en-US" sz="2400"/>
                </a:p>
              </p:txBody>
            </p:sp>
            <p:sp>
              <p:nvSpPr>
                <p:cNvPr id="58" name="Left Brace 57"/>
                <p:cNvSpPr/>
                <p:nvPr/>
              </p:nvSpPr>
              <p:spPr>
                <a:xfrm>
                  <a:off x="5880675" y="2410773"/>
                  <a:ext cx="139125" cy="917149"/>
                </a:xfrm>
                <a:prstGeom prst="leftBrace">
                  <a:avLst>
                    <a:gd name="adj1" fmla="val 4009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20" name="Object 19"/>
              <p:cNvGraphicFramePr>
                <a:graphicFrameLocks noChangeAspect="1"/>
              </p:cNvGraphicFramePr>
              <p:nvPr>
                <p:extLst>
                  <p:ext uri="{D42A27DB-BD31-4B8C-83A1-F6EECF244321}">
                    <p14:modId xmlns:p14="http://schemas.microsoft.com/office/powerpoint/2010/main" val="4074904134"/>
                  </p:ext>
                </p:extLst>
              </p:nvPr>
            </p:nvGraphicFramePr>
            <p:xfrm>
              <a:off x="8719523" y="5694002"/>
              <a:ext cx="595928" cy="370442"/>
            </p:xfrm>
            <a:graphic>
              <a:graphicData uri="http://schemas.openxmlformats.org/presentationml/2006/ole">
                <mc:AlternateContent xmlns:mc="http://schemas.openxmlformats.org/markup-compatibility/2006">
                  <mc:Choice xmlns:v="urn:schemas-microsoft-com:vml" Requires="v">
                    <p:oleObj spid="_x0000_s18460" name="Equation" r:id="rId12" imgW="355292" imgH="215713" progId="Equation.DSMT4">
                      <p:embed/>
                    </p:oleObj>
                  </mc:Choice>
                  <mc:Fallback>
                    <p:oleObj name="Equation" r:id="rId12" imgW="355292" imgH="215713"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19523" y="5694002"/>
                            <a:ext cx="595928" cy="370442"/>
                          </a:xfrm>
                          <a:prstGeom prst="rect">
                            <a:avLst/>
                          </a:prstGeom>
                          <a:noFill/>
                        </p:spPr>
                      </p:pic>
                    </p:oleObj>
                  </mc:Fallback>
                </mc:AlternateContent>
              </a:graphicData>
            </a:graphic>
          </p:graphicFrame>
        </p:grpSp>
        <p:grpSp>
          <p:nvGrpSpPr>
            <p:cNvPr id="83" name="Group 82"/>
            <p:cNvGrpSpPr/>
            <p:nvPr/>
          </p:nvGrpSpPr>
          <p:grpSpPr>
            <a:xfrm>
              <a:off x="6127127" y="4721273"/>
              <a:ext cx="5013269" cy="1600059"/>
              <a:chOff x="6457950" y="39465"/>
              <a:chExt cx="5013269" cy="1600059"/>
            </a:xfrm>
          </p:grpSpPr>
          <p:cxnSp>
            <p:nvCxnSpPr>
              <p:cNvPr id="84" name="Straight Connector 83"/>
              <p:cNvCxnSpPr/>
              <p:nvPr/>
            </p:nvCxnSpPr>
            <p:spPr>
              <a:xfrm>
                <a:off x="6457950" y="1639524"/>
                <a:ext cx="4999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1471219" y="39465"/>
                <a:ext cx="0" cy="1590821"/>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00" name="Content Placeholder 2"/>
          <p:cNvSpPr>
            <a:spLocks noGrp="1"/>
          </p:cNvSpPr>
          <p:nvPr>
            <p:ph idx="1"/>
          </p:nvPr>
        </p:nvSpPr>
        <p:spPr>
          <a:xfrm>
            <a:off x="57727" y="550383"/>
            <a:ext cx="2824018" cy="547543"/>
          </a:xfrm>
        </p:spPr>
        <p:txBody>
          <a:bodyPr>
            <a:noAutofit/>
          </a:body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 Định nghĩa</a:t>
            </a:r>
          </a:p>
          <a:p>
            <a:pPr marL="0" indent="0">
              <a:buNone/>
            </a:pPr>
            <a:r>
              <a:rPr lang="en-US" sz="2400" smtClean="0">
                <a:solidFill>
                  <a:srgbClr val="C00000"/>
                </a:solidFill>
                <a:latin typeface="Times New Roman" panose="02020603050405020304" pitchFamily="18" charset="0"/>
                <a:cs typeface="Times New Roman" panose="02020603050405020304" pitchFamily="18" charset="0"/>
              </a:rPr>
              <a:t> </a:t>
            </a:r>
            <a:endParaRPr lang="en-US" sz="2400">
              <a:solidFill>
                <a:srgbClr val="C00000"/>
              </a:solidFill>
              <a:latin typeface="Times New Roman" panose="02020603050405020304" pitchFamily="18" charset="0"/>
              <a:cs typeface="Times New Roman" panose="02020603050405020304" pitchFamily="18" charset="0"/>
            </a:endParaRPr>
          </a:p>
          <a:p>
            <a:endParaRPr lang="en-US" sz="2400">
              <a:solidFill>
                <a:srgbClr val="C00000"/>
              </a:solidFill>
              <a:latin typeface="Times New Roman" panose="02020603050405020304" pitchFamily="18" charset="0"/>
              <a:cs typeface="Times New Roman" panose="02020603050405020304" pitchFamily="18" charset="0"/>
            </a:endParaRPr>
          </a:p>
        </p:txBody>
      </p:sp>
      <p:sp>
        <p:nvSpPr>
          <p:cNvPr id="101" name="Content Placeholder 2"/>
          <p:cNvSpPr txBox="1">
            <a:spLocks/>
          </p:cNvSpPr>
          <p:nvPr/>
        </p:nvSpPr>
        <p:spPr>
          <a:xfrm>
            <a:off x="30970" y="905545"/>
            <a:ext cx="2380673"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 Tính chất</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102" name="Content Placeholder 2"/>
          <p:cNvSpPr txBox="1">
            <a:spLocks/>
          </p:cNvSpPr>
          <p:nvPr/>
        </p:nvSpPr>
        <p:spPr>
          <a:xfrm>
            <a:off x="647202" y="-900883"/>
            <a:ext cx="1507836"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Định lý</a:t>
            </a:r>
            <a:endParaRPr lang="en-US" sz="24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915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strips(downRight)">
                                      <p:cBhvr>
                                        <p:cTn id="11" dur="500"/>
                                        <p:tgtEl>
                                          <p:spTgt spid="9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par>
                                <p:cTn id="22" presetID="18" presetClass="entr" presetSubtype="6" fill="hold"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strips(downRight)">
                                      <p:cBhvr>
                                        <p:cTn id="24" dur="500"/>
                                        <p:tgtEl>
                                          <p:spTgt spid="9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18" presetClass="entr" presetSubtype="6" fill="hold"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strips(downRight)">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18" presetClass="entr" presetSubtype="6" fill="hold"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strips(downRight)">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0" grpId="0"/>
      <p:bldP spid="30" grpId="1"/>
      <p:bldP spid="35" grpId="0"/>
      <p:bldP spid="35" grpId="1"/>
      <p:bldP spid="23" grpId="0"/>
      <p:bldP spid="23" grpId="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06"/>
            <a:ext cx="12192000" cy="7118910"/>
          </a:xfrm>
          <a:prstGeom prst="rect">
            <a:avLst/>
          </a:prstGeom>
        </p:spPr>
      </p:pic>
      <p:sp>
        <p:nvSpPr>
          <p:cNvPr id="3" name="Content Placeholder 2"/>
          <p:cNvSpPr>
            <a:spLocks noGrp="1"/>
          </p:cNvSpPr>
          <p:nvPr>
            <p:ph idx="1"/>
          </p:nvPr>
        </p:nvSpPr>
        <p:spPr>
          <a:xfrm>
            <a:off x="4452954" y="137297"/>
            <a:ext cx="2824018" cy="547543"/>
          </a:xfrm>
        </p:spPr>
        <p:txBody>
          <a:bodyPr>
            <a:noAutofit/>
          </a:bodyPr>
          <a:lstStyle/>
          <a:p>
            <a:pPr marL="0" indent="0">
              <a:buNone/>
            </a:pPr>
            <a:r>
              <a:rPr lang="en-US" dirty="0" err="1" smtClean="0">
                <a:solidFill>
                  <a:srgbClr val="C00000"/>
                </a:solidFill>
                <a:latin typeface="Times New Roman" panose="02020603050405020304" pitchFamily="18" charset="0"/>
                <a:cs typeface="Times New Roman" panose="02020603050405020304" pitchFamily="18" charset="0"/>
              </a:rPr>
              <a:t>Kiểm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cũ</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8795245" y="66200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8429441" y="66200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extBox 1">
            <a:hlinkClick r:id="rId4" action="ppaction://hlinksldjump"/>
          </p:cNvPr>
          <p:cNvSpPr txBox="1"/>
          <p:nvPr/>
        </p:nvSpPr>
        <p:spPr>
          <a:xfrm>
            <a:off x="3138564" y="132332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2</a:t>
            </a:r>
            <a:endParaRPr lang="en-US" sz="2800"/>
          </a:p>
        </p:txBody>
      </p:sp>
      <p:sp>
        <p:nvSpPr>
          <p:cNvPr id="14" name="TextBox 13">
            <a:hlinkClick r:id="rId5" action="ppaction://hlinksldjump"/>
          </p:cNvPr>
          <p:cNvSpPr txBox="1"/>
          <p:nvPr/>
        </p:nvSpPr>
        <p:spPr>
          <a:xfrm>
            <a:off x="890664" y="132332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1</a:t>
            </a:r>
            <a:endParaRPr lang="en-US" sz="2800"/>
          </a:p>
        </p:txBody>
      </p:sp>
      <p:sp>
        <p:nvSpPr>
          <p:cNvPr id="16" name="TextBox 15">
            <a:hlinkClick r:id="rId6" action="ppaction://hlinksldjump"/>
          </p:cNvPr>
          <p:cNvSpPr txBox="1"/>
          <p:nvPr/>
        </p:nvSpPr>
        <p:spPr>
          <a:xfrm>
            <a:off x="5386464" y="132332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3</a:t>
            </a:r>
            <a:endParaRPr lang="en-US" sz="2800"/>
          </a:p>
        </p:txBody>
      </p:sp>
      <p:sp>
        <p:nvSpPr>
          <p:cNvPr id="17" name="TextBox 16">
            <a:hlinkClick r:id="rId7" action="ppaction://hlinksldjump"/>
          </p:cNvPr>
          <p:cNvSpPr txBox="1"/>
          <p:nvPr/>
        </p:nvSpPr>
        <p:spPr>
          <a:xfrm>
            <a:off x="7412946" y="132332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4</a:t>
            </a:r>
            <a:endParaRPr lang="en-US" sz="2800"/>
          </a:p>
        </p:txBody>
      </p:sp>
      <p:sp>
        <p:nvSpPr>
          <p:cNvPr id="18" name="TextBox 17">
            <a:hlinkClick r:id="rId8" action="ppaction://hlinksldjump"/>
          </p:cNvPr>
          <p:cNvSpPr txBox="1"/>
          <p:nvPr/>
        </p:nvSpPr>
        <p:spPr>
          <a:xfrm>
            <a:off x="9439428" y="132332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err="1" smtClean="0"/>
              <a:t>Câu</a:t>
            </a:r>
            <a:r>
              <a:rPr lang="en-US" sz="2800" dirty="0" smtClean="0"/>
              <a:t> 5</a:t>
            </a:r>
            <a:endParaRPr lang="en-US" sz="2800" dirty="0"/>
          </a:p>
        </p:txBody>
      </p:sp>
      <p:sp>
        <p:nvSpPr>
          <p:cNvPr id="5" name="Action Button: End 4">
            <a:hlinkClick r:id="rId9" action="ppaction://hlinksldjump" highlightClick="1"/>
          </p:cNvPr>
          <p:cNvSpPr/>
          <p:nvPr/>
        </p:nvSpPr>
        <p:spPr>
          <a:xfrm>
            <a:off x="9271495" y="6620059"/>
            <a:ext cx="866622" cy="23794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09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14"/>
                                        </p:tgtEl>
                                        <p:attrNameLst>
                                          <p:attrName>ppt_x</p:attrName>
                                        </p:attrNameLst>
                                      </p:cBhvr>
                                      <p:tavLst>
                                        <p:tav tm="0">
                                          <p:val>
                                            <p:strVal val="ppt_x"/>
                                          </p:val>
                                        </p:tav>
                                        <p:tav tm="100000">
                                          <p:val>
                                            <p:strVal val="ppt_x"/>
                                          </p:val>
                                        </p:tav>
                                      </p:tavLst>
                                    </p:anim>
                                    <p:anim calcmode="lin" valueType="num">
                                      <p:cBhvr additive="base">
                                        <p:cTn id="14" dur="500"/>
                                        <p:tgtEl>
                                          <p:spTgt spid="14"/>
                                        </p:tgtEl>
                                        <p:attrNameLst>
                                          <p:attrName>ppt_y</p:attrName>
                                        </p:attrNameLst>
                                      </p:cBhvr>
                                      <p:tavLst>
                                        <p:tav tm="0">
                                          <p:val>
                                            <p:strVal val="ppt_y"/>
                                          </p:val>
                                        </p:tav>
                                        <p:tav tm="100000">
                                          <p:val>
                                            <p:strVal val="1+ppt_h/2"/>
                                          </p:val>
                                        </p:tav>
                                      </p:tavLst>
                                    </p:anim>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17"/>
                                        </p:tgtEl>
                                        <p:attrNameLst>
                                          <p:attrName>ppt_x</p:attrName>
                                        </p:attrNameLst>
                                      </p:cBhvr>
                                      <p:tavLst>
                                        <p:tav tm="0">
                                          <p:val>
                                            <p:strVal val="ppt_x"/>
                                          </p:val>
                                        </p:tav>
                                        <p:tav tm="100000">
                                          <p:val>
                                            <p:strVal val="ppt_x"/>
                                          </p:val>
                                        </p:tav>
                                      </p:tavLst>
                                    </p:anim>
                                    <p:anim calcmode="lin" valueType="num">
                                      <p:cBhvr additive="base">
                                        <p:cTn id="28" dur="500"/>
                                        <p:tgtEl>
                                          <p:spTgt spid="17"/>
                                        </p:tgtEl>
                                        <p:attrNameLst>
                                          <p:attrName>ppt_y</p:attrName>
                                        </p:attrNameLst>
                                      </p:cBhvr>
                                      <p:tavLst>
                                        <p:tav tm="0">
                                          <p:val>
                                            <p:strVal val="ppt_y"/>
                                          </p:val>
                                        </p:tav>
                                        <p:tav tm="100000">
                                          <p:val>
                                            <p:strVal val="1+ppt_h/2"/>
                                          </p:val>
                                        </p:tav>
                                      </p:tavLst>
                                    </p:anim>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P spid="14"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04668" y="372942"/>
            <a:ext cx="9864048"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0070C0"/>
                </a:solidFill>
                <a:latin typeface="Times New Roman" panose="02020603050405020304" pitchFamily="18" charset="0"/>
                <a:cs typeface="Times New Roman" panose="02020603050405020304" pitchFamily="18" charset="0"/>
              </a:rPr>
              <a:t>2. Hình </a:t>
            </a:r>
            <a:r>
              <a:rPr lang="en-US" err="1" smtClean="0">
                <a:solidFill>
                  <a:srgbClr val="0070C0"/>
                </a:solidFill>
                <a:latin typeface="Times New Roman" panose="02020603050405020304" pitchFamily="18" charset="0"/>
                <a:cs typeface="Times New Roman" panose="02020603050405020304" pitchFamily="18" charset="0"/>
              </a:rPr>
              <a:t>bình</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hành</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có</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hai</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cạnh</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kề</a:t>
            </a:r>
            <a:r>
              <a:rPr lang="en-US" smtClean="0">
                <a:solidFill>
                  <a:srgbClr val="0070C0"/>
                </a:solidFill>
                <a:latin typeface="Times New Roman" panose="02020603050405020304" pitchFamily="18" charset="0"/>
                <a:cs typeface="Times New Roman" panose="02020603050405020304" pitchFamily="18" charset="0"/>
              </a:rPr>
              <a:t> </a:t>
            </a:r>
            <a:r>
              <a:rPr lang="en-US" err="1" smtClean="0">
                <a:solidFill>
                  <a:srgbClr val="0070C0"/>
                </a:solidFill>
                <a:latin typeface="Times New Roman" panose="02020603050405020304" pitchFamily="18" charset="0"/>
                <a:cs typeface="Times New Roman" panose="02020603050405020304" pitchFamily="18" charset="0"/>
              </a:rPr>
              <a:t>bằng</a:t>
            </a:r>
            <a:r>
              <a:rPr lang="en-US" smtClean="0">
                <a:solidFill>
                  <a:srgbClr val="0070C0"/>
                </a:solidFill>
                <a:latin typeface="Times New Roman" panose="02020603050405020304" pitchFamily="18" charset="0"/>
                <a:cs typeface="Times New Roman" panose="02020603050405020304" pitchFamily="18" charset="0"/>
              </a:rPr>
              <a:t> nhau là hình thoi.</a:t>
            </a:r>
            <a:endParaRPr lang="en-US">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884984" y="3229928"/>
            <a:ext cx="162021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Giải</a:t>
            </a:r>
            <a:endParaRPr lang="en-US" sz="2400">
              <a:latin typeface="Times New Roman" panose="02020603050405020304" pitchFamily="18" charset="0"/>
              <a:cs typeface="Times New Roman" panose="02020603050405020304" pitchFamily="18" charset="0"/>
            </a:endParaRPr>
          </a:p>
        </p:txBody>
      </p:sp>
      <p:sp>
        <p:nvSpPr>
          <p:cNvPr id="9" name="TextBox 8"/>
          <p:cNvSpPr txBox="1"/>
          <p:nvPr/>
        </p:nvSpPr>
        <p:spPr>
          <a:xfrm>
            <a:off x="1859584" y="3658632"/>
            <a:ext cx="198851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Ta có</a:t>
            </a:r>
            <a:endParaRPr lang="en-US" sz="240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684303" y="4142264"/>
            <a:ext cx="5877639" cy="1572041"/>
            <a:chOff x="1793220" y="4315936"/>
            <a:chExt cx="3680480" cy="1572041"/>
          </a:xfrm>
        </p:grpSpPr>
        <p:sp>
          <p:nvSpPr>
            <p:cNvPr id="10" name="TextBox 9"/>
            <p:cNvSpPr txBox="1"/>
            <p:nvPr/>
          </p:nvSpPr>
          <p:spPr>
            <a:xfrm>
              <a:off x="1993900" y="4315936"/>
              <a:ext cx="3370884"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AB = DC (</a:t>
              </a:r>
              <a:r>
                <a:rPr lang="en-US" sz="2400">
                  <a:latin typeface="Times New Roman" panose="02020603050405020304" pitchFamily="18" charset="0"/>
                  <a:cs typeface="Times New Roman" panose="02020603050405020304" pitchFamily="18" charset="0"/>
                </a:rPr>
                <a:t>ABCD là hình bình </a:t>
              </a:r>
              <a:r>
                <a:rPr lang="en-US" sz="2400" smtClean="0">
                  <a:latin typeface="Times New Roman" panose="02020603050405020304" pitchFamily="18" charset="0"/>
                  <a:cs typeface="Times New Roman" panose="02020603050405020304" pitchFamily="18" charset="0"/>
                </a:rPr>
                <a:t>hành)</a:t>
              </a:r>
              <a:endParaRPr lang="en-US" sz="2400">
                <a:latin typeface="Times New Roman" panose="02020603050405020304" pitchFamily="18" charset="0"/>
                <a:cs typeface="Times New Roman" panose="02020603050405020304" pitchFamily="18" charset="0"/>
              </a:endParaRPr>
            </a:p>
          </p:txBody>
        </p:sp>
        <p:sp>
          <p:nvSpPr>
            <p:cNvPr id="11" name="TextBox 10"/>
            <p:cNvSpPr txBox="1"/>
            <p:nvPr/>
          </p:nvSpPr>
          <p:spPr>
            <a:xfrm>
              <a:off x="1993900" y="4674948"/>
              <a:ext cx="3479800"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AD = BC </a:t>
              </a:r>
              <a:r>
                <a:rPr lang="en-US" sz="2400">
                  <a:latin typeface="Times New Roman" panose="02020603050405020304" pitchFamily="18" charset="0"/>
                  <a:cs typeface="Times New Roman" panose="02020603050405020304" pitchFamily="18" charset="0"/>
                </a:rPr>
                <a:t>(ABCD là hình bình hành</a:t>
              </a:r>
              <a:r>
                <a:rPr lang="en-US"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2" name="Left Brace 11"/>
            <p:cNvSpPr/>
            <p:nvPr/>
          </p:nvSpPr>
          <p:spPr>
            <a:xfrm>
              <a:off x="1793220" y="4439031"/>
              <a:ext cx="210215" cy="1018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2003435" y="5056980"/>
              <a:ext cx="1628765"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AB = AD (gt)</a:t>
              </a:r>
              <a:endParaRPr lang="en-US" sz="240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1859583" y="5265340"/>
            <a:ext cx="436704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smtClean="0">
                <a:latin typeface="Times New Roman" panose="02020603050405020304" pitchFamily="18" charset="0"/>
                <a:cs typeface="Times New Roman" panose="02020603050405020304" pitchFamily="18" charset="0"/>
              </a:rPr>
              <a:t> AB = BC = CD = DA</a:t>
            </a:r>
            <a:endParaRPr lang="en-US" sz="2400">
              <a:latin typeface="Times New Roman" panose="02020603050405020304" pitchFamily="18" charset="0"/>
              <a:cs typeface="Times New Roman" panose="02020603050405020304" pitchFamily="18" charset="0"/>
            </a:endParaRPr>
          </a:p>
        </p:txBody>
      </p:sp>
      <p:sp>
        <p:nvSpPr>
          <p:cNvPr id="15" name="TextBox 14"/>
          <p:cNvSpPr txBox="1"/>
          <p:nvPr/>
        </p:nvSpPr>
        <p:spPr>
          <a:xfrm>
            <a:off x="1798805" y="5747165"/>
            <a:ext cx="1018999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ABCD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cạnh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3" name="Action Button: Home 22">
            <a:hlinkClick r:id="rId2" action="ppaction://hlinksldjump" highlightClick="1"/>
          </p:cNvPr>
          <p:cNvSpPr/>
          <p:nvPr/>
        </p:nvSpPr>
        <p:spPr>
          <a:xfrm>
            <a:off x="9372600" y="6594924"/>
            <a:ext cx="5524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rot="19886153">
            <a:off x="2020011" y="1153599"/>
            <a:ext cx="2119359" cy="1377775"/>
          </a:xfrm>
          <a:prstGeom prst="rect">
            <a:avLst/>
          </a:prstGeom>
        </p:spPr>
      </p:pic>
      <p:sp>
        <p:nvSpPr>
          <p:cNvPr id="31" name="TextBox 30"/>
          <p:cNvSpPr txBox="1"/>
          <p:nvPr/>
        </p:nvSpPr>
        <p:spPr>
          <a:xfrm>
            <a:off x="5074047" y="1738351"/>
            <a:ext cx="3190480" cy="461665"/>
          </a:xfrm>
          <a:prstGeom prst="rect">
            <a:avLst/>
          </a:prstGeom>
          <a:noFill/>
        </p:spPr>
        <p:txBody>
          <a:bodyPr wrap="square" rtlCol="0">
            <a:spAutoFit/>
          </a:bodyPr>
          <a:lstStyle/>
          <a:p>
            <a:r>
              <a:rPr lang="en-US" sz="2400" smtClean="0"/>
              <a:t>AB = AD</a:t>
            </a:r>
            <a:endParaRPr lang="en-US" sz="2400"/>
          </a:p>
        </p:txBody>
      </p:sp>
      <p:grpSp>
        <p:nvGrpSpPr>
          <p:cNvPr id="34" name="Group 33"/>
          <p:cNvGrpSpPr/>
          <p:nvPr/>
        </p:nvGrpSpPr>
        <p:grpSpPr>
          <a:xfrm>
            <a:off x="4358825" y="1201225"/>
            <a:ext cx="4636932" cy="1950343"/>
            <a:chOff x="7383618" y="1409714"/>
            <a:chExt cx="4636932" cy="1950343"/>
          </a:xfrm>
        </p:grpSpPr>
        <p:grpSp>
          <p:nvGrpSpPr>
            <p:cNvPr id="35" name="Group 34"/>
            <p:cNvGrpSpPr/>
            <p:nvPr/>
          </p:nvGrpSpPr>
          <p:grpSpPr>
            <a:xfrm>
              <a:off x="7515625" y="1409714"/>
              <a:ext cx="4504925" cy="1950343"/>
              <a:chOff x="7515625" y="1409714"/>
              <a:chExt cx="4504925" cy="1950343"/>
            </a:xfrm>
          </p:grpSpPr>
          <p:grpSp>
            <p:nvGrpSpPr>
              <p:cNvPr id="38" name="Group 37"/>
              <p:cNvGrpSpPr/>
              <p:nvPr/>
            </p:nvGrpSpPr>
            <p:grpSpPr>
              <a:xfrm>
                <a:off x="7515625" y="1409714"/>
                <a:ext cx="4274553" cy="1950343"/>
                <a:chOff x="8354295" y="4710545"/>
                <a:chExt cx="4274553" cy="1950343"/>
              </a:xfrm>
            </p:grpSpPr>
            <p:cxnSp>
              <p:nvCxnSpPr>
                <p:cNvPr id="42" name="Straight Connector 41"/>
                <p:cNvCxnSpPr/>
                <p:nvPr/>
              </p:nvCxnSpPr>
              <p:spPr>
                <a:xfrm>
                  <a:off x="8868645" y="4710545"/>
                  <a:ext cx="0" cy="1950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354295" y="5910603"/>
                  <a:ext cx="42745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Content Placeholder 2"/>
              <p:cNvSpPr txBox="1">
                <a:spLocks/>
              </p:cNvSpPr>
              <p:nvPr/>
            </p:nvSpPr>
            <p:spPr>
              <a:xfrm>
                <a:off x="8027010" y="1503392"/>
                <a:ext cx="399354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ABCD là hình bình hành</a:t>
                </a:r>
              </a:p>
            </p:txBody>
          </p:sp>
          <p:sp>
            <p:nvSpPr>
              <p:cNvPr id="41" name="Content Placeholder 2"/>
              <p:cNvSpPr txBox="1">
                <a:spLocks/>
              </p:cNvSpPr>
              <p:nvPr/>
            </p:nvSpPr>
            <p:spPr>
              <a:xfrm>
                <a:off x="8014310" y="2759955"/>
                <a:ext cx="3582604"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ABCD là hình thoi</a:t>
                </a:r>
              </a:p>
            </p:txBody>
          </p:sp>
        </p:grpSp>
        <p:sp>
          <p:nvSpPr>
            <p:cNvPr id="36" name="Content Placeholder 2"/>
            <p:cNvSpPr txBox="1">
              <a:spLocks/>
            </p:cNvSpPr>
            <p:nvPr/>
          </p:nvSpPr>
          <p:spPr>
            <a:xfrm>
              <a:off x="7383618" y="1835757"/>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GT</a:t>
              </a:r>
            </a:p>
          </p:txBody>
        </p:sp>
        <p:sp>
          <p:nvSpPr>
            <p:cNvPr id="37" name="Content Placeholder 2"/>
            <p:cNvSpPr txBox="1">
              <a:spLocks/>
            </p:cNvSpPr>
            <p:nvPr/>
          </p:nvSpPr>
          <p:spPr>
            <a:xfrm>
              <a:off x="7383618" y="2739108"/>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KL</a:t>
              </a:r>
            </a:p>
          </p:txBody>
        </p:sp>
      </p:grpSp>
    </p:spTree>
    <p:extLst>
      <p:ext uri="{BB962C8B-B14F-4D97-AF65-F5344CB8AC3E}">
        <p14:creationId xmlns:p14="http://schemas.microsoft.com/office/powerpoint/2010/main" val="3054153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9"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3265955" y="1271882"/>
            <a:ext cx="2001706" cy="1642406"/>
          </a:xfrm>
          <a:prstGeom prst="rect">
            <a:avLst/>
          </a:prstGeom>
        </p:spPr>
      </p:pic>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866775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Action Button: Back or Previous 9">
            <a:hlinkClick r:id="" action="ppaction://hlinkshowjump?jump=previousslide" highlightClick="1"/>
          </p:cNvPr>
          <p:cNvSpPr/>
          <p:nvPr/>
        </p:nvSpPr>
        <p:spPr>
          <a:xfrm>
            <a:off x="830194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4" name="Content Placeholder 2"/>
          <p:cNvSpPr txBox="1">
            <a:spLocks/>
          </p:cNvSpPr>
          <p:nvPr/>
        </p:nvSpPr>
        <p:spPr>
          <a:xfrm>
            <a:off x="554376" y="707908"/>
            <a:ext cx="11637623"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C00000"/>
                </a:solidFill>
                <a:latin typeface="Times New Roman" panose="02020603050405020304" pitchFamily="18" charset="0"/>
                <a:cs typeface="Times New Roman" panose="02020603050405020304" pitchFamily="18" charset="0"/>
              </a:rPr>
              <a:t>Dấu hiệu 3. Hình bình hành có hai đường chéo vuông góc với </a:t>
            </a:r>
            <a:r>
              <a:rPr lang="en-US">
                <a:solidFill>
                  <a:srgbClr val="C00000"/>
                </a:solidFill>
                <a:latin typeface="Times New Roman" panose="02020603050405020304" pitchFamily="18" charset="0"/>
                <a:cs typeface="Times New Roman" panose="02020603050405020304" pitchFamily="18" charset="0"/>
              </a:rPr>
              <a:t>nhau là hình thoi.</a:t>
            </a:r>
          </a:p>
        </p:txBody>
      </p:sp>
      <p:grpSp>
        <p:nvGrpSpPr>
          <p:cNvPr id="5" name="Group 4"/>
          <p:cNvGrpSpPr/>
          <p:nvPr/>
        </p:nvGrpSpPr>
        <p:grpSpPr>
          <a:xfrm>
            <a:off x="7383618" y="1409714"/>
            <a:ext cx="4636932" cy="1950343"/>
            <a:chOff x="7383618" y="1409714"/>
            <a:chExt cx="4636932" cy="1950343"/>
          </a:xfrm>
        </p:grpSpPr>
        <p:grpSp>
          <p:nvGrpSpPr>
            <p:cNvPr id="4" name="Group 3"/>
            <p:cNvGrpSpPr/>
            <p:nvPr/>
          </p:nvGrpSpPr>
          <p:grpSpPr>
            <a:xfrm>
              <a:off x="7515625" y="1409714"/>
              <a:ext cx="4504925" cy="1950343"/>
              <a:chOff x="7515625" y="1409714"/>
              <a:chExt cx="4504925" cy="1950343"/>
            </a:xfrm>
          </p:grpSpPr>
          <p:grpSp>
            <p:nvGrpSpPr>
              <p:cNvPr id="31" name="Group 30"/>
              <p:cNvGrpSpPr/>
              <p:nvPr/>
            </p:nvGrpSpPr>
            <p:grpSpPr>
              <a:xfrm>
                <a:off x="7515625" y="1409714"/>
                <a:ext cx="4274553" cy="1950343"/>
                <a:chOff x="8354295" y="4710545"/>
                <a:chExt cx="4274553" cy="1950343"/>
              </a:xfrm>
            </p:grpSpPr>
            <p:cxnSp>
              <p:nvCxnSpPr>
                <p:cNvPr id="49" name="Straight Connector 48"/>
                <p:cNvCxnSpPr/>
                <p:nvPr/>
              </p:nvCxnSpPr>
              <p:spPr>
                <a:xfrm>
                  <a:off x="8868645" y="4710545"/>
                  <a:ext cx="0" cy="1950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354295" y="5910603"/>
                  <a:ext cx="42745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Content Placeholder 2"/>
              <p:cNvSpPr txBox="1">
                <a:spLocks/>
              </p:cNvSpPr>
              <p:nvPr/>
            </p:nvSpPr>
            <p:spPr>
              <a:xfrm>
                <a:off x="8027010" y="1503392"/>
                <a:ext cx="3993540"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ABCD là hình bình hành</a:t>
                </a:r>
              </a:p>
            </p:txBody>
          </p:sp>
          <p:sp>
            <p:nvSpPr>
              <p:cNvPr id="35" name="Content Placeholder 2"/>
              <p:cNvSpPr txBox="1">
                <a:spLocks/>
              </p:cNvSpPr>
              <p:nvPr/>
            </p:nvSpPr>
            <p:spPr>
              <a:xfrm>
                <a:off x="8014310" y="2037491"/>
                <a:ext cx="2747475"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AC </a:t>
                </a:r>
                <a:r>
                  <a:rPr lang="en-US" sz="2400" smtClean="0"/>
                  <a:t>⏊ </a:t>
                </a:r>
                <a:r>
                  <a:rPr lang="en-US" sz="2400" smtClean="0">
                    <a:latin typeface="Times New Roman" panose="02020603050405020304" pitchFamily="18" charset="0"/>
                    <a:cs typeface="Times New Roman" panose="02020603050405020304" pitchFamily="18" charset="0"/>
                  </a:rPr>
                  <a:t>BD tại O</a:t>
                </a:r>
              </a:p>
            </p:txBody>
          </p:sp>
          <p:sp>
            <p:nvSpPr>
              <p:cNvPr id="36" name="Content Placeholder 2"/>
              <p:cNvSpPr txBox="1">
                <a:spLocks/>
              </p:cNvSpPr>
              <p:nvPr/>
            </p:nvSpPr>
            <p:spPr>
              <a:xfrm>
                <a:off x="8014310" y="2759955"/>
                <a:ext cx="3582604"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latin typeface="Times New Roman" panose="02020603050405020304" pitchFamily="18" charset="0"/>
                    <a:cs typeface="Times New Roman" panose="02020603050405020304" pitchFamily="18" charset="0"/>
                  </a:rPr>
                  <a:t>ABCD là hình thoi</a:t>
                </a:r>
              </a:p>
            </p:txBody>
          </p:sp>
        </p:grpSp>
        <p:sp>
          <p:nvSpPr>
            <p:cNvPr id="47" name="Content Placeholder 2"/>
            <p:cNvSpPr txBox="1">
              <a:spLocks/>
            </p:cNvSpPr>
            <p:nvPr/>
          </p:nvSpPr>
          <p:spPr>
            <a:xfrm>
              <a:off x="7383618" y="1835757"/>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GT</a:t>
              </a:r>
            </a:p>
          </p:txBody>
        </p:sp>
        <p:sp>
          <p:nvSpPr>
            <p:cNvPr id="48" name="Content Placeholder 2"/>
            <p:cNvSpPr txBox="1">
              <a:spLocks/>
            </p:cNvSpPr>
            <p:nvPr/>
          </p:nvSpPr>
          <p:spPr>
            <a:xfrm>
              <a:off x="7383618" y="2739108"/>
              <a:ext cx="682153" cy="53888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smtClean="0">
                  <a:latin typeface="Times New Roman" panose="02020603050405020304" pitchFamily="18" charset="0"/>
                  <a:cs typeface="Times New Roman" panose="02020603050405020304" pitchFamily="18" charset="0"/>
                </a:rPr>
                <a:t>KL</a:t>
              </a:r>
            </a:p>
          </p:txBody>
        </p:sp>
      </p:grpSp>
      <p:grpSp>
        <p:nvGrpSpPr>
          <p:cNvPr id="11" name="Group 10"/>
          <p:cNvGrpSpPr/>
          <p:nvPr/>
        </p:nvGrpSpPr>
        <p:grpSpPr>
          <a:xfrm rot="8733499">
            <a:off x="3923134" y="2001058"/>
            <a:ext cx="728582" cy="137820"/>
            <a:chOff x="4573668" y="2018441"/>
            <a:chExt cx="728582" cy="137820"/>
          </a:xfrm>
        </p:grpSpPr>
        <p:cxnSp>
          <p:nvCxnSpPr>
            <p:cNvPr id="8" name="Straight Connector 7"/>
            <p:cNvCxnSpPr/>
            <p:nvPr/>
          </p:nvCxnSpPr>
          <p:spPr>
            <a:xfrm>
              <a:off x="4573668" y="2022052"/>
              <a:ext cx="0" cy="134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624471" y="2022047"/>
              <a:ext cx="0" cy="134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251450" y="2018441"/>
              <a:ext cx="0" cy="134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302250" y="2018441"/>
              <a:ext cx="0" cy="1342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384914" y="3169725"/>
            <a:ext cx="101061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Giải</a:t>
            </a:r>
            <a:endParaRPr lang="en-US" sz="2400">
              <a:latin typeface="Times New Roman" panose="02020603050405020304" pitchFamily="18" charset="0"/>
              <a:cs typeface="Times New Roman" panose="02020603050405020304" pitchFamily="18" charset="0"/>
            </a:endParaRPr>
          </a:p>
        </p:txBody>
      </p:sp>
      <p:sp>
        <p:nvSpPr>
          <p:cNvPr id="28" name="TextBox 27"/>
          <p:cNvSpPr txBox="1"/>
          <p:nvPr/>
        </p:nvSpPr>
        <p:spPr>
          <a:xfrm>
            <a:off x="868984" y="3658632"/>
            <a:ext cx="246476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Xét </a:t>
            </a:r>
            <a:r>
              <a:rPr lang="en-US" sz="2400" smtClean="0"/>
              <a:t>ΔABC ta có:</a:t>
            </a:r>
            <a:endParaRPr lang="en-US" sz="2400">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834375" y="4142264"/>
            <a:ext cx="9243076" cy="820677"/>
            <a:chOff x="1881308" y="4315936"/>
            <a:chExt cx="5787859" cy="820677"/>
          </a:xfrm>
        </p:grpSpPr>
        <p:sp>
          <p:nvSpPr>
            <p:cNvPr id="32" name="TextBox 31"/>
            <p:cNvSpPr txBox="1"/>
            <p:nvPr/>
          </p:nvSpPr>
          <p:spPr>
            <a:xfrm>
              <a:off x="1993900" y="4315936"/>
              <a:ext cx="567526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AO là trung tuyến (O trung điểm đường chéo AC)</a:t>
              </a:r>
              <a:endParaRPr lang="en-US" sz="2400">
                <a:latin typeface="Times New Roman" panose="02020603050405020304" pitchFamily="18" charset="0"/>
                <a:cs typeface="Times New Roman" panose="02020603050405020304" pitchFamily="18" charset="0"/>
              </a:endParaRPr>
            </a:p>
          </p:txBody>
        </p:sp>
        <p:sp>
          <p:nvSpPr>
            <p:cNvPr id="39" name="TextBox 38"/>
            <p:cNvSpPr txBox="1"/>
            <p:nvPr/>
          </p:nvSpPr>
          <p:spPr>
            <a:xfrm>
              <a:off x="1993900" y="4674948"/>
              <a:ext cx="34798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BO là đường cao (AC </a:t>
              </a:r>
              <a:r>
                <a:rPr lang="en-US" sz="2400" smtClean="0"/>
                <a:t>⏊ BD tại O)</a:t>
              </a:r>
              <a:endParaRPr lang="en-US" sz="2400">
                <a:latin typeface="Times New Roman" panose="02020603050405020304" pitchFamily="18" charset="0"/>
                <a:cs typeface="Times New Roman" panose="02020603050405020304" pitchFamily="18" charset="0"/>
              </a:endParaRPr>
            </a:p>
          </p:txBody>
        </p:sp>
        <p:sp>
          <p:nvSpPr>
            <p:cNvPr id="41" name="Left Brace 40"/>
            <p:cNvSpPr/>
            <p:nvPr/>
          </p:nvSpPr>
          <p:spPr>
            <a:xfrm>
              <a:off x="1881308" y="4386276"/>
              <a:ext cx="112592" cy="722377"/>
            </a:xfrm>
            <a:prstGeom prst="leftBrace">
              <a:avLst>
                <a:gd name="adj1" fmla="val 6299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sp>
        <p:nvSpPr>
          <p:cNvPr id="43" name="TextBox 42"/>
          <p:cNvSpPr txBox="1"/>
          <p:nvPr/>
        </p:nvSpPr>
        <p:spPr>
          <a:xfrm>
            <a:off x="868983" y="5089490"/>
            <a:ext cx="436704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smtClean="0">
                <a:latin typeface="Times New Roman" panose="02020603050405020304" pitchFamily="18" charset="0"/>
                <a:cs typeface="Times New Roman" panose="02020603050405020304" pitchFamily="18" charset="0"/>
              </a:rPr>
              <a:t> </a:t>
            </a:r>
            <a:r>
              <a:rPr lang="en-US" sz="2400"/>
              <a:t>Δ ABC </a:t>
            </a:r>
            <a:r>
              <a:rPr lang="en-US" sz="2400" smtClean="0"/>
              <a:t>cân tại A</a:t>
            </a:r>
            <a:endParaRPr lang="en-US" sz="2400">
              <a:latin typeface="Times New Roman" panose="02020603050405020304" pitchFamily="18" charset="0"/>
              <a:cs typeface="Times New Roman" panose="02020603050405020304" pitchFamily="18" charset="0"/>
            </a:endParaRPr>
          </a:p>
        </p:txBody>
      </p:sp>
      <p:sp>
        <p:nvSpPr>
          <p:cNvPr id="46" name="TextBox 45"/>
          <p:cNvSpPr txBox="1"/>
          <p:nvPr/>
        </p:nvSpPr>
        <p:spPr>
          <a:xfrm>
            <a:off x="808206" y="5553730"/>
            <a:ext cx="184121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sym typeface="Symbol" panose="05050102010706020507" pitchFamily="18" charset="2"/>
              </a:rPr>
              <a:t> </a:t>
            </a:r>
            <a:r>
              <a:rPr lang="en-US" sz="2400" smtClean="0">
                <a:latin typeface="Times New Roman" panose="02020603050405020304" pitchFamily="18" charset="0"/>
                <a:cs typeface="Times New Roman" panose="02020603050405020304" pitchFamily="18" charset="0"/>
              </a:rPr>
              <a:t>AD = AB</a:t>
            </a:r>
            <a:endParaRPr lang="en-US" sz="2400">
              <a:latin typeface="Times New Roman" panose="02020603050405020304" pitchFamily="18" charset="0"/>
              <a:cs typeface="Times New Roman" panose="02020603050405020304" pitchFamily="18" charset="0"/>
            </a:endParaRPr>
          </a:p>
        </p:txBody>
      </p:sp>
      <p:sp>
        <p:nvSpPr>
          <p:cNvPr id="51" name="TextBox 50"/>
          <p:cNvSpPr txBox="1"/>
          <p:nvPr/>
        </p:nvSpPr>
        <p:spPr>
          <a:xfrm>
            <a:off x="811833" y="5970864"/>
            <a:ext cx="1048481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ABCD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cạnh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2" name="Action Button: Home 51">
            <a:hlinkClick r:id="rId4" action="ppaction://hlinksldjump" highlightClick="1"/>
          </p:cNvPr>
          <p:cNvSpPr/>
          <p:nvPr/>
        </p:nvSpPr>
        <p:spPr>
          <a:xfrm>
            <a:off x="9029700" y="6594924"/>
            <a:ext cx="5524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46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4"/>
                  </p:tgtEl>
                </p:cond>
              </p:nextCondLst>
            </p:seq>
          </p:childTnLst>
        </p:cTn>
      </p:par>
    </p:tnLst>
    <p:bldLst>
      <p:bldP spid="28" grpId="0"/>
      <p:bldP spid="43" grpId="0"/>
      <p:bldP spid="46"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118491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14832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2"/>
          <p:cNvSpPr txBox="1">
            <a:spLocks/>
          </p:cNvSpPr>
          <p:nvPr/>
        </p:nvSpPr>
        <p:spPr>
          <a:xfrm>
            <a:off x="506222" y="574675"/>
            <a:ext cx="3799078"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C00000"/>
                </a:solidFill>
                <a:latin typeface="Times New Roman" panose="02020603050405020304" pitchFamily="18" charset="0"/>
                <a:cs typeface="Times New Roman" panose="02020603050405020304" pitchFamily="18" charset="0"/>
              </a:rPr>
              <a:t>III.  Dấu hiệu nhận biết</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39" name="Content Placeholder 2"/>
          <p:cNvSpPr txBox="1">
            <a:spLocks/>
          </p:cNvSpPr>
          <p:nvPr/>
        </p:nvSpPr>
        <p:spPr>
          <a:xfrm>
            <a:off x="937303" y="1122218"/>
            <a:ext cx="8731941"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0070C0"/>
                </a:solidFill>
                <a:latin typeface="Times New Roman" panose="02020603050405020304" pitchFamily="18" charset="0"/>
                <a:cs typeface="Times New Roman" panose="02020603050405020304" pitchFamily="18" charset="0"/>
              </a:rPr>
              <a:t>1. Tứ giác có bốn cạnh bằng nhau là hình thoi. </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43" name="Content Placeholder 2"/>
          <p:cNvSpPr txBox="1">
            <a:spLocks/>
          </p:cNvSpPr>
          <p:nvPr/>
        </p:nvSpPr>
        <p:spPr>
          <a:xfrm>
            <a:off x="937302" y="1531295"/>
            <a:ext cx="9997398"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0070C0"/>
                </a:solidFill>
                <a:latin typeface="Times New Roman" panose="02020603050405020304" pitchFamily="18" charset="0"/>
                <a:cs typeface="Times New Roman" panose="02020603050405020304" pitchFamily="18" charset="0"/>
              </a:rPr>
              <a:t>2. Hình bình hành có hai cạnh kề bằng nhau là </a:t>
            </a:r>
            <a:r>
              <a:rPr lang="en-US" sz="2400">
                <a:solidFill>
                  <a:srgbClr val="0070C0"/>
                </a:solidFill>
                <a:latin typeface="Times New Roman" panose="02020603050405020304" pitchFamily="18" charset="0"/>
                <a:cs typeface="Times New Roman" panose="02020603050405020304" pitchFamily="18" charset="0"/>
              </a:rPr>
              <a:t>hình thoi. </a:t>
            </a:r>
          </a:p>
          <a:p>
            <a:pPr marL="0" indent="0">
              <a:buNone/>
            </a:pPr>
            <a:endParaRPr lang="en-US" sz="2400">
              <a:solidFill>
                <a:srgbClr val="0070C0"/>
              </a:solidFill>
              <a:latin typeface="Times New Roman" panose="02020603050405020304" pitchFamily="18" charset="0"/>
              <a:cs typeface="Times New Roman" panose="02020603050405020304" pitchFamily="18" charset="0"/>
            </a:endParaRPr>
          </a:p>
        </p:txBody>
      </p:sp>
      <p:sp>
        <p:nvSpPr>
          <p:cNvPr id="44" name="Content Placeholder 2"/>
          <p:cNvSpPr txBox="1">
            <a:spLocks/>
          </p:cNvSpPr>
          <p:nvPr/>
        </p:nvSpPr>
        <p:spPr>
          <a:xfrm>
            <a:off x="950004" y="1939093"/>
            <a:ext cx="11889696"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0070C0"/>
                </a:solidFill>
                <a:latin typeface="Times New Roman" panose="02020603050405020304" pitchFamily="18" charset="0"/>
                <a:cs typeface="Times New Roman" panose="02020603050405020304" pitchFamily="18" charset="0"/>
              </a:rPr>
              <a:t>3</a:t>
            </a:r>
            <a:r>
              <a:rPr lang="en-US" sz="2400" smtClean="0">
                <a:solidFill>
                  <a:srgbClr val="0070C0"/>
                </a:solidFill>
                <a:latin typeface="Times New Roman" panose="02020603050405020304" pitchFamily="18" charset="0"/>
                <a:cs typeface="Times New Roman" panose="02020603050405020304" pitchFamily="18" charset="0"/>
              </a:rPr>
              <a:t>. Hình bình hành có hai đường chéo vuông góc với </a:t>
            </a:r>
            <a:r>
              <a:rPr lang="en-US" sz="2400">
                <a:solidFill>
                  <a:srgbClr val="0070C0"/>
                </a:solidFill>
                <a:latin typeface="Times New Roman" panose="02020603050405020304" pitchFamily="18" charset="0"/>
                <a:cs typeface="Times New Roman" panose="02020603050405020304" pitchFamily="18" charset="0"/>
              </a:rPr>
              <a:t>nhau là hình thoi. </a:t>
            </a:r>
          </a:p>
          <a:p>
            <a:pPr marL="0" indent="0">
              <a:buNone/>
            </a:pPr>
            <a:r>
              <a:rPr lang="en-US" sz="2400" smtClean="0">
                <a:solidFill>
                  <a:srgbClr val="0070C0"/>
                </a:solidFill>
                <a:latin typeface="Times New Roman" panose="02020603050405020304" pitchFamily="18" charset="0"/>
                <a:cs typeface="Times New Roman" panose="02020603050405020304" pitchFamily="18" charset="0"/>
              </a:rPr>
              <a:t>.</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45" name="Content Placeholder 2"/>
          <p:cNvSpPr txBox="1">
            <a:spLocks/>
          </p:cNvSpPr>
          <p:nvPr/>
        </p:nvSpPr>
        <p:spPr>
          <a:xfrm>
            <a:off x="950004" y="2392196"/>
            <a:ext cx="11470596" cy="547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0070C0"/>
                </a:solidFill>
                <a:latin typeface="Times New Roman" panose="02020603050405020304" pitchFamily="18" charset="0"/>
                <a:cs typeface="Times New Roman" panose="02020603050405020304" pitchFamily="18" charset="0"/>
              </a:rPr>
              <a:t>4. HBH có một đường chéo là đường phân giác của một góc là hình thoi.</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21" name="Content Placeholder 2"/>
          <p:cNvSpPr txBox="1">
            <a:spLocks/>
          </p:cNvSpPr>
          <p:nvPr/>
        </p:nvSpPr>
        <p:spPr>
          <a:xfrm>
            <a:off x="433709" y="2970965"/>
            <a:ext cx="9015091" cy="282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1 </a:t>
            </a:r>
            <a:r>
              <a:rPr lang="en-US" sz="2400" smtClean="0">
                <a:latin typeface="Times New Roman" panose="02020603050405020304" pitchFamily="18" charset="0"/>
                <a:cs typeface="Times New Roman" panose="02020603050405020304" pitchFamily="18" charset="0"/>
              </a:rPr>
              <a:t>: Cho hình vẽ. Các hình vẽ sau là thoi đúng hay sai vì sao? </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53296" y="4133096"/>
            <a:ext cx="1759670" cy="2214202"/>
          </a:xfrm>
          <a:prstGeom prst="rect">
            <a:avLst/>
          </a:prstGeom>
        </p:spPr>
      </p:pic>
      <p:sp>
        <p:nvSpPr>
          <p:cNvPr id="13" name="Content Placeholder 2"/>
          <p:cNvSpPr txBox="1">
            <a:spLocks/>
          </p:cNvSpPr>
          <p:nvPr/>
        </p:nvSpPr>
        <p:spPr>
          <a:xfrm>
            <a:off x="8473785" y="4959738"/>
            <a:ext cx="651165" cy="560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smtClean="0">
                <a:solidFill>
                  <a:srgbClr val="C00000"/>
                </a:solidFill>
                <a:latin typeface="Times New Roman" panose="02020603050405020304" pitchFamily="18" charset="0"/>
                <a:cs typeface="Times New Roman" panose="02020603050405020304" pitchFamily="18" charset="0"/>
              </a:rPr>
              <a:t>c/</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8953501" y="4258253"/>
            <a:ext cx="2400299" cy="1963889"/>
          </a:xfrm>
          <a:prstGeom prst="rect">
            <a:avLst/>
          </a:prstGeom>
        </p:spPr>
      </p:pic>
      <p:sp>
        <p:nvSpPr>
          <p:cNvPr id="15" name="Content Placeholder 2"/>
          <p:cNvSpPr txBox="1">
            <a:spLocks/>
          </p:cNvSpPr>
          <p:nvPr/>
        </p:nvSpPr>
        <p:spPr>
          <a:xfrm>
            <a:off x="4171069" y="4962768"/>
            <a:ext cx="823213" cy="554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smtClean="0">
                <a:solidFill>
                  <a:srgbClr val="C00000"/>
                </a:solidFill>
                <a:latin typeface="Times New Roman" panose="02020603050405020304" pitchFamily="18" charset="0"/>
                <a:cs typeface="Times New Roman" panose="02020603050405020304" pitchFamily="18" charset="0"/>
              </a:rPr>
              <a:t> b/</a:t>
            </a:r>
            <a:endParaRPr lang="en-US" sz="2400" dirty="0">
              <a:solidFill>
                <a:srgbClr val="C0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a:off x="4691739" y="4406860"/>
            <a:ext cx="2803659" cy="1666675"/>
          </a:xfrm>
          <a:prstGeom prst="rect">
            <a:avLst/>
          </a:prstGeom>
        </p:spPr>
      </p:pic>
      <p:sp>
        <p:nvSpPr>
          <p:cNvPr id="17" name="Content Placeholder 2"/>
          <p:cNvSpPr txBox="1">
            <a:spLocks/>
          </p:cNvSpPr>
          <p:nvPr/>
        </p:nvSpPr>
        <p:spPr>
          <a:xfrm>
            <a:off x="257022" y="5011240"/>
            <a:ext cx="876300" cy="4579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smtClean="0">
                <a:solidFill>
                  <a:srgbClr val="C00000"/>
                </a:solidFill>
                <a:latin typeface="Times New Roman" panose="02020603050405020304" pitchFamily="18" charset="0"/>
                <a:cs typeface="Times New Roman" panose="02020603050405020304" pitchFamily="18" charset="0"/>
              </a:rPr>
              <a:t>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982450" y="807922"/>
            <a:ext cx="247650" cy="5315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4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108585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104926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145143" y="751868"/>
            <a:ext cx="12046857" cy="954107"/>
          </a:xfrm>
          <a:prstGeom prst="rect">
            <a:avLst/>
          </a:prstGeom>
          <a:noFill/>
        </p:spPr>
        <p:txBody>
          <a:bodyPr wrap="square" rtlCol="0">
            <a:spAutoFit/>
          </a:bodyPr>
          <a:lstStyle/>
          <a:p>
            <a:r>
              <a:rPr lang="en-US" altLang="en-US" sz="2800" dirty="0" err="1" smtClean="0">
                <a:latin typeface="Times New Roman" panose="02020603050405020304" pitchFamily="18" charset="0"/>
                <a:cs typeface="Times New Roman" panose="02020603050405020304" pitchFamily="18" charset="0"/>
              </a:rPr>
              <a:t>Bài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tập</a:t>
            </a:r>
            <a:r>
              <a:rPr lang="en-US" altLang="en-US" sz="2800" dirty="0" smtClean="0">
                <a:latin typeface="Times New Roman" panose="02020603050405020304" pitchFamily="18" charset="0"/>
                <a:cs typeface="Times New Roman" panose="02020603050405020304" pitchFamily="18" charset="0"/>
              </a:rPr>
              <a:t> 2: </a:t>
            </a:r>
            <a:r>
              <a:rPr lang="en-US" altLang="en-US" sz="2800" dirty="0">
                <a:latin typeface="Times New Roman" panose="02020603050405020304" pitchFamily="18" charset="0"/>
                <a:cs typeface="Times New Roman" panose="02020603050405020304" pitchFamily="18" charset="0"/>
              </a:rPr>
              <a:t>Cho tam </a:t>
            </a:r>
            <a:r>
              <a:rPr lang="en-US" altLang="en-US" sz="2800" dirty="0" err="1">
                <a:latin typeface="Times New Roman" panose="02020603050405020304" pitchFamily="18" charset="0"/>
                <a:cs typeface="Times New Roman" panose="02020603050405020304" pitchFamily="18" charset="0"/>
              </a:rPr>
              <a:t>giác</a:t>
            </a:r>
            <a:r>
              <a:rPr lang="en-US" altLang="en-US" sz="2800" dirty="0">
                <a:latin typeface="Times New Roman" panose="02020603050405020304" pitchFamily="18" charset="0"/>
                <a:cs typeface="Times New Roman" panose="02020603050405020304" pitchFamily="18" charset="0"/>
              </a:rPr>
              <a:t> ABC </a:t>
            </a:r>
            <a:r>
              <a:rPr lang="en-US" altLang="en-US" sz="2800" dirty="0" err="1">
                <a:latin typeface="Times New Roman" panose="02020603050405020304" pitchFamily="18" charset="0"/>
                <a:cs typeface="Times New Roman" panose="02020603050405020304" pitchFamily="18" charset="0"/>
              </a:rPr>
              <a:t>cân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tại</a:t>
            </a:r>
            <a:r>
              <a:rPr lang="en-US" altLang="en-US" sz="2800" dirty="0">
                <a:latin typeface="Times New Roman" panose="02020603050405020304" pitchFamily="18" charset="0"/>
                <a:cs typeface="Times New Roman" panose="02020603050405020304" pitchFamily="18" charset="0"/>
              </a:rPr>
              <a:t> A,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AH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Gọi</a:t>
            </a:r>
            <a:r>
              <a:rPr lang="en-US" altLang="en-US" sz="2800" dirty="0">
                <a:latin typeface="Times New Roman" panose="02020603050405020304" pitchFamily="18" charset="0"/>
                <a:cs typeface="Times New Roman" panose="02020603050405020304" pitchFamily="18" charset="0"/>
              </a:rPr>
              <a:t> E, F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lượt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AB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Chứng</a:t>
            </a:r>
            <a:r>
              <a:rPr lang="en-US" altLang="en-US" sz="2800" dirty="0" smtClean="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minh: </a:t>
            </a:r>
            <a:r>
              <a:rPr lang="en-US" altLang="en-US" sz="2800" dirty="0" err="1">
                <a:latin typeface="Times New Roman" panose="02020603050405020304" pitchFamily="18" charset="0"/>
                <a:cs typeface="Times New Roman" panose="02020603050405020304" pitchFamily="18" charset="0"/>
              </a:rPr>
              <a:t>Tứ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giác</a:t>
            </a:r>
            <a:r>
              <a:rPr lang="en-US" altLang="en-US" sz="2800" dirty="0">
                <a:latin typeface="Times New Roman" panose="02020603050405020304" pitchFamily="18" charset="0"/>
                <a:cs typeface="Times New Roman" panose="02020603050405020304" pitchFamily="18" charset="0"/>
              </a:rPr>
              <a:t> AEHF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thoi</a:t>
            </a:r>
            <a:r>
              <a:rPr lang="en-US" alt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8065194" y="2593832"/>
            <a:ext cx="220889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stretch>
            <a:fillRect/>
          </a:stretch>
        </p:blipFill>
        <p:spPr>
          <a:xfrm>
            <a:off x="6779404" y="1608832"/>
            <a:ext cx="2910796" cy="3696946"/>
          </a:xfrm>
          <a:prstGeom prst="rect">
            <a:avLst/>
          </a:prstGeom>
        </p:spPr>
      </p:pic>
      <p:sp>
        <p:nvSpPr>
          <p:cNvPr id="12" name="Diamond 11"/>
          <p:cNvSpPr/>
          <p:nvPr/>
        </p:nvSpPr>
        <p:spPr>
          <a:xfrm>
            <a:off x="7722379" y="2131171"/>
            <a:ext cx="1042987" cy="2662237"/>
          </a:xfrm>
          <a:prstGeom prst="diamond">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14351" y="2132167"/>
            <a:ext cx="4812969"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a:t>
            </a:r>
            <a:r>
              <a:rPr lang="en-US" altLang="en-US" sz="2400" smtClean="0">
                <a:latin typeface="Times New Roman" panose="02020603050405020304" pitchFamily="18" charset="0"/>
                <a:cs typeface="Times New Roman" panose="02020603050405020304" pitchFamily="18" charset="0"/>
              </a:rPr>
              <a:t>ứ</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AEHF </a:t>
            </a:r>
            <a:r>
              <a:rPr lang="en-US" sz="2400" dirty="0" smtClean="0">
                <a:latin typeface="Times New Roman" panose="02020603050405020304" pitchFamily="18" charset="0"/>
                <a:cs typeface="Times New Roman" panose="02020603050405020304" pitchFamily="18" charset="0"/>
              </a:rPr>
              <a:t>4 </a:t>
            </a:r>
            <a:r>
              <a:rPr lang="en-US" sz="2400" dirty="0" err="1" smtClean="0">
                <a:latin typeface="Times New Roman" panose="02020603050405020304" pitchFamily="18" charset="0"/>
                <a:cs typeface="Times New Roman" panose="02020603050405020304" pitchFamily="18" charset="0"/>
              </a:rPr>
              <a:t>cạnh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AE = AF = FH = HE</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357199" y="4203079"/>
            <a:ext cx="6077890"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a:t>
            </a:r>
            <a:r>
              <a:rPr lang="en-US" altLang="en-US" sz="2400" dirty="0" err="1" smtClean="0">
                <a:latin typeface="Times New Roman" panose="02020603050405020304" pitchFamily="18" charset="0"/>
                <a:cs typeface="Times New Roman" panose="02020603050405020304" pitchFamily="18" charset="0"/>
              </a:rPr>
              <a:t>ứ</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AEHF </a:t>
            </a:r>
            <a:r>
              <a:rPr lang="en-US" altLang="en-US" sz="2400" dirty="0" err="1" smtClean="0">
                <a:solidFill>
                  <a:srgbClr val="FF0000"/>
                </a:solidFill>
                <a:latin typeface="Times New Roman" panose="02020603050405020304" pitchFamily="18" charset="0"/>
                <a:cs typeface="Times New Roman" panose="02020603050405020304" pitchFamily="18" charset="0"/>
              </a:rPr>
              <a:t>là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bình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hành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và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có</a:t>
            </a:r>
            <a:r>
              <a:rPr lang="en-US" altLang="en-US" sz="2400" dirty="0" smtClean="0">
                <a:solidFill>
                  <a:srgbClr val="FF0000"/>
                </a:solidFill>
                <a:latin typeface="Times New Roman" panose="02020603050405020304" pitchFamily="18" charset="0"/>
                <a:cs typeface="Times New Roman" panose="02020603050405020304" pitchFamily="18" charset="0"/>
              </a:rPr>
              <a:t> 2 </a:t>
            </a:r>
            <a:r>
              <a:rPr lang="en-US" altLang="en-US" sz="2400" dirty="0" err="1" smtClean="0">
                <a:solidFill>
                  <a:srgbClr val="FF0000"/>
                </a:solidFill>
                <a:latin typeface="Times New Roman" panose="02020603050405020304" pitchFamily="18" charset="0"/>
                <a:cs typeface="Times New Roman" panose="02020603050405020304" pitchFamily="18" charset="0"/>
              </a:rPr>
              <a:t>đường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chéo</a:t>
            </a:r>
            <a:r>
              <a:rPr lang="en-US" altLang="en-US" sz="2400" dirty="0" smtClean="0">
                <a:solidFill>
                  <a:srgbClr val="FF0000"/>
                </a:solidFill>
                <a:latin typeface="Times New Roman" panose="02020603050405020304" pitchFamily="18" charset="0"/>
                <a:cs typeface="Times New Roman" panose="02020603050405020304" pitchFamily="18" charset="0"/>
              </a:rPr>
              <a:t> EF </a:t>
            </a:r>
            <a:r>
              <a:rPr lang="en-US" altLang="en-US" sz="2400" dirty="0" err="1" smtClean="0">
                <a:solidFill>
                  <a:srgbClr val="FF0000"/>
                </a:solidFill>
                <a:latin typeface="Times New Roman" panose="02020603050405020304" pitchFamily="18" charset="0"/>
                <a:cs typeface="Times New Roman" panose="02020603050405020304" pitchFamily="18" charset="0"/>
              </a:rPr>
              <a:t>và</a:t>
            </a:r>
            <a:r>
              <a:rPr lang="en-US" altLang="en-US" sz="2400" dirty="0" smtClean="0">
                <a:solidFill>
                  <a:srgbClr val="FF0000"/>
                </a:solidFill>
                <a:latin typeface="Times New Roman" panose="02020603050405020304" pitchFamily="18" charset="0"/>
                <a:cs typeface="Times New Roman" panose="02020603050405020304" pitchFamily="18" charset="0"/>
              </a:rPr>
              <a:t> AH </a:t>
            </a:r>
            <a:r>
              <a:rPr lang="en-US" altLang="en-US" sz="2400" dirty="0" err="1" smtClean="0">
                <a:solidFill>
                  <a:srgbClr val="FF0000"/>
                </a:solidFill>
                <a:latin typeface="Times New Roman" panose="02020603050405020304" pitchFamily="18" charset="0"/>
                <a:cs typeface="Times New Roman" panose="02020603050405020304" pitchFamily="18" charset="0"/>
              </a:rPr>
              <a:t>vuông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góc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52921" y="5238535"/>
            <a:ext cx="6931329"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a:t>
            </a:r>
            <a:r>
              <a:rPr lang="en-US" altLang="en-US" sz="2400" dirty="0" err="1" smtClean="0">
                <a:latin typeface="Times New Roman" panose="02020603050405020304" pitchFamily="18" charset="0"/>
                <a:cs typeface="Times New Roman" panose="02020603050405020304" pitchFamily="18" charset="0"/>
              </a:rPr>
              <a:t>ứ</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giác</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AEHF </a:t>
            </a:r>
            <a:r>
              <a:rPr lang="en-US" altLang="en-US" sz="2400" dirty="0" err="1" smtClean="0">
                <a:solidFill>
                  <a:srgbClr val="FF0000"/>
                </a:solidFill>
                <a:latin typeface="Times New Roman" panose="02020603050405020304" pitchFamily="18" charset="0"/>
                <a:cs typeface="Times New Roman" panose="02020603050405020304" pitchFamily="18" charset="0"/>
              </a:rPr>
              <a:t>là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bình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hành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và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đường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chéo</a:t>
            </a:r>
            <a:r>
              <a:rPr lang="en-US" altLang="en-US" sz="2400" dirty="0" smtClean="0">
                <a:solidFill>
                  <a:srgbClr val="FF0000"/>
                </a:solidFill>
                <a:latin typeface="Times New Roman" panose="02020603050405020304" pitchFamily="18" charset="0"/>
                <a:cs typeface="Times New Roman" panose="02020603050405020304" pitchFamily="18" charset="0"/>
              </a:rPr>
              <a:t> AC </a:t>
            </a:r>
            <a:r>
              <a:rPr lang="en-US" altLang="en-US" sz="2400" dirty="0" err="1" smtClean="0">
                <a:solidFill>
                  <a:srgbClr val="FF0000"/>
                </a:solidFill>
                <a:latin typeface="Times New Roman" panose="02020603050405020304" pitchFamily="18" charset="0"/>
                <a:cs typeface="Times New Roman" panose="02020603050405020304" pitchFamily="18" charset="0"/>
              </a:rPr>
              <a:t>cũng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là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đường</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phân</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giác</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góc</a:t>
            </a:r>
            <a:r>
              <a:rPr lang="en-US" altLang="en-US" sz="2400" dirty="0" smtClean="0">
                <a:solidFill>
                  <a:srgbClr val="FF0000"/>
                </a:solidFill>
                <a:latin typeface="Times New Roman" panose="02020603050405020304" pitchFamily="18" charset="0"/>
                <a:cs typeface="Times New Roman" panose="02020603050405020304" pitchFamily="18" charset="0"/>
              </a:rPr>
              <a:t> EAF</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357199" y="3167623"/>
            <a:ext cx="5235881"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r>
              <a:rPr lang="en-US" alt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FF0000"/>
                </a:solidFill>
                <a:latin typeface="Times New Roman" panose="02020603050405020304" pitchFamily="18" charset="0"/>
                <a:cs typeface="Times New Roman" panose="02020603050405020304" pitchFamily="18" charset="0"/>
              </a:rPr>
              <a:t>AEHF </a:t>
            </a:r>
            <a:r>
              <a:rPr lang="en-US" altLang="en-US" sz="2400" dirty="0" err="1" smtClean="0">
                <a:solidFill>
                  <a:srgbClr val="FF0000"/>
                </a:solidFill>
                <a:latin typeface="Times New Roman" panose="02020603050405020304" pitchFamily="18" charset="0"/>
                <a:cs typeface="Times New Roman" panose="02020603050405020304" pitchFamily="18" charset="0"/>
              </a:rPr>
              <a:t>là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bình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hành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có</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hai</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cạnh</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err="1" smtClean="0">
                <a:solidFill>
                  <a:srgbClr val="FF0000"/>
                </a:solidFill>
                <a:latin typeface="Times New Roman" panose="02020603050405020304" pitchFamily="18" charset="0"/>
                <a:cs typeface="Times New Roman" panose="02020603050405020304" pitchFamily="18" charset="0"/>
              </a:rPr>
              <a:t>kề</a:t>
            </a:r>
            <a:r>
              <a:rPr lang="en-US" altLang="en-US" sz="2400" smtClean="0">
                <a:solidFill>
                  <a:srgbClr val="FF0000"/>
                </a:solidFill>
                <a:latin typeface="Times New Roman" panose="02020603050405020304" pitchFamily="18" charset="0"/>
                <a:cs typeface="Times New Roman" panose="02020603050405020304" pitchFamily="18" charset="0"/>
              </a:rPr>
              <a:t> AE = AF</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294995" y="6463533"/>
            <a:ext cx="731982" cy="369332"/>
          </a:xfrm>
          <a:prstGeom prst="rect">
            <a:avLst/>
          </a:prstGeom>
          <a:noFill/>
          <a:ln>
            <a:solidFill>
              <a:schemeClr val="bg1">
                <a:lumMod val="75000"/>
              </a:schemeClr>
            </a:solidFill>
          </a:ln>
        </p:spPr>
        <p:txBody>
          <a:bodyPr wrap="square" rtlCol="0">
            <a:spAutoFit/>
          </a:bodyPr>
          <a:lstStyle/>
          <a:p>
            <a:r>
              <a:rPr lang="en-US" smtClean="0"/>
              <a:t>1</a:t>
            </a:r>
            <a:endParaRPr lang="en-US"/>
          </a:p>
        </p:txBody>
      </p:sp>
      <p:sp>
        <p:nvSpPr>
          <p:cNvPr id="15" name="TextBox 14"/>
          <p:cNvSpPr txBox="1"/>
          <p:nvPr/>
        </p:nvSpPr>
        <p:spPr>
          <a:xfrm>
            <a:off x="8073736" y="6463533"/>
            <a:ext cx="731982" cy="369332"/>
          </a:xfrm>
          <a:prstGeom prst="rect">
            <a:avLst/>
          </a:prstGeom>
          <a:noFill/>
          <a:ln>
            <a:solidFill>
              <a:schemeClr val="bg1">
                <a:lumMod val="75000"/>
              </a:schemeClr>
            </a:solidFill>
          </a:ln>
        </p:spPr>
        <p:txBody>
          <a:bodyPr wrap="square" rtlCol="0">
            <a:spAutoFit/>
          </a:bodyPr>
          <a:lstStyle/>
          <a:p>
            <a:r>
              <a:rPr lang="en-US" smtClean="0"/>
              <a:t>2</a:t>
            </a:r>
            <a:endParaRPr lang="en-US"/>
          </a:p>
        </p:txBody>
      </p:sp>
      <p:sp>
        <p:nvSpPr>
          <p:cNvPr id="16" name="TextBox 15"/>
          <p:cNvSpPr txBox="1"/>
          <p:nvPr/>
        </p:nvSpPr>
        <p:spPr>
          <a:xfrm>
            <a:off x="8852477" y="6463533"/>
            <a:ext cx="731982" cy="369332"/>
          </a:xfrm>
          <a:prstGeom prst="rect">
            <a:avLst/>
          </a:prstGeom>
          <a:noFill/>
          <a:ln>
            <a:solidFill>
              <a:schemeClr val="bg1">
                <a:lumMod val="75000"/>
              </a:schemeClr>
            </a:solidFill>
          </a:ln>
        </p:spPr>
        <p:txBody>
          <a:bodyPr wrap="square" rtlCol="0">
            <a:spAutoFit/>
          </a:bodyPr>
          <a:lstStyle/>
          <a:p>
            <a:r>
              <a:rPr lang="en-US" smtClean="0"/>
              <a:t>3</a:t>
            </a:r>
            <a:endParaRPr lang="en-US"/>
          </a:p>
        </p:txBody>
      </p:sp>
      <p:sp>
        <p:nvSpPr>
          <p:cNvPr id="17" name="TextBox 16"/>
          <p:cNvSpPr txBox="1"/>
          <p:nvPr/>
        </p:nvSpPr>
        <p:spPr>
          <a:xfrm>
            <a:off x="9631218" y="6463533"/>
            <a:ext cx="731982" cy="369332"/>
          </a:xfrm>
          <a:prstGeom prst="rect">
            <a:avLst/>
          </a:prstGeom>
          <a:noFill/>
          <a:ln>
            <a:solidFill>
              <a:schemeClr val="bg1">
                <a:lumMod val="75000"/>
              </a:schemeClr>
            </a:solidFill>
          </a:ln>
        </p:spPr>
        <p:txBody>
          <a:bodyPr wrap="square" rtlCol="0">
            <a:spAutoFit/>
          </a:bodyPr>
          <a:lstStyle/>
          <a:p>
            <a:r>
              <a:rPr lang="en-US" smtClean="0"/>
              <a:t>4</a:t>
            </a: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142" t="10534" r="8909"/>
          <a:stretch/>
        </p:blipFill>
        <p:spPr>
          <a:xfrm>
            <a:off x="10744200" y="4202220"/>
            <a:ext cx="1447800" cy="2207116"/>
          </a:xfrm>
          <a:prstGeom prst="rect">
            <a:avLst/>
          </a:prstGeom>
        </p:spPr>
      </p:pic>
    </p:spTree>
    <p:extLst>
      <p:ext uri="{BB962C8B-B14F-4D97-AF65-F5344CB8AC3E}">
        <p14:creationId xmlns:p14="http://schemas.microsoft.com/office/powerpoint/2010/main" val="3212274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indefinite" fill="hold" grpId="0" nodeType="clickEffect">
                                  <p:stCondLst>
                                    <p:cond delay="0"/>
                                  </p:stCondLst>
                                  <p:endCondLst>
                                    <p:cond evt="onNext" delay="0">
                                      <p:tgtEl>
                                        <p:sldTgt/>
                                      </p:tgtEl>
                                    </p:cond>
                                  </p:end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childTnLst>
                    </p:cTn>
                  </p:par>
                </p:childTnLst>
              </p:cTn>
              <p:nextCondLst>
                <p:cond evt="onClick" delay="0">
                  <p:tgtEl>
                    <p:spTgt spid="7"/>
                  </p:tgtEl>
                </p:cond>
              </p:nextCondLst>
            </p:seq>
          </p:childTnLst>
        </p:cTn>
      </p:par>
    </p:tnLst>
    <p:bldLst>
      <p:bldP spid="12" grpId="0" animBg="1"/>
      <p:bldP spid="12" grpId="1" animBg="1"/>
      <p:bldP spid="40" grpId="0"/>
      <p:bldP spid="40" grpId="1"/>
      <p:bldP spid="41" grpId="0"/>
      <p:bldP spid="41" grpId="1"/>
      <p:bldP spid="42" grpId="0"/>
      <p:bldP spid="42" grpId="1"/>
      <p:bldP spid="43" grpId="0"/>
      <p:bldP spid="4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47751" y="1076347"/>
            <a:ext cx="2763390" cy="1575245"/>
          </a:xfrm>
          <a:prstGeom prst="rect">
            <a:avLst/>
          </a:prstGeom>
        </p:spPr>
      </p:pic>
      <p:sp>
        <p:nvSpPr>
          <p:cNvPr id="5" name="TextBox 4"/>
          <p:cNvSpPr txBox="1"/>
          <p:nvPr/>
        </p:nvSpPr>
        <p:spPr>
          <a:xfrm>
            <a:off x="72571" y="277083"/>
            <a:ext cx="12046857" cy="954107"/>
          </a:xfrm>
          <a:prstGeom prst="rect">
            <a:avLst/>
          </a:prstGeom>
          <a:noFill/>
        </p:spPr>
        <p:txBody>
          <a:bodyPr wrap="square" rtlCol="0">
            <a:spAutoFit/>
          </a:bodyPr>
          <a:lstStyle/>
          <a:p>
            <a:r>
              <a:rPr lang="en-US" altLang="en-US" sz="2800" b="1" dirty="0" err="1" smtClean="0">
                <a:latin typeface="Times New Roman" panose="02020603050405020304" pitchFamily="18" charset="0"/>
                <a:cs typeface="Times New Roman" panose="02020603050405020304" pitchFamily="18" charset="0"/>
              </a:rPr>
              <a:t>Bài</a:t>
            </a:r>
            <a:r>
              <a:rPr lang="en-US" altLang="en-US" sz="2800" b="1" dirty="0" smtClean="0">
                <a:latin typeface="Times New Roman" panose="02020603050405020304" pitchFamily="18" charset="0"/>
                <a:cs typeface="Times New Roman" panose="02020603050405020304" pitchFamily="18" charset="0"/>
              </a:rPr>
              <a:t> </a:t>
            </a:r>
            <a:r>
              <a:rPr lang="en-US" altLang="en-US" sz="2800" b="1" err="1" smtClean="0">
                <a:latin typeface="Times New Roman" panose="02020603050405020304" pitchFamily="18" charset="0"/>
                <a:cs typeface="Times New Roman" panose="02020603050405020304" pitchFamily="18" charset="0"/>
              </a:rPr>
              <a:t>tập</a:t>
            </a:r>
            <a:r>
              <a:rPr lang="en-US" altLang="en-US" sz="2800" b="1" smtClean="0">
                <a:latin typeface="Times New Roman" panose="02020603050405020304" pitchFamily="18" charset="0"/>
                <a:cs typeface="Times New Roman" panose="02020603050405020304" pitchFamily="18" charset="0"/>
              </a:rPr>
              <a:t> 3</a:t>
            </a:r>
            <a:r>
              <a:rPr lang="en-US" altLang="en-US" sz="2800" smtClean="0">
                <a:latin typeface="Times New Roman" panose="02020603050405020304" pitchFamily="18" charset="0"/>
                <a:cs typeface="Times New Roman" panose="02020603050405020304" pitchFamily="18" charset="0"/>
              </a:rPr>
              <a:t>: </a:t>
            </a:r>
            <a:r>
              <a:rPr lang="en-US" sz="2800"/>
              <a:t>Δ</a:t>
            </a:r>
            <a:r>
              <a:rPr lang="en-US" altLang="en-US" sz="2800" smtClean="0">
                <a:latin typeface="Times New Roman" panose="02020603050405020304" pitchFamily="18" charset="0"/>
                <a:cs typeface="Times New Roman" panose="02020603050405020304" pitchFamily="18" charset="0"/>
              </a:rPr>
              <a:t>ABC vuông </a:t>
            </a:r>
            <a:r>
              <a:rPr lang="en-US" altLang="en-US" sz="2800" dirty="0" err="1">
                <a:latin typeface="Times New Roman" panose="02020603050405020304" pitchFamily="18" charset="0"/>
                <a:cs typeface="Times New Roman" panose="02020603050405020304" pitchFamily="18" charset="0"/>
              </a:rPr>
              <a:t>tại</a:t>
            </a:r>
            <a:r>
              <a:rPr lang="en-US" altLang="en-US" sz="2800" dirty="0">
                <a:latin typeface="Times New Roman" panose="02020603050405020304" pitchFamily="18" charset="0"/>
                <a:cs typeface="Times New Roman" panose="02020603050405020304" pitchFamily="18" charset="0"/>
              </a:rPr>
              <a:t> A, </a:t>
            </a:r>
            <a:r>
              <a:rPr lang="en-US" altLang="en-US" sz="2800" err="1">
                <a:latin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AM </a:t>
            </a:r>
            <a:r>
              <a:rPr lang="en-US" altLang="en-US" sz="2800" err="1">
                <a:latin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trung tuyến (M</a:t>
            </a:r>
            <a:r>
              <a:rPr lang="en-US" sz="2800" smtClean="0">
                <a:sym typeface="Symbol" panose="05050102010706020507" pitchFamily="18" charset="2"/>
              </a:rPr>
              <a:t>BC)</a:t>
            </a:r>
            <a:r>
              <a:rPr lang="en-US" altLang="en-US" sz="2800" smtClean="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Gọi</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I là </a:t>
            </a: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điểm</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AM. Lấy điểm K đối xứng với B qua I. </a:t>
            </a:r>
            <a:r>
              <a:rPr lang="en-US" altLang="en-US" sz="2800" err="1" smtClean="0">
                <a:latin typeface="Times New Roman" panose="02020603050405020304" pitchFamily="18" charset="0"/>
                <a:cs typeface="Times New Roman" panose="02020603050405020304" pitchFamily="18" charset="0"/>
              </a:rPr>
              <a:t>Chứng</a:t>
            </a:r>
            <a:r>
              <a:rPr lang="en-US" altLang="en-US" sz="2800" smtClean="0">
                <a:latin typeface="Times New Roman" panose="02020603050405020304" pitchFamily="18" charset="0"/>
                <a:cs typeface="Times New Roman" panose="02020603050405020304" pitchFamily="18" charset="0"/>
              </a:rPr>
              <a:t> minh tứ </a:t>
            </a:r>
            <a:r>
              <a:rPr lang="en-US" altLang="en-US" sz="2800" err="1">
                <a:latin typeface="Times New Roman" panose="02020603050405020304" pitchFamily="18" charset="0"/>
                <a:cs typeface="Times New Roman" panose="02020603050405020304" pitchFamily="18" charset="0"/>
              </a:rPr>
              <a:t>giác</a:t>
            </a:r>
            <a:r>
              <a:rPr lang="en-US" altLang="en-US" sz="2800">
                <a:latin typeface="Times New Roman" panose="02020603050405020304" pitchFamily="18" charset="0"/>
                <a:cs typeface="Times New Roman" panose="02020603050405020304" pitchFamily="18" charset="0"/>
              </a:rPr>
              <a:t> </a:t>
            </a:r>
            <a:r>
              <a:rPr lang="en-US" altLang="en-US" sz="2800" smtClean="0">
                <a:latin typeface="Times New Roman" panose="02020603050405020304" pitchFamily="18" charset="0"/>
                <a:cs typeface="Times New Roman" panose="02020603050405020304" pitchFamily="18" charset="0"/>
              </a:rPr>
              <a:t>AKCM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thoi</a:t>
            </a:r>
            <a:r>
              <a:rPr lang="en-US" alt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44900" y="1953775"/>
            <a:ext cx="263769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AKCM là hình thoi</a:t>
            </a:r>
            <a:endParaRPr lang="en-US" sz="2400">
              <a:latin typeface="Times New Roman" panose="02020603050405020304" pitchFamily="18" charset="0"/>
              <a:cs typeface="Times New Roman" panose="02020603050405020304" pitchFamily="18" charset="0"/>
            </a:endParaRPr>
          </a:p>
        </p:txBody>
      </p:sp>
      <p:sp>
        <p:nvSpPr>
          <p:cNvPr id="7" name="TextBox 6"/>
          <p:cNvSpPr txBox="1"/>
          <p:nvPr/>
        </p:nvSpPr>
        <p:spPr>
          <a:xfrm>
            <a:off x="1007208" y="3329806"/>
            <a:ext cx="263769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AKCM là là hbh;</a:t>
            </a:r>
            <a:endParaRPr lang="en-US" sz="2400">
              <a:latin typeface="Times New Roman" panose="02020603050405020304" pitchFamily="18" charset="0"/>
              <a:cs typeface="Times New Roman" panose="02020603050405020304" pitchFamily="18" charset="0"/>
            </a:endParaRPr>
          </a:p>
        </p:txBody>
      </p:sp>
      <p:sp>
        <p:nvSpPr>
          <p:cNvPr id="8" name="TextBox 7"/>
          <p:cNvSpPr txBox="1"/>
          <p:nvPr/>
        </p:nvSpPr>
        <p:spPr>
          <a:xfrm>
            <a:off x="6051550" y="3329806"/>
            <a:ext cx="15113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AM = MC</a:t>
            </a:r>
            <a:endParaRPr lang="en-US" sz="2400">
              <a:latin typeface="Times New Roman" panose="02020603050405020304" pitchFamily="18" charset="0"/>
              <a:cs typeface="Times New Roman" panose="02020603050405020304" pitchFamily="18" charset="0"/>
            </a:endParaRPr>
          </a:p>
        </p:txBody>
      </p:sp>
      <p:sp>
        <p:nvSpPr>
          <p:cNvPr id="9" name="TextBox 8"/>
          <p:cNvSpPr txBox="1"/>
          <p:nvPr/>
        </p:nvSpPr>
        <p:spPr>
          <a:xfrm>
            <a:off x="5768242" y="4240296"/>
            <a:ext cx="2880458"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AM là trung tuyến ứng cạnh huyền BC</a:t>
            </a:r>
            <a:endParaRPr lang="en-US" sz="2400">
              <a:latin typeface="Times New Roman" panose="02020603050405020304" pitchFamily="18" charset="0"/>
              <a:cs typeface="Times New Roman" panose="02020603050405020304" pitchFamily="18" charset="0"/>
            </a:endParaRPr>
          </a:p>
        </p:txBody>
      </p:sp>
      <p:sp>
        <p:nvSpPr>
          <p:cNvPr id="10" name="TextBox 9"/>
          <p:cNvSpPr txBox="1"/>
          <p:nvPr/>
        </p:nvSpPr>
        <p:spPr>
          <a:xfrm>
            <a:off x="892908" y="4070550"/>
            <a:ext cx="286629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AK // MC, AK = MC</a:t>
            </a:r>
            <a:endParaRPr lang="en-US" sz="2400">
              <a:latin typeface="Times New Roman" panose="02020603050405020304" pitchFamily="18" charset="0"/>
              <a:cs typeface="Times New Roman" panose="02020603050405020304" pitchFamily="18" charset="0"/>
            </a:endParaRPr>
          </a:p>
        </p:txBody>
      </p:sp>
      <p:sp>
        <p:nvSpPr>
          <p:cNvPr id="11" name="TextBox 10"/>
          <p:cNvSpPr txBox="1"/>
          <p:nvPr/>
        </p:nvSpPr>
        <p:spPr>
          <a:xfrm>
            <a:off x="892908" y="4757394"/>
            <a:ext cx="286629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AK // BM, AK = BM</a:t>
            </a:r>
            <a:endParaRPr lang="en-US" sz="2400">
              <a:latin typeface="Times New Roman" panose="02020603050405020304" pitchFamily="18" charset="0"/>
              <a:cs typeface="Times New Roman" panose="02020603050405020304" pitchFamily="18" charset="0"/>
            </a:endParaRPr>
          </a:p>
        </p:txBody>
      </p:sp>
      <p:sp>
        <p:nvSpPr>
          <p:cNvPr id="12" name="TextBox 11"/>
          <p:cNvSpPr txBox="1"/>
          <p:nvPr/>
        </p:nvSpPr>
        <p:spPr>
          <a:xfrm>
            <a:off x="1292958" y="5456938"/>
            <a:ext cx="206619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AKMB là hbh</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215900" y="6080282"/>
            <a:ext cx="2425700"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I trung điểm AM;</a:t>
            </a:r>
            <a:endParaRPr lang="en-US"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2554654" y="6067582"/>
            <a:ext cx="232214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I trung điểm BK</a:t>
            </a:r>
            <a:endParaRPr lang="en-US" sz="2400">
              <a:latin typeface="Times New Roman" panose="02020603050405020304" pitchFamily="18" charset="0"/>
              <a:cs typeface="Times New Roman" panose="02020603050405020304" pitchFamily="18" charset="0"/>
            </a:endParaRPr>
          </a:p>
        </p:txBody>
      </p:sp>
      <p:sp>
        <p:nvSpPr>
          <p:cNvPr id="15" name="TextBox 14"/>
          <p:cNvSpPr txBox="1"/>
          <p:nvPr/>
        </p:nvSpPr>
        <p:spPr>
          <a:xfrm rot="16200000">
            <a:off x="1805076" y="3635128"/>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
        <p:nvSpPr>
          <p:cNvPr id="16" name="TextBox 15"/>
          <p:cNvSpPr txBox="1"/>
          <p:nvPr/>
        </p:nvSpPr>
        <p:spPr>
          <a:xfrm rot="16200000">
            <a:off x="1805076" y="4339545"/>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
        <p:nvSpPr>
          <p:cNvPr id="17" name="TextBox 16"/>
          <p:cNvSpPr txBox="1"/>
          <p:nvPr/>
        </p:nvSpPr>
        <p:spPr>
          <a:xfrm rot="16200000">
            <a:off x="1805076" y="5075416"/>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
        <p:nvSpPr>
          <p:cNvPr id="18" name="TextBox 17"/>
          <p:cNvSpPr txBox="1"/>
          <p:nvPr/>
        </p:nvSpPr>
        <p:spPr>
          <a:xfrm rot="16200000">
            <a:off x="1805076" y="5711337"/>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
        <p:nvSpPr>
          <p:cNvPr id="19" name="TextBox 18"/>
          <p:cNvSpPr txBox="1"/>
          <p:nvPr/>
        </p:nvSpPr>
        <p:spPr>
          <a:xfrm rot="16200000">
            <a:off x="6402477" y="3653527"/>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
        <p:nvSpPr>
          <p:cNvPr id="20" name="TextBox 19"/>
          <p:cNvSpPr txBox="1"/>
          <p:nvPr/>
        </p:nvSpPr>
        <p:spPr>
          <a:xfrm rot="16200000">
            <a:off x="4357776" y="2404374"/>
            <a:ext cx="580292" cy="461665"/>
          </a:xfrm>
          <a:prstGeom prst="rect">
            <a:avLst/>
          </a:prstGeom>
          <a:noFill/>
        </p:spPr>
        <p:txBody>
          <a:bodyPr wrap="square" rtlCol="0">
            <a:spAutoFit/>
          </a:bodyPr>
          <a:lstStyle/>
          <a:p>
            <a:r>
              <a:rPr lang="en-US" sz="2400" smtClean="0">
                <a:solidFill>
                  <a:srgbClr val="FF0000"/>
                </a:solidFill>
                <a:sym typeface="Symbol" panose="05050102010706020507" pitchFamily="18" charset="2"/>
              </a:rPr>
              <a:t></a:t>
            </a:r>
            <a:endParaRPr lang="en-US" sz="2400">
              <a:solidFill>
                <a:srgbClr val="FF0000"/>
              </a:solidFill>
            </a:endParaRPr>
          </a:p>
        </p:txBody>
      </p:sp>
    </p:spTree>
    <p:extLst>
      <p:ext uri="{BB962C8B-B14F-4D97-AF65-F5344CB8AC3E}">
        <p14:creationId xmlns:p14="http://schemas.microsoft.com/office/powerpoint/2010/main" val="191016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additive="base">
                                        <p:cTn id="91" dur="500" fill="hold"/>
                                        <p:tgtEl>
                                          <p:spTgt spid="9"/>
                                        </p:tgtEl>
                                        <p:attrNameLst>
                                          <p:attrName>ppt_x</p:attrName>
                                        </p:attrNameLst>
                                      </p:cBhvr>
                                      <p:tavLst>
                                        <p:tav tm="0">
                                          <p:val>
                                            <p:strVal val="#ppt_x"/>
                                          </p:val>
                                        </p:tav>
                                        <p:tav tm="100000">
                                          <p:val>
                                            <p:strVal val="#ppt_x"/>
                                          </p:val>
                                        </p:tav>
                                      </p:tavLst>
                                    </p:anim>
                                    <p:anim calcmode="lin" valueType="num">
                                      <p:cBhvr additive="base">
                                        <p:cTn id="9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118491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Action Button: Back or Previous 9">
            <a:hlinkClick r:id="" action="ppaction://hlinkshowjump?jump=previousslide" highlightClick="1"/>
          </p:cNvPr>
          <p:cNvSpPr/>
          <p:nvPr/>
        </p:nvSpPr>
        <p:spPr>
          <a:xfrm>
            <a:off x="114832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174321" y="626302"/>
            <a:ext cx="378390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AB = BC = CD = DA</a:t>
            </a:r>
            <a:endParaRPr lang="en-US" sz="24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31738" y="1165920"/>
            <a:ext cx="2705502" cy="1604246"/>
          </a:xfrm>
          <a:prstGeom prst="rect">
            <a:avLst/>
          </a:prstGeom>
        </p:spPr>
      </p:pic>
      <p:sp>
        <p:nvSpPr>
          <p:cNvPr id="19" name="TextBox 18"/>
          <p:cNvSpPr txBox="1"/>
          <p:nvPr/>
        </p:nvSpPr>
        <p:spPr>
          <a:xfrm>
            <a:off x="916197" y="2674361"/>
            <a:ext cx="1466328"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Hình thoi</a:t>
            </a:r>
            <a:endParaRPr lang="en-US" sz="2400">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8065194" y="2593832"/>
            <a:ext cx="220889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0" name="TextBox 29"/>
          <p:cNvSpPr txBox="1"/>
          <p:nvPr/>
        </p:nvSpPr>
        <p:spPr>
          <a:xfrm>
            <a:off x="1107769" y="4278607"/>
            <a:ext cx="1153439"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12872" y="5604216"/>
            <a:ext cx="2867819"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Bốn cạnh bằng nhau</a:t>
            </a:r>
            <a:endParaRPr lang="en-US" sz="2400">
              <a:latin typeface="Times New Roman" panose="02020603050405020304" pitchFamily="18" charset="0"/>
              <a:cs typeface="Times New Roman" panose="02020603050405020304" pitchFamily="18" charset="0"/>
            </a:endParaRPr>
          </a:p>
        </p:txBody>
      </p:sp>
      <p:sp>
        <p:nvSpPr>
          <p:cNvPr id="32" name="TextBox 31"/>
          <p:cNvSpPr txBox="1"/>
          <p:nvPr/>
        </p:nvSpPr>
        <p:spPr>
          <a:xfrm>
            <a:off x="4132542" y="4250741"/>
            <a:ext cx="2193100"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Hình bình hành</a:t>
            </a:r>
            <a:endParaRPr lang="en-US" sz="2400">
              <a:latin typeface="Times New Roman" panose="02020603050405020304" pitchFamily="18" charset="0"/>
              <a:cs typeface="Times New Roman" panose="02020603050405020304" pitchFamily="18" charset="0"/>
            </a:endParaRPr>
          </a:p>
        </p:txBody>
      </p:sp>
      <p:sp>
        <p:nvSpPr>
          <p:cNvPr id="33" name="TextBox 32"/>
          <p:cNvSpPr txBox="1"/>
          <p:nvPr/>
        </p:nvSpPr>
        <p:spPr>
          <a:xfrm>
            <a:off x="5021631" y="4834730"/>
            <a:ext cx="2993720"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Hai cạnh kề bằng nhau</a:t>
            </a:r>
            <a:endParaRPr lang="en-US" sz="2400">
              <a:latin typeface="Times New Roman" panose="02020603050405020304" pitchFamily="18" charset="0"/>
              <a:cs typeface="Times New Roman" panose="02020603050405020304" pitchFamily="18" charset="0"/>
            </a:endParaRPr>
          </a:p>
        </p:txBody>
      </p:sp>
      <p:sp>
        <p:nvSpPr>
          <p:cNvPr id="35" name="TextBox 34"/>
          <p:cNvSpPr txBox="1"/>
          <p:nvPr/>
        </p:nvSpPr>
        <p:spPr>
          <a:xfrm>
            <a:off x="5021631" y="5529060"/>
            <a:ext cx="3569073"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Hai đường chéo vuông góc</a:t>
            </a:r>
            <a:endParaRPr lang="en-US" sz="2400">
              <a:latin typeface="Times New Roman" panose="02020603050405020304" pitchFamily="18" charset="0"/>
              <a:cs typeface="Times New Roman" panose="02020603050405020304" pitchFamily="18" charset="0"/>
            </a:endParaRPr>
          </a:p>
        </p:txBody>
      </p:sp>
      <p:sp>
        <p:nvSpPr>
          <p:cNvPr id="36" name="TextBox 35"/>
          <p:cNvSpPr txBox="1"/>
          <p:nvPr/>
        </p:nvSpPr>
        <p:spPr>
          <a:xfrm>
            <a:off x="5021631" y="6223390"/>
            <a:ext cx="6251792" cy="461665"/>
          </a:xfrm>
          <a:prstGeom prst="rect">
            <a:avLst/>
          </a:prstGeom>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Một đường chéo là đường phân giác của một góc</a:t>
            </a:r>
            <a:endParaRPr lang="en-US" sz="240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037240" y="675805"/>
            <a:ext cx="6783165" cy="1292238"/>
            <a:chOff x="3037240" y="675805"/>
            <a:chExt cx="6783165" cy="1292238"/>
          </a:xfrm>
        </p:grpSpPr>
        <p:sp>
          <p:nvSpPr>
            <p:cNvPr id="20" name="TextBox 19"/>
            <p:cNvSpPr txBox="1"/>
            <p:nvPr/>
          </p:nvSpPr>
          <p:spPr>
            <a:xfrm>
              <a:off x="4380256" y="675805"/>
              <a:ext cx="5327414"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cạnh : AB = BC = CD = DA</a:t>
              </a:r>
              <a:endParaRPr lang="en-US"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6796414" y="1136518"/>
              <a:ext cx="3023991"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AB // DC;   BC // DA</a:t>
              </a:r>
              <a:endParaRPr lang="en-US" sz="2400">
                <a:latin typeface="Times New Roman" panose="02020603050405020304" pitchFamily="18" charset="0"/>
                <a:cs typeface="Times New Roman" panose="02020603050405020304" pitchFamily="18" charset="0"/>
              </a:endParaRPr>
            </a:p>
          </p:txBody>
        </p:sp>
        <p:cxnSp>
          <p:nvCxnSpPr>
            <p:cNvPr id="46" name="Straight Arrow Connector 45"/>
            <p:cNvCxnSpPr>
              <a:stCxn id="5" idx="3"/>
            </p:cNvCxnSpPr>
            <p:nvPr/>
          </p:nvCxnSpPr>
          <p:spPr>
            <a:xfrm flipV="1">
              <a:off x="3037240" y="1036340"/>
              <a:ext cx="1363893" cy="931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080691" y="1711410"/>
            <a:ext cx="5234784" cy="505372"/>
            <a:chOff x="3080691" y="1711410"/>
            <a:chExt cx="5234784" cy="505372"/>
          </a:xfrm>
        </p:grpSpPr>
        <p:sp>
          <p:nvSpPr>
            <p:cNvPr id="23" name="TextBox 22"/>
            <p:cNvSpPr txBox="1"/>
            <p:nvPr/>
          </p:nvSpPr>
          <p:spPr>
            <a:xfrm>
              <a:off x="4401133" y="1729052"/>
              <a:ext cx="232534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góc: </a:t>
              </a:r>
              <a:endParaRPr lang="en-US" sz="240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346778875"/>
                </p:ext>
              </p:extLst>
            </p:nvPr>
          </p:nvGraphicFramePr>
          <p:xfrm>
            <a:off x="6698052" y="1711410"/>
            <a:ext cx="1617423" cy="505372"/>
          </p:xfrm>
          <a:graphic>
            <a:graphicData uri="http://schemas.openxmlformats.org/presentationml/2006/ole">
              <mc:AlternateContent xmlns:mc="http://schemas.openxmlformats.org/markup-compatibility/2006">
                <mc:Choice xmlns:v="urn:schemas-microsoft-com:vml" Requires="v">
                  <p:oleObj spid="_x0000_s15454" name="Equation" r:id="rId5" imgW="825480" imgH="253800" progId="Equation.DSMT4">
                    <p:embed/>
                  </p:oleObj>
                </mc:Choice>
                <mc:Fallback>
                  <p:oleObj name="Equation" r:id="rId5" imgW="825480" imgH="253800" progId="Equation.DSMT4">
                    <p:embed/>
                    <p:pic>
                      <p:nvPicPr>
                        <p:cNvPr id="0" name=""/>
                        <p:cNvPicPr>
                          <a:picLocks noChangeAspect="1" noChangeArrowheads="1"/>
                        </p:cNvPicPr>
                        <p:nvPr/>
                      </p:nvPicPr>
                      <p:blipFill>
                        <a:blip r:embed="rId6"/>
                        <a:srcRect/>
                        <a:stretch>
                          <a:fillRect/>
                        </a:stretch>
                      </p:blipFill>
                      <p:spPr bwMode="auto">
                        <a:xfrm>
                          <a:off x="6698052" y="1711410"/>
                          <a:ext cx="1617423" cy="505372"/>
                        </a:xfrm>
                        <a:prstGeom prst="rect">
                          <a:avLst/>
                        </a:prstGeom>
                        <a:noFill/>
                      </p:spPr>
                    </p:pic>
                  </p:oleObj>
                </mc:Fallback>
              </mc:AlternateContent>
            </a:graphicData>
          </a:graphic>
        </p:graphicFrame>
        <p:cxnSp>
          <p:nvCxnSpPr>
            <p:cNvPr id="47" name="Straight Arrow Connector 46"/>
            <p:cNvCxnSpPr>
              <a:endCxn id="23" idx="1"/>
            </p:cNvCxnSpPr>
            <p:nvPr/>
          </p:nvCxnSpPr>
          <p:spPr>
            <a:xfrm flipV="1">
              <a:off x="3080691" y="1959885"/>
              <a:ext cx="1320442" cy="99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p:cNvCxnSpPr>
            <a:stCxn id="72" idx="2"/>
          </p:cNvCxnSpPr>
          <p:nvPr/>
        </p:nvCxnSpPr>
        <p:spPr>
          <a:xfrm flipH="1">
            <a:off x="1791222" y="3799774"/>
            <a:ext cx="889217" cy="400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72" idx="2"/>
          </p:cNvCxnSpPr>
          <p:nvPr/>
        </p:nvCxnSpPr>
        <p:spPr>
          <a:xfrm>
            <a:off x="2680439" y="3799774"/>
            <a:ext cx="2242290" cy="371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1665177" y="4854229"/>
            <a:ext cx="0" cy="674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659682" y="4834730"/>
            <a:ext cx="0" cy="1592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659682" y="5065562"/>
            <a:ext cx="2630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659682" y="5759892"/>
            <a:ext cx="2630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659682" y="6427089"/>
            <a:ext cx="2630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01196" y="3338109"/>
            <a:ext cx="395848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smtClean="0">
                <a:latin typeface="Times New Roman" panose="02020603050405020304" pitchFamily="18" charset="0"/>
                <a:cs typeface="Times New Roman" panose="02020603050405020304" pitchFamily="18" charset="0"/>
              </a:rPr>
              <a:t>Dấu hiệu nhận biết hình thoi</a:t>
            </a:r>
            <a:endParaRPr lang="en-US" sz="240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037240" y="1968043"/>
            <a:ext cx="9363526" cy="2074277"/>
            <a:chOff x="3037240" y="1968043"/>
            <a:chExt cx="9363526" cy="2074277"/>
          </a:xfrm>
        </p:grpSpPr>
        <p:sp>
          <p:nvSpPr>
            <p:cNvPr id="25" name="TextBox 24"/>
            <p:cNvSpPr txBox="1"/>
            <p:nvPr/>
          </p:nvSpPr>
          <p:spPr>
            <a:xfrm>
              <a:off x="4445435" y="2504711"/>
              <a:ext cx="3437109"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Tính chất về đường chéo:</a:t>
              </a:r>
            </a:p>
          </p:txBody>
        </p:sp>
        <p:sp>
          <p:nvSpPr>
            <p:cNvPr id="26" name="TextBox 25"/>
            <p:cNvSpPr txBox="1"/>
            <p:nvPr/>
          </p:nvSpPr>
          <p:spPr>
            <a:xfrm>
              <a:off x="7578699" y="3030157"/>
              <a:ext cx="1979896"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AC </a:t>
              </a:r>
              <a:r>
                <a:rPr lang="en-US" sz="2400">
                  <a:latin typeface="Times New Roman" panose="02020603050405020304" pitchFamily="18" charset="0"/>
                  <a:cs typeface="Times New Roman" panose="02020603050405020304" pitchFamily="18" charset="0"/>
                </a:rPr>
                <a:t>⏊ BD</a:t>
              </a:r>
              <a:endParaRPr lang="en-US" sz="2400" smtClean="0">
                <a:latin typeface="Times New Roman" panose="02020603050405020304" pitchFamily="18" charset="0"/>
                <a:cs typeface="Times New Roman" panose="02020603050405020304" pitchFamily="18" charset="0"/>
              </a:endParaRPr>
            </a:p>
          </p:txBody>
        </p:sp>
        <p:sp>
          <p:nvSpPr>
            <p:cNvPr id="27" name="TextBox 26"/>
            <p:cNvSpPr txBox="1"/>
            <p:nvPr/>
          </p:nvSpPr>
          <p:spPr>
            <a:xfrm>
              <a:off x="7569393" y="3580655"/>
              <a:ext cx="4831373"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AC, BD là đường p/giác của các góc</a:t>
              </a:r>
            </a:p>
          </p:txBody>
        </p:sp>
        <p:sp>
          <p:nvSpPr>
            <p:cNvPr id="28" name="TextBox 27"/>
            <p:cNvSpPr txBox="1"/>
            <p:nvPr/>
          </p:nvSpPr>
          <p:spPr>
            <a:xfrm>
              <a:off x="7605125" y="2517518"/>
              <a:ext cx="3035822"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OA = OC,  OB = OD</a:t>
              </a:r>
            </a:p>
          </p:txBody>
        </p:sp>
        <p:cxnSp>
          <p:nvCxnSpPr>
            <p:cNvPr id="79" name="Straight Arrow Connector 78"/>
            <p:cNvCxnSpPr>
              <a:stCxn id="5" idx="3"/>
              <a:endCxn id="25" idx="1"/>
            </p:cNvCxnSpPr>
            <p:nvPr/>
          </p:nvCxnSpPr>
          <p:spPr>
            <a:xfrm>
              <a:off x="3037240" y="1968043"/>
              <a:ext cx="1408195" cy="76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p:cNvCxnSpPr/>
          <p:nvPr/>
        </p:nvCxnSpPr>
        <p:spPr>
          <a:xfrm>
            <a:off x="1564968" y="923352"/>
            <a:ext cx="0" cy="304199"/>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47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62"/>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69"/>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30" grpId="0" animBg="1"/>
      <p:bldP spid="31" grpId="0" animBg="1"/>
      <p:bldP spid="32" grpId="0" animBg="1"/>
      <p:bldP spid="33" grpId="0" animBg="1"/>
      <p:bldP spid="35" grpId="0" animBg="1"/>
      <p:bldP spid="36" grpId="0" animBg="1"/>
      <p:bldP spid="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07364" y="546466"/>
            <a:ext cx="5884636" cy="5884636"/>
          </a:xfrm>
          <a:prstGeom prst="rect">
            <a:avLst/>
          </a:prstGeom>
        </p:spPr>
      </p:pic>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118491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14832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506221" y="788673"/>
            <a:ext cx="11685780" cy="14782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smtClean="0">
                <a:solidFill>
                  <a:srgbClr val="0070C0"/>
                </a:solidFill>
                <a:latin typeface="Times New Roman" panose="02020603050405020304" pitchFamily="18" charset="0"/>
                <a:cs typeface="Times New Roman" panose="02020603050405020304" pitchFamily="18" charset="0"/>
              </a:rPr>
              <a:t>Một số ứng dụng của hình thoi</a:t>
            </a:r>
          </a:p>
          <a:p>
            <a:pPr>
              <a:buFontTx/>
              <a:buChar char="-"/>
            </a:pPr>
            <a:r>
              <a:rPr lang="en-US" sz="3200" smtClean="0">
                <a:solidFill>
                  <a:srgbClr val="0070C0"/>
                </a:solidFill>
                <a:latin typeface="Times New Roman" panose="02020603050405020304" pitchFamily="18" charset="0"/>
                <a:cs typeface="Times New Roman" panose="02020603050405020304" pitchFamily="18" charset="0"/>
              </a:rPr>
              <a:t>Chế tạo kim nam châm </a:t>
            </a:r>
          </a:p>
          <a:p>
            <a:pPr marL="0" indent="0">
              <a:buNone/>
            </a:pPr>
            <a:r>
              <a:rPr lang="en-US" sz="3200" smtClean="0">
                <a:solidFill>
                  <a:srgbClr val="0070C0"/>
                </a:solidFill>
                <a:latin typeface="Times New Roman" panose="02020603050405020304" pitchFamily="18" charset="0"/>
                <a:cs typeface="Times New Roman" panose="02020603050405020304" pitchFamily="18" charset="0"/>
              </a:rPr>
              <a:t>dùng trong la bàn</a:t>
            </a:r>
            <a:endParaRPr lang="en-US" sz="320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062064" y="2693848"/>
            <a:ext cx="3929805" cy="4164152"/>
          </a:xfrm>
          <a:prstGeom prst="rect">
            <a:avLst/>
          </a:prstGeom>
        </p:spPr>
      </p:pic>
    </p:spTree>
    <p:extLst>
      <p:ext uri="{BB962C8B-B14F-4D97-AF65-F5344CB8AC3E}">
        <p14:creationId xmlns:p14="http://schemas.microsoft.com/office/powerpoint/2010/main" val="243333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HÌNH THOI</a:t>
            </a:r>
            <a:endParaRPr lang="en-US" sz="3600">
              <a:solidFill>
                <a:srgbClr val="C00000"/>
              </a:solidFill>
            </a:endParaRPr>
          </a:p>
        </p:txBody>
      </p:sp>
      <p:sp>
        <p:nvSpPr>
          <p:cNvPr id="9" name="Action Button: Forward or Next 8">
            <a:hlinkClick r:id="" action="ppaction://hlinkshowjump?jump=nextslide" highlightClick="1"/>
          </p:cNvPr>
          <p:cNvSpPr/>
          <p:nvPr/>
        </p:nvSpPr>
        <p:spPr>
          <a:xfrm>
            <a:off x="11849100" y="6594924"/>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1483296" y="6594924"/>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506221" y="788673"/>
            <a:ext cx="9902908" cy="2893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smtClean="0">
                <a:solidFill>
                  <a:srgbClr val="0070C0"/>
                </a:solidFill>
                <a:latin typeface="Times New Roman" panose="02020603050405020304" pitchFamily="18" charset="0"/>
                <a:cs typeface="Times New Roman" panose="02020603050405020304" pitchFamily="18" charset="0"/>
              </a:rPr>
              <a:t>Hướng dẫn về nhà</a:t>
            </a:r>
          </a:p>
          <a:p>
            <a:pPr>
              <a:buFontTx/>
              <a:buChar char="-"/>
            </a:pPr>
            <a:r>
              <a:rPr lang="en-US" sz="3200" smtClean="0">
                <a:solidFill>
                  <a:srgbClr val="0070C0"/>
                </a:solidFill>
                <a:latin typeface="Times New Roman" panose="02020603050405020304" pitchFamily="18" charset="0"/>
                <a:cs typeface="Times New Roman" panose="02020603050405020304" pitchFamily="18" charset="0"/>
              </a:rPr>
              <a:t>Học định nghĩa, định lý và dấu hiệu nhận biết hình thoi.</a:t>
            </a:r>
          </a:p>
          <a:p>
            <a:pPr>
              <a:buFontTx/>
              <a:buChar char="-"/>
            </a:pPr>
            <a:r>
              <a:rPr lang="en-US" sz="3200" smtClean="0">
                <a:solidFill>
                  <a:srgbClr val="0070C0"/>
                </a:solidFill>
                <a:latin typeface="Times New Roman" panose="02020603050405020304" pitchFamily="18" charset="0"/>
                <a:cs typeface="Times New Roman" panose="02020603050405020304" pitchFamily="18" charset="0"/>
              </a:rPr>
              <a:t>Bài tập về nhà: 74, 75, 76 SGK trang 106</a:t>
            </a:r>
          </a:p>
          <a:p>
            <a:pPr>
              <a:buFontTx/>
              <a:buChar char="-"/>
            </a:pPr>
            <a:r>
              <a:rPr lang="en-US" sz="3200" smtClean="0">
                <a:solidFill>
                  <a:srgbClr val="0070C0"/>
                </a:solidFill>
                <a:latin typeface="Times New Roman" panose="02020603050405020304" pitchFamily="18" charset="0"/>
                <a:cs typeface="Times New Roman" panose="02020603050405020304" pitchFamily="18" charset="0"/>
              </a:rPr>
              <a:t>Đọc trước bài hình vuông (</a:t>
            </a:r>
            <a:r>
              <a:rPr lang="en-US" sz="3200">
                <a:solidFill>
                  <a:srgbClr val="0070C0"/>
                </a:solidFill>
                <a:latin typeface="Times New Roman" panose="02020603050405020304" pitchFamily="18" charset="0"/>
                <a:cs typeface="Times New Roman" panose="02020603050405020304" pitchFamily="18" charset="0"/>
              </a:rPr>
              <a:t>định nghĩa, định lý và dấu hiệu nhận </a:t>
            </a:r>
            <a:r>
              <a:rPr lang="en-US" sz="3200" smtClean="0">
                <a:solidFill>
                  <a:srgbClr val="0070C0"/>
                </a:solidFill>
                <a:latin typeface="Times New Roman" panose="02020603050405020304" pitchFamily="18" charset="0"/>
                <a:cs typeface="Times New Roman" panose="02020603050405020304" pitchFamily="18" charset="0"/>
              </a:rPr>
              <a:t>biết hình vuông) </a:t>
            </a:r>
          </a:p>
        </p:txBody>
      </p:sp>
    </p:spTree>
    <p:extLst>
      <p:ext uri="{BB962C8B-B14F-4D97-AF65-F5344CB8AC3E}">
        <p14:creationId xmlns:p14="http://schemas.microsoft.com/office/powerpoint/2010/main" val="2789436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96" y="442884"/>
            <a:ext cx="12192000" cy="6858000"/>
          </a:xfrm>
          <a:prstGeom prst="rect">
            <a:avLst/>
          </a:prstGeom>
        </p:spPr>
      </p:pic>
      <p:sp>
        <p:nvSpPr>
          <p:cNvPr id="2" name="Title 1"/>
          <p:cNvSpPr>
            <a:spLocks noGrp="1"/>
          </p:cNvSpPr>
          <p:nvPr>
            <p:ph type="title"/>
          </p:nvPr>
        </p:nvSpPr>
        <p:spPr>
          <a:xfrm>
            <a:off x="2478996" y="1597152"/>
            <a:ext cx="7465104" cy="1325563"/>
          </a:xfrm>
        </p:spPr>
        <p:txBody>
          <a:bodyPr>
            <a:normAutofit/>
          </a:bodyPr>
          <a:lstStyle/>
          <a:p>
            <a:r>
              <a:rPr lang="en-US" sz="3600" smtClean="0"/>
              <a:t>Phát biểu các tính chất hình bình hành</a:t>
            </a:r>
            <a:endParaRPr lang="en-US" sz="3600"/>
          </a:p>
        </p:txBody>
      </p:sp>
      <p:sp>
        <p:nvSpPr>
          <p:cNvPr id="5" name="Action Button: Forward or Next 4">
            <a:hlinkClick r:id="" action="ppaction://hlinkshowjump?jump=nextslide" highlightClick="1"/>
          </p:cNvPr>
          <p:cNvSpPr/>
          <p:nvPr/>
        </p:nvSpPr>
        <p:spPr>
          <a:xfrm>
            <a:off x="10415563" y="6975855"/>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10049759" y="6975855"/>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Action Button: Home 6">
            <a:hlinkClick r:id="rId3" action="ppaction://hlinksldjump" highlightClick="1"/>
          </p:cNvPr>
          <p:cNvSpPr/>
          <p:nvPr/>
        </p:nvSpPr>
        <p:spPr>
          <a:xfrm>
            <a:off x="9522709" y="6975854"/>
            <a:ext cx="5143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357704" y="169113"/>
            <a:ext cx="2824018" cy="547543"/>
          </a:xfrm>
        </p:spPr>
        <p:txBody>
          <a:bodyPr>
            <a:noAutofit/>
          </a:bodyPr>
          <a:lstStyle/>
          <a:p>
            <a:pPr marL="0" indent="0">
              <a:buNone/>
            </a:pPr>
            <a:r>
              <a:rPr lang="en-US" dirty="0" err="1" smtClean="0">
                <a:solidFill>
                  <a:srgbClr val="C00000"/>
                </a:solidFill>
                <a:latin typeface="Times New Roman" panose="02020603050405020304" pitchFamily="18" charset="0"/>
                <a:cs typeface="Times New Roman" panose="02020603050405020304" pitchFamily="18" charset="0"/>
              </a:rPr>
              <a:t>Kiểm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cũ</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74496" y="885769"/>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1</a:t>
            </a:r>
            <a:endParaRPr lang="en-US" sz="2800"/>
          </a:p>
        </p:txBody>
      </p:sp>
    </p:spTree>
    <p:extLst>
      <p:ext uri="{BB962C8B-B14F-4D97-AF65-F5344CB8AC3E}">
        <p14:creationId xmlns:p14="http://schemas.microsoft.com/office/powerpoint/2010/main" val="2873398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24354" y="928281"/>
            <a:ext cx="2824018" cy="547543"/>
          </a:xfrm>
        </p:spPr>
        <p:txBody>
          <a:bodyPr>
            <a:noAutofit/>
          </a:bodyPr>
          <a:lstStyle/>
          <a:p>
            <a:pPr marL="0" indent="0">
              <a:buNone/>
            </a:pPr>
            <a:r>
              <a:rPr lang="en-US" dirty="0" err="1" smtClean="0">
                <a:solidFill>
                  <a:srgbClr val="C00000"/>
                </a:solidFill>
                <a:latin typeface="Times New Roman" panose="02020603050405020304" pitchFamily="18" charset="0"/>
                <a:cs typeface="Times New Roman" panose="02020603050405020304" pitchFamily="18" charset="0"/>
              </a:rPr>
              <a:t>Kiểm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cũ</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1069340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032759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Content Placeholder 2"/>
          <p:cNvSpPr txBox="1">
            <a:spLocks/>
          </p:cNvSpPr>
          <p:nvPr/>
        </p:nvSpPr>
        <p:spPr>
          <a:xfrm>
            <a:off x="2559447" y="2569205"/>
            <a:ext cx="7073106" cy="535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smtClean="0">
                <a:solidFill>
                  <a:srgbClr val="0070C0"/>
                </a:solidFill>
                <a:latin typeface="Times New Roman" panose="02020603050405020304" pitchFamily="18" charset="0"/>
                <a:cs typeface="Times New Roman" panose="02020603050405020304" pitchFamily="18" charset="0"/>
              </a:rPr>
              <a:t>Phát </a:t>
            </a:r>
            <a:r>
              <a:rPr lang="en-US" sz="2400" err="1" smtClean="0">
                <a:solidFill>
                  <a:srgbClr val="0070C0"/>
                </a:solidFill>
                <a:latin typeface="Times New Roman" panose="02020603050405020304" pitchFamily="18" charset="0"/>
                <a:cs typeface="Times New Roman" panose="02020603050405020304" pitchFamily="18" charset="0"/>
              </a:rPr>
              <a:t>biểu</a:t>
            </a:r>
            <a:r>
              <a:rPr lang="en-US" sz="2400" smtClean="0">
                <a:solidFill>
                  <a:srgbClr val="0070C0"/>
                </a:solidFill>
                <a:latin typeface="Times New Roman" panose="02020603050405020304" pitchFamily="18" charset="0"/>
                <a:cs typeface="Times New Roman" panose="02020603050405020304" pitchFamily="18" charset="0"/>
              </a:rPr>
              <a:t> các dấu </a:t>
            </a:r>
            <a:r>
              <a:rPr lang="en-US" sz="2400" dirty="0" err="1" smtClean="0">
                <a:solidFill>
                  <a:srgbClr val="0070C0"/>
                </a:solidFill>
                <a:latin typeface="Times New Roman" panose="02020603050405020304" pitchFamily="18" charset="0"/>
                <a:cs typeface="Times New Roman" panose="02020603050405020304" pitchFamily="18" charset="0"/>
              </a:rPr>
              <a:t>hiệu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nhận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biết</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hình</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err="1" smtClean="0">
                <a:solidFill>
                  <a:srgbClr val="0070C0"/>
                </a:solidFill>
                <a:latin typeface="Times New Roman" panose="02020603050405020304" pitchFamily="18" charset="0"/>
                <a:cs typeface="Times New Roman" panose="02020603050405020304" pitchFamily="18" charset="0"/>
              </a:rPr>
              <a:t>bình</a:t>
            </a:r>
            <a:r>
              <a:rPr lang="en-US" sz="2400" smtClean="0">
                <a:solidFill>
                  <a:srgbClr val="0070C0"/>
                </a:solidFill>
                <a:latin typeface="Times New Roman" panose="02020603050405020304" pitchFamily="18" charset="0"/>
                <a:cs typeface="Times New Roman" panose="02020603050405020304" pitchFamily="18" charset="0"/>
              </a:rPr>
              <a:t> hành</a:t>
            </a:r>
            <a:endParaRPr lang="en-US" sz="2400" dirty="0" smtClean="0">
              <a:solidFill>
                <a:srgbClr val="0070C0"/>
              </a:solidFill>
              <a:latin typeface="Times New Roman" panose="02020603050405020304" pitchFamily="18" charset="0"/>
              <a:cs typeface="Times New Roman" panose="02020603050405020304" pitchFamily="18" charset="0"/>
            </a:endParaRPr>
          </a:p>
        </p:txBody>
      </p:sp>
      <p:sp>
        <p:nvSpPr>
          <p:cNvPr id="4" name="Action Button: Home 3">
            <a:hlinkClick r:id="rId4" action="ppaction://hlinksldjump" highlightClick="1"/>
          </p:cNvPr>
          <p:cNvSpPr/>
          <p:nvPr/>
        </p:nvSpPr>
        <p:spPr>
          <a:xfrm>
            <a:off x="9800546" y="6581958"/>
            <a:ext cx="5143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36396" y="1661219"/>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smtClean="0"/>
              <a:t>Câu 2</a:t>
            </a:r>
            <a:endParaRPr lang="en-US" sz="2800"/>
          </a:p>
        </p:txBody>
      </p:sp>
    </p:spTree>
    <p:extLst>
      <p:ext uri="{BB962C8B-B14F-4D97-AF65-F5344CB8AC3E}">
        <p14:creationId xmlns:p14="http://schemas.microsoft.com/office/powerpoint/2010/main" val="906417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156" name="Text Box 4"/>
          <p:cNvSpPr txBox="1">
            <a:spLocks noChangeArrowheads="1"/>
          </p:cNvSpPr>
          <p:nvPr/>
        </p:nvSpPr>
        <p:spPr bwMode="auto">
          <a:xfrm>
            <a:off x="2855743" y="1597440"/>
            <a:ext cx="9076804"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400" b="1" dirty="0" err="1">
                <a:solidFill>
                  <a:srgbClr val="0033CC"/>
                </a:solidFill>
              </a:rPr>
              <a:t>Trong</a:t>
            </a:r>
            <a:r>
              <a:rPr lang="en-US" altLang="en-US" sz="2400" b="1" dirty="0">
                <a:solidFill>
                  <a:srgbClr val="0033CC"/>
                </a:solidFill>
              </a:rPr>
              <a:t> </a:t>
            </a:r>
            <a:r>
              <a:rPr lang="en-US" altLang="en-US" sz="2400" b="1" dirty="0" err="1">
                <a:solidFill>
                  <a:srgbClr val="0033CC"/>
                </a:solidFill>
              </a:rPr>
              <a:t>các</a:t>
            </a:r>
            <a:r>
              <a:rPr lang="en-US" altLang="en-US" sz="2400" b="1" dirty="0">
                <a:solidFill>
                  <a:srgbClr val="0033CC"/>
                </a:solidFill>
              </a:rPr>
              <a:t> </a:t>
            </a:r>
            <a:r>
              <a:rPr lang="en-US" altLang="en-US" sz="2400" b="1" dirty="0" err="1">
                <a:solidFill>
                  <a:srgbClr val="0033CC"/>
                </a:solidFill>
              </a:rPr>
              <a:t>tứ</a:t>
            </a:r>
            <a:r>
              <a:rPr lang="en-US" altLang="en-US" sz="2400" b="1" dirty="0">
                <a:solidFill>
                  <a:srgbClr val="0033CC"/>
                </a:solidFill>
              </a:rPr>
              <a:t> </a:t>
            </a:r>
            <a:r>
              <a:rPr lang="en-US" altLang="en-US" sz="2400" b="1" dirty="0" err="1">
                <a:solidFill>
                  <a:srgbClr val="0033CC"/>
                </a:solidFill>
              </a:rPr>
              <a:t>giác</a:t>
            </a:r>
            <a:r>
              <a:rPr lang="en-US" altLang="en-US" sz="2400" b="1" dirty="0">
                <a:solidFill>
                  <a:srgbClr val="0033CC"/>
                </a:solidFill>
              </a:rPr>
              <a:t> ở </a:t>
            </a:r>
            <a:r>
              <a:rPr lang="en-US" altLang="en-US" sz="2400" b="1" dirty="0" err="1">
                <a:solidFill>
                  <a:srgbClr val="0033CC"/>
                </a:solidFill>
              </a:rPr>
              <a:t>hình</a:t>
            </a:r>
            <a:r>
              <a:rPr lang="en-US" altLang="en-US" sz="2400" b="1" dirty="0">
                <a:solidFill>
                  <a:srgbClr val="0033CC"/>
                </a:solidFill>
              </a:rPr>
              <a:t> </a:t>
            </a:r>
            <a:r>
              <a:rPr lang="en-US" altLang="en-US" sz="2400" b="1" dirty="0" err="1">
                <a:solidFill>
                  <a:srgbClr val="0033CC"/>
                </a:solidFill>
              </a:rPr>
              <a:t>vẽ</a:t>
            </a:r>
            <a:r>
              <a:rPr lang="en-US" altLang="en-US" sz="2400" b="1" dirty="0">
                <a:solidFill>
                  <a:srgbClr val="0033CC"/>
                </a:solidFill>
              </a:rPr>
              <a:t> </a:t>
            </a:r>
            <a:r>
              <a:rPr lang="en-US" altLang="en-US" sz="2400" b="1" dirty="0" err="1">
                <a:solidFill>
                  <a:srgbClr val="0033CC"/>
                </a:solidFill>
              </a:rPr>
              <a:t>bên</a:t>
            </a:r>
            <a:r>
              <a:rPr lang="en-US" altLang="en-US" sz="2400" b="1" dirty="0">
                <a:solidFill>
                  <a:srgbClr val="0033CC"/>
                </a:solidFill>
              </a:rPr>
              <a:t>, </a:t>
            </a:r>
            <a:r>
              <a:rPr lang="en-US" altLang="en-US" sz="2400" b="1" dirty="0" err="1">
                <a:solidFill>
                  <a:srgbClr val="0033CC"/>
                </a:solidFill>
              </a:rPr>
              <a:t>tứ</a:t>
            </a:r>
            <a:r>
              <a:rPr lang="en-US" altLang="en-US" sz="2400" b="1" dirty="0">
                <a:solidFill>
                  <a:srgbClr val="0033CC"/>
                </a:solidFill>
              </a:rPr>
              <a:t> </a:t>
            </a:r>
            <a:r>
              <a:rPr lang="en-US" altLang="en-US" sz="2400" b="1" dirty="0" err="1">
                <a:solidFill>
                  <a:srgbClr val="0033CC"/>
                </a:solidFill>
              </a:rPr>
              <a:t>giác</a:t>
            </a:r>
            <a:r>
              <a:rPr lang="en-US" altLang="en-US" sz="2400" b="1" dirty="0">
                <a:solidFill>
                  <a:srgbClr val="0033CC"/>
                </a:solidFill>
              </a:rPr>
              <a:t> </a:t>
            </a:r>
            <a:r>
              <a:rPr lang="en-US" altLang="en-US" sz="2400" b="1" dirty="0" err="1">
                <a:solidFill>
                  <a:srgbClr val="0033CC"/>
                </a:solidFill>
              </a:rPr>
              <a:t>nào</a:t>
            </a:r>
            <a:r>
              <a:rPr lang="en-US" altLang="en-US" sz="2400" b="1" dirty="0">
                <a:solidFill>
                  <a:srgbClr val="0033CC"/>
                </a:solidFill>
              </a:rPr>
              <a:t> </a:t>
            </a:r>
            <a:r>
              <a:rPr lang="en-US" altLang="en-US" sz="2400" b="1" dirty="0" err="1" smtClean="0">
                <a:solidFill>
                  <a:srgbClr val="FF0000"/>
                </a:solidFill>
              </a:rPr>
              <a:t>không</a:t>
            </a:r>
            <a:r>
              <a:rPr lang="en-US" altLang="en-US" sz="2400" b="1" dirty="0" smtClean="0">
                <a:solidFill>
                  <a:srgbClr val="0033CC"/>
                </a:solidFill>
              </a:rPr>
              <a:t> </a:t>
            </a:r>
            <a:r>
              <a:rPr lang="en-US" altLang="en-US" sz="2400" b="1" dirty="0" err="1" smtClean="0">
                <a:solidFill>
                  <a:srgbClr val="0033CC"/>
                </a:solidFill>
              </a:rPr>
              <a:t>là</a:t>
            </a:r>
            <a:r>
              <a:rPr lang="en-US" altLang="en-US" sz="2400" b="1" dirty="0" smtClean="0">
                <a:solidFill>
                  <a:srgbClr val="0033CC"/>
                </a:solidFill>
              </a:rPr>
              <a:t> </a:t>
            </a:r>
            <a:r>
              <a:rPr lang="en-US" altLang="en-US" sz="2400" b="1" dirty="0" err="1">
                <a:solidFill>
                  <a:srgbClr val="0033CC"/>
                </a:solidFill>
              </a:rPr>
              <a:t>hình</a:t>
            </a:r>
            <a:r>
              <a:rPr lang="en-US" altLang="en-US" sz="2400" b="1" dirty="0">
                <a:solidFill>
                  <a:srgbClr val="0033CC"/>
                </a:solidFill>
              </a:rPr>
              <a:t> </a:t>
            </a:r>
            <a:r>
              <a:rPr lang="en-US" altLang="en-US" sz="2400" b="1" dirty="0" err="1">
                <a:solidFill>
                  <a:srgbClr val="0033CC"/>
                </a:solidFill>
              </a:rPr>
              <a:t>bình</a:t>
            </a:r>
            <a:r>
              <a:rPr lang="en-US" altLang="en-US" sz="2400" b="1" dirty="0">
                <a:solidFill>
                  <a:srgbClr val="0033CC"/>
                </a:solidFill>
              </a:rPr>
              <a:t> </a:t>
            </a:r>
            <a:r>
              <a:rPr lang="en-US" altLang="en-US" sz="2400" b="1" dirty="0" err="1" smtClean="0">
                <a:solidFill>
                  <a:srgbClr val="0033CC"/>
                </a:solidFill>
              </a:rPr>
              <a:t>hành</a:t>
            </a:r>
            <a:endParaRPr lang="en-US" altLang="en-US" sz="2400" b="1" dirty="0">
              <a:solidFill>
                <a:srgbClr val="0033CC"/>
              </a:solidFill>
            </a:endParaRPr>
          </a:p>
        </p:txBody>
      </p:sp>
      <p:pic>
        <p:nvPicPr>
          <p:cNvPr id="49170"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696897"/>
            <a:ext cx="7889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40662" y="2263589"/>
            <a:ext cx="2515081" cy="2194963"/>
          </a:xfrm>
          <a:prstGeom prst="rect">
            <a:avLst/>
          </a:prstGeom>
        </p:spPr>
      </p:pic>
      <p:pic>
        <p:nvPicPr>
          <p:cNvPr id="5" name="Picture 4"/>
          <p:cNvPicPr>
            <a:picLocks noChangeAspect="1"/>
          </p:cNvPicPr>
          <p:nvPr/>
        </p:nvPicPr>
        <p:blipFill>
          <a:blip r:embed="rId5"/>
          <a:stretch>
            <a:fillRect/>
          </a:stretch>
        </p:blipFill>
        <p:spPr>
          <a:xfrm>
            <a:off x="3479633" y="2216361"/>
            <a:ext cx="1553836" cy="2452925"/>
          </a:xfrm>
          <a:prstGeom prst="rect">
            <a:avLst/>
          </a:prstGeom>
        </p:spPr>
      </p:pic>
      <p:pic>
        <p:nvPicPr>
          <p:cNvPr id="6" name="Picture 5"/>
          <p:cNvPicPr>
            <a:picLocks noChangeAspect="1"/>
          </p:cNvPicPr>
          <p:nvPr/>
        </p:nvPicPr>
        <p:blipFill>
          <a:blip r:embed="rId6"/>
          <a:stretch>
            <a:fillRect/>
          </a:stretch>
        </p:blipFill>
        <p:spPr>
          <a:xfrm>
            <a:off x="6139541" y="2378069"/>
            <a:ext cx="2476997" cy="2080483"/>
          </a:xfrm>
          <a:prstGeom prst="rect">
            <a:avLst/>
          </a:prstGeom>
        </p:spPr>
      </p:pic>
      <p:pic>
        <p:nvPicPr>
          <p:cNvPr id="7" name="Picture 6"/>
          <p:cNvPicPr>
            <a:picLocks noChangeAspect="1"/>
          </p:cNvPicPr>
          <p:nvPr/>
        </p:nvPicPr>
        <p:blipFill>
          <a:blip r:embed="rId7"/>
          <a:stretch>
            <a:fillRect/>
          </a:stretch>
        </p:blipFill>
        <p:spPr>
          <a:xfrm>
            <a:off x="9262248" y="2549142"/>
            <a:ext cx="2105295" cy="2214806"/>
          </a:xfrm>
          <a:prstGeom prst="rect">
            <a:avLst/>
          </a:prstGeom>
        </p:spPr>
      </p:pic>
      <p:sp>
        <p:nvSpPr>
          <p:cNvPr id="25" name="Action Button: Forward or Next 24">
            <a:hlinkClick r:id="" action="ppaction://hlinkshowjump?jump=nextslide" highlightClick="1"/>
          </p:cNvPr>
          <p:cNvSpPr/>
          <p:nvPr/>
        </p:nvSpPr>
        <p:spPr>
          <a:xfrm>
            <a:off x="1120775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Back or Previous 25">
            <a:hlinkClick r:id="" action="ppaction://hlinkshowjump?jump=previousslide" highlightClick="1"/>
          </p:cNvPr>
          <p:cNvSpPr/>
          <p:nvPr/>
        </p:nvSpPr>
        <p:spPr>
          <a:xfrm>
            <a:off x="1084194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Action Button: Home 26">
            <a:hlinkClick r:id="rId8" action="ppaction://hlinksldjump" highlightClick="1"/>
          </p:cNvPr>
          <p:cNvSpPr/>
          <p:nvPr/>
        </p:nvSpPr>
        <p:spPr>
          <a:xfrm>
            <a:off x="10314896" y="6581958"/>
            <a:ext cx="5143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a:spLocks noGrp="1"/>
          </p:cNvSpPr>
          <p:nvPr>
            <p:ph idx="1"/>
          </p:nvPr>
        </p:nvSpPr>
        <p:spPr>
          <a:xfrm>
            <a:off x="4428476" y="124807"/>
            <a:ext cx="2824018" cy="547543"/>
          </a:xfrm>
        </p:spPr>
        <p:txBody>
          <a:bodyPr>
            <a:noAutofit/>
          </a:bodyPr>
          <a:lstStyle/>
          <a:p>
            <a:pPr marL="0" indent="0">
              <a:buNone/>
            </a:pPr>
            <a:r>
              <a:rPr lang="en-US" dirty="0" err="1" smtClean="0">
                <a:solidFill>
                  <a:srgbClr val="C00000"/>
                </a:solidFill>
                <a:latin typeface="Times New Roman" panose="02020603050405020304" pitchFamily="18" charset="0"/>
                <a:cs typeface="Times New Roman" panose="02020603050405020304" pitchFamily="18" charset="0"/>
              </a:rPr>
              <a:t>Kiểm</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tra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bài</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cũ</a:t>
            </a:r>
            <a:r>
              <a:rPr lang="en-US" dirty="0" smtClean="0">
                <a:solidFill>
                  <a:srgbClr val="C00000"/>
                </a:solidFill>
                <a:latin typeface="Times New Roman" panose="02020603050405020304" pitchFamily="18"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a:p>
            <a:endParaRPr lang="en-US"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428476" y="873285"/>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err="1" smtClean="0"/>
              <a:t>Câu</a:t>
            </a:r>
            <a:r>
              <a:rPr lang="en-US" sz="2800" dirty="0" smtClean="0"/>
              <a:t> 3</a:t>
            </a:r>
            <a:endParaRPr lang="en-US" sz="2800" dirty="0"/>
          </a:p>
        </p:txBody>
      </p:sp>
    </p:spTree>
    <p:extLst>
      <p:ext uri="{BB962C8B-B14F-4D97-AF65-F5344CB8AC3E}">
        <p14:creationId xmlns:p14="http://schemas.microsoft.com/office/powerpoint/2010/main" val="72471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49170"/>
                                        </p:tgtEl>
                                        <p:attrNameLst>
                                          <p:attrName>style.visibility</p:attrName>
                                        </p:attrNameLst>
                                      </p:cBhvr>
                                      <p:to>
                                        <p:strVal val="visible"/>
                                      </p:to>
                                    </p:set>
                                    <p:animEffect transition="in" filter="fade">
                                      <p:cBhvr>
                                        <p:cTn id="7" dur="770" decel="100000"/>
                                        <p:tgtEl>
                                          <p:spTgt spid="49170"/>
                                        </p:tgtEl>
                                      </p:cBhvr>
                                    </p:animEffect>
                                    <p:animScale>
                                      <p:cBhvr>
                                        <p:cTn id="8" dur="770" decel="100000"/>
                                        <p:tgtEl>
                                          <p:spTgt spid="49170"/>
                                        </p:tgtEl>
                                      </p:cBhvr>
                                      <p:from x="10000" y="10000"/>
                                      <p:to x="200000" y="450000"/>
                                    </p:animScale>
                                    <p:animScale>
                                      <p:cBhvr>
                                        <p:cTn id="9" dur="1230" accel="100000" fill="hold">
                                          <p:stCondLst>
                                            <p:cond delay="770"/>
                                          </p:stCondLst>
                                        </p:cTn>
                                        <p:tgtEl>
                                          <p:spTgt spid="49170"/>
                                        </p:tgtEl>
                                      </p:cBhvr>
                                      <p:from x="200000" y="450000"/>
                                      <p:to x="100000" y="100000"/>
                                    </p:animScale>
                                    <p:set>
                                      <p:cBhvr>
                                        <p:cTn id="10" dur="770" fill="hold"/>
                                        <p:tgtEl>
                                          <p:spTgt spid="49170"/>
                                        </p:tgtEl>
                                        <p:attrNameLst>
                                          <p:attrName>ppt_x</p:attrName>
                                        </p:attrNameLst>
                                      </p:cBhvr>
                                      <p:to>
                                        <p:strVal val="(0.5)"/>
                                      </p:to>
                                    </p:set>
                                    <p:anim from="(0.5)" to="(#ppt_x)" calcmode="lin" valueType="num">
                                      <p:cBhvr>
                                        <p:cTn id="11" dur="1230" accel="100000" fill="hold">
                                          <p:stCondLst>
                                            <p:cond delay="770"/>
                                          </p:stCondLst>
                                        </p:cTn>
                                        <p:tgtEl>
                                          <p:spTgt spid="49170"/>
                                        </p:tgtEl>
                                        <p:attrNameLst>
                                          <p:attrName>ppt_x</p:attrName>
                                        </p:attrNameLst>
                                      </p:cBhvr>
                                    </p:anim>
                                    <p:set>
                                      <p:cBhvr>
                                        <p:cTn id="12" dur="770" fill="hold"/>
                                        <p:tgtEl>
                                          <p:spTgt spid="49170"/>
                                        </p:tgtEl>
                                        <p:attrNameLst>
                                          <p:attrName>ppt_y</p:attrName>
                                        </p:attrNameLst>
                                      </p:cBhvr>
                                      <p:to>
                                        <p:strVal val="(#ppt_y+0.4)"/>
                                      </p:to>
                                    </p:set>
                                    <p:anim from="(#ppt_y+0.4)" to="(#ppt_y)" calcmode="lin" valueType="num">
                                      <p:cBhvr>
                                        <p:cTn id="13" dur="1230" accel="100000" fill="hold">
                                          <p:stCondLst>
                                            <p:cond delay="770"/>
                                          </p:stCondLst>
                                        </p:cTn>
                                        <p:tgtEl>
                                          <p:spTgt spid="491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4214" y="19051"/>
            <a:ext cx="10546986" cy="6838949"/>
          </a:xfrm>
          <a:prstGeom prst="rect">
            <a:avLst/>
          </a:prstGeom>
        </p:spPr>
      </p:pic>
      <p:sp>
        <p:nvSpPr>
          <p:cNvPr id="9" name="Action Button: Forward or Next 8">
            <a:hlinkClick r:id="" action="ppaction://hlinkshowjump?jump=nextslide" highlightClick="1"/>
          </p:cNvPr>
          <p:cNvSpPr/>
          <p:nvPr/>
        </p:nvSpPr>
        <p:spPr>
          <a:xfrm>
            <a:off x="9073592" y="651479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8707788" y="651479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Action Button: Home 10">
            <a:hlinkClick r:id="rId3" action="ppaction://hlinksldjump" highlightClick="1"/>
          </p:cNvPr>
          <p:cNvSpPr/>
          <p:nvPr/>
        </p:nvSpPr>
        <p:spPr>
          <a:xfrm>
            <a:off x="8180738" y="6514798"/>
            <a:ext cx="5143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4300" y="114300"/>
            <a:ext cx="139065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err="1" smtClean="0"/>
              <a:t>Câu</a:t>
            </a:r>
            <a:r>
              <a:rPr lang="en-US" sz="2800" dirty="0" smtClean="0"/>
              <a:t> 4</a:t>
            </a:r>
            <a:endParaRPr lang="en-US" sz="2800" dirty="0"/>
          </a:p>
        </p:txBody>
      </p:sp>
      <p:sp>
        <p:nvSpPr>
          <p:cNvPr id="2" name="TextBox 1"/>
          <p:cNvSpPr txBox="1"/>
          <p:nvPr/>
        </p:nvSpPr>
        <p:spPr>
          <a:xfrm>
            <a:off x="9416492" y="386997"/>
            <a:ext cx="2533309"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2x+ 2 = 40</a:t>
            </a:r>
          </a:p>
          <a:p>
            <a:r>
              <a:rPr lang="en-US" sz="2400" dirty="0" smtClean="0"/>
              <a:t>     2x = 40 – 2 </a:t>
            </a:r>
          </a:p>
          <a:p>
            <a:r>
              <a:rPr lang="en-US" sz="2400" dirty="0" smtClean="0"/>
              <a:t>     2x = 38</a:t>
            </a:r>
          </a:p>
          <a:p>
            <a:r>
              <a:rPr lang="en-US" sz="2400" dirty="0" smtClean="0"/>
              <a:t>       x = 19</a:t>
            </a:r>
            <a:endParaRPr lang="en-US" sz="2400" dirty="0"/>
          </a:p>
        </p:txBody>
      </p:sp>
      <p:sp>
        <p:nvSpPr>
          <p:cNvPr id="3" name="Rectangle 2"/>
          <p:cNvSpPr/>
          <p:nvPr/>
        </p:nvSpPr>
        <p:spPr>
          <a:xfrm>
            <a:off x="9316035" y="343867"/>
            <a:ext cx="2699721" cy="16402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575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26" presetClass="emph" presetSubtype="0" repeatCount="5000" fill="hold" grpId="0"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2475" y="1790700"/>
            <a:ext cx="11439525" cy="5067300"/>
          </a:xfrm>
          <a:prstGeom prst="rect">
            <a:avLst/>
          </a:prstGeom>
        </p:spPr>
      </p:pic>
      <p:pic>
        <p:nvPicPr>
          <p:cNvPr id="6" name="Picture 5"/>
          <p:cNvPicPr>
            <a:picLocks noChangeAspect="1"/>
          </p:cNvPicPr>
          <p:nvPr/>
        </p:nvPicPr>
        <p:blipFill>
          <a:blip r:embed="rId3"/>
          <a:stretch>
            <a:fillRect/>
          </a:stretch>
        </p:blipFill>
        <p:spPr>
          <a:xfrm>
            <a:off x="752475" y="1790700"/>
            <a:ext cx="11534775" cy="5010150"/>
          </a:xfrm>
          <a:prstGeom prst="rect">
            <a:avLst/>
          </a:prstGeom>
        </p:spPr>
      </p:pic>
      <p:sp>
        <p:nvSpPr>
          <p:cNvPr id="7" name="Action Button: Forward or Next 6">
            <a:hlinkClick r:id="" action="ppaction://hlinkshowjump?jump=nextslide" highlightClick="1"/>
          </p:cNvPr>
          <p:cNvSpPr/>
          <p:nvPr/>
        </p:nvSpPr>
        <p:spPr>
          <a:xfrm>
            <a:off x="1078865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042284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Action Button: Home 8">
            <a:hlinkClick r:id="rId4" action="ppaction://hlinksldjump" highlightClick="1"/>
          </p:cNvPr>
          <p:cNvSpPr/>
          <p:nvPr/>
        </p:nvSpPr>
        <p:spPr>
          <a:xfrm>
            <a:off x="9895796" y="6581958"/>
            <a:ext cx="514350" cy="23794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49308" y="4677507"/>
            <a:ext cx="861646" cy="769441"/>
          </a:xfrm>
          <a:prstGeom prst="rect">
            <a:avLst/>
          </a:prstGeom>
          <a:noFill/>
        </p:spPr>
        <p:txBody>
          <a:bodyPr wrap="square" rtlCol="0">
            <a:spAutoFit/>
          </a:bodyPr>
          <a:lstStyle/>
          <a:p>
            <a:r>
              <a:rPr lang="en-US" sz="4400" smtClean="0">
                <a:solidFill>
                  <a:srgbClr val="7030A0"/>
                </a:solidFill>
              </a:rPr>
              <a:t>J</a:t>
            </a:r>
            <a:endParaRPr lang="en-US" sz="4400">
              <a:solidFill>
                <a:srgbClr val="7030A0"/>
              </a:solidFill>
            </a:endParaRPr>
          </a:p>
        </p:txBody>
      </p:sp>
      <p:sp>
        <p:nvSpPr>
          <p:cNvPr id="10" name="TextBox 9"/>
          <p:cNvSpPr txBox="1"/>
          <p:nvPr/>
        </p:nvSpPr>
        <p:spPr>
          <a:xfrm>
            <a:off x="2725615" y="4870938"/>
            <a:ext cx="861646" cy="769441"/>
          </a:xfrm>
          <a:prstGeom prst="rect">
            <a:avLst/>
          </a:prstGeom>
          <a:noFill/>
        </p:spPr>
        <p:txBody>
          <a:bodyPr wrap="square" rtlCol="0">
            <a:spAutoFit/>
          </a:bodyPr>
          <a:lstStyle/>
          <a:p>
            <a:r>
              <a:rPr lang="en-US" sz="4400" smtClean="0">
                <a:solidFill>
                  <a:srgbClr val="7030A0"/>
                </a:solidFill>
              </a:rPr>
              <a:t>K</a:t>
            </a:r>
            <a:endParaRPr lang="en-US" sz="4400">
              <a:solidFill>
                <a:srgbClr val="7030A0"/>
              </a:solidFill>
            </a:endParaRPr>
          </a:p>
        </p:txBody>
      </p:sp>
      <p:sp>
        <p:nvSpPr>
          <p:cNvPr id="11" name="TextBox 10">
            <a:hlinkClick r:id="rId5" action="ppaction://hlinksldjump"/>
          </p:cNvPr>
          <p:cNvSpPr txBox="1"/>
          <p:nvPr/>
        </p:nvSpPr>
        <p:spPr>
          <a:xfrm>
            <a:off x="27896" y="0"/>
            <a:ext cx="1752600" cy="5232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err="1" smtClean="0"/>
              <a:t>Câu</a:t>
            </a:r>
            <a:r>
              <a:rPr lang="en-US" sz="2800" dirty="0" smtClean="0"/>
              <a:t> 5</a:t>
            </a:r>
            <a:endParaRPr lang="en-US" sz="2800" dirty="0"/>
          </a:p>
        </p:txBody>
      </p:sp>
    </p:spTree>
    <p:extLst>
      <p:ext uri="{BB962C8B-B14F-4D97-AF65-F5344CB8AC3E}">
        <p14:creationId xmlns:p14="http://schemas.microsoft.com/office/powerpoint/2010/main" val="136596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97"/>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574675"/>
          </a:xfrm>
        </p:spPr>
        <p:txBody>
          <a:bodyPr>
            <a:noAutofit/>
          </a:bodyPr>
          <a:lstStyle/>
          <a:p>
            <a:pPr algn="ctr"/>
            <a:r>
              <a:rPr lang="en-US" sz="3600" smtClean="0">
                <a:solidFill>
                  <a:srgbClr val="C00000"/>
                </a:solidFill>
              </a:rPr>
              <a:t>§11 HÌNH THOI</a:t>
            </a:r>
            <a:endParaRPr lang="en-US" sz="3600">
              <a:solidFill>
                <a:srgbClr val="C00000"/>
              </a:solidFill>
            </a:endParaRPr>
          </a:p>
        </p:txBody>
      </p:sp>
      <p:sp>
        <p:nvSpPr>
          <p:cNvPr id="3" name="Content Placeholder 2"/>
          <p:cNvSpPr>
            <a:spLocks noGrp="1"/>
          </p:cNvSpPr>
          <p:nvPr>
            <p:ph idx="1"/>
          </p:nvPr>
        </p:nvSpPr>
        <p:spPr>
          <a:xfrm>
            <a:off x="279400" y="851766"/>
            <a:ext cx="3984336" cy="547543"/>
          </a:xfrm>
        </p:spPr>
        <p:txBody>
          <a:bodyPr>
            <a:noAutofit/>
          </a:bodyPr>
          <a:lstStyle/>
          <a:p>
            <a:pPr marL="0" indent="0">
              <a:buNone/>
            </a:pPr>
            <a:r>
              <a:rPr lang="en-US" smtClean="0">
                <a:solidFill>
                  <a:srgbClr val="C00000"/>
                </a:solidFill>
                <a:latin typeface="Times New Roman" panose="02020603050405020304" pitchFamily="18" charset="0"/>
                <a:cs typeface="Times New Roman" panose="02020603050405020304" pitchFamily="18" charset="0"/>
              </a:rPr>
              <a:t>I. Định nghĩa (SGK)</a:t>
            </a:r>
          </a:p>
          <a:p>
            <a:pPr marL="0" indent="0">
              <a:buNone/>
            </a:pPr>
            <a:r>
              <a:rPr lang="en-US" smtClean="0">
                <a:solidFill>
                  <a:srgbClr val="C00000"/>
                </a:solidFill>
                <a:latin typeface="Times New Roman" panose="02020603050405020304" pitchFamily="18" charset="0"/>
                <a:cs typeface="Times New Roman" panose="02020603050405020304" pitchFamily="18" charset="0"/>
              </a:rPr>
              <a:t> </a:t>
            </a:r>
            <a:endParaRPr lang="en-US">
              <a:solidFill>
                <a:srgbClr val="C00000"/>
              </a:solidFill>
              <a:latin typeface="Times New Roman" panose="02020603050405020304" pitchFamily="18" charset="0"/>
              <a:cs typeface="Times New Roman" panose="02020603050405020304" pitchFamily="18" charset="0"/>
            </a:endParaRPr>
          </a:p>
          <a:p>
            <a:endParaRPr lang="en-US">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1048385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011804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Content Placeholder 2"/>
          <p:cNvSpPr txBox="1">
            <a:spLocks/>
          </p:cNvSpPr>
          <p:nvPr/>
        </p:nvSpPr>
        <p:spPr>
          <a:xfrm>
            <a:off x="279400" y="1393639"/>
            <a:ext cx="80702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rgbClr val="0070C0"/>
                </a:solidFill>
                <a:latin typeface="Times New Roman" panose="02020603050405020304" pitchFamily="18" charset="0"/>
                <a:cs typeface="Times New Roman" panose="02020603050405020304" pitchFamily="18" charset="0"/>
              </a:rPr>
              <a:t>Hình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thoi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là</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một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tứ</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giác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có</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bốn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cạnh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bằng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nhau</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1117600" y="2535382"/>
            <a:ext cx="297108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0070C0"/>
                </a:solidFill>
                <a:latin typeface="Times New Roman" panose="02020603050405020304" pitchFamily="18" charset="0"/>
                <a:cs typeface="Times New Roman" panose="02020603050405020304" pitchFamily="18" charset="0"/>
              </a:rPr>
              <a:t>ABCD là hình thoi</a:t>
            </a:r>
          </a:p>
          <a:p>
            <a:endParaRPr lang="en-US">
              <a:solidFill>
                <a:srgbClr val="0070C0"/>
              </a:solidFill>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4568261" y="2493165"/>
            <a:ext cx="68983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sym typeface="Symbol" panose="05050102010706020507" pitchFamily="18" charset="2"/>
              </a:rPr>
              <a:t></a:t>
            </a:r>
            <a:endParaRPr lang="en-US" dirty="0" smtClean="0">
              <a:solidFill>
                <a:srgbClr val="FF0000"/>
              </a:solidFill>
            </a:endParaRPr>
          </a:p>
        </p:txBody>
      </p:sp>
      <p:sp>
        <p:nvSpPr>
          <p:cNvPr id="14" name="Content Placeholder 2"/>
          <p:cNvSpPr txBox="1">
            <a:spLocks/>
          </p:cNvSpPr>
          <p:nvPr/>
        </p:nvSpPr>
        <p:spPr>
          <a:xfrm rot="10800000">
            <a:off x="4086383" y="2425502"/>
            <a:ext cx="68983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sym typeface="Symbol" panose="05050102010706020507" pitchFamily="18" charset="2"/>
              </a:rPr>
              <a:t></a:t>
            </a:r>
            <a:endParaRPr lang="en-US" dirty="0" smtClean="0">
              <a:solidFill>
                <a:srgbClr val="FF0000"/>
              </a:solidFill>
            </a:endParaRPr>
          </a:p>
        </p:txBody>
      </p:sp>
      <p:pic>
        <p:nvPicPr>
          <p:cNvPr id="22" name="Picture 21"/>
          <p:cNvPicPr>
            <a:picLocks noChangeAspect="1"/>
          </p:cNvPicPr>
          <p:nvPr/>
        </p:nvPicPr>
        <p:blipFill>
          <a:blip r:embed="rId3"/>
          <a:stretch>
            <a:fillRect/>
          </a:stretch>
        </p:blipFill>
        <p:spPr>
          <a:xfrm>
            <a:off x="8493125" y="619557"/>
            <a:ext cx="3514725" cy="2085975"/>
          </a:xfrm>
          <a:prstGeom prst="rect">
            <a:avLst/>
          </a:prstGeom>
        </p:spPr>
      </p:pic>
      <p:cxnSp>
        <p:nvCxnSpPr>
          <p:cNvPr id="5" name="Straight Connector 4"/>
          <p:cNvCxnSpPr/>
          <p:nvPr/>
        </p:nvCxnSpPr>
        <p:spPr>
          <a:xfrm flipH="1">
            <a:off x="279400" y="2988761"/>
            <a:ext cx="3984336"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165442" y="2374118"/>
            <a:ext cx="3133431" cy="924523"/>
            <a:chOff x="5165442" y="2374118"/>
            <a:chExt cx="3133431" cy="924523"/>
          </a:xfrm>
        </p:grpSpPr>
        <p:sp>
          <p:nvSpPr>
            <p:cNvPr id="12" name="Content Placeholder 2"/>
            <p:cNvSpPr txBox="1">
              <a:spLocks/>
            </p:cNvSpPr>
            <p:nvPr/>
          </p:nvSpPr>
          <p:spPr>
            <a:xfrm>
              <a:off x="5165442" y="2738582"/>
              <a:ext cx="3133431"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sym typeface="Symbol" panose="05050102010706020507" pitchFamily="18" charset="2"/>
                </a:rPr>
                <a:t> </a:t>
              </a:r>
              <a:r>
                <a:rPr lang="en-US" dirty="0" smtClean="0">
                  <a:solidFill>
                    <a:srgbClr val="0070C0"/>
                  </a:solidFill>
                  <a:sym typeface="Symbol" panose="05050102010706020507" pitchFamily="18" charset="2"/>
                </a:rPr>
                <a:t>AB = BC = CD = AD</a:t>
              </a:r>
              <a:endParaRPr lang="en-US" dirty="0" smtClean="0">
                <a:solidFill>
                  <a:srgbClr val="0070C0"/>
                </a:solidFill>
              </a:endParaRPr>
            </a:p>
          </p:txBody>
        </p:sp>
        <p:sp>
          <p:nvSpPr>
            <p:cNvPr id="15" name="Content Placeholder 2"/>
            <p:cNvSpPr txBox="1">
              <a:spLocks/>
            </p:cNvSpPr>
            <p:nvPr/>
          </p:nvSpPr>
          <p:spPr>
            <a:xfrm>
              <a:off x="5262568" y="2374118"/>
              <a:ext cx="246552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0070C0"/>
                  </a:solidFill>
                  <a:sym typeface="Symbol" panose="05050102010706020507" pitchFamily="18" charset="2"/>
                </a:rPr>
                <a:t>ABCD là tứ giác</a:t>
              </a:r>
              <a:endParaRPr lang="en-US" dirty="0" smtClean="0">
                <a:solidFill>
                  <a:srgbClr val="0070C0"/>
                </a:solidFill>
              </a:endParaRPr>
            </a:p>
          </p:txBody>
        </p:sp>
        <p:sp>
          <p:nvSpPr>
            <p:cNvPr id="4" name="Left Brace 3"/>
            <p:cNvSpPr/>
            <p:nvPr/>
          </p:nvSpPr>
          <p:spPr>
            <a:xfrm>
              <a:off x="5165443" y="2484582"/>
              <a:ext cx="97125" cy="636889"/>
            </a:xfrm>
            <a:prstGeom prst="leftBrace">
              <a:avLst>
                <a:gd name="adj1" fmla="val 78222"/>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3790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P spid="11" grpId="0"/>
      <p:bldP spid="13" grpId="0"/>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5746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838200" y="0"/>
            <a:ext cx="10515600" cy="574675"/>
          </a:xfrm>
        </p:spPr>
        <p:txBody>
          <a:bodyPr>
            <a:noAutofit/>
          </a:bodyPr>
          <a:lstStyle/>
          <a:p>
            <a:pPr algn="ctr"/>
            <a:r>
              <a:rPr lang="en-US" sz="2800" smtClean="0">
                <a:solidFill>
                  <a:srgbClr val="C00000"/>
                </a:solidFill>
              </a:rPr>
              <a:t>HÌNH THOI</a:t>
            </a:r>
            <a:endParaRPr lang="en-US" sz="2800">
              <a:solidFill>
                <a:srgbClr val="C00000"/>
              </a:solidFill>
            </a:endParaRPr>
          </a:p>
        </p:txBody>
      </p:sp>
      <p:sp>
        <p:nvSpPr>
          <p:cNvPr id="3" name="Content Placeholder 2"/>
          <p:cNvSpPr>
            <a:spLocks noGrp="1"/>
          </p:cNvSpPr>
          <p:nvPr>
            <p:ph idx="1"/>
          </p:nvPr>
        </p:nvSpPr>
        <p:spPr>
          <a:xfrm>
            <a:off x="279400" y="851766"/>
            <a:ext cx="3984336" cy="547543"/>
          </a:xfrm>
        </p:spPr>
        <p:txBody>
          <a:bodyPr>
            <a:noAutofit/>
          </a:bodyPr>
          <a:lstStyle/>
          <a:p>
            <a:pPr marL="0" indent="0">
              <a:buNone/>
            </a:pPr>
            <a:r>
              <a:rPr lang="en-US" smtClean="0">
                <a:solidFill>
                  <a:srgbClr val="C00000"/>
                </a:solidFill>
                <a:latin typeface="Times New Roman" panose="02020603050405020304" pitchFamily="18" charset="0"/>
                <a:cs typeface="Times New Roman" panose="02020603050405020304" pitchFamily="18" charset="0"/>
              </a:rPr>
              <a:t>I. Định </a:t>
            </a:r>
            <a:r>
              <a:rPr lang="en-US">
                <a:solidFill>
                  <a:srgbClr val="C00000"/>
                </a:solidFill>
                <a:latin typeface="Times New Roman" panose="02020603050405020304" pitchFamily="18" charset="0"/>
                <a:cs typeface="Times New Roman" panose="02020603050405020304" pitchFamily="18" charset="0"/>
              </a:rPr>
              <a:t>nghĩa </a:t>
            </a:r>
            <a:r>
              <a:rPr lang="en-US" smtClean="0">
                <a:solidFill>
                  <a:srgbClr val="C00000"/>
                </a:solidFill>
                <a:latin typeface="Times New Roman" panose="02020603050405020304" pitchFamily="18" charset="0"/>
                <a:cs typeface="Times New Roman" panose="02020603050405020304" pitchFamily="18" charset="0"/>
              </a:rPr>
              <a:t>(SGK</a:t>
            </a:r>
            <a:r>
              <a:rPr lang="en-US">
                <a:solidFill>
                  <a:srgbClr val="C00000"/>
                </a:solidFill>
                <a:latin typeface="Times New Roman" panose="02020603050405020304" pitchFamily="18" charset="0"/>
                <a:cs typeface="Times New Roman" panose="02020603050405020304" pitchFamily="18" charset="0"/>
              </a:rPr>
              <a:t>)</a:t>
            </a:r>
          </a:p>
          <a:p>
            <a:pPr marL="0" indent="0">
              <a:buNone/>
            </a:pPr>
            <a:endParaRPr lang="en-US" smtClean="0">
              <a:solidFill>
                <a:srgbClr val="C00000"/>
              </a:solidFill>
              <a:latin typeface="Times New Roman" panose="02020603050405020304" pitchFamily="18" charset="0"/>
              <a:cs typeface="Times New Roman" panose="02020603050405020304" pitchFamily="18" charset="0"/>
            </a:endParaRPr>
          </a:p>
          <a:p>
            <a:pPr marL="0" indent="0">
              <a:buNone/>
            </a:pPr>
            <a:r>
              <a:rPr lang="en-US" smtClean="0">
                <a:solidFill>
                  <a:srgbClr val="C00000"/>
                </a:solidFill>
                <a:latin typeface="Times New Roman" panose="02020603050405020304" pitchFamily="18" charset="0"/>
                <a:cs typeface="Times New Roman" panose="02020603050405020304" pitchFamily="18" charset="0"/>
              </a:rPr>
              <a:t> </a:t>
            </a:r>
            <a:endParaRPr lang="en-US">
              <a:solidFill>
                <a:srgbClr val="C00000"/>
              </a:solidFill>
              <a:latin typeface="Times New Roman" panose="02020603050405020304" pitchFamily="18" charset="0"/>
              <a:cs typeface="Times New Roman" panose="02020603050405020304" pitchFamily="18" charset="0"/>
            </a:endParaRPr>
          </a:p>
          <a:p>
            <a:endParaRPr lang="en-US">
              <a:solidFill>
                <a:srgbClr val="C00000"/>
              </a:solidFill>
              <a:latin typeface="Times New Roman" panose="02020603050405020304" pitchFamily="18" charset="0"/>
              <a:cs typeface="Times New Roman" panose="02020603050405020304" pitchFamily="18" charset="0"/>
            </a:endParaRPr>
          </a:p>
        </p:txBody>
      </p:sp>
      <p:sp>
        <p:nvSpPr>
          <p:cNvPr id="9" name="Action Button: Forward or Next 8">
            <a:hlinkClick r:id="" action="ppaction://hlinkshowjump?jump=nextslide" highlightClick="1"/>
          </p:cNvPr>
          <p:cNvSpPr/>
          <p:nvPr/>
        </p:nvSpPr>
        <p:spPr>
          <a:xfrm>
            <a:off x="9759950" y="6581959"/>
            <a:ext cx="342900" cy="2379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Action Button: Back or Previous 9">
            <a:hlinkClick r:id="" action="ppaction://hlinkshowjump?jump=previousslide" highlightClick="1"/>
          </p:cNvPr>
          <p:cNvSpPr/>
          <p:nvPr/>
        </p:nvSpPr>
        <p:spPr>
          <a:xfrm>
            <a:off x="9394146" y="6581959"/>
            <a:ext cx="353104" cy="237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Content Placeholder 2"/>
          <p:cNvSpPr txBox="1">
            <a:spLocks/>
          </p:cNvSpPr>
          <p:nvPr/>
        </p:nvSpPr>
        <p:spPr>
          <a:xfrm>
            <a:off x="228600" y="1433945"/>
            <a:ext cx="8070273" cy="581891"/>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mtClean="0">
                <a:solidFill>
                  <a:srgbClr val="0070C0"/>
                </a:solidFill>
                <a:latin typeface="Times New Roman" panose="02020603050405020304" pitchFamily="18" charset="0"/>
                <a:cs typeface="Times New Roman" panose="02020603050405020304" pitchFamily="18" charset="0"/>
              </a:rPr>
              <a:t>Hình thoi là một tứ giác có bốn cạnh bằng nhau</a:t>
            </a:r>
            <a:endParaRPr lang="en-US">
              <a:solidFill>
                <a:srgbClr val="0070C0"/>
              </a:solidFill>
              <a:latin typeface="Times New Roman" panose="02020603050405020304" pitchFamily="18" charset="0"/>
              <a:cs typeface="Times New Roman" panose="02020603050405020304" pitchFamily="18" charset="0"/>
            </a:endParaRPr>
          </a:p>
        </p:txBody>
      </p:sp>
      <p:sp>
        <p:nvSpPr>
          <p:cNvPr id="24" name="Content Placeholder 2"/>
          <p:cNvSpPr txBox="1">
            <a:spLocks/>
          </p:cNvSpPr>
          <p:nvPr/>
        </p:nvSpPr>
        <p:spPr>
          <a:xfrm rot="10800000">
            <a:off x="4173835" y="2217523"/>
            <a:ext cx="68983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FF0000"/>
                </a:solidFill>
                <a:sym typeface="Symbol" panose="05050102010706020507" pitchFamily="18" charset="2"/>
              </a:rPr>
              <a:t></a:t>
            </a:r>
            <a:endParaRPr lang="en-US">
              <a:solidFill>
                <a:srgbClr val="FF0000"/>
              </a:solidFill>
            </a:endParaRPr>
          </a:p>
          <a:p>
            <a:pPr marL="0" indent="0">
              <a:buNone/>
            </a:pPr>
            <a:endParaRPr lang="en-US">
              <a:solidFill>
                <a:srgbClr val="FF0000"/>
              </a:solidFill>
            </a:endParaRPr>
          </a:p>
        </p:txBody>
      </p:sp>
      <p:pic>
        <p:nvPicPr>
          <p:cNvPr id="32" name="Picture 31"/>
          <p:cNvPicPr>
            <a:picLocks noChangeAspect="1"/>
          </p:cNvPicPr>
          <p:nvPr/>
        </p:nvPicPr>
        <p:blipFill>
          <a:blip r:embed="rId3"/>
          <a:stretch>
            <a:fillRect/>
          </a:stretch>
        </p:blipFill>
        <p:spPr>
          <a:xfrm>
            <a:off x="8493125" y="619557"/>
            <a:ext cx="3514725" cy="2085975"/>
          </a:xfrm>
          <a:prstGeom prst="rect">
            <a:avLst/>
          </a:prstGeom>
        </p:spPr>
      </p:pic>
      <p:sp>
        <p:nvSpPr>
          <p:cNvPr id="14" name="Content Placeholder 2"/>
          <p:cNvSpPr txBox="1">
            <a:spLocks/>
          </p:cNvSpPr>
          <p:nvPr/>
        </p:nvSpPr>
        <p:spPr>
          <a:xfrm>
            <a:off x="228600" y="1433945"/>
            <a:ext cx="8070273" cy="58189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solidFill>
                  <a:srgbClr val="0070C0"/>
                </a:solidFill>
                <a:latin typeface="Times New Roman" panose="02020603050405020304" pitchFamily="18" charset="0"/>
                <a:cs typeface="Times New Roman" panose="02020603050405020304" pitchFamily="18" charset="0"/>
              </a:rPr>
              <a:t>Hình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thoi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là</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một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tứ</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giác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có</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bốn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cạnh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bằng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nhau</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15" name="Content Placeholder 2"/>
          <p:cNvSpPr txBox="1">
            <a:spLocks/>
          </p:cNvSpPr>
          <p:nvPr/>
        </p:nvSpPr>
        <p:spPr>
          <a:xfrm>
            <a:off x="1117600" y="2306782"/>
            <a:ext cx="297108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0070C0"/>
                </a:solidFill>
                <a:latin typeface="Times New Roman" panose="02020603050405020304" pitchFamily="18" charset="0"/>
                <a:cs typeface="Times New Roman" panose="02020603050405020304" pitchFamily="18" charset="0"/>
              </a:rPr>
              <a:t>ABCD là hình thoi</a:t>
            </a:r>
          </a:p>
          <a:p>
            <a:endParaRPr lang="en-US">
              <a:solidFill>
                <a:srgbClr val="0070C0"/>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flipH="1">
            <a:off x="279400" y="2760161"/>
            <a:ext cx="3984336"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5165442" y="2145518"/>
            <a:ext cx="3133431" cy="924523"/>
            <a:chOff x="5165442" y="2374118"/>
            <a:chExt cx="3133431" cy="924523"/>
          </a:xfrm>
        </p:grpSpPr>
        <p:sp>
          <p:nvSpPr>
            <p:cNvPr id="20" name="Content Placeholder 2"/>
            <p:cNvSpPr txBox="1">
              <a:spLocks/>
            </p:cNvSpPr>
            <p:nvPr/>
          </p:nvSpPr>
          <p:spPr>
            <a:xfrm>
              <a:off x="5165442" y="2738582"/>
              <a:ext cx="3133431"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sym typeface="Symbol" panose="05050102010706020507" pitchFamily="18" charset="2"/>
                </a:rPr>
                <a:t> </a:t>
              </a:r>
              <a:r>
                <a:rPr lang="en-US" dirty="0" smtClean="0">
                  <a:solidFill>
                    <a:srgbClr val="0070C0"/>
                  </a:solidFill>
                  <a:sym typeface="Symbol" panose="05050102010706020507" pitchFamily="18" charset="2"/>
                </a:rPr>
                <a:t>AB = BC = CD = AD</a:t>
              </a:r>
              <a:endParaRPr lang="en-US" dirty="0" smtClean="0">
                <a:solidFill>
                  <a:srgbClr val="0070C0"/>
                </a:solidFill>
              </a:endParaRPr>
            </a:p>
          </p:txBody>
        </p:sp>
        <p:sp>
          <p:nvSpPr>
            <p:cNvPr id="21" name="Content Placeholder 2"/>
            <p:cNvSpPr txBox="1">
              <a:spLocks/>
            </p:cNvSpPr>
            <p:nvPr/>
          </p:nvSpPr>
          <p:spPr>
            <a:xfrm>
              <a:off x="5262568" y="2374118"/>
              <a:ext cx="2465523" cy="560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mtClean="0">
                  <a:solidFill>
                    <a:srgbClr val="0070C0"/>
                  </a:solidFill>
                  <a:sym typeface="Symbol" panose="05050102010706020507" pitchFamily="18" charset="2"/>
                </a:rPr>
                <a:t>ABCD là tứ giác</a:t>
              </a:r>
              <a:endParaRPr lang="en-US" dirty="0" smtClean="0">
                <a:solidFill>
                  <a:srgbClr val="0070C0"/>
                </a:solidFill>
              </a:endParaRPr>
            </a:p>
          </p:txBody>
        </p:sp>
        <p:sp>
          <p:nvSpPr>
            <p:cNvPr id="22" name="Left Brace 21"/>
            <p:cNvSpPr/>
            <p:nvPr/>
          </p:nvSpPr>
          <p:spPr>
            <a:xfrm>
              <a:off x="5165443" y="2484582"/>
              <a:ext cx="97125" cy="636889"/>
            </a:xfrm>
            <a:prstGeom prst="leftBrace">
              <a:avLst>
                <a:gd name="adj1" fmla="val 78222"/>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9303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2988</TotalTime>
  <Words>2583</Words>
  <Application>Microsoft Office PowerPoint</Application>
  <PresentationFormat>Widescreen</PresentationFormat>
  <Paragraphs>392</Paragraphs>
  <Slides>27</Slides>
  <Notes>18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Calibri Light</vt:lpstr>
      <vt:lpstr>Symbol</vt:lpstr>
      <vt:lpstr>Times New Roman</vt:lpstr>
      <vt:lpstr>Wingdings</vt:lpstr>
      <vt:lpstr>Office Theme</vt:lpstr>
      <vt:lpstr>Equation</vt:lpstr>
      <vt:lpstr>CHÀO MỪNG QUÝ THẦY CÔ VỀ DỰ GIỜ LỚP 8</vt:lpstr>
      <vt:lpstr>PowerPoint Presentation</vt:lpstr>
      <vt:lpstr>Phát biểu các tính chất hình bình hành</vt:lpstr>
      <vt:lpstr>PowerPoint Presentation</vt:lpstr>
      <vt:lpstr>PowerPoint Presentation</vt:lpstr>
      <vt:lpstr>PowerPoint Presentation</vt:lpstr>
      <vt:lpstr>PowerPoint Presentation</vt:lpstr>
      <vt:lpstr>§11 HÌNH THOI</vt:lpstr>
      <vt:lpstr>HÌNH THOI</vt:lpstr>
      <vt:lpstr>HÌNH THOI</vt:lpstr>
      <vt:lpstr>HÌNH THOI</vt:lpstr>
      <vt:lpstr>HÌNH THOI</vt:lpstr>
      <vt:lpstr>HÌNH THOI</vt:lpstr>
      <vt:lpstr>PowerPoint Presentation</vt:lpstr>
      <vt:lpstr>HÌNH THOI</vt:lpstr>
      <vt:lpstr>Thang nâng</vt:lpstr>
      <vt:lpstr>HÌNH THOI</vt:lpstr>
      <vt:lpstr>PowerPoint Presentation</vt:lpstr>
      <vt:lpstr>HÌNH THOI</vt:lpstr>
      <vt:lpstr>PowerPoint Presentation</vt:lpstr>
      <vt:lpstr>HÌNH THOI</vt:lpstr>
      <vt:lpstr>HÌNH THOI</vt:lpstr>
      <vt:lpstr>HÌNH THOI</vt:lpstr>
      <vt:lpstr>PowerPoint Presentation</vt:lpstr>
      <vt:lpstr>HÌNH THOI</vt:lpstr>
      <vt:lpstr>HÌNH THOI</vt:lpstr>
      <vt:lpstr>HÌNH THOI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nnghiem</dc:creator>
  <cp:lastModifiedBy>Windows User</cp:lastModifiedBy>
  <cp:revision>284</cp:revision>
  <cp:lastPrinted>2015-10-05T17:28:45Z</cp:lastPrinted>
  <dcterms:created xsi:type="dcterms:W3CDTF">2015-03-30T21:53:23Z</dcterms:created>
  <dcterms:modified xsi:type="dcterms:W3CDTF">2020-10-16T15:35:02Z</dcterms:modified>
</cp:coreProperties>
</file>