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2" r:id="rId5"/>
    <p:sldId id="263" r:id="rId6"/>
    <p:sldId id="264" r:id="rId7"/>
    <p:sldId id="275" r:id="rId8"/>
    <p:sldId id="261" r:id="rId9"/>
    <p:sldId id="268" r:id="rId10"/>
    <p:sldId id="270" r:id="rId11"/>
    <p:sldId id="27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dfsd ahhasdfjsa" initials="sa" lastIdx="1" clrIdx="0">
    <p:extLst>
      <p:ext uri="{19B8F6BF-5375-455C-9EA6-DF929625EA0E}">
        <p15:presenceInfo xmlns:p15="http://schemas.microsoft.com/office/powerpoint/2012/main" userId="32b825f9d3987c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FAAA7-2D78-4B80-B193-0C7F4D033A5B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C9B2D-753B-43FE-86E3-FF5796F3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9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56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5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644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4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E6C05-37F7-48CA-A27C-CF76DEF4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4E9A24-C3B2-4901-9A2B-03F881E79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192FC2-A3FE-4989-979C-936FB3FA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40FDC3-A667-4B7F-80AC-B9FCD03B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ECAA97-4E8B-48B0-8137-67C691DF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0898C-4B9D-47F0-844B-A7BDD143F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39EFFB-8309-43BF-B63A-FD17D1CA3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6C3E4-4F9C-4CC4-A6F5-6012FD60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879C7-57FF-4B66-86D3-EB4D6551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B1BBD2-E5D2-4C8D-9DD4-B54ADDCC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749E3C-F5E7-4494-A739-8D2A0B92D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17047E-AE9C-4D54-8A03-CE49D50D3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D05A11-A2F5-4FF7-BA4D-F5EFB908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BFF5C9-8D68-4245-BF47-9E6D5573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5214D9-D5C1-4747-A3A5-C6DE6846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463CD90-2A8C-4980-89B3-1C771155D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089FF30-CD28-4246-AA6C-5BC855D660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1ED391A-6388-47CC-812A-0C3A5F5C55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FCB2E3-1E3C-4B31-BCEE-4FD0202FC6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5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FDBF86-A4B6-4DD2-BDC7-CAAA3B48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10975B-B3E9-41AD-8DCA-4F38BCD23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91F0AA-D068-480A-BB88-6F34FA4C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088419-6690-4756-BD76-24979748F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19B56A-0E36-42EC-88BF-2464782A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F1FD94-B5B0-4240-A211-01C41EB1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7F080C-A1E7-41C3-9E84-8B72474B4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C53E78-38BF-40F4-88FA-37B58AB2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2B0FA2-9E2A-4BAD-B783-E84CC957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060478-6DE4-47AA-B22D-26EFAC738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82C72-6874-4ACE-A43F-E0D06775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D699D3-25DE-4EB7-A0AD-611A44524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A1681B-44BF-4F7C-ABE5-1F631022D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BEC3B1-1E65-4303-9CE6-EFE64E71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9E7378-5C0C-4BD8-BAC9-9BAFB21D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8419E7-3F2E-4BE7-ACBB-1D8DCDEF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3B7A-0E48-4F8B-8D84-E44960686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F70DC2-291A-4A89-AFF5-B8AA891F6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E92E16-528B-4038-96C0-8402A971C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E005CAD-9E45-406F-983F-C6F112002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138DE6-E470-4BAA-B1DC-3E619CAEF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23A9E3-FD76-45E5-9AEA-D4DB8CD2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E61DB79-EEDF-44E0-8F56-51243015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F35F47-BE98-43B3-99D9-02D1A4F6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ED57F-871A-4ED1-9457-D890C289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C669D8-7B2E-49D8-A5AE-5DEB02927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6AEA26-8C4C-41D5-B253-3681B074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60696B-5468-4D48-9126-BC820D9B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364813-2A6A-4102-9333-70C1B197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507E01-BA98-443E-B442-E7BFD478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E60342-DB86-450A-90D8-B1F01A8E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9E9E1-DAA8-4329-9052-772ECC27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C8186-2C35-44EE-92EE-816AAC35F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E2F0B4-98DD-4F22-8B84-F29E99BB2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7336D7-F6A0-4F82-909A-AE82121E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78F25E-558C-45AB-80A4-06BD3B29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541E6-B9FB-4072-AD2F-CF5D4A7E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101CF-D143-4F03-9BAB-682B991C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1B7648-383D-44B3-B497-F38225EF0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86DB75-71FD-4EDF-9006-719E75166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301CD9-A726-4BCA-8AC9-072B8929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E463A0-5693-4B77-9D1A-56DBCC06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9CEFD0-43BB-453E-A287-E331A4A7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F6F8F3-8979-481D-A77F-C2168C51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04C4E9-4124-4DE9-AACF-EEA34E582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2EA10D-C4E4-44D1-B841-1FEE7BCA1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997F2-E75E-4216-8069-B99CB316EEC6}" type="datetimeFigureOut">
              <a:rPr lang="en-US" smtClean="0"/>
              <a:t>2020-08-26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8208EE-CF9B-4EDF-AA22-A35CEB9B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142CEE-CA6D-4E63-B7A3-FA98249EF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08045-581D-4A3F-AC36-28912E09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0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5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6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7.wmf"/><Relationship Id="rId10" Type="http://schemas.openxmlformats.org/officeDocument/2006/relationships/image" Target="../media/image15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3.wmf"/><Relationship Id="rId18" Type="http://schemas.openxmlformats.org/officeDocument/2006/relationships/image" Target="../media/image24.wmf"/><Relationship Id="rId3" Type="http://schemas.openxmlformats.org/officeDocument/2006/relationships/image" Target="../media/image5.png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png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5" Type="http://schemas.openxmlformats.org/officeDocument/2006/relationships/image" Target="../media/image7.png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.wmf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5.png"/><Relationship Id="rId21" Type="http://schemas.openxmlformats.org/officeDocument/2006/relationships/image" Target="../media/image34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32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9.wmf"/><Relationship Id="rId24" Type="http://schemas.openxmlformats.org/officeDocument/2006/relationships/image" Target="../media/image36.png"/><Relationship Id="rId5" Type="http://schemas.openxmlformats.org/officeDocument/2006/relationships/image" Target="../media/image26.wmf"/><Relationship Id="rId15" Type="http://schemas.openxmlformats.org/officeDocument/2006/relationships/image" Target="../media/image31.wmf"/><Relationship Id="rId23" Type="http://schemas.openxmlformats.org/officeDocument/2006/relationships/image" Target="../media/image35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33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5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2.png"/><Relationship Id="rId5" Type="http://schemas.openxmlformats.org/officeDocument/2006/relationships/image" Target="../media/image38.wmf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880726" y="1500897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菱心" panose="0201060900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" name="57d82d0e8bc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7456" y="333375"/>
            <a:ext cx="609600" cy="6572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2499" y="1500897"/>
            <a:ext cx="7747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GV: </a:t>
            </a:r>
            <a:r>
              <a:rPr lang="en-US" sz="2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Nguyễn</a:t>
            </a:r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Thị</a:t>
            </a:r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Thanh</a:t>
            </a:r>
            <a:r>
              <a:rPr 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Thúy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</a:t>
            </a:r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THCS Long </a:t>
            </a:r>
            <a:r>
              <a:rPr lang="en-US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Biên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4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32780D1-861E-4569-9414-09E8C8DEB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-153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54905780-D998-4279-B7FF-E2C826A493A8}"/>
                  </a:ext>
                </a:extLst>
              </p:cNvPr>
              <p:cNvSpPr/>
              <p:nvPr/>
            </p:nvSpPr>
            <p:spPr>
              <a:xfrm>
                <a:off x="213354" y="486252"/>
                <a:ext cx="5501646" cy="85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a)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begChr m:val="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2(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den>
                    </m:f>
                    <m:r>
                      <a:rPr lang="en-US" sz="32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2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  <m:r>
                      <a:rPr lang="en-US" sz="32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+1)(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905780-D998-4279-B7FF-E2C826A49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4" y="486252"/>
                <a:ext cx="5501646" cy="854914"/>
              </a:xfrm>
              <a:prstGeom prst="rect">
                <a:avLst/>
              </a:prstGeom>
              <a:blipFill>
                <a:blip r:embed="rId3"/>
                <a:stretch>
                  <a:fillRect l="-1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561DBD09-2E3D-487F-8855-CE083152161B}"/>
                  </a:ext>
                </a:extLst>
              </p:cNvPr>
              <p:cNvSpPr/>
              <p:nvPr/>
            </p:nvSpPr>
            <p:spPr>
              <a:xfrm>
                <a:off x="136320" y="1298591"/>
                <a:ext cx="5623142" cy="8517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+1)(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1DBD09-2E3D-487F-8855-CE08315216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20" y="1298591"/>
                <a:ext cx="5623142" cy="851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5A4D4F-7495-4D70-8E72-A72F67F4D614}"/>
              </a:ext>
            </a:extLst>
          </p:cNvPr>
          <p:cNvSpPr txBox="1"/>
          <p:nvPr/>
        </p:nvSpPr>
        <p:spPr>
          <a:xfrm>
            <a:off x="199825" y="116122"/>
            <a:ext cx="36406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6C350EB-63B0-4028-8D6C-5B1EB5B95A58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608565"/>
            <a:ext cx="20498" cy="58034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4DFC89-5124-4059-A358-DA9221E147EB}"/>
              </a:ext>
            </a:extLst>
          </p:cNvPr>
          <p:cNvSpPr txBox="1"/>
          <p:nvPr/>
        </p:nvSpPr>
        <p:spPr>
          <a:xfrm>
            <a:off x="203967" y="2079702"/>
            <a:ext cx="466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ĐKXĐ:                        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CCE58D53-2525-4459-B9A6-AE38AEA59EDC}"/>
                  </a:ext>
                </a:extLst>
              </p:cNvPr>
              <p:cNvSpPr/>
              <p:nvPr/>
            </p:nvSpPr>
            <p:spPr>
              <a:xfrm>
                <a:off x="1058604" y="2098787"/>
                <a:ext cx="14210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−3≠0</m:t>
                      </m:r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58D53-2525-4459-B9A6-AE38AEA59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04" y="2098787"/>
                <a:ext cx="142109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F86FDBBD-CE3A-4AC3-A694-F9F1B284DC3E}"/>
                  </a:ext>
                </a:extLst>
              </p:cNvPr>
              <p:cNvSpPr/>
              <p:nvPr/>
            </p:nvSpPr>
            <p:spPr>
              <a:xfrm>
                <a:off x="3147181" y="2107840"/>
                <a:ext cx="142109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+1≠0</m:t>
                      </m:r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6FDBBD-CE3A-4AC3-A694-F9F1B284D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81" y="2107840"/>
                <a:ext cx="142109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03DB41E9-4846-45A9-8704-9B9AC08F83E0}"/>
                  </a:ext>
                </a:extLst>
              </p:cNvPr>
              <p:cNvSpPr/>
              <p:nvPr/>
            </p:nvSpPr>
            <p:spPr>
              <a:xfrm>
                <a:off x="990185" y="2445315"/>
                <a:ext cx="102997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≠3</m:t>
                      </m:r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B41E9-4846-45A9-8704-9B9AC08F8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185" y="2445315"/>
                <a:ext cx="102997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E93A2C41-A785-4C36-BF90-D23FEBB1CC23}"/>
                  </a:ext>
                </a:extLst>
              </p:cNvPr>
              <p:cNvSpPr/>
              <p:nvPr/>
            </p:nvSpPr>
            <p:spPr>
              <a:xfrm>
                <a:off x="3115142" y="2410780"/>
                <a:ext cx="114018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≠−1</m:t>
                      </m:r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93A2C41-A785-4C36-BF90-D23FEBB1C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142" y="2410780"/>
                <a:ext cx="114018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10C22ED-BE36-41A3-BA1D-F5C08284F6B0}"/>
              </a:ext>
            </a:extLst>
          </p:cNvPr>
          <p:cNvSpPr txBox="1"/>
          <p:nvPr/>
        </p:nvSpPr>
        <p:spPr>
          <a:xfrm>
            <a:off x="126025" y="2762354"/>
            <a:ext cx="4856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Quy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mẫu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vế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mẫu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2A86ED6-BEFE-40DA-B48A-071F7A8E6310}"/>
              </a:ext>
            </a:extLst>
          </p:cNvPr>
          <p:cNvSpPr/>
          <p:nvPr/>
        </p:nvSpPr>
        <p:spPr>
          <a:xfrm>
            <a:off x="594764" y="43087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17F471A9-A7DE-4B6F-86CD-138B28CC66CF}"/>
                  </a:ext>
                </a:extLst>
              </p:cNvPr>
              <p:cNvSpPr/>
              <p:nvPr/>
            </p:nvSpPr>
            <p:spPr>
              <a:xfrm>
                <a:off x="341638" y="2641962"/>
                <a:ext cx="5395388" cy="87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+1)+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+1)(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+1)(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F471A9-A7DE-4B6F-86CD-138B28CC6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38" y="2641962"/>
                <a:ext cx="5395388" cy="8745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667AB48D-CA13-4233-AA9C-C3EB2DF8AD65}"/>
                  </a:ext>
                </a:extLst>
              </p:cNvPr>
              <p:cNvSpPr/>
              <p:nvPr/>
            </p:nvSpPr>
            <p:spPr>
              <a:xfrm>
                <a:off x="139304" y="3508051"/>
                <a:ext cx="39902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+1)+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−3)=4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67AB48D-CA13-4233-AA9C-C3EB2DF8AD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04" y="3508051"/>
                <a:ext cx="3990260" cy="461665"/>
              </a:xfrm>
              <a:prstGeom prst="rect">
                <a:avLst/>
              </a:prstGeom>
              <a:blipFill>
                <a:blip r:embed="rId10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23D5E41E-31C0-473A-AC4B-6348AAB59C36}"/>
                  </a:ext>
                </a:extLst>
              </p:cNvPr>
              <p:cNvSpPr/>
              <p:nvPr/>
            </p:nvSpPr>
            <p:spPr>
              <a:xfrm>
                <a:off x="139304" y="3982749"/>
                <a:ext cx="41964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D5E41E-31C0-473A-AC4B-6348AAB59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04" y="3982749"/>
                <a:ext cx="419647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8D93E0F0-76F5-4840-A8E1-07446852ABAE}"/>
                  </a:ext>
                </a:extLst>
              </p:cNvPr>
              <p:cNvSpPr/>
              <p:nvPr/>
            </p:nvSpPr>
            <p:spPr>
              <a:xfrm>
                <a:off x="136320" y="4388922"/>
                <a:ext cx="24297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D93E0F0-76F5-4840-A8E1-07446852A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20" y="4388922"/>
                <a:ext cx="2429768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F4FC5410-0FC1-48D5-A7A6-EDD6E32E4161}"/>
                  </a:ext>
                </a:extLst>
              </p:cNvPr>
              <p:cNvSpPr/>
              <p:nvPr/>
            </p:nvSpPr>
            <p:spPr>
              <a:xfrm>
                <a:off x="149387" y="4754147"/>
                <a:ext cx="25361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−3)=0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4FC5410-0FC1-48D5-A7A6-EDD6E32E4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87" y="4754147"/>
                <a:ext cx="2536144" cy="461665"/>
              </a:xfrm>
              <a:prstGeom prst="rect">
                <a:avLst/>
              </a:prstGeom>
              <a:blipFill>
                <a:blip r:embed="rId1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FFD7891E-B222-4113-887F-0BFD802C4E89}"/>
                  </a:ext>
                </a:extLst>
              </p:cNvPr>
              <p:cNvSpPr/>
              <p:nvPr/>
            </p:nvSpPr>
            <p:spPr>
              <a:xfrm>
                <a:off x="203967" y="5651993"/>
                <a:ext cx="14009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FD7891E-B222-4113-887F-0BFD802C4E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67" y="5651993"/>
                <a:ext cx="14009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009D996-82B9-4A23-96E7-6EDF04A9BF46}"/>
              </a:ext>
            </a:extLst>
          </p:cNvPr>
          <p:cNvSpPr txBox="1"/>
          <p:nvPr/>
        </p:nvSpPr>
        <p:spPr>
          <a:xfrm>
            <a:off x="2312285" y="5633532"/>
            <a:ext cx="83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AEF68659-A875-4A87-AD9E-0195C9DFAEEB}"/>
                  </a:ext>
                </a:extLst>
              </p:cNvPr>
              <p:cNvSpPr/>
              <p:nvPr/>
            </p:nvSpPr>
            <p:spPr>
              <a:xfrm>
                <a:off x="2811434" y="5629852"/>
                <a:ext cx="12767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EF68659-A875-4A87-AD9E-0195C9DFAE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434" y="5629852"/>
                <a:ext cx="127677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733E1C8-70B9-44C7-91E8-07CA0DED369E}"/>
              </a:ext>
            </a:extLst>
          </p:cNvPr>
          <p:cNvSpPr txBox="1"/>
          <p:nvPr/>
        </p:nvSpPr>
        <p:spPr>
          <a:xfrm>
            <a:off x="1423261" y="5618959"/>
            <a:ext cx="100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nhận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8CEABD0-D0B6-40BD-8CB4-DCD7108F79BA}"/>
              </a:ext>
            </a:extLst>
          </p:cNvPr>
          <p:cNvSpPr txBox="1"/>
          <p:nvPr/>
        </p:nvSpPr>
        <p:spPr>
          <a:xfrm>
            <a:off x="3815162" y="5623205"/>
            <a:ext cx="100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loại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6548C901-D7CE-415B-8CFA-18AB96FA7BED}"/>
                  </a:ext>
                </a:extLst>
              </p:cNvPr>
              <p:cNvSpPr/>
              <p:nvPr/>
            </p:nvSpPr>
            <p:spPr>
              <a:xfrm>
                <a:off x="225081" y="5189265"/>
                <a:ext cx="149173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548C901-D7CE-415B-8CFA-18AB96FA7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81" y="5189265"/>
                <a:ext cx="1491737" cy="461665"/>
              </a:xfrm>
              <a:prstGeom prst="rect">
                <a:avLst/>
              </a:prstGeom>
              <a:blipFill>
                <a:blip r:embed="rId16"/>
                <a:stretch>
                  <a:fillRect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1FFBB97-C771-4575-9D1C-6E878C05E30B}"/>
              </a:ext>
            </a:extLst>
          </p:cNvPr>
          <p:cNvSpPr txBox="1"/>
          <p:nvPr/>
        </p:nvSpPr>
        <p:spPr>
          <a:xfrm>
            <a:off x="2240226" y="5171867"/>
            <a:ext cx="83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72089247-AA32-45CD-A782-94605DA80DB7}"/>
                  </a:ext>
                </a:extLst>
              </p:cNvPr>
              <p:cNvSpPr/>
              <p:nvPr/>
            </p:nvSpPr>
            <p:spPr>
              <a:xfrm>
                <a:off x="2899045" y="5163211"/>
                <a:ext cx="157086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089247-AA32-45CD-A782-94605DA80D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045" y="5163211"/>
                <a:ext cx="1570865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504E897-4D99-475E-9784-B793B149C1C8}"/>
              </a:ext>
            </a:extLst>
          </p:cNvPr>
          <p:cNvSpPr txBox="1"/>
          <p:nvPr/>
        </p:nvSpPr>
        <p:spPr>
          <a:xfrm>
            <a:off x="193298" y="6088174"/>
            <a:ext cx="562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AA0956BC-47D7-443B-BCA6-9C582515E47D}"/>
                  </a:ext>
                </a:extLst>
              </p:cNvPr>
              <p:cNvSpPr/>
              <p:nvPr/>
            </p:nvSpPr>
            <p:spPr>
              <a:xfrm>
                <a:off x="6507243" y="535203"/>
                <a:ext cx="2424318" cy="791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0956BC-47D7-443B-BCA6-9C582515E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243" y="535203"/>
                <a:ext cx="2424318" cy="7910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0921255-38AB-4487-89BD-1885EEE7F815}"/>
              </a:ext>
            </a:extLst>
          </p:cNvPr>
          <p:cNvSpPr txBox="1"/>
          <p:nvPr/>
        </p:nvSpPr>
        <p:spPr>
          <a:xfrm>
            <a:off x="6604018" y="1397909"/>
            <a:ext cx="466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ĐKXĐ:  x ≠ 1  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  x ≠ -1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D38510AB-D9EC-4A80-81BF-63562A6020A9}"/>
                  </a:ext>
                </a:extLst>
              </p:cNvPr>
              <p:cNvSpPr/>
              <p:nvPr/>
            </p:nvSpPr>
            <p:spPr>
              <a:xfrm>
                <a:off x="6453036" y="1888441"/>
                <a:ext cx="4917244" cy="87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−1)(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+4)(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−1)(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38510AB-D9EC-4A80-81BF-63562A602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36" y="1888441"/>
                <a:ext cx="4917244" cy="8745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A52D4F6E-40AB-4ED0-A875-92160E3299E0}"/>
                  </a:ext>
                </a:extLst>
              </p:cNvPr>
              <p:cNvSpPr/>
              <p:nvPr/>
            </p:nvSpPr>
            <p:spPr>
              <a:xfrm>
                <a:off x="6532737" y="2710953"/>
                <a:ext cx="40734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⇒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+1)=(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+4)(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52D4F6E-40AB-4ED0-A875-92160E3299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737" y="2710953"/>
                <a:ext cx="4073423" cy="461665"/>
              </a:xfrm>
              <a:prstGeom prst="rect">
                <a:avLst/>
              </a:prstGeom>
              <a:blipFill>
                <a:blip r:embed="rId20"/>
                <a:stretch>
                  <a:fillRect t="-132000" r="-16766" b="-1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B8738010-D71E-4BB3-BB2B-397F122F6F83}"/>
                  </a:ext>
                </a:extLst>
              </p:cNvPr>
              <p:cNvSpPr/>
              <p:nvPr/>
            </p:nvSpPr>
            <p:spPr>
              <a:xfrm>
                <a:off x="6532737" y="3151020"/>
                <a:ext cx="40265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738010-D71E-4BB3-BB2B-397F122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737" y="3151020"/>
                <a:ext cx="4026552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EC54E5BD-D168-47FA-9760-12DAD0B073C4}"/>
                  </a:ext>
                </a:extLst>
              </p:cNvPr>
              <p:cNvSpPr/>
              <p:nvPr/>
            </p:nvSpPr>
            <p:spPr>
              <a:xfrm>
                <a:off x="6554959" y="3616331"/>
                <a:ext cx="45625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+4=0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C54E5BD-D168-47FA-9760-12DAD0B07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959" y="3616331"/>
                <a:ext cx="456253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CDFCBBD4-753E-486E-8A93-485A64162188}"/>
                  </a:ext>
                </a:extLst>
              </p:cNvPr>
              <p:cNvSpPr/>
              <p:nvPr/>
            </p:nvSpPr>
            <p:spPr>
              <a:xfrm>
                <a:off x="6604018" y="4075082"/>
                <a:ext cx="23360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+4=0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DFCBBD4-753E-486E-8A93-485A64162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18" y="4075082"/>
                <a:ext cx="2336089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B01AB254-322D-46F8-9997-6860675FBCF5}"/>
                  </a:ext>
                </a:extLst>
              </p:cNvPr>
              <p:cNvSpPr/>
              <p:nvPr/>
            </p:nvSpPr>
            <p:spPr>
              <a:xfrm>
                <a:off x="6605749" y="4532590"/>
                <a:ext cx="20293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01AB254-322D-46F8-9997-6860675FB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749" y="4532590"/>
                <a:ext cx="2029338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6AA36A49-793F-4DEC-861C-A26048E45D88}"/>
                  </a:ext>
                </a:extLst>
              </p:cNvPr>
              <p:cNvSpPr/>
              <p:nvPr/>
            </p:nvSpPr>
            <p:spPr>
              <a:xfrm>
                <a:off x="6626060" y="5024711"/>
                <a:ext cx="14009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AA36A49-793F-4DEC-861C-A26048E45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060" y="5024711"/>
                <a:ext cx="140096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B8AEB61-69B0-4E59-9366-EC29436DE7C1}"/>
              </a:ext>
            </a:extLst>
          </p:cNvPr>
          <p:cNvSpPr txBox="1"/>
          <p:nvPr/>
        </p:nvSpPr>
        <p:spPr>
          <a:xfrm>
            <a:off x="7899523" y="4991341"/>
            <a:ext cx="147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nhận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1CD8A34-A762-45D8-BF74-9D072022EA97}"/>
              </a:ext>
            </a:extLst>
          </p:cNvPr>
          <p:cNvSpPr txBox="1"/>
          <p:nvPr/>
        </p:nvSpPr>
        <p:spPr>
          <a:xfrm>
            <a:off x="6310584" y="5618958"/>
            <a:ext cx="515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nghiệm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</a:t>
            </a:r>
            <a:r>
              <a:rPr lang="vi-VN" sz="2400" dirty="0">
                <a:solidFill>
                  <a:schemeClr val="bg1"/>
                </a:solidFill>
              </a:rPr>
              <a:t>ư</a:t>
            </a:r>
            <a:r>
              <a:rPr lang="en-US" sz="2400" dirty="0" err="1">
                <a:solidFill>
                  <a:schemeClr val="bg1"/>
                </a:solidFill>
              </a:rPr>
              <a:t>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x = 2</a:t>
            </a:r>
          </a:p>
        </p:txBody>
      </p:sp>
      <p:pic>
        <p:nvPicPr>
          <p:cNvPr id="69" name="图片 40" descr="资源 334302">
            <a:extLst>
              <a:ext uri="{FF2B5EF4-FFF2-40B4-BE49-F238E27FC236}">
                <a16:creationId xmlns:a16="http://schemas.microsoft.com/office/drawing/2014/main" xmlns="" id="{EBEF3D0C-3B10-4D2A-B71C-248FEFE22C4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325060" y="4136690"/>
            <a:ext cx="902970" cy="24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00235 -0.0469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236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00052 -0.0437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21" grpId="0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0" grpId="0"/>
      <p:bldP spid="32" grpId="0"/>
      <p:bldP spid="34" grpId="0"/>
      <p:bldP spid="36" grpId="0"/>
      <p:bldP spid="37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6D65A25-4295-47BD-AEBB-D4E7B4FC5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A7E8EA39-9D7F-4CD7-ADCC-33168F72E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572" y="440012"/>
            <a:ext cx="423311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u="sng" dirty="0">
                <a:solidFill>
                  <a:srgbClr val="FFFF00"/>
                </a:solidFill>
                <a:cs typeface="Arial" panose="020B0604020202020204" pitchFamily="34" charset="0"/>
              </a:rPr>
              <a:t>HƯỚNG DẪN VỀ NHÀ</a:t>
            </a:r>
            <a:r>
              <a:rPr lang="en-US" altLang="en-US" sz="2600" dirty="0">
                <a:solidFill>
                  <a:srgbClr val="FFFF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6E8BC95B-8C57-43D9-A45A-8331E1561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567" y="1110973"/>
            <a:ext cx="10181122" cy="8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Nắm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vững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ĐKXĐ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phương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trình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điều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kiện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ẩn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tất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mẫu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phương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trình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khác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xmlns="" id="{73A2B120-6A51-4C55-8419-54987908C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567" y="2324710"/>
            <a:ext cx="996936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Nắm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vững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bước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phương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trình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chứa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ẩn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mẫu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chú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trọng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bước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1 (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tìm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ĐKXĐ)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bước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4 (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đối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chiếu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ĐKXĐ,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kết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luận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).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72FFC256-EEC7-41E9-A116-694B94453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567" y="3574297"/>
            <a:ext cx="87373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  <a:cs typeface="Arial" panose="020B0604020202020204" pitchFamily="34" charset="0"/>
              </a:rPr>
              <a:t>nhà</a:t>
            </a: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: 27b,d; 28; 30; 31 (SGK.22, 23).</a:t>
            </a:r>
          </a:p>
        </p:txBody>
      </p:sp>
    </p:spTree>
    <p:extLst>
      <p:ext uri="{BB962C8B-B14F-4D97-AF65-F5344CB8AC3E}">
        <p14:creationId xmlns:p14="http://schemas.microsoft.com/office/powerpoint/2010/main" val="8157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576712" y="3792253"/>
            <a:ext cx="5269584" cy="31296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880726" y="1500897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菱心" panose="0201060900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-55074" y="-65522"/>
            <a:ext cx="12192000" cy="6858000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819" y="99279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6932" y="632696"/>
            <a:ext cx="941951" cy="4344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3388DF-6C2B-419B-827B-74664B7FE176}"/>
              </a:ext>
            </a:extLst>
          </p:cNvPr>
          <p:cNvSpPr/>
          <p:nvPr/>
        </p:nvSpPr>
        <p:spPr>
          <a:xfrm>
            <a:off x="4841861" y="171031"/>
            <a:ext cx="2792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BÀI CŨ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3D6B1E-5FA9-496F-99A3-67AA2B069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256" y="589249"/>
            <a:ext cx="7925487" cy="129856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7" name="TextBox 4">
            <a:extLst>
              <a:ext uri="{FF2B5EF4-FFF2-40B4-BE49-F238E27FC236}">
                <a16:creationId xmlns:a16="http://schemas.microsoft.com/office/drawing/2014/main" xmlns="" id="{4F834BAD-3A6C-47D1-AE97-358EBFFDA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07" y="1951370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u="sng" dirty="0" err="1">
                <a:solidFill>
                  <a:schemeClr val="bg1"/>
                </a:solidFill>
              </a:rPr>
              <a:t>Đáp</a:t>
            </a:r>
            <a:r>
              <a:rPr lang="en-US" altLang="en-US" sz="2400" b="1" u="sng" dirty="0">
                <a:solidFill>
                  <a:schemeClr val="bg1"/>
                </a:solidFill>
              </a:rPr>
              <a:t> </a:t>
            </a:r>
            <a:r>
              <a:rPr lang="en-US" altLang="en-US" sz="2400" b="1" u="sng" dirty="0" err="1">
                <a:solidFill>
                  <a:schemeClr val="bg1"/>
                </a:solidFill>
              </a:rPr>
              <a:t>án</a:t>
            </a:r>
            <a:endParaRPr lang="vi-VN" alt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8906D0-8BC2-4612-AE1B-A9679FE33DFE}"/>
              </a:ext>
            </a:extLst>
          </p:cNvPr>
          <p:cNvSpPr txBox="1"/>
          <p:nvPr/>
        </p:nvSpPr>
        <p:spPr>
          <a:xfrm>
            <a:off x="513031" y="2657776"/>
            <a:ext cx="4363726" cy="238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Đ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ax + b = 0 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48EDF039-1AE9-4C4C-8778-938BDD922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97DDC41-79C7-49EB-BC4E-CD6DBA550FF7}"/>
              </a:ext>
            </a:extLst>
          </p:cNvPr>
          <p:cNvSpPr/>
          <p:nvPr/>
        </p:nvSpPr>
        <p:spPr>
          <a:xfrm>
            <a:off x="4692026" y="22633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8A8B13E1-090F-4E56-ABEB-21AA0D533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DDCEA030-F3CB-4DAC-8362-9022AB368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456065"/>
              </p:ext>
            </p:extLst>
          </p:nvPr>
        </p:nvGraphicFramePr>
        <p:xfrm>
          <a:off x="6768632" y="1881144"/>
          <a:ext cx="3181305" cy="3725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8" imgW="1485900" imgH="1739900" progId="Equation.DSMT4">
                  <p:embed/>
                </p:oleObj>
              </mc:Choice>
              <mc:Fallback>
                <p:oleObj name="Equation" r:id="rId8" imgW="1485900" imgH="17399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8632" y="1881144"/>
                        <a:ext cx="3181305" cy="3725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AABA55E-6478-4792-880A-64BFD58AFEF2}"/>
              </a:ext>
            </a:extLst>
          </p:cNvPr>
          <p:cNvSpPr txBox="1"/>
          <p:nvPr/>
        </p:nvSpPr>
        <p:spPr>
          <a:xfrm>
            <a:off x="5847247" y="5768482"/>
            <a:ext cx="52196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= 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ED9D533-8634-414C-A1B1-C057990923D4}"/>
              </a:ext>
            </a:extLst>
          </p:cNvPr>
          <p:cNvCxnSpPr>
            <a:cxnSpLocks/>
          </p:cNvCxnSpPr>
          <p:nvPr/>
        </p:nvCxnSpPr>
        <p:spPr>
          <a:xfrm>
            <a:off x="5295900" y="2058377"/>
            <a:ext cx="0" cy="423764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1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10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28D51D3-C4EC-425C-9BF6-8A77165F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7246CD-0B68-47BA-9E94-1404C0DC7233}"/>
              </a:ext>
            </a:extLst>
          </p:cNvPr>
          <p:cNvSpPr/>
          <p:nvPr/>
        </p:nvSpPr>
        <p:spPr>
          <a:xfrm>
            <a:off x="2514599" y="2519660"/>
            <a:ext cx="8963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vi-VN" sz="3200" b="1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Giá trị tìm được của ẩn khi giải phương trình có phải lúc nào cũng là nghiệm của phương trình đã cho hay không?</a:t>
            </a: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xmlns="" id="{1907E9C0-6D9E-4FB5-B60D-2C061F3E6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" y="523875"/>
            <a:ext cx="2454375" cy="2266950"/>
          </a:xfrm>
          <a:prstGeom prst="rect">
            <a:avLst/>
          </a:prstGeom>
        </p:spPr>
      </p:pic>
      <p:pic>
        <p:nvPicPr>
          <p:cNvPr id="8" name="图片 3" descr="书本.png">
            <a:extLst>
              <a:ext uri="{FF2B5EF4-FFF2-40B4-BE49-F238E27FC236}">
                <a16:creationId xmlns:a16="http://schemas.microsoft.com/office/drawing/2014/main" xmlns="" id="{60F025FD-DEC8-4B05-A88D-9D08C581A5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914" y="746024"/>
            <a:ext cx="1815298" cy="15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5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9294" y="4946918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cxnSp>
        <p:nvCxnSpPr>
          <p:cNvPr id="12" name="MH_Others_2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4437106" y="1294888"/>
            <a:ext cx="3887873" cy="0"/>
          </a:xfrm>
          <a:prstGeom prst="line">
            <a:avLst/>
          </a:prstGeom>
          <a:noFill/>
          <a:ln w="28575" algn="ctr">
            <a:solidFill>
              <a:srgbClr val="CFCF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/>
          <p:cNvGrpSpPr/>
          <p:nvPr/>
        </p:nvGrpSpPr>
        <p:grpSpPr>
          <a:xfrm>
            <a:off x="2191759" y="1906850"/>
            <a:ext cx="9173722" cy="658835"/>
            <a:chOff x="6394976" y="635964"/>
            <a:chExt cx="9173722" cy="658835"/>
          </a:xfrm>
        </p:grpSpPr>
        <p:sp>
          <p:nvSpPr>
            <p:cNvPr id="15" name="文本框 14"/>
            <p:cNvSpPr txBox="1"/>
            <p:nvPr/>
          </p:nvSpPr>
          <p:spPr>
            <a:xfrm>
              <a:off x="7409092" y="635964"/>
              <a:ext cx="8159606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Tìm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điều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kiện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xác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định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của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ph</a:t>
              </a:r>
              <a:r>
                <a:rPr lang="vi-VN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ư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ơng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/>
                  <a:cs typeface="Arial" panose="020B0604020202020204" pitchFamily="34" charset="0"/>
                </a:rPr>
                <a:t>trình</a:t>
              </a:r>
              <a:endParaRPr lang="zh-CN" altLang="en-US" sz="2800" spc="300" dirty="0">
                <a:latin typeface="Arial" panose="020B0604020202020204" pitchFamily="34" charset="0"/>
                <a:ea typeface="迷你简菱心" panose="02010609000101010101"/>
                <a:cs typeface="Arial" panose="020B0604020202020204" pitchFamily="34" charset="0"/>
              </a:endParaRPr>
            </a:p>
          </p:txBody>
        </p:sp>
        <p:sp>
          <p:nvSpPr>
            <p:cNvPr id="16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14583" y="746864"/>
              <a:ext cx="437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01</a:t>
              </a:r>
              <a:endParaRPr lang="zh-CN" altLang="en-US" sz="2800" b="1" dirty="0">
                <a:solidFill>
                  <a:srgbClr val="273A41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224781" y="3111629"/>
            <a:ext cx="8835488" cy="658835"/>
            <a:chOff x="6394976" y="630595"/>
            <a:chExt cx="8835488" cy="658835"/>
          </a:xfrm>
        </p:grpSpPr>
        <p:sp>
          <p:nvSpPr>
            <p:cNvPr id="19" name="文本框 18"/>
            <p:cNvSpPr txBox="1"/>
            <p:nvPr/>
          </p:nvSpPr>
          <p:spPr>
            <a:xfrm>
              <a:off x="7409092" y="630595"/>
              <a:ext cx="7821372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giải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ph</a:t>
              </a:r>
              <a:r>
                <a:rPr lang="vi-VN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ư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ơng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trình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chứa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ẩn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ở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mẫu</a:t>
              </a:r>
              <a:endParaRPr lang="zh-CN" altLang="en-US" sz="2800" spc="300" dirty="0">
                <a:latin typeface="Arial" panose="020B0604020202020204" pitchFamily="34" charset="0"/>
                <a:ea typeface="迷你简菱心" panose="0201060900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77713" y="756291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02</a:t>
              </a:r>
              <a:endParaRPr lang="zh-CN" altLang="en-US" sz="2800" b="1" dirty="0">
                <a:solidFill>
                  <a:srgbClr val="273A41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136027" y="4268712"/>
            <a:ext cx="3063075" cy="662229"/>
            <a:chOff x="6394976" y="607855"/>
            <a:chExt cx="3063075" cy="662229"/>
          </a:xfrm>
        </p:grpSpPr>
        <p:sp>
          <p:nvSpPr>
            <p:cNvPr id="23" name="文本框 22"/>
            <p:cNvSpPr txBox="1"/>
            <p:nvPr/>
          </p:nvSpPr>
          <p:spPr>
            <a:xfrm>
              <a:off x="7409092" y="607855"/>
              <a:ext cx="2048959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ví</a:t>
              </a:r>
              <a:r>
                <a:rPr lang="en-US" altLang="zh-CN" sz="2800" spc="300" dirty="0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spc="300" dirty="0" err="1">
                  <a:latin typeface="Arial" panose="020B0604020202020204" pitchFamily="34" charset="0"/>
                  <a:ea typeface="迷你简菱心" panose="02010609000101010101" pitchFamily="49" charset="-122"/>
                  <a:cs typeface="Arial" panose="020B0604020202020204" pitchFamily="34" charset="0"/>
                </a:rPr>
                <a:t>dụ</a:t>
              </a:r>
              <a:endParaRPr lang="zh-CN" altLang="en-US" sz="2800" spc="300" dirty="0">
                <a:latin typeface="Arial" panose="020B0604020202020204" pitchFamily="34" charset="0"/>
                <a:ea typeface="迷你简菱心" panose="0201060900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574507" y="746864"/>
              <a:ext cx="5180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Agency FB" panose="020B0503020202020204" pitchFamily="34" charset="0"/>
                  <a:ea typeface="腾祥澜黑简" panose="01010104010101010101" pitchFamily="2" charset="-122"/>
                </a:rPr>
                <a:t>03</a:t>
              </a:r>
              <a:endParaRPr lang="zh-CN" altLang="en-US" sz="2800" b="1" dirty="0">
                <a:solidFill>
                  <a:srgbClr val="273A41"/>
                </a:solidFill>
                <a:latin typeface="Agency FB" panose="020B0503020202020204" pitchFamily="34" charset="0"/>
                <a:ea typeface="腾祥澜黑简" panose="01010104010101010101" pitchFamily="2" charset="-122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1571E8B-DB1F-40FC-B0A2-085DD78F0D80}"/>
              </a:ext>
            </a:extLst>
          </p:cNvPr>
          <p:cNvSpPr/>
          <p:nvPr/>
        </p:nvSpPr>
        <p:spPr>
          <a:xfrm>
            <a:off x="1992480" y="489778"/>
            <a:ext cx="8315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200" dirty="0">
                <a:solidFill>
                  <a:schemeClr val="bg1"/>
                </a:solidFill>
                <a:cs typeface="Arial" panose="020B0604020202020204" pitchFamily="34" charset="0"/>
              </a:rPr>
              <a:t>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CHỨA ẨN Ở MẪU</a:t>
            </a:r>
          </a:p>
        </p:txBody>
      </p:sp>
    </p:spTree>
    <p:extLst>
      <p:ext uri="{BB962C8B-B14F-4D97-AF65-F5344CB8AC3E}">
        <p14:creationId xmlns:p14="http://schemas.microsoft.com/office/powerpoint/2010/main" val="40104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6EDA358-47B1-4D4A-B416-4CF064905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-4326" y="-329796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7E696FD-7600-4474-9747-D3659E1021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9766466" y="5246730"/>
            <a:ext cx="2627661" cy="156061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EA4E8B5-6CA2-459D-BDFF-1458E1D2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7B9633-8FB3-4371-BF2A-3FEF5A7E894B}"/>
              </a:ext>
            </a:extLst>
          </p:cNvPr>
          <p:cNvSpPr/>
          <p:nvPr/>
        </p:nvSpPr>
        <p:spPr>
          <a:xfrm>
            <a:off x="548292" y="292365"/>
            <a:ext cx="86147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ều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ện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ủa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454D10-512A-4B3C-85CF-EB3D6948F275}"/>
              </a:ext>
            </a:extLst>
          </p:cNvPr>
          <p:cNvSpPr txBox="1"/>
          <p:nvPr/>
        </p:nvSpPr>
        <p:spPr>
          <a:xfrm>
            <a:off x="543012" y="853269"/>
            <a:ext cx="29621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4BA65C95-277E-4DCD-ADFB-ECE53863A053}"/>
              </a:ext>
            </a:extLst>
          </p:cNvPr>
          <p:cNvSpPr txBox="1">
            <a:spLocks noChangeArrowheads="1"/>
          </p:cNvSpPr>
          <p:nvPr/>
        </p:nvSpPr>
        <p:spPr>
          <a:xfrm>
            <a:off x="895406" y="1375028"/>
            <a:ext cx="3925888" cy="53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891231E9-1B6C-436A-9BAF-F1C487643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3468731C-C153-4FD4-8D67-188616E509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131379"/>
              </p:ext>
            </p:extLst>
          </p:nvPr>
        </p:nvGraphicFramePr>
        <p:xfrm>
          <a:off x="4394200" y="1122363"/>
          <a:ext cx="3302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7" name="Equation" r:id="rId5" imgW="1333440" imgH="393480" progId="Equation.DSMT4">
                  <p:embed/>
                </p:oleObj>
              </mc:Choice>
              <mc:Fallback>
                <p:oleObj name="Equation" r:id="rId5" imgW="133344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1122363"/>
                        <a:ext cx="3302000" cy="974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67C97D-BB78-4764-B65C-DAA0AD840CD9}"/>
              </a:ext>
            </a:extLst>
          </p:cNvPr>
          <p:cNvSpPr txBox="1"/>
          <p:nvPr/>
        </p:nvSpPr>
        <p:spPr>
          <a:xfrm>
            <a:off x="895406" y="2166340"/>
            <a:ext cx="39946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C2D4DDEF-64C0-4F2C-BBB8-B65432454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75BCC0AB-438D-4DA1-9144-9E0483147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7099F534-9114-4692-A59B-E30D97951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879224"/>
              </p:ext>
            </p:extLst>
          </p:nvPr>
        </p:nvGraphicFramePr>
        <p:xfrm>
          <a:off x="4657378" y="2167694"/>
          <a:ext cx="2791571" cy="950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8" name="Equation" r:id="rId7" imgW="1155700" imgH="393700" progId="Equation.DSMT4">
                  <p:embed/>
                </p:oleObj>
              </mc:Choice>
              <mc:Fallback>
                <p:oleObj name="Equation" r:id="rId7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378" y="2167694"/>
                        <a:ext cx="2791571" cy="9509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730A4104-AAC0-45BB-8019-3B67816C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BBD8C4FC-5313-4CA6-9FF5-95169FA240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904493"/>
              </p:ext>
            </p:extLst>
          </p:nvPr>
        </p:nvGraphicFramePr>
        <p:xfrm>
          <a:off x="4730475" y="3157712"/>
          <a:ext cx="825300" cy="444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9" imgW="329914" imgH="177646" progId="Equation.DSMT4">
                  <p:embed/>
                </p:oleObj>
              </mc:Choice>
              <mc:Fallback>
                <p:oleObj name="Equation" r:id="rId9" imgW="329914" imgH="177646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475" y="3157712"/>
                        <a:ext cx="825300" cy="444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B0CA92D1-6C69-4295-A718-428EEA5C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519" y="3842670"/>
            <a:ext cx="9914110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1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图片 17">
            <a:extLst>
              <a:ext uri="{FF2B5EF4-FFF2-40B4-BE49-F238E27FC236}">
                <a16:creationId xmlns:a16="http://schemas.microsoft.com/office/drawing/2014/main" xmlns="" id="{BBE93890-1500-4EBA-B8B7-52240F629C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8" y="2739692"/>
            <a:ext cx="1621028" cy="1497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2836B7-7A55-44A9-88A5-3FA22738C4EE}"/>
              </a:ext>
            </a:extLst>
          </p:cNvPr>
          <p:cNvSpPr txBox="1"/>
          <p:nvPr/>
        </p:nvSpPr>
        <p:spPr>
          <a:xfrm>
            <a:off x="1630535" y="4554233"/>
            <a:ext cx="8922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1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1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xmlns="" id="{DBD323EB-20C9-4770-A427-F9241794B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75CABD21-D7B0-46BB-87D1-E1CAA4448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963832"/>
              </p:ext>
            </p:extLst>
          </p:nvPr>
        </p:nvGraphicFramePr>
        <p:xfrm>
          <a:off x="4890048" y="5154421"/>
          <a:ext cx="71845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Equation" r:id="rId12" imgW="330057" imgH="393529" progId="Equation.DSMT4">
                  <p:embed/>
                </p:oleObj>
              </mc:Choice>
              <mc:Fallback>
                <p:oleObj name="Equation" r:id="rId12" imgW="330057" imgH="39352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0048" y="5154421"/>
                        <a:ext cx="718457" cy="1066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37AFD6-C5FD-4C02-A9B8-8FC0736A413A}"/>
              </a:ext>
            </a:extLst>
          </p:cNvPr>
          <p:cNvSpPr txBox="1"/>
          <p:nvPr/>
        </p:nvSpPr>
        <p:spPr>
          <a:xfrm>
            <a:off x="543012" y="2206652"/>
            <a:ext cx="108543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kiện xác định của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(viết tắt là ĐKXĐ) là điều </a:t>
            </a:r>
            <a:r>
              <a:rPr lang="en-US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alt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 của ẩn để </a:t>
            </a:r>
            <a:r>
              <a:rPr lang="vi-VN" altLang="en-US" sz="2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các mẫu trong phương trình đều khác 0.</a:t>
            </a:r>
            <a:r>
              <a:rPr lang="en-US" altLang="en-US" sz="2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vi-VN" altLang="en-US" sz="26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FFDD9B3-4396-46C8-B995-BE196969D43D}"/>
              </a:ext>
            </a:extLst>
          </p:cNvPr>
          <p:cNvSpPr txBox="1"/>
          <p:nvPr/>
        </p:nvSpPr>
        <p:spPr>
          <a:xfrm>
            <a:off x="895406" y="3183384"/>
            <a:ext cx="6050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ĐKXĐ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xmlns="" id="{5F96D94A-11D9-454C-8EB0-31A53EFDA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xmlns="" id="{4F5018A7-0743-4169-8F14-AB67B6CE0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788905"/>
              </p:ext>
            </p:extLst>
          </p:nvPr>
        </p:nvGraphicFramePr>
        <p:xfrm>
          <a:off x="2286961" y="3719796"/>
          <a:ext cx="3073400" cy="52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Equation" r:id="rId14" imgW="1040948" imgH="177723" progId="Equation.DSMT4">
                  <p:embed/>
                </p:oleObj>
              </mc:Choice>
              <mc:Fallback>
                <p:oleObj name="Equation" r:id="rId14" imgW="1040948" imgH="177723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961" y="3719796"/>
                        <a:ext cx="3073400" cy="524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F5F79A-6C69-48DB-ADF0-A5834ED2DA7D}"/>
              </a:ext>
            </a:extLst>
          </p:cNvPr>
          <p:cNvSpPr txBox="1"/>
          <p:nvPr/>
        </p:nvSpPr>
        <p:spPr>
          <a:xfrm>
            <a:off x="895406" y="3769116"/>
            <a:ext cx="21771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ĐKXĐ:</a:t>
            </a:r>
          </a:p>
        </p:txBody>
      </p:sp>
    </p:spTree>
    <p:extLst>
      <p:ext uri="{BB962C8B-B14F-4D97-AF65-F5344CB8AC3E}">
        <p14:creationId xmlns:p14="http://schemas.microsoft.com/office/powerpoint/2010/main" val="21544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  <p:bldP spid="11" grpId="1"/>
      <p:bldP spid="20" grpId="0"/>
      <p:bldP spid="20" grpId="1"/>
      <p:bldP spid="23" grpId="0"/>
      <p:bldP spid="23" grpId="1"/>
      <p:bldP spid="27" grpId="0"/>
      <p:bldP spid="2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249F2FD-98D8-496A-9C34-D8BEA1246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-246221"/>
            <a:ext cx="12192000" cy="6858000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A514948B-391A-41DD-886E-E745DCEB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2" y="259005"/>
            <a:ext cx="112172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600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600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xmlns="" id="{90EBD2C0-D14C-494F-8D63-56F1A253A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308489"/>
              </p:ext>
            </p:extLst>
          </p:nvPr>
        </p:nvGraphicFramePr>
        <p:xfrm>
          <a:off x="707571" y="1010452"/>
          <a:ext cx="259080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9" name="Equation" r:id="rId4" imgW="761760" imgH="583920" progId="Equation.DSMT4">
                  <p:embed/>
                </p:oleObj>
              </mc:Choice>
              <mc:Fallback>
                <p:oleObj name="Equation" r:id="rId4" imgW="761760" imgH="583920" progId="Equation.DSMT4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xmlns="" id="{23A2FD7A-C712-4680-B2B2-4DC252E71F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71" y="1010452"/>
                        <a:ext cx="2590800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xmlns="" id="{0969C832-AFD3-49DB-8314-F99E330E6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153593"/>
              </p:ext>
            </p:extLst>
          </p:nvPr>
        </p:nvGraphicFramePr>
        <p:xfrm>
          <a:off x="6609249" y="1065059"/>
          <a:ext cx="27432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0" name="Equation" r:id="rId6" imgW="1130040" imgH="393480" progId="Equation.DSMT4">
                  <p:embed/>
                </p:oleObj>
              </mc:Choice>
              <mc:Fallback>
                <p:oleObj name="Equation" r:id="rId6" imgW="1130040" imgH="393480" progId="Equation.DSMT4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xmlns="" id="{06B1A1A2-7D51-4E47-B90B-5407DCB02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9249" y="1065059"/>
                        <a:ext cx="27432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77D9C6F-38AB-431B-AB7F-56D625973B2C}"/>
              </a:ext>
            </a:extLst>
          </p:cNvPr>
          <p:cNvCxnSpPr>
            <a:cxnSpLocks/>
          </p:cNvCxnSpPr>
          <p:nvPr/>
        </p:nvCxnSpPr>
        <p:spPr>
          <a:xfrm>
            <a:off x="6172200" y="792163"/>
            <a:ext cx="0" cy="55868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9377DF-E064-4FB7-8A04-C87DEA4E3802}"/>
              </a:ext>
            </a:extLst>
          </p:cNvPr>
          <p:cNvSpPr txBox="1"/>
          <p:nvPr/>
        </p:nvSpPr>
        <p:spPr>
          <a:xfrm>
            <a:off x="837520" y="2019726"/>
            <a:ext cx="1557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ĐKXĐ: 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9AEF2A83-1B0E-40D4-92EE-07A44754B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DB422C99-78FD-49F3-9ECF-22311D971E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717438"/>
              </p:ext>
            </p:extLst>
          </p:nvPr>
        </p:nvGraphicFramePr>
        <p:xfrm>
          <a:off x="936172" y="2690338"/>
          <a:ext cx="3545350" cy="434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1" name="Equation" r:id="rId8" imgW="1104421" imgH="177723" progId="Equation.DSMT4">
                  <p:embed/>
                </p:oleObj>
              </mc:Choice>
              <mc:Fallback>
                <p:oleObj name="Equation" r:id="rId8" imgW="1104421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172" y="2690338"/>
                        <a:ext cx="3545350" cy="4342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628A5B-D7A5-494D-88C1-78BC475C3357}"/>
              </a:ext>
            </a:extLst>
          </p:cNvPr>
          <p:cNvSpPr txBox="1"/>
          <p:nvPr/>
        </p:nvSpPr>
        <p:spPr>
          <a:xfrm>
            <a:off x="6609249" y="2001838"/>
            <a:ext cx="1557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ĐKXĐ: 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A5C2307F-A0A2-47F4-8AAE-7A9E4C943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70C750-EA47-4653-BDD4-01362A985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086385"/>
              </p:ext>
            </p:extLst>
          </p:nvPr>
        </p:nvGraphicFramePr>
        <p:xfrm>
          <a:off x="6980692" y="2690335"/>
          <a:ext cx="2712138" cy="463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2" name="Equation" r:id="rId10" imgW="1040948" imgH="177723" progId="Equation.DSMT4">
                  <p:embed/>
                </p:oleObj>
              </mc:Choice>
              <mc:Fallback>
                <p:oleObj name="Equation" r:id="rId10" imgW="1040948" imgH="177723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692" y="2690335"/>
                        <a:ext cx="2712138" cy="463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1">
            <a:extLst>
              <a:ext uri="{FF2B5EF4-FFF2-40B4-BE49-F238E27FC236}">
                <a16:creationId xmlns:a16="http://schemas.microsoft.com/office/drawing/2014/main" xmlns="" id="{E0AD7C94-6F39-4A9C-AD34-DBEEBCAF5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88728B92-D94A-45D2-B356-DF90981356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285131"/>
              </p:ext>
            </p:extLst>
          </p:nvPr>
        </p:nvGraphicFramePr>
        <p:xfrm>
          <a:off x="6980692" y="3429000"/>
          <a:ext cx="2965844" cy="44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3" name="Equation" r:id="rId12" imgW="1193282" imgH="177723" progId="Equation.DSMT4">
                  <p:embed/>
                </p:oleObj>
              </mc:Choice>
              <mc:Fallback>
                <p:oleObj name="Equation" r:id="rId12" imgW="1193282" imgH="177723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692" y="3429000"/>
                        <a:ext cx="2965844" cy="441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图片 5" descr="铅笔筒.PNG">
            <a:extLst>
              <a:ext uri="{FF2B5EF4-FFF2-40B4-BE49-F238E27FC236}">
                <a16:creationId xmlns:a16="http://schemas.microsoft.com/office/drawing/2014/main" xmlns="" id="{00C6D20B-383E-4587-B3C9-F7950B0FB5B3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5385" y="4924817"/>
            <a:ext cx="1224270" cy="1324105"/>
          </a:xfrm>
          <a:prstGeom prst="rect">
            <a:avLst/>
          </a:prstGeom>
        </p:spPr>
      </p:pic>
      <p:pic>
        <p:nvPicPr>
          <p:cNvPr id="28" name="图片 6" descr="眼镜.PNG">
            <a:extLst>
              <a:ext uri="{FF2B5EF4-FFF2-40B4-BE49-F238E27FC236}">
                <a16:creationId xmlns:a16="http://schemas.microsoft.com/office/drawing/2014/main" xmlns="" id="{0F41BE27-EF08-4D5A-B58D-D4E21F14F3D4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370686" y="5814506"/>
            <a:ext cx="941951" cy="434416"/>
          </a:xfrm>
          <a:prstGeom prst="rect">
            <a:avLst/>
          </a:prstGeom>
        </p:spPr>
      </p:pic>
      <p:pic>
        <p:nvPicPr>
          <p:cNvPr id="29" name="图片 3" descr="书本.png">
            <a:extLst>
              <a:ext uri="{FF2B5EF4-FFF2-40B4-BE49-F238E27FC236}">
                <a16:creationId xmlns:a16="http://schemas.microsoft.com/office/drawing/2014/main" xmlns="" id="{96B11D83-67C4-4091-B24C-7CFDBEF47F0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981895" y="4594071"/>
            <a:ext cx="1815298" cy="1551487"/>
          </a:xfrm>
          <a:prstGeom prst="rect">
            <a:avLst/>
          </a:prstGeom>
        </p:spPr>
      </p:pic>
      <p:graphicFrame>
        <p:nvGraphicFramePr>
          <p:cNvPr id="33" name="Object 3">
            <a:extLst>
              <a:ext uri="{FF2B5EF4-FFF2-40B4-BE49-F238E27FC236}">
                <a16:creationId xmlns:a16="http://schemas.microsoft.com/office/drawing/2014/main" xmlns="" id="{86114B64-4D4A-46F6-BF1F-777E9005C8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986679"/>
              </p:ext>
            </p:extLst>
          </p:nvPr>
        </p:nvGraphicFramePr>
        <p:xfrm>
          <a:off x="815969" y="3932487"/>
          <a:ext cx="2496665" cy="1046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4" name="Equation" r:id="rId17" imgW="939600" imgH="393480" progId="Equation.DSMT4">
                  <p:embed/>
                </p:oleObj>
              </mc:Choice>
              <mc:Fallback>
                <p:oleObj name="Equation" r:id="rId17" imgW="939600" imgH="393480" progId="Equation.DSMT4">
                  <p:embed/>
                  <p:pic>
                    <p:nvPicPr>
                      <p:cNvPr id="13315" name="Object 3">
                        <a:extLst>
                          <a:ext uri="{FF2B5EF4-FFF2-40B4-BE49-F238E27FC236}">
                            <a16:creationId xmlns:a16="http://schemas.microsoft.com/office/drawing/2014/main" xmlns="" id="{0D77E3E7-2BFD-46A6-9605-0F5D2FD5B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69" y="3932487"/>
                        <a:ext cx="2496665" cy="1046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">
            <a:extLst>
              <a:ext uri="{FF2B5EF4-FFF2-40B4-BE49-F238E27FC236}">
                <a16:creationId xmlns:a16="http://schemas.microsoft.com/office/drawing/2014/main" xmlns="" id="{024DA639-E98C-4620-854E-EB9AAD56BF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576466"/>
              </p:ext>
            </p:extLst>
          </p:nvPr>
        </p:nvGraphicFramePr>
        <p:xfrm>
          <a:off x="6680043" y="4079368"/>
          <a:ext cx="2907041" cy="90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5" name="Equation" r:id="rId19" imgW="1269720" imgH="393480" progId="Equation.DSMT4">
                  <p:embed/>
                </p:oleObj>
              </mc:Choice>
              <mc:Fallback>
                <p:oleObj name="Equation" r:id="rId19" imgW="1269720" imgH="393480" progId="Equation.DSMT4">
                  <p:embed/>
                  <p:pic>
                    <p:nvPicPr>
                      <p:cNvPr id="13316" name="Object 4">
                        <a:extLst>
                          <a:ext uri="{FF2B5EF4-FFF2-40B4-BE49-F238E27FC236}">
                            <a16:creationId xmlns:a16="http://schemas.microsoft.com/office/drawing/2014/main" xmlns="" id="{A8B9E89F-D465-427E-B200-A8A10F202E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043" y="4079368"/>
                        <a:ext cx="2907041" cy="901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006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1">
            <a:extLst>
              <a:ext uri="{FF2B5EF4-FFF2-40B4-BE49-F238E27FC236}">
                <a16:creationId xmlns:a16="http://schemas.microsoft.com/office/drawing/2014/main" xmlns="" id="{59EA8779-399E-4557-82B9-9DFC170B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xmlns="" id="{9C536506-66BC-474C-8F39-1073BD91A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" y="576468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</a:rPr>
              <a:t>Ví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dụ</a:t>
            </a:r>
            <a:r>
              <a:rPr lang="en-US" altLang="en-US" sz="2400" b="1" dirty="0">
                <a:solidFill>
                  <a:schemeClr val="bg1"/>
                </a:solidFill>
              </a:rPr>
              <a:t> 2.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Giải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phương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trình</a:t>
            </a:r>
            <a:r>
              <a:rPr lang="en-US" altLang="en-US" sz="24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xmlns="" id="{2705F797-630B-4D5C-84DF-527D938E7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6" y="159385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-</a:t>
            </a:r>
            <a:r>
              <a:rPr lang="en-US" altLang="en-US" sz="2200" dirty="0">
                <a:solidFill>
                  <a:schemeClr val="bg1"/>
                </a:solidFill>
              </a:rPr>
              <a:t>ĐKXĐ</a:t>
            </a:r>
            <a:r>
              <a:rPr lang="en-US" altLang="en-US" sz="2400" dirty="0">
                <a:solidFill>
                  <a:schemeClr val="bg1"/>
                </a:solidFill>
              </a:rPr>
              <a:t>:</a:t>
            </a:r>
            <a:endParaRPr lang="en-US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xmlns="" id="{80751254-1D97-417A-8D3C-312532F5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49" y="2057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-</a:t>
            </a:r>
            <a:r>
              <a:rPr lang="en-US" altLang="en-US" sz="2200" dirty="0" err="1">
                <a:solidFill>
                  <a:schemeClr val="bg1"/>
                </a:solidFill>
              </a:rPr>
              <a:t>Quy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đồng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mẫu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hai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vế</a:t>
            </a:r>
            <a:r>
              <a:rPr lang="en-US" altLang="en-US" sz="22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xmlns="" id="{1C03173A-F5EB-4B7B-A800-CE5922686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2767805"/>
            <a:ext cx="1905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bg1"/>
                </a:solidFill>
              </a:rPr>
              <a:t>Từ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đó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suy</a:t>
            </a:r>
            <a:r>
              <a:rPr lang="en-US" altLang="en-US" sz="2200" dirty="0">
                <a:solidFill>
                  <a:schemeClr val="bg1"/>
                </a:solidFill>
              </a:rPr>
              <a:t> ra:</a:t>
            </a:r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xmlns="" id="{754C988F-5A49-43F2-A0B0-ABFEE582E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0" y="3327081"/>
            <a:ext cx="3657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2(x</a:t>
            </a:r>
            <a:r>
              <a:rPr lang="vi-VN" altLang="en-US" sz="25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– 4) = 2x</a:t>
            </a:r>
            <a:r>
              <a:rPr lang="vi-VN" altLang="en-US" sz="25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+3x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xmlns="" id="{AC6CD52C-CDD6-47FA-9DE4-CF31E1CC2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3834287"/>
            <a:ext cx="2590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</a:rPr>
              <a:t>2x</a:t>
            </a:r>
            <a:r>
              <a:rPr lang="en-US" altLang="en-US" sz="2500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– 8 = 2x</a:t>
            </a:r>
            <a:r>
              <a:rPr lang="en-US" altLang="en-US" sz="2500" baseline="300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5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+3x</a:t>
            </a:r>
            <a:endParaRPr lang="en-US" altLang="en-US" sz="25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xmlns="" id="{A5E3EB83-7FB9-40FF-9DCC-B4FB84B3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49" y="4153182"/>
            <a:ext cx="14795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500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5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=  – 8</a:t>
            </a:r>
            <a:endParaRPr lang="en-US" altLang="en-US" sz="25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xmlns="" id="{7EB6AC06-C5CC-4F83-B76B-1A7E0CF0B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5" y="4658951"/>
            <a:ext cx="7778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r>
              <a:rPr lang="vi-VN" altLang="en-US" sz="25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500" dirty="0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=</a:t>
            </a:r>
            <a:endParaRPr lang="en-US" altLang="en-US" sz="25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6" name="Text Box 18">
            <a:extLst>
              <a:ext uri="{FF2B5EF4-FFF2-40B4-BE49-F238E27FC236}">
                <a16:creationId xmlns:a16="http://schemas.microsoft.com/office/drawing/2014/main" xmlns="" id="{0AD42817-E04F-42CB-8ABB-0B865153A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6" y="3318272"/>
            <a:ext cx="3200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-</a:t>
            </a:r>
            <a:r>
              <a:rPr lang="en-US" altLang="en-US" sz="2200" dirty="0" err="1">
                <a:solidFill>
                  <a:schemeClr val="bg1"/>
                </a:solidFill>
              </a:rPr>
              <a:t>Giải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phương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trình</a:t>
            </a:r>
            <a:r>
              <a:rPr lang="en-US" altLang="en-US" sz="22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2547" name="Text Box 19">
            <a:extLst>
              <a:ext uri="{FF2B5EF4-FFF2-40B4-BE49-F238E27FC236}">
                <a16:creationId xmlns:a16="http://schemas.microsoft.com/office/drawing/2014/main" xmlns="" id="{B5007DDB-FFBF-43B1-B084-1AEFB0559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1" y="5228031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200" dirty="0">
                <a:solidFill>
                  <a:schemeClr val="bg1"/>
                </a:solidFill>
              </a:rPr>
              <a:t>Ta </a:t>
            </a:r>
            <a:r>
              <a:rPr lang="en-US" altLang="en-US" sz="2200" dirty="0" err="1">
                <a:solidFill>
                  <a:schemeClr val="bg1"/>
                </a:solidFill>
              </a:rPr>
              <a:t>thấy</a:t>
            </a:r>
            <a:r>
              <a:rPr lang="en-US" altLang="en-US" sz="2200" dirty="0">
                <a:solidFill>
                  <a:schemeClr val="bg1"/>
                </a:solidFill>
              </a:rPr>
              <a:t> x =       </a:t>
            </a:r>
            <a:r>
              <a:rPr lang="en-US" altLang="en-US" sz="2200" dirty="0" err="1">
                <a:solidFill>
                  <a:schemeClr val="bg1"/>
                </a:solidFill>
              </a:rPr>
              <a:t>thỏa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mãn</a:t>
            </a:r>
            <a:r>
              <a:rPr lang="en-US" altLang="en-US" sz="2200" dirty="0">
                <a:solidFill>
                  <a:schemeClr val="bg1"/>
                </a:solidFill>
              </a:rPr>
              <a:t> ĐKXĐ </a:t>
            </a:r>
            <a:r>
              <a:rPr lang="en-US" altLang="en-US" sz="2200" dirty="0" err="1">
                <a:solidFill>
                  <a:schemeClr val="bg1"/>
                </a:solidFill>
              </a:rPr>
              <a:t>của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phương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trình</a:t>
            </a:r>
            <a:r>
              <a:rPr lang="en-US" altLang="en-US" sz="2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549" name="Text Box 21">
            <a:extLst>
              <a:ext uri="{FF2B5EF4-FFF2-40B4-BE49-F238E27FC236}">
                <a16:creationId xmlns:a16="http://schemas.microsoft.com/office/drawing/2014/main" xmlns="" id="{0C7CCFD4-5222-439C-B6E9-2BC4F328C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1" y="5825339"/>
            <a:ext cx="6553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bg1"/>
                </a:solidFill>
              </a:rPr>
              <a:t>Vậy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tập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nghiệm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của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phương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trình</a:t>
            </a:r>
            <a:r>
              <a:rPr lang="en-US" altLang="en-US" sz="2200" dirty="0">
                <a:solidFill>
                  <a:schemeClr val="bg1"/>
                </a:solidFill>
              </a:rPr>
              <a:t> (1) </a:t>
            </a:r>
            <a:r>
              <a:rPr lang="en-US" altLang="en-US" sz="2200" dirty="0" err="1">
                <a:solidFill>
                  <a:schemeClr val="bg1"/>
                </a:solidFill>
              </a:rPr>
              <a:t>là</a:t>
            </a:r>
            <a:r>
              <a:rPr lang="en-US" altLang="en-US" sz="2200" dirty="0">
                <a:solidFill>
                  <a:schemeClr val="bg1"/>
                </a:solidFill>
              </a:rPr>
              <a:t> S =            </a:t>
            </a:r>
          </a:p>
        </p:txBody>
      </p:sp>
      <p:sp>
        <p:nvSpPr>
          <p:cNvPr id="22551" name="Line 23">
            <a:extLst>
              <a:ext uri="{FF2B5EF4-FFF2-40B4-BE49-F238E27FC236}">
                <a16:creationId xmlns:a16="http://schemas.microsoft.com/office/drawing/2014/main" xmlns="" id="{98EB3F4B-AB69-4985-B822-2CB8B1973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9876" y="1816101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52" name="Text Box 24">
            <a:extLst>
              <a:ext uri="{FF2B5EF4-FFF2-40B4-BE49-F238E27FC236}">
                <a16:creationId xmlns:a16="http://schemas.microsoft.com/office/drawing/2014/main" xmlns="" id="{D946F0B1-E633-4954-93DD-5079DEED1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325" y="1597819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ĐKXĐ</a:t>
            </a:r>
          </a:p>
        </p:txBody>
      </p:sp>
      <p:sp>
        <p:nvSpPr>
          <p:cNvPr id="22553" name="Text Box 25">
            <a:extLst>
              <a:ext uri="{FF2B5EF4-FFF2-40B4-BE49-F238E27FC236}">
                <a16:creationId xmlns:a16="http://schemas.microsoft.com/office/drawing/2014/main" xmlns="" id="{37725560-5909-482D-8F3F-504ECF2C5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48" y="2353580"/>
            <a:ext cx="21335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khử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mẫu</a:t>
            </a:r>
            <a:endParaRPr lang="en-US" altLang="en-US" sz="2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54" name="AutoShape 26">
            <a:extLst>
              <a:ext uri="{FF2B5EF4-FFF2-40B4-BE49-F238E27FC236}">
                <a16:creationId xmlns:a16="http://schemas.microsoft.com/office/drawing/2014/main" xmlns="" id="{E1614527-AED9-4CEF-963B-379D2C257A6E}"/>
              </a:ext>
            </a:extLst>
          </p:cNvPr>
          <p:cNvSpPr>
            <a:spLocks/>
          </p:cNvSpPr>
          <p:nvPr/>
        </p:nvSpPr>
        <p:spPr bwMode="auto">
          <a:xfrm>
            <a:off x="8232776" y="3505200"/>
            <a:ext cx="168275" cy="1752600"/>
          </a:xfrm>
          <a:prstGeom prst="rightBrace">
            <a:avLst>
              <a:gd name="adj1" fmla="val 86792"/>
              <a:gd name="adj2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Text Box 27">
            <a:extLst>
              <a:ext uri="{FF2B5EF4-FFF2-40B4-BE49-F238E27FC236}">
                <a16:creationId xmlns:a16="http://schemas.microsoft.com/office/drawing/2014/main" xmlns="" id="{EFD2361A-1759-4228-B73B-71D75D785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4412" y="4126408"/>
            <a:ext cx="251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556" name="Text Box 28">
            <a:extLst>
              <a:ext uri="{FF2B5EF4-FFF2-40B4-BE49-F238E27FC236}">
                <a16:creationId xmlns:a16="http://schemas.microsoft.com/office/drawing/2014/main" xmlns="" id="{AEA207E5-1E55-427B-B13B-D51A21CE0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325" y="5295901"/>
            <a:ext cx="31845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 ĐKXĐ </a:t>
            </a:r>
            <a:r>
              <a:rPr lang="en-US" altLang="en-US" sz="2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ẩn</a:t>
            </a:r>
            <a:r>
              <a:rPr lang="en-US" altLang="en-US" sz="2200" dirty="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557" name="AutoShape 29">
            <a:extLst>
              <a:ext uri="{FF2B5EF4-FFF2-40B4-BE49-F238E27FC236}">
                <a16:creationId xmlns:a16="http://schemas.microsoft.com/office/drawing/2014/main" xmlns="" id="{3DB8577F-E50A-43DB-89F6-2AABEB371DA5}"/>
              </a:ext>
            </a:extLst>
          </p:cNvPr>
          <p:cNvSpPr>
            <a:spLocks/>
          </p:cNvSpPr>
          <p:nvPr/>
        </p:nvSpPr>
        <p:spPr bwMode="auto">
          <a:xfrm>
            <a:off x="8220076" y="5353854"/>
            <a:ext cx="196850" cy="1143000"/>
          </a:xfrm>
          <a:prstGeom prst="rightBrace">
            <a:avLst>
              <a:gd name="adj1" fmla="val 48387"/>
              <a:gd name="adj2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AutoShape 30">
            <a:extLst>
              <a:ext uri="{FF2B5EF4-FFF2-40B4-BE49-F238E27FC236}">
                <a16:creationId xmlns:a16="http://schemas.microsoft.com/office/drawing/2014/main" xmlns="" id="{16C499C1-32BD-4AFE-8F7C-ED17D7C75E68}"/>
              </a:ext>
            </a:extLst>
          </p:cNvPr>
          <p:cNvSpPr>
            <a:spLocks/>
          </p:cNvSpPr>
          <p:nvPr/>
        </p:nvSpPr>
        <p:spPr bwMode="auto">
          <a:xfrm>
            <a:off x="8218482" y="2106613"/>
            <a:ext cx="152400" cy="1219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5" name="Text Box 31">
            <a:extLst>
              <a:ext uri="{FF2B5EF4-FFF2-40B4-BE49-F238E27FC236}">
                <a16:creationId xmlns:a16="http://schemas.microsoft.com/office/drawing/2014/main" xmlns="" id="{099D3E3F-D0E8-47C7-8C47-92675A84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" y="128195"/>
            <a:ext cx="7065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2. </a:t>
            </a:r>
            <a:r>
              <a:rPr lang="en-US" alt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trình</a:t>
            </a: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chứa</a:t>
            </a: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ẩn</a:t>
            </a: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mẫu</a:t>
            </a:r>
            <a:r>
              <a:rPr lang="en-US" alt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2560" name="Text Box 32">
            <a:extLst>
              <a:ext uri="{FF2B5EF4-FFF2-40B4-BE49-F238E27FC236}">
                <a16:creationId xmlns:a16="http://schemas.microsoft.com/office/drawing/2014/main" xmlns="" id="{9F34110E-EC4D-45CA-9FAC-DFBDDE291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49" y="1062038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FF00"/>
                </a:solidFill>
              </a:rPr>
              <a:t>Phương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</a:rPr>
              <a:t>pháp</a:t>
            </a:r>
            <a:r>
              <a:rPr lang="en-US" altLang="en-US" sz="2400" b="1" dirty="0">
                <a:solidFill>
                  <a:srgbClr val="FFFF00"/>
                </a:solidFill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</a:rPr>
              <a:t>giải</a:t>
            </a:r>
            <a:r>
              <a:rPr lang="en-US" altLang="en-US" sz="24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22561" name="Oval 33">
            <a:extLst>
              <a:ext uri="{FF2B5EF4-FFF2-40B4-BE49-F238E27FC236}">
                <a16:creationId xmlns:a16="http://schemas.microsoft.com/office/drawing/2014/main" xmlns="" id="{72A39403-60A2-4251-82E4-7EE8742AC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035" y="4529723"/>
            <a:ext cx="1371600" cy="758825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hlink"/>
              </a:solidFill>
            </a:endParaRPr>
          </a:p>
        </p:txBody>
      </p:sp>
      <p:sp>
        <p:nvSpPr>
          <p:cNvPr id="22562" name="Text Box 34">
            <a:extLst>
              <a:ext uri="{FF2B5EF4-FFF2-40B4-BE49-F238E27FC236}">
                <a16:creationId xmlns:a16="http://schemas.microsoft.com/office/drawing/2014/main" xmlns="" id="{713E8831-D138-4495-AE48-A0E05E71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66884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  <a:endParaRPr lang="en-US" altLang="en-US" sz="2400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sp>
        <p:nvSpPr>
          <p:cNvPr id="8219" name="Rectangle 39">
            <a:extLst>
              <a:ext uri="{FF2B5EF4-FFF2-40B4-BE49-F238E27FC236}">
                <a16:creationId xmlns:a16="http://schemas.microsoft.com/office/drawing/2014/main" xmlns="" id="{E425E19F-35D9-4CED-BE54-9AD4EF84F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2566" name="Object 38">
            <a:extLst>
              <a:ext uri="{FF2B5EF4-FFF2-40B4-BE49-F238E27FC236}">
                <a16:creationId xmlns:a16="http://schemas.microsoft.com/office/drawing/2014/main" xmlns="" id="{630948D4-C802-4216-90B5-401E4F8223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865829"/>
              </p:ext>
            </p:extLst>
          </p:nvPr>
        </p:nvGraphicFramePr>
        <p:xfrm>
          <a:off x="6286500" y="5631249"/>
          <a:ext cx="1397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6" name="Equation" r:id="rId4" imgW="380880" imgH="431640" progId="Equation.DSMT4">
                  <p:embed/>
                </p:oleObj>
              </mc:Choice>
              <mc:Fallback>
                <p:oleObj name="Equation" r:id="rId4" imgW="380880" imgH="431640" progId="Equation.DSMT4">
                  <p:embed/>
                  <p:pic>
                    <p:nvPicPr>
                      <p:cNvPr id="22566" name="Object 38">
                        <a:extLst>
                          <a:ext uri="{FF2B5EF4-FFF2-40B4-BE49-F238E27FC236}">
                            <a16:creationId xmlns:a16="http://schemas.microsoft.com/office/drawing/2014/main" xmlns="" id="{630948D4-C802-4216-90B5-401E4F8223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5631249"/>
                        <a:ext cx="13970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70" name="Text Box 42">
            <a:extLst>
              <a:ext uri="{FF2B5EF4-FFF2-40B4-BE49-F238E27FC236}">
                <a16:creationId xmlns:a16="http://schemas.microsoft.com/office/drawing/2014/main" xmlns="" id="{325DD9F9-A62D-4EF7-BD96-6245FCE26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1" y="15827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x ≠ 0 </a:t>
            </a:r>
            <a:r>
              <a:rPr lang="en-US" altLang="en-US" sz="2400" dirty="0" err="1">
                <a:solidFill>
                  <a:schemeClr val="bg1"/>
                </a:solidFill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</a:rPr>
              <a:t> x ≠ 2.</a:t>
            </a:r>
          </a:p>
        </p:txBody>
      </p:sp>
      <p:sp>
        <p:nvSpPr>
          <p:cNvPr id="22571" name="Text Box 43">
            <a:extLst>
              <a:ext uri="{FF2B5EF4-FFF2-40B4-BE49-F238E27FC236}">
                <a16:creationId xmlns:a16="http://schemas.microsoft.com/office/drawing/2014/main" xmlns="" id="{73EE61B0-524D-4BFE-8E5E-D714B634F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49" y="417979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  <a:endParaRPr lang="en-US" altLang="en-US" sz="2400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sp>
        <p:nvSpPr>
          <p:cNvPr id="22572" name="Text Box 44">
            <a:extLst>
              <a:ext uri="{FF2B5EF4-FFF2-40B4-BE49-F238E27FC236}">
                <a16:creationId xmlns:a16="http://schemas.microsoft.com/office/drawing/2014/main" xmlns="" id="{27E339A5-E9F7-41E3-A53F-FDC35CC26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75444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  <a:endParaRPr lang="en-US" altLang="en-US" sz="2400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sp>
        <p:nvSpPr>
          <p:cNvPr id="22573" name="Text Box 45">
            <a:extLst>
              <a:ext uri="{FF2B5EF4-FFF2-40B4-BE49-F238E27FC236}">
                <a16:creationId xmlns:a16="http://schemas.microsoft.com/office/drawing/2014/main" xmlns="" id="{3D45A69E-4ECA-4291-A67D-5A5FA97F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0293" y="3297245"/>
            <a:ext cx="7897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  <a:endParaRPr lang="en-US" altLang="en-US" sz="2400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22582" name="Object 54">
            <a:extLst>
              <a:ext uri="{FF2B5EF4-FFF2-40B4-BE49-F238E27FC236}">
                <a16:creationId xmlns:a16="http://schemas.microsoft.com/office/drawing/2014/main" xmlns="" id="{1B7D3C74-3709-432D-AC97-C1172F5C14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83588"/>
              </p:ext>
            </p:extLst>
          </p:nvPr>
        </p:nvGraphicFramePr>
        <p:xfrm>
          <a:off x="4654548" y="556418"/>
          <a:ext cx="240347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7" name="Equation" r:id="rId6" imgW="1041120" imgH="419040" progId="Equation.DSMT4">
                  <p:embed/>
                </p:oleObj>
              </mc:Choice>
              <mc:Fallback>
                <p:oleObj name="Equation" r:id="rId6" imgW="1041120" imgH="419040" progId="Equation.DSMT4">
                  <p:embed/>
                  <p:pic>
                    <p:nvPicPr>
                      <p:cNvPr id="22582" name="Object 54">
                        <a:extLst>
                          <a:ext uri="{FF2B5EF4-FFF2-40B4-BE49-F238E27FC236}">
                            <a16:creationId xmlns:a16="http://schemas.microsoft.com/office/drawing/2014/main" xmlns="" id="{1B7D3C74-3709-432D-AC97-C1172F5C14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548" y="556418"/>
                        <a:ext cx="240347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86" name="Oval 58">
            <a:extLst>
              <a:ext uri="{FF2B5EF4-FFF2-40B4-BE49-F238E27FC236}">
                <a16:creationId xmlns:a16="http://schemas.microsoft.com/office/drawing/2014/main" xmlns="" id="{1D099362-37D7-4B0A-9861-19630B5C8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093" y="1479550"/>
            <a:ext cx="1981200" cy="6858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2589" name="Object 61">
            <a:extLst>
              <a:ext uri="{FF2B5EF4-FFF2-40B4-BE49-F238E27FC236}">
                <a16:creationId xmlns:a16="http://schemas.microsoft.com/office/drawing/2014/main" xmlns="" id="{E80FB991-71AF-4944-870E-97BC27ADF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012715"/>
              </p:ext>
            </p:extLst>
          </p:nvPr>
        </p:nvGraphicFramePr>
        <p:xfrm>
          <a:off x="4264024" y="2496345"/>
          <a:ext cx="12192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8" name="Equation" r:id="rId8" imgW="507960" imgH="203040" progId="Equation.DSMT4">
                  <p:embed/>
                </p:oleObj>
              </mc:Choice>
              <mc:Fallback>
                <p:oleObj name="Equation" r:id="rId8" imgW="507960" imgH="203040" progId="Equation.DSMT4">
                  <p:embed/>
                  <p:pic>
                    <p:nvPicPr>
                      <p:cNvPr id="22589" name="Object 61">
                        <a:extLst>
                          <a:ext uri="{FF2B5EF4-FFF2-40B4-BE49-F238E27FC236}">
                            <a16:creationId xmlns:a16="http://schemas.microsoft.com/office/drawing/2014/main" xmlns="" id="{E80FB991-71AF-4944-870E-97BC27ADF2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4024" y="2496345"/>
                        <a:ext cx="1219200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88" name="Object 60">
            <a:extLst>
              <a:ext uri="{FF2B5EF4-FFF2-40B4-BE49-F238E27FC236}">
                <a16:creationId xmlns:a16="http://schemas.microsoft.com/office/drawing/2014/main" xmlns="" id="{04DBF653-17C6-405B-BB4A-49BD96EB5F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64713"/>
              </p:ext>
            </p:extLst>
          </p:nvPr>
        </p:nvGraphicFramePr>
        <p:xfrm>
          <a:off x="3902075" y="2014539"/>
          <a:ext cx="18145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9" name="Equation" r:id="rId10" imgW="761760" imgH="203040" progId="Equation.DSMT4">
                  <p:embed/>
                </p:oleObj>
              </mc:Choice>
              <mc:Fallback>
                <p:oleObj name="Equation" r:id="rId10" imgW="761760" imgH="203040" progId="Equation.DSMT4">
                  <p:embed/>
                  <p:pic>
                    <p:nvPicPr>
                      <p:cNvPr id="22588" name="Object 60">
                        <a:extLst>
                          <a:ext uri="{FF2B5EF4-FFF2-40B4-BE49-F238E27FC236}">
                            <a16:creationId xmlns:a16="http://schemas.microsoft.com/office/drawing/2014/main" xmlns="" id="{04DBF653-17C6-405B-BB4A-49BD96EB5F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075" y="2014539"/>
                        <a:ext cx="18145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87" name="Object 59">
            <a:extLst>
              <a:ext uri="{FF2B5EF4-FFF2-40B4-BE49-F238E27FC236}">
                <a16:creationId xmlns:a16="http://schemas.microsoft.com/office/drawing/2014/main" xmlns="" id="{CF21DE51-1B8F-4257-9C4B-4A9E177A00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026517"/>
              </p:ext>
            </p:extLst>
          </p:nvPr>
        </p:nvGraphicFramePr>
        <p:xfrm>
          <a:off x="6216650" y="2018507"/>
          <a:ext cx="118745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0" name="Equation" r:id="rId12" imgW="545760" imgH="203040" progId="Equation.DSMT4">
                  <p:embed/>
                </p:oleObj>
              </mc:Choice>
              <mc:Fallback>
                <p:oleObj name="Equation" r:id="rId12" imgW="545760" imgH="203040" progId="Equation.DSMT4">
                  <p:embed/>
                  <p:pic>
                    <p:nvPicPr>
                      <p:cNvPr id="22587" name="Object 59">
                        <a:extLst>
                          <a:ext uri="{FF2B5EF4-FFF2-40B4-BE49-F238E27FC236}">
                            <a16:creationId xmlns:a16="http://schemas.microsoft.com/office/drawing/2014/main" xmlns="" id="{CF21DE51-1B8F-4257-9C4B-4A9E177A0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2018507"/>
                        <a:ext cx="1187450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93" name="Object 65">
            <a:extLst>
              <a:ext uri="{FF2B5EF4-FFF2-40B4-BE49-F238E27FC236}">
                <a16:creationId xmlns:a16="http://schemas.microsoft.com/office/drawing/2014/main" xmlns="" id="{B8EDE2F3-88D1-4798-80D4-06DDC66D3A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262088"/>
              </p:ext>
            </p:extLst>
          </p:nvPr>
        </p:nvGraphicFramePr>
        <p:xfrm>
          <a:off x="6235700" y="2473723"/>
          <a:ext cx="11874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1" name="Equation" r:id="rId14" imgW="507960" imgH="203040" progId="Equation.DSMT4">
                  <p:embed/>
                </p:oleObj>
              </mc:Choice>
              <mc:Fallback>
                <p:oleObj name="Equation" r:id="rId14" imgW="507960" imgH="203040" progId="Equation.DSMT4">
                  <p:embed/>
                  <p:pic>
                    <p:nvPicPr>
                      <p:cNvPr id="22593" name="Object 65">
                        <a:extLst>
                          <a:ext uri="{FF2B5EF4-FFF2-40B4-BE49-F238E27FC236}">
                            <a16:creationId xmlns:a16="http://schemas.microsoft.com/office/drawing/2014/main" xmlns="" id="{B8EDE2F3-88D1-4798-80D4-06DDC66D3A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5700" y="2473723"/>
                        <a:ext cx="118745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94" name="Line 66">
            <a:extLst>
              <a:ext uri="{FF2B5EF4-FFF2-40B4-BE49-F238E27FC236}">
                <a16:creationId xmlns:a16="http://schemas.microsoft.com/office/drawing/2014/main" xmlns="" id="{7569674E-9F48-4766-B4B8-AD6FD9FF0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9849" y="2428875"/>
            <a:ext cx="1905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95" name="Line 67">
            <a:extLst>
              <a:ext uri="{FF2B5EF4-FFF2-40B4-BE49-F238E27FC236}">
                <a16:creationId xmlns:a16="http://schemas.microsoft.com/office/drawing/2014/main" xmlns="" id="{A4993E86-7A9B-4B18-A031-4415C8AD5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900" y="2420144"/>
            <a:ext cx="12509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6" name="Text Box 68">
            <a:extLst>
              <a:ext uri="{FF2B5EF4-FFF2-40B4-BE49-F238E27FC236}">
                <a16:creationId xmlns:a16="http://schemas.microsoft.com/office/drawing/2014/main" xmlns="" id="{CC50ABA0-175F-442A-B67D-028B42AD0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08" y="2163766"/>
            <a:ext cx="533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dirty="0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</a:p>
        </p:txBody>
      </p:sp>
      <p:graphicFrame>
        <p:nvGraphicFramePr>
          <p:cNvPr id="22597" name="Object 69">
            <a:extLst>
              <a:ext uri="{FF2B5EF4-FFF2-40B4-BE49-F238E27FC236}">
                <a16:creationId xmlns:a16="http://schemas.microsoft.com/office/drawing/2014/main" xmlns="" id="{9085EC82-2678-4D40-B302-28BADB98F53C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169873126"/>
              </p:ext>
            </p:extLst>
          </p:nvPr>
        </p:nvGraphicFramePr>
        <p:xfrm>
          <a:off x="6037261" y="4466994"/>
          <a:ext cx="4667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2" name="Equation" r:id="rId16" imgW="241200" imgH="393480" progId="Equation.DSMT4">
                  <p:embed/>
                </p:oleObj>
              </mc:Choice>
              <mc:Fallback>
                <p:oleObj name="Equation" r:id="rId16" imgW="241200" imgH="393480" progId="Equation.DSMT4">
                  <p:embed/>
                  <p:pic>
                    <p:nvPicPr>
                      <p:cNvPr id="22597" name="Object 69">
                        <a:extLst>
                          <a:ext uri="{FF2B5EF4-FFF2-40B4-BE49-F238E27FC236}">
                            <a16:creationId xmlns:a16="http://schemas.microsoft.com/office/drawing/2014/main" xmlns="" id="{9085EC82-2678-4D40-B302-28BADB98F5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261" y="4466994"/>
                        <a:ext cx="4667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00" name="Object 72">
            <a:extLst>
              <a:ext uri="{FF2B5EF4-FFF2-40B4-BE49-F238E27FC236}">
                <a16:creationId xmlns:a16="http://schemas.microsoft.com/office/drawing/2014/main" xmlns="" id="{9786E4F1-0C57-4041-ACFA-81DC3137BA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170551"/>
              </p:ext>
            </p:extLst>
          </p:nvPr>
        </p:nvGraphicFramePr>
        <p:xfrm>
          <a:off x="2317749" y="5070475"/>
          <a:ext cx="5397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3" name="Equation" r:id="rId18" imgW="241200" imgH="393480" progId="Equation.DSMT4">
                  <p:embed/>
                </p:oleObj>
              </mc:Choice>
              <mc:Fallback>
                <p:oleObj name="Equation" r:id="rId18" imgW="241200" imgH="393480" progId="Equation.DSMT4">
                  <p:embed/>
                  <p:pic>
                    <p:nvPicPr>
                      <p:cNvPr id="22600" name="Object 72">
                        <a:extLst>
                          <a:ext uri="{FF2B5EF4-FFF2-40B4-BE49-F238E27FC236}">
                            <a16:creationId xmlns:a16="http://schemas.microsoft.com/office/drawing/2014/main" xmlns="" id="{9786E4F1-0C57-4041-ACFA-81DC3137BA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49" y="5070475"/>
                        <a:ext cx="5397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01" name="Object 73">
            <a:extLst>
              <a:ext uri="{FF2B5EF4-FFF2-40B4-BE49-F238E27FC236}">
                <a16:creationId xmlns:a16="http://schemas.microsoft.com/office/drawing/2014/main" xmlns="" id="{0DA4C548-7871-4627-9634-30C99EBD3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950838"/>
              </p:ext>
            </p:extLst>
          </p:nvPr>
        </p:nvGraphicFramePr>
        <p:xfrm>
          <a:off x="3923503" y="2900475"/>
          <a:ext cx="18145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4" name="Equation" r:id="rId20" imgW="761760" imgH="203040" progId="Equation.DSMT4">
                  <p:embed/>
                </p:oleObj>
              </mc:Choice>
              <mc:Fallback>
                <p:oleObj name="Equation" r:id="rId20" imgW="761760" imgH="203040" progId="Equation.DSMT4">
                  <p:embed/>
                  <p:pic>
                    <p:nvPicPr>
                      <p:cNvPr id="22601" name="Object 73">
                        <a:extLst>
                          <a:ext uri="{FF2B5EF4-FFF2-40B4-BE49-F238E27FC236}">
                            <a16:creationId xmlns:a16="http://schemas.microsoft.com/office/drawing/2014/main" xmlns="" id="{0DA4C548-7871-4627-9634-30C99EBD36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503" y="2900475"/>
                        <a:ext cx="18145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06" name="Object 78">
            <a:extLst>
              <a:ext uri="{FF2B5EF4-FFF2-40B4-BE49-F238E27FC236}">
                <a16:creationId xmlns:a16="http://schemas.microsoft.com/office/drawing/2014/main" xmlns="" id="{38BEABEC-1A80-4352-9735-9A71A7742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183718"/>
              </p:ext>
            </p:extLst>
          </p:nvPr>
        </p:nvGraphicFramePr>
        <p:xfrm>
          <a:off x="6158706" y="2922203"/>
          <a:ext cx="1187450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5" name="Equation" r:id="rId22" imgW="545760" imgH="203040" progId="Equation.DSMT4">
                  <p:embed/>
                </p:oleObj>
              </mc:Choice>
              <mc:Fallback>
                <p:oleObj name="Equation" r:id="rId22" imgW="545760" imgH="203040" progId="Equation.DSMT4">
                  <p:embed/>
                  <p:pic>
                    <p:nvPicPr>
                      <p:cNvPr id="22606" name="Object 78">
                        <a:extLst>
                          <a:ext uri="{FF2B5EF4-FFF2-40B4-BE49-F238E27FC236}">
                            <a16:creationId xmlns:a16="http://schemas.microsoft.com/office/drawing/2014/main" xmlns="" id="{38BEABEC-1A80-4352-9735-9A71A7742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8706" y="2922203"/>
                        <a:ext cx="1187450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07" name="Text Box 79">
            <a:extLst>
              <a:ext uri="{FF2B5EF4-FFF2-40B4-BE49-F238E27FC236}">
                <a16:creationId xmlns:a16="http://schemas.microsoft.com/office/drawing/2014/main" xmlns="" id="{13ADDDF8-84D2-4AE4-933C-A0DF7727F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10" y="2927351"/>
            <a:ext cx="533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dirty="0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9" name="图片 1">
            <a:extLst>
              <a:ext uri="{FF2B5EF4-FFF2-40B4-BE49-F238E27FC236}">
                <a16:creationId xmlns:a16="http://schemas.microsoft.com/office/drawing/2014/main" xmlns="" id="{AA0DBB86-D994-4964-A60B-A714D6E4B0C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759" y="7830"/>
            <a:ext cx="1975758" cy="145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5" grpId="0"/>
      <p:bldP spid="22536" grpId="0"/>
      <p:bldP spid="22538" grpId="0"/>
      <p:bldP spid="22540" grpId="0"/>
      <p:bldP spid="22541" grpId="0"/>
      <p:bldP spid="22543" grpId="0"/>
      <p:bldP spid="22544" grpId="0"/>
      <p:bldP spid="22546" grpId="0"/>
      <p:bldP spid="22547" grpId="0"/>
      <p:bldP spid="22549" grpId="0"/>
      <p:bldP spid="22552" grpId="0"/>
      <p:bldP spid="22553" grpId="0"/>
      <p:bldP spid="22554" grpId="0" animBg="1"/>
      <p:bldP spid="22555" grpId="0"/>
      <p:bldP spid="22556" grpId="0"/>
      <p:bldP spid="22557" grpId="0" animBg="1"/>
      <p:bldP spid="22558" grpId="0" animBg="1"/>
      <p:bldP spid="22560" grpId="0"/>
      <p:bldP spid="22561" grpId="0" animBg="1"/>
      <p:bldP spid="22561" grpId="1" animBg="1"/>
      <p:bldP spid="22562" grpId="0"/>
      <p:bldP spid="22570" grpId="0"/>
      <p:bldP spid="22571" grpId="0"/>
      <p:bldP spid="22572" grpId="0"/>
      <p:bldP spid="22573" grpId="0"/>
      <p:bldP spid="22586" grpId="0" animBg="1"/>
      <p:bldP spid="22586" grpId="1" animBg="1"/>
      <p:bldP spid="22596" grpId="0"/>
      <p:bldP spid="226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7" y="200008"/>
            <a:ext cx="567206" cy="523892"/>
          </a:xfrm>
          <a:prstGeom prst="rect">
            <a:avLst/>
          </a:prstGeom>
        </p:spPr>
      </p:pic>
      <p:sp>
        <p:nvSpPr>
          <p:cNvPr id="3" name="文本框 37"/>
          <p:cNvSpPr txBox="1"/>
          <p:nvPr/>
        </p:nvSpPr>
        <p:spPr>
          <a:xfrm>
            <a:off x="796987" y="399694"/>
            <a:ext cx="6384864" cy="978552"/>
          </a:xfrm>
          <a:prstGeom prst="rect">
            <a:avLst/>
          </a:prstGeom>
          <a:noFill/>
        </p:spPr>
        <p:txBody>
          <a:bodyPr wrap="square" lIns="128539" tIns="64269" rIns="128539" bIns="64269" rtlCol="0">
            <a:spAutoFit/>
          </a:bodyPr>
          <a:lstStyle/>
          <a:p>
            <a:pPr defTabSz="1285286">
              <a:lnSpc>
                <a:spcPct val="120000"/>
              </a:lnSpc>
            </a:pPr>
            <a:r>
              <a:rPr lang="zh-CN" altLang="en-US" sz="2399" spc="300" dirty="0">
                <a:solidFill>
                  <a:srgbClr val="26484A"/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一</a:t>
            </a:r>
            <a:r>
              <a:rPr lang="vi-VN" altLang="en-US" sz="2400" b="1" dirty="0">
                <a:solidFill>
                  <a:srgbClr val="FF0000"/>
                </a:solidFill>
              </a:rPr>
              <a:t>Cách giải phương trình chứa ẩn ở mẫu:</a:t>
            </a:r>
          </a:p>
          <a:p>
            <a:pPr defTabSz="1285286">
              <a:lnSpc>
                <a:spcPct val="120000"/>
              </a:lnSpc>
            </a:pPr>
            <a:endParaRPr lang="zh-CN" altLang="en-US" sz="2399" spc="300" dirty="0">
              <a:solidFill>
                <a:srgbClr val="26484A"/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 flipH="1">
            <a:off x="1595779" y="1890860"/>
            <a:ext cx="4256012" cy="4254425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/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 flipH="1">
            <a:off x="3254329" y="2504934"/>
            <a:ext cx="791260" cy="804904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H="1" flipV="1">
            <a:off x="3362129" y="4101737"/>
            <a:ext cx="1709708" cy="404204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/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flipH="1">
            <a:off x="3404396" y="3337123"/>
            <a:ext cx="1664376" cy="409273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 flipH="1">
            <a:off x="3881218" y="1565548"/>
            <a:ext cx="1037820" cy="1037820"/>
          </a:xfrm>
          <a:prstGeom prst="ellipse">
            <a:avLst/>
          </a:prstGeom>
          <a:solidFill>
            <a:srgbClr val="26484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994127" y="1844693"/>
            <a:ext cx="81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F8F8F8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1</a:t>
            </a:r>
            <a:endParaRPr lang="zh-CN" altLang="en-US" sz="2200" b="1" dirty="0">
              <a:solidFill>
                <a:srgbClr val="F8F8F8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 flipH="1">
            <a:off x="5141965" y="2665133"/>
            <a:ext cx="1037820" cy="1037820"/>
          </a:xfrm>
          <a:prstGeom prst="ellipse">
            <a:avLst/>
          </a:prstGeom>
          <a:solidFill>
            <a:srgbClr val="26484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5264275" y="2946160"/>
            <a:ext cx="81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F8F8F8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2</a:t>
            </a:r>
            <a:endParaRPr lang="zh-CN" altLang="en-US" sz="2200" b="1" dirty="0">
              <a:solidFill>
                <a:srgbClr val="F8F8F8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 flipH="1">
            <a:off x="5104507" y="4092512"/>
            <a:ext cx="1037820" cy="1039406"/>
          </a:xfrm>
          <a:prstGeom prst="ellipse">
            <a:avLst/>
          </a:prstGeom>
          <a:solidFill>
            <a:srgbClr val="26484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5235910" y="4414011"/>
            <a:ext cx="7750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F8F8F8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3</a:t>
            </a:r>
            <a:endParaRPr lang="zh-CN" altLang="en-US" sz="2200" b="1" dirty="0">
              <a:solidFill>
                <a:srgbClr val="F8F8F8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 flipH="1">
            <a:off x="834860" y="2736855"/>
            <a:ext cx="2410093" cy="2410091"/>
          </a:xfrm>
          <a:prstGeom prst="ellipse">
            <a:avLst/>
          </a:prstGeom>
          <a:solidFill>
            <a:srgbClr val="2A3D52">
              <a:alpha val="30000"/>
            </a:srgbClr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/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 flipH="1">
            <a:off x="1025097" y="2927091"/>
            <a:ext cx="2029620" cy="2031207"/>
          </a:xfrm>
          <a:prstGeom prst="ellipse">
            <a:avLst/>
          </a:prstGeom>
          <a:solidFill>
            <a:srgbClr val="26484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/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 flipH="1">
            <a:off x="4034280" y="5366139"/>
            <a:ext cx="1037820" cy="1039406"/>
          </a:xfrm>
          <a:prstGeom prst="ellipse">
            <a:avLst/>
          </a:prstGeom>
          <a:solidFill>
            <a:srgbClr val="26484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4133723" y="5675444"/>
            <a:ext cx="81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F8F8F8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4</a:t>
            </a:r>
            <a:endParaRPr lang="zh-CN" altLang="en-US" sz="2200" b="1" dirty="0">
              <a:solidFill>
                <a:srgbClr val="F8F8F8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 flipV="1">
            <a:off x="3114216" y="4561234"/>
            <a:ext cx="1037820" cy="911023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/>
          </a:p>
        </p:txBody>
      </p:sp>
      <p:sp>
        <p:nvSpPr>
          <p:cNvPr id="20" name="TextBox 19"/>
          <p:cNvSpPr txBox="1"/>
          <p:nvPr/>
        </p:nvSpPr>
        <p:spPr>
          <a:xfrm>
            <a:off x="5141965" y="1583083"/>
            <a:ext cx="5549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200" b="1" dirty="0"/>
              <a:t>Tìm ĐKXĐ của phương trình</a:t>
            </a:r>
            <a:r>
              <a:rPr lang="en-US" altLang="en-US" sz="2200" b="1" dirty="0"/>
              <a:t>.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4835" y="2822921"/>
            <a:ext cx="5448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200" b="1" dirty="0"/>
              <a:t>Quy đồng mẫu 2 vế của phương trình rồi khử mẫu.</a:t>
            </a:r>
          </a:p>
          <a:p>
            <a:pPr algn="just"/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7264" y="4320476"/>
            <a:ext cx="5045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200" b="1" dirty="0"/>
              <a:t>Giải phương trình vừa nhận được.</a:t>
            </a:r>
          </a:p>
          <a:p>
            <a:pPr algn="just"/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1543" y="5429085"/>
            <a:ext cx="687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200" b="1" dirty="0"/>
              <a:t>Kết luận: Trong các giá trị của ẩn tìm được ở bước 3, các giá trị thỏa mãn ĐKXĐ chính là các nghiệm của phương trình đã cho.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6" name="图片 14">
            <a:extLst>
              <a:ext uri="{FF2B5EF4-FFF2-40B4-BE49-F238E27FC236}">
                <a16:creationId xmlns:a16="http://schemas.microsoft.com/office/drawing/2014/main" xmlns="" id="{8F32EEBF-CBF7-4285-BB7D-6E271A84B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22" y="2946160"/>
            <a:ext cx="1263063" cy="1825072"/>
          </a:xfrm>
          <a:prstGeom prst="rect">
            <a:avLst/>
          </a:prstGeom>
        </p:spPr>
      </p:pic>
      <p:sp>
        <p:nvSpPr>
          <p:cNvPr id="33" name="Oval 11">
            <a:extLst>
              <a:ext uri="{FF2B5EF4-FFF2-40B4-BE49-F238E27FC236}">
                <a16:creationId xmlns:a16="http://schemas.microsoft.com/office/drawing/2014/main" xmlns="" id="{627E939C-CB2F-4F24-85E7-83261DD71A0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4507" y="4071001"/>
            <a:ext cx="1037820" cy="1039406"/>
          </a:xfrm>
          <a:prstGeom prst="ellipse">
            <a:avLst/>
          </a:prstGeom>
          <a:solidFill>
            <a:srgbClr val="26484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483E9CC-3C9D-4341-9BA1-CB42D3777E34}"/>
              </a:ext>
            </a:extLst>
          </p:cNvPr>
          <p:cNvSpPr txBox="1"/>
          <p:nvPr/>
        </p:nvSpPr>
        <p:spPr>
          <a:xfrm flipH="1">
            <a:off x="5235910" y="4392500"/>
            <a:ext cx="7750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F8F8F8"/>
                </a:solidFill>
                <a:latin typeface="迷你简菱心" panose="02010609000101010101" pitchFamily="49" charset="-122"/>
                <a:ea typeface="迷你简菱心" panose="02010609000101010101" pitchFamily="49" charset="-122"/>
              </a:rPr>
              <a:t>3</a:t>
            </a:r>
            <a:endParaRPr lang="zh-CN" altLang="en-US" sz="2200" b="1" dirty="0">
              <a:solidFill>
                <a:srgbClr val="F8F8F8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35" name="图片 1">
            <a:extLst>
              <a:ext uri="{FF2B5EF4-FFF2-40B4-BE49-F238E27FC236}">
                <a16:creationId xmlns:a16="http://schemas.microsoft.com/office/drawing/2014/main" xmlns="" id="{15CD6137-8AD2-43CF-993D-241F5BE4C0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426" y="161840"/>
            <a:ext cx="1975758" cy="14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E878A43-A5D4-4B6F-B773-F583659BD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16806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A62C5E-FAC2-463F-9C63-6D26643FB280}"/>
              </a:ext>
            </a:extLst>
          </p:cNvPr>
          <p:cNvSpPr txBox="1"/>
          <p:nvPr/>
        </p:nvSpPr>
        <p:spPr>
          <a:xfrm>
            <a:off x="219075" y="276225"/>
            <a:ext cx="381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3.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ví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dụ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xmlns="" id="{69DEE6DD-5AED-4C3C-99C5-5D48DC93B9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96675"/>
              </p:ext>
            </p:extLst>
          </p:nvPr>
        </p:nvGraphicFramePr>
        <p:xfrm>
          <a:off x="590550" y="1154112"/>
          <a:ext cx="20002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Equation" r:id="rId4" imgW="698400" imgH="393480" progId="Equation.DSMT4">
                  <p:embed/>
                </p:oleObj>
              </mc:Choice>
              <mc:Fallback>
                <p:oleObj name="Equation" r:id="rId4" imgW="698400" imgH="393480" progId="Equation.DSMT4">
                  <p:embed/>
                  <p:pic>
                    <p:nvPicPr>
                      <p:cNvPr id="10245" name="Object 5">
                        <a:extLst>
                          <a:ext uri="{FF2B5EF4-FFF2-40B4-BE49-F238E27FC236}">
                            <a16:creationId xmlns:a16="http://schemas.microsoft.com/office/drawing/2014/main" xmlns="" id="{7FE818BE-0083-4C38-856C-ACCE918D43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154112"/>
                        <a:ext cx="200025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xmlns="" id="{A5E3B4BD-CAA2-4942-B27B-C9900B951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723900"/>
            <a:ext cx="70866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 err="1">
                <a:solidFill>
                  <a:schemeClr val="bg1"/>
                </a:solidFill>
              </a:rPr>
              <a:t>ài</a:t>
            </a:r>
            <a:r>
              <a:rPr lang="en-US" altLang="en-US" sz="2400" dirty="0">
                <a:solidFill>
                  <a:schemeClr val="bg1"/>
                </a:solidFill>
              </a:rPr>
              <a:t> 27 (SGK-22). </a:t>
            </a:r>
            <a:r>
              <a:rPr lang="en-US" altLang="en-US" sz="2400" dirty="0" err="1">
                <a:solidFill>
                  <a:schemeClr val="bg1"/>
                </a:solidFill>
              </a:rPr>
              <a:t>Giải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các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phương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trình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sau</a:t>
            </a:r>
            <a:r>
              <a:rPr lang="en-US" altLang="en-US" sz="24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34BAA3-E3B4-4534-ADCF-D7BD520E92FB}"/>
              </a:ext>
            </a:extLst>
          </p:cNvPr>
          <p:cNvSpPr/>
          <p:nvPr/>
        </p:nvSpPr>
        <p:spPr>
          <a:xfrm>
            <a:off x="616884" y="1992311"/>
            <a:ext cx="26406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chemeClr val="bg1"/>
                </a:solidFill>
              </a:rPr>
              <a:t>ĐKXĐ: x  </a:t>
            </a:r>
            <a:r>
              <a:rPr lang="en-US" altLang="en-US" sz="2600" dirty="0">
                <a:solidFill>
                  <a:schemeClr val="bg1"/>
                </a:solidFill>
                <a:sym typeface="Symbol" panose="05050102010706020507" pitchFamily="18" charset="2"/>
              </a:rPr>
              <a:t>  -5.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96BBEDF-AF47-4AA2-956E-D4C6498B71DB}"/>
              </a:ext>
            </a:extLst>
          </p:cNvPr>
          <p:cNvCxnSpPr>
            <a:cxnSpLocks/>
          </p:cNvCxnSpPr>
          <p:nvPr/>
        </p:nvCxnSpPr>
        <p:spPr>
          <a:xfrm>
            <a:off x="6096000" y="1552575"/>
            <a:ext cx="0" cy="48577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8">
            <a:extLst>
              <a:ext uri="{FF2B5EF4-FFF2-40B4-BE49-F238E27FC236}">
                <a16:creationId xmlns:a16="http://schemas.microsoft.com/office/drawing/2014/main" xmlns="" id="{82AFD390-C7EF-4B29-BB47-DDE02C88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306513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(</a:t>
            </a: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</a:t>
            </a:r>
            <a:r>
              <a:rPr lang="en-US" alt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6E883B57-99A9-4C58-8E94-E7FEB48E3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6" y="2474779"/>
            <a:ext cx="6953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(</a:t>
            </a: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</a:t>
            </a:r>
            <a:r>
              <a:rPr lang="en-US" alt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xmlns="" id="{91C03CC8-889F-4FB2-B025-3A671285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8" y="2486984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</a:p>
        </p:txBody>
      </p:sp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xmlns="" id="{F9DE9A71-8B72-4AE3-8C77-2E56577334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705778"/>
              </p:ext>
            </p:extLst>
          </p:nvPr>
        </p:nvGraphicFramePr>
        <p:xfrm>
          <a:off x="1561444" y="2371863"/>
          <a:ext cx="225583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Equation" r:id="rId6" imgW="914400" imgH="393480" progId="Equation.DSMT4">
                  <p:embed/>
                </p:oleObj>
              </mc:Choice>
              <mc:Fallback>
                <p:oleObj name="Equation" r:id="rId6" imgW="914400" imgH="393480" progId="Equation.DSMT4">
                  <p:embed/>
                  <p:pic>
                    <p:nvPicPr>
                      <p:cNvPr id="40973" name="Object 13">
                        <a:extLst>
                          <a:ext uri="{FF2B5EF4-FFF2-40B4-BE49-F238E27FC236}">
                            <a16:creationId xmlns:a16="http://schemas.microsoft.com/office/drawing/2014/main" xmlns="" id="{F784F218-7B16-4FF4-87F3-186AB27655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444" y="2371863"/>
                        <a:ext cx="2255838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4">
            <a:extLst>
              <a:ext uri="{FF2B5EF4-FFF2-40B4-BE49-F238E27FC236}">
                <a16:creationId xmlns:a16="http://schemas.microsoft.com/office/drawing/2014/main" xmlns="" id="{F0C4EE87-D8BE-4484-A17A-78C513143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044" y="3198544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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xmlns="" id="{66517FCC-2240-4DE5-AA54-956C4C22E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869" y="3232288"/>
            <a:ext cx="2438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2x – 5 = 3x + 15</a:t>
            </a: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xmlns="" id="{6487D1D7-B655-4E4C-B8B1-069D6FB35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044" y="358269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xmlns="" id="{77D205C1-1D63-468E-B227-84B188CB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3" y="406923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xmlns="" id="{3A613FC6-E0BD-493E-B223-D2DB47D4E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9" y="4625799"/>
            <a:ext cx="48258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bg1"/>
                </a:solidFill>
              </a:rPr>
              <a:t>Vậy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tập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nghiệm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của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phương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trình</a:t>
            </a:r>
            <a:r>
              <a:rPr lang="en-US" altLang="en-US" sz="2200" dirty="0">
                <a:solidFill>
                  <a:schemeClr val="bg1"/>
                </a:solidFill>
              </a:rPr>
              <a:t> (</a:t>
            </a:r>
            <a:r>
              <a:rPr lang="en-US" altLang="en-US" sz="2200" dirty="0">
                <a:solidFill>
                  <a:schemeClr val="bg1"/>
                </a:solidFill>
                <a:sym typeface="Symbol" panose="05050102010706020507" pitchFamily="18" charset="2"/>
              </a:rPr>
              <a:t></a:t>
            </a:r>
            <a:r>
              <a:rPr lang="en-US" altLang="en-US" sz="2200" dirty="0">
                <a:solidFill>
                  <a:schemeClr val="bg1"/>
                </a:solidFill>
              </a:rPr>
              <a:t>) </a:t>
            </a:r>
            <a:r>
              <a:rPr lang="en-US" altLang="en-US" sz="2200" dirty="0" err="1">
                <a:solidFill>
                  <a:schemeClr val="bg1"/>
                </a:solidFill>
              </a:rPr>
              <a:t>là</a:t>
            </a:r>
            <a:r>
              <a:rPr lang="en-US" altLang="en-US" sz="2200" dirty="0">
                <a:solidFill>
                  <a:schemeClr val="bg1"/>
                </a:solidFill>
              </a:rPr>
              <a:t> S = {-20}.  </a:t>
            </a:r>
          </a:p>
        </p:txBody>
      </p:sp>
      <p:graphicFrame>
        <p:nvGraphicFramePr>
          <p:cNvPr id="23" name="Object 16">
            <a:extLst>
              <a:ext uri="{FF2B5EF4-FFF2-40B4-BE49-F238E27FC236}">
                <a16:creationId xmlns:a16="http://schemas.microsoft.com/office/drawing/2014/main" xmlns="" id="{4B8940CE-80CE-40B9-A09C-84FA77137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706220"/>
              </p:ext>
            </p:extLst>
          </p:nvPr>
        </p:nvGraphicFramePr>
        <p:xfrm>
          <a:off x="6469719" y="1095375"/>
          <a:ext cx="3810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Equation" r:id="rId8" imgW="1384200" imgH="419040" progId="Equation.DSMT4">
                  <p:embed/>
                </p:oleObj>
              </mc:Choice>
              <mc:Fallback>
                <p:oleObj name="Equation" r:id="rId8" imgW="1384200" imgH="419040" progId="Equation.DSMT4">
                  <p:embed/>
                  <p:pic>
                    <p:nvPicPr>
                      <p:cNvPr id="10246" name="Object 16">
                        <a:extLst>
                          <a:ext uri="{FF2B5EF4-FFF2-40B4-BE49-F238E27FC236}">
                            <a16:creationId xmlns:a16="http://schemas.microsoft.com/office/drawing/2014/main" xmlns="" id="{4D73007A-7C64-49D2-A2D9-93B6B07668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719" y="1095375"/>
                        <a:ext cx="3810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9">
            <a:extLst>
              <a:ext uri="{FF2B5EF4-FFF2-40B4-BE49-F238E27FC236}">
                <a16:creationId xmlns:a16="http://schemas.microsoft.com/office/drawing/2014/main" xmlns="" id="{4D46697D-AEEB-409D-883A-8C3C1F8A7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282" y="1813391"/>
            <a:ext cx="2069159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chemeClr val="bg1"/>
                </a:solidFill>
              </a:rPr>
              <a:t>ĐKXĐ:</a:t>
            </a:r>
            <a:r>
              <a:rPr lang="en-US" altLang="en-US" sz="2400" dirty="0">
                <a:solidFill>
                  <a:schemeClr val="bg1"/>
                </a:solidFill>
              </a:rPr>
              <a:t> x  </a:t>
            </a: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  3.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xmlns="" id="{E8EA903E-4AC7-4BBE-BC77-9E6CACD25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531" y="2272084"/>
            <a:ext cx="3124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(x</a:t>
            </a:r>
            <a:r>
              <a:rPr lang="en-US" altLang="en-US" sz="2200" baseline="30000" dirty="0">
                <a:solidFill>
                  <a:schemeClr val="bg1"/>
                </a:solidFill>
              </a:rPr>
              <a:t>2</a:t>
            </a:r>
            <a:r>
              <a:rPr lang="en-US" altLang="en-US" sz="2200" dirty="0">
                <a:solidFill>
                  <a:schemeClr val="bg1"/>
                </a:solidFill>
              </a:rPr>
              <a:t> + 2x) – (3x + 6) = 0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xmlns="" id="{BC878106-8230-41BB-9495-DA88275BF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241" y="2806549"/>
            <a:ext cx="3276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x(x + 2) – 3(x + 2) = 0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xmlns="" id="{F5F9AC9A-4367-438E-823A-246E5625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199" y="3284324"/>
            <a:ext cx="2286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(x + 2)(x – 3) = 0</a:t>
            </a: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xmlns="" id="{3D76F3FC-506A-484A-A8D2-73E909DF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236" y="3700509"/>
            <a:ext cx="33895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x + 2 = 0 hay x -3 = 0 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xmlns="" id="{37972D95-5034-4DF9-8132-2C94C78B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1457" y="1296085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(</a:t>
            </a: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 </a:t>
            </a:r>
            <a:r>
              <a:rPr lang="en-US" alt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4" name="Text Box 19">
            <a:extLst>
              <a:ext uri="{FF2B5EF4-FFF2-40B4-BE49-F238E27FC236}">
                <a16:creationId xmlns:a16="http://schemas.microsoft.com/office/drawing/2014/main" xmlns="" id="{54B82F2F-A247-42F2-A2FA-695DF48D2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182" y="225856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(</a:t>
            </a: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 </a:t>
            </a:r>
            <a:r>
              <a:rPr lang="en-US" alt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5" name="Text Box 24">
            <a:extLst>
              <a:ext uri="{FF2B5EF4-FFF2-40B4-BE49-F238E27FC236}">
                <a16:creationId xmlns:a16="http://schemas.microsoft.com/office/drawing/2014/main" xmlns="" id="{80633E85-E903-419B-949D-00EBDBA58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672" y="2244771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</a:t>
            </a:r>
          </a:p>
        </p:txBody>
      </p:sp>
      <p:sp>
        <p:nvSpPr>
          <p:cNvPr id="36" name="Text Box 21">
            <a:extLst>
              <a:ext uri="{FF2B5EF4-FFF2-40B4-BE49-F238E27FC236}">
                <a16:creationId xmlns:a16="http://schemas.microsoft.com/office/drawing/2014/main" xmlns="" id="{265A154B-AC66-4116-9659-30A90A0B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131" y="2705612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xmlns="" id="{293FB930-4484-445F-9FAC-6B5ED274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324253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38" name="Text Box 21">
            <a:extLst>
              <a:ext uri="{FF2B5EF4-FFF2-40B4-BE49-F238E27FC236}">
                <a16:creationId xmlns:a16="http://schemas.microsoft.com/office/drawing/2014/main" xmlns="" id="{E31E7F4C-7516-4993-9B35-DF0EACF15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113" y="3655744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39" name="Text Box 21">
            <a:extLst>
              <a:ext uri="{FF2B5EF4-FFF2-40B4-BE49-F238E27FC236}">
                <a16:creationId xmlns:a16="http://schemas.microsoft.com/office/drawing/2014/main" xmlns="" id="{1C19556E-D23B-4689-AEA4-262EEF1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681" y="410948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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99E6681-BD31-404C-AF1A-D4821D05661F}"/>
              </a:ext>
            </a:extLst>
          </p:cNvPr>
          <p:cNvSpPr txBox="1"/>
          <p:nvPr/>
        </p:nvSpPr>
        <p:spPr>
          <a:xfrm>
            <a:off x="8147812" y="4174422"/>
            <a:ext cx="3548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    = -2 hay  x    = 3</a:t>
            </a: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xmlns="" id="{21FCA4A8-6215-43DA-9175-F80E71ACE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301" y="3611640"/>
            <a:ext cx="2438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2x – 3x = 15 + 5</a:t>
            </a:r>
          </a:p>
        </p:txBody>
      </p:sp>
      <p:sp>
        <p:nvSpPr>
          <p:cNvPr id="42" name="Text Box 41">
            <a:extLst>
              <a:ext uri="{FF2B5EF4-FFF2-40B4-BE49-F238E27FC236}">
                <a16:creationId xmlns:a16="http://schemas.microsoft.com/office/drawing/2014/main" xmlns="" id="{8C597BD3-01E8-4013-A4D9-2EB5A6AD2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192" y="4069039"/>
            <a:ext cx="3429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x = - 20 </a:t>
            </a:r>
            <a:r>
              <a:rPr lang="en-US" altLang="en-US" sz="2200" dirty="0">
                <a:solidFill>
                  <a:srgbClr val="FFFF00"/>
                </a:solidFill>
              </a:rPr>
              <a:t>(</a:t>
            </a:r>
            <a:r>
              <a:rPr lang="en-US" altLang="en-US" sz="2200" dirty="0" err="1">
                <a:solidFill>
                  <a:srgbClr val="FFFF00"/>
                </a:solidFill>
              </a:rPr>
              <a:t>thoả</a:t>
            </a: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200" dirty="0" err="1">
                <a:solidFill>
                  <a:srgbClr val="FFFF00"/>
                </a:solidFill>
              </a:rPr>
              <a:t>mãn</a:t>
            </a: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000" dirty="0">
                <a:solidFill>
                  <a:srgbClr val="FFFF00"/>
                </a:solidFill>
              </a:rPr>
              <a:t>ĐKXĐ</a:t>
            </a:r>
            <a:r>
              <a:rPr lang="en-US" altLang="en-US" sz="2200" dirty="0">
                <a:solidFill>
                  <a:srgbClr val="FFFF00"/>
                </a:solidFill>
              </a:rPr>
              <a:t>) </a:t>
            </a:r>
          </a:p>
        </p:txBody>
      </p:sp>
      <p:sp>
        <p:nvSpPr>
          <p:cNvPr id="43" name="Text Box 34">
            <a:extLst>
              <a:ext uri="{FF2B5EF4-FFF2-40B4-BE49-F238E27FC236}">
                <a16:creationId xmlns:a16="http://schemas.microsoft.com/office/drawing/2014/main" xmlns="" id="{38517DB4-8A17-4112-A7FE-4B90773F0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1" y="4623455"/>
            <a:ext cx="4495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Ta </a:t>
            </a:r>
            <a:r>
              <a:rPr lang="en-US" altLang="en-US" sz="2200" dirty="0" err="1">
                <a:solidFill>
                  <a:schemeClr val="bg1"/>
                </a:solidFill>
              </a:rPr>
              <a:t>thấy</a:t>
            </a:r>
            <a:r>
              <a:rPr lang="en-US" altLang="en-US" sz="2200" dirty="0">
                <a:solidFill>
                  <a:schemeClr val="bg1"/>
                </a:solidFill>
              </a:rPr>
              <a:t>: x = -2 </a:t>
            </a:r>
            <a:r>
              <a:rPr lang="en-US" altLang="en-US" sz="2200" dirty="0">
                <a:solidFill>
                  <a:srgbClr val="FFFF00"/>
                </a:solidFill>
              </a:rPr>
              <a:t>(</a:t>
            </a:r>
            <a:r>
              <a:rPr lang="en-US" altLang="en-US" sz="2200" dirty="0" err="1">
                <a:solidFill>
                  <a:srgbClr val="FFFF00"/>
                </a:solidFill>
              </a:rPr>
              <a:t>thoả</a:t>
            </a: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200" dirty="0" err="1">
                <a:solidFill>
                  <a:srgbClr val="FFFF00"/>
                </a:solidFill>
              </a:rPr>
              <a:t>mãn</a:t>
            </a: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000" dirty="0">
                <a:solidFill>
                  <a:srgbClr val="FFFF00"/>
                </a:solidFill>
              </a:rPr>
              <a:t>ĐKXĐ</a:t>
            </a:r>
            <a:r>
              <a:rPr lang="en-US" altLang="en-US" sz="2200" dirty="0">
                <a:solidFill>
                  <a:srgbClr val="FFFF00"/>
                </a:solidFill>
              </a:rPr>
              <a:t>);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xmlns="" id="{EED56E85-2EE5-4C07-A4D3-868BC7574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5010643"/>
            <a:ext cx="4191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200" dirty="0">
                <a:solidFill>
                  <a:schemeClr val="bg1"/>
                </a:solidFill>
              </a:rPr>
              <a:t>x = 3 </a:t>
            </a:r>
            <a:r>
              <a:rPr lang="en-US" altLang="en-US" sz="2200" dirty="0">
                <a:solidFill>
                  <a:srgbClr val="FFFF00"/>
                </a:solidFill>
              </a:rPr>
              <a:t>(</a:t>
            </a:r>
            <a:r>
              <a:rPr lang="en-US" altLang="en-US" sz="2200" dirty="0" err="1">
                <a:solidFill>
                  <a:srgbClr val="FFFF00"/>
                </a:solidFill>
              </a:rPr>
              <a:t>không</a:t>
            </a: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200" dirty="0" err="1">
                <a:solidFill>
                  <a:srgbClr val="FFFF00"/>
                </a:solidFill>
              </a:rPr>
              <a:t>thoả</a:t>
            </a: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200" dirty="0" err="1">
                <a:solidFill>
                  <a:srgbClr val="FFFF00"/>
                </a:solidFill>
              </a:rPr>
              <a:t>mãn</a:t>
            </a: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000" dirty="0">
                <a:solidFill>
                  <a:srgbClr val="FFFF00"/>
                </a:solidFill>
              </a:rPr>
              <a:t>ĐKXĐ</a:t>
            </a:r>
            <a:r>
              <a:rPr lang="en-US" altLang="en-US" sz="22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5" name="Text Box 38">
            <a:extLst>
              <a:ext uri="{FF2B5EF4-FFF2-40B4-BE49-F238E27FC236}">
                <a16:creationId xmlns:a16="http://schemas.microsoft.com/office/drawing/2014/main" xmlns="" id="{1605704D-6F06-447B-B452-B3806A741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760" y="5431051"/>
            <a:ext cx="5475562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bg1"/>
                </a:solidFill>
              </a:rPr>
              <a:t>Vậy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tập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nghiệm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của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phương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</a:rPr>
              <a:t>trình</a:t>
            </a:r>
            <a:r>
              <a:rPr lang="en-US" altLang="en-US" sz="2200" dirty="0">
                <a:solidFill>
                  <a:schemeClr val="bg1"/>
                </a:solidFill>
              </a:rPr>
              <a:t>  </a:t>
            </a:r>
            <a:r>
              <a:rPr lang="en-US" altLang="en-US" sz="2200" dirty="0" err="1">
                <a:solidFill>
                  <a:schemeClr val="bg1"/>
                </a:solidFill>
              </a:rPr>
              <a:t>là</a:t>
            </a:r>
            <a:r>
              <a:rPr lang="en-US" altLang="en-US" sz="22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bg1"/>
                </a:solidFill>
              </a:rPr>
              <a:t> S = {-2}.</a:t>
            </a:r>
            <a:endParaRPr lang="en-US" altLang="en-US" sz="2100" dirty="0">
              <a:solidFill>
                <a:schemeClr val="bg1"/>
              </a:solidFill>
            </a:endParaRPr>
          </a:p>
        </p:txBody>
      </p:sp>
      <p:pic>
        <p:nvPicPr>
          <p:cNvPr id="52" name="图片 37" descr="资源 634302">
            <a:extLst>
              <a:ext uri="{FF2B5EF4-FFF2-40B4-BE49-F238E27FC236}">
                <a16:creationId xmlns:a16="http://schemas.microsoft.com/office/drawing/2014/main" xmlns="" id="{DE8A7D20-D4BA-43AD-A952-4EB271D94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353220"/>
            <a:ext cx="788190" cy="1493372"/>
          </a:xfrm>
          <a:prstGeom prst="rect">
            <a:avLst/>
          </a:prstGeom>
        </p:spPr>
      </p:pic>
      <p:pic>
        <p:nvPicPr>
          <p:cNvPr id="53" name="图片 20" descr="资源 534302">
            <a:extLst>
              <a:ext uri="{FF2B5EF4-FFF2-40B4-BE49-F238E27FC236}">
                <a16:creationId xmlns:a16="http://schemas.microsoft.com/office/drawing/2014/main" xmlns="" id="{0ED844C3-E452-4C0D-83D5-B9A30945F4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56947" y="5376771"/>
            <a:ext cx="715926" cy="15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3" grpId="0"/>
      <p:bldP spid="14" grpId="0"/>
      <p:bldP spid="16" grpId="0"/>
      <p:bldP spid="17" grpId="0"/>
      <p:bldP spid="20" grpId="0"/>
      <p:bldP spid="21" grpId="0"/>
      <p:bldP spid="22" grpId="0"/>
      <p:bldP spid="24" grpId="0"/>
      <p:bldP spid="26" grpId="0"/>
      <p:bldP spid="27" grpId="0"/>
      <p:bldP spid="28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876</Words>
  <Application>Microsoft Office PowerPoint</Application>
  <PresentationFormat>Widescreen</PresentationFormat>
  <Paragraphs>137</Paragraphs>
  <Slides>12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 Light</vt:lpstr>
      <vt:lpstr>Agency FB</vt:lpstr>
      <vt:lpstr>Arial</vt:lpstr>
      <vt:lpstr>Calibri</vt:lpstr>
      <vt:lpstr>Calibri Light</vt:lpstr>
      <vt:lpstr>Cambria Math</vt:lpstr>
      <vt:lpstr>华文细黑</vt:lpstr>
      <vt:lpstr>Symbol</vt:lpstr>
      <vt:lpstr>Times New Roman</vt:lpstr>
      <vt:lpstr>等线</vt:lpstr>
      <vt:lpstr>腾祥澜黑简</vt:lpstr>
      <vt:lpstr>迷你简菱心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sdfsd ahhasdfjsa</dc:creator>
  <cp:lastModifiedBy>Admin</cp:lastModifiedBy>
  <cp:revision>54</cp:revision>
  <dcterms:created xsi:type="dcterms:W3CDTF">2020-04-01T19:20:21Z</dcterms:created>
  <dcterms:modified xsi:type="dcterms:W3CDTF">2020-08-26T15:42:28Z</dcterms:modified>
</cp:coreProperties>
</file>