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6"/>
  </p:notesMasterIdLst>
  <p:sldIdLst>
    <p:sldId id="258" r:id="rId2"/>
    <p:sldId id="316" r:id="rId3"/>
    <p:sldId id="314" r:id="rId4"/>
    <p:sldId id="333" r:id="rId5"/>
    <p:sldId id="329" r:id="rId6"/>
    <p:sldId id="335" r:id="rId7"/>
    <p:sldId id="339" r:id="rId8"/>
    <p:sldId id="342" r:id="rId9"/>
    <p:sldId id="344" r:id="rId10"/>
    <p:sldId id="346" r:id="rId11"/>
    <p:sldId id="323" r:id="rId12"/>
    <p:sldId id="270" r:id="rId13"/>
    <p:sldId id="265" r:id="rId14"/>
    <p:sldId id="260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9900"/>
    <a:srgbClr val="0000FF"/>
    <a:srgbClr val="003399"/>
    <a:srgbClr val="B2B2B2"/>
    <a:srgbClr val="CCFF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71" autoAdjust="0"/>
  </p:normalViewPr>
  <p:slideViewPr>
    <p:cSldViewPr>
      <p:cViewPr varScale="1">
        <p:scale>
          <a:sx n="92" d="100"/>
          <a:sy n="92" d="100"/>
        </p:scale>
        <p:origin x="139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20C88-ADF9-410B-9FC1-D2D74B65428E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D0F7C-7CDA-4A7C-91A8-5F8340318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251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954DC5-6832-4E0A-9652-35CDFB576C6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Lấy ví dụ về điều khiển phần cứng</a:t>
            </a:r>
          </a:p>
        </p:txBody>
      </p:sp>
    </p:spTree>
    <p:extLst>
      <p:ext uri="{BB962C8B-B14F-4D97-AF65-F5344CB8AC3E}">
        <p14:creationId xmlns:p14="http://schemas.microsoft.com/office/powerpoint/2010/main" val="146760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altLang="en-US" smtClean="0"/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alt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vi-VN" altLang="en-US" sz="2400" smtClean="0">
                <a:latin typeface="Times New Roman" panose="02020603050405020304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>
                <a:gd name="T0" fmla="*/ 0 w 1000"/>
                <a:gd name="T1" fmla="*/ 580 h 1000"/>
                <a:gd name="T2" fmla="*/ 0 w 1000"/>
                <a:gd name="T3" fmla="*/ 580 h 1000"/>
                <a:gd name="T4" fmla="*/ 0 w 1000"/>
                <a:gd name="T5" fmla="*/ 0 h 1000"/>
                <a:gd name="T6" fmla="*/ 0 w 1000"/>
                <a:gd name="T7" fmla="*/ 0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>
                <a:gd name="T0" fmla="*/ 0 w 1000"/>
                <a:gd name="T1" fmla="*/ 0 h 1000"/>
                <a:gd name="T2" fmla="*/ 0 w 1000"/>
                <a:gd name="T3" fmla="*/ 0 h 1000"/>
                <a:gd name="T4" fmla="*/ 0 w 1000"/>
                <a:gd name="T5" fmla="*/ 416 h 1000"/>
                <a:gd name="T6" fmla="*/ 0 w 1000"/>
                <a:gd name="T7" fmla="*/ 416 h 1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7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27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D646E42-9FB1-472C-86C6-2AC3BDC39548}" type="datetimeFigureOut">
              <a:rPr lang="en-US"/>
              <a:pPr>
                <a:defRPr/>
              </a:pPr>
              <a:t>10/16/2020</a:t>
            </a:fld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3422F5CB-EC07-41CF-8013-ADEC6E935C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03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126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991350" y="0"/>
            <a:ext cx="2152650" cy="6477000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533400" y="0"/>
            <a:ext cx="6305550" cy="6477000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0294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ên đề và 4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sz="quarter"/>
          </p:nvPr>
        </p:nvSpPr>
        <p:spPr>
          <a:xfrm>
            <a:off x="533400" y="0"/>
            <a:ext cx="8212138" cy="838200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quarter" idx="1"/>
          </p:nvPr>
        </p:nvSpPr>
        <p:spPr>
          <a:xfrm>
            <a:off x="2667000" y="1295400"/>
            <a:ext cx="3162300" cy="25146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quarter" idx="2"/>
          </p:nvPr>
        </p:nvSpPr>
        <p:spPr>
          <a:xfrm>
            <a:off x="5981700" y="1295400"/>
            <a:ext cx="3162300" cy="25146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Nội dung 4"/>
          <p:cNvSpPr>
            <a:spLocks noGrp="1"/>
          </p:cNvSpPr>
          <p:nvPr>
            <p:ph sz="quarter" idx="3"/>
          </p:nvPr>
        </p:nvSpPr>
        <p:spPr>
          <a:xfrm>
            <a:off x="2667000" y="3962400"/>
            <a:ext cx="3162300" cy="25146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5981700" y="3962400"/>
            <a:ext cx="3162300" cy="25146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339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446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169062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2667000" y="1295400"/>
            <a:ext cx="31623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5981700" y="1295400"/>
            <a:ext cx="31623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9504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1885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604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419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1308192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355506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219200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vi-VN" altLang="en-US" sz="2400" smtClean="0">
              <a:latin typeface="Times New Roman" panose="02020603050405020304" pitchFamily="18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447800" y="99060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vi-VN" altLang="en-US" sz="2400" smtClean="0">
              <a:latin typeface="Times New Roman" panose="02020603050405020304" pitchFamily="18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0"/>
            <a:ext cx="8212138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67000" y="1295400"/>
            <a:ext cx="6477000" cy="5181600"/>
          </a:xfrm>
          <a:prstGeom prst="rect">
            <a:avLst/>
          </a:prstGeom>
          <a:solidFill>
            <a:srgbClr val="B2B2B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4" name="Freeform 9"/>
          <p:cNvSpPr>
            <a:spLocks noChangeArrowheads="1"/>
          </p:cNvSpPr>
          <p:nvPr/>
        </p:nvSpPr>
        <p:spPr bwMode="auto">
          <a:xfrm>
            <a:off x="228600" y="228600"/>
            <a:ext cx="152400" cy="914400"/>
          </a:xfrm>
          <a:custGeom>
            <a:avLst/>
            <a:gdLst>
              <a:gd name="T0" fmla="*/ 2147483646 w 1000"/>
              <a:gd name="T1" fmla="*/ 2147483646 h 1000"/>
              <a:gd name="T2" fmla="*/ 0 w 1000"/>
              <a:gd name="T3" fmla="*/ 2147483646 h 1000"/>
              <a:gd name="T4" fmla="*/ 0 w 1000"/>
              <a:gd name="T5" fmla="*/ 0 h 1000"/>
              <a:gd name="T6" fmla="*/ 2147483646 w 1000"/>
              <a:gd name="T7" fmla="*/ 0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Freeform 10"/>
          <p:cNvSpPr>
            <a:spLocks noChangeArrowheads="1"/>
          </p:cNvSpPr>
          <p:nvPr/>
        </p:nvSpPr>
        <p:spPr bwMode="auto">
          <a:xfrm>
            <a:off x="8763000" y="0"/>
            <a:ext cx="76200" cy="914400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¡"/>
        <a:defRPr sz="2800">
          <a:solidFill>
            <a:schemeClr val="tx1"/>
          </a:solidFill>
          <a:latin typeface="+mn-lt"/>
          <a:cs typeface="+mn-cs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¡"/>
        <a:defRPr sz="2000">
          <a:solidFill>
            <a:schemeClr val="tx1"/>
          </a:solidFill>
          <a:latin typeface="+mn-lt"/>
          <a:cs typeface="+mn-cs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Book%201.xls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Book%201.xls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media.bestofmicro.com/Z/N/5171/1/5171.jpg&amp;imgrefurl=http://www.infos-du-net.com/actualite/9155-microsoft-excel-faille.html&amp;h=150&amp;w=150&amp;sz=17&amp;hl=vi&amp;start=0&amp;tbnid=PLyvf_sv9ZOefM:&amp;tbnh=96&amp;tbnw=96&amp;prev=/images?q%3Dlogo%2Bexcel%26gbv%3D2%26svnum%3D10%26hl%3Dvi%26rlz%3D1T4GGLJ_viVN229VN229" TargetMode="External"/><Relationship Id="rId2" Type="http://schemas.openxmlformats.org/officeDocument/2006/relationships/hyperlink" Target="Book%201.xls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2.jpeg"/><Relationship Id="rId4" Type="http://schemas.openxmlformats.org/officeDocument/2006/relationships/image" Target="../media/image5.png"/><Relationship Id="rId9" Type="http://schemas.openxmlformats.org/officeDocument/2006/relationships/hyperlink" Target="http://images.google.com/imgres?imgurl=http://media.bestofmicro.com/Z/N/5171/1/5171.jpg&amp;imgrefurl=http://www.infos-du-net.com/actualite/9155-microsoft-excel-faille.html&amp;h=150&amp;w=150&amp;sz=17&amp;hl=vi&amp;start=0&amp;tbnid=PLyvf_sv9ZOefM:&amp;tbnh=96&amp;tbnw=96&amp;prev=/images?q%3Dlogo%2Bexcel%26gbv%3D2%26svnum%3D10%26hl%3Dvi%26rlz%3D1T4GGLJ_viVN229VN229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1371600"/>
            <a:ext cx="86106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6000" b="1" u="sng">
              <a:latin typeface="Times New Roman" panose="02020603050405020304" pitchFamily="18" charset="0"/>
            </a:endParaRPr>
          </a:p>
        </p:txBody>
      </p:sp>
      <p:sp>
        <p:nvSpPr>
          <p:cNvPr id="13316" name="WordArt 6"/>
          <p:cNvSpPr>
            <a:spLocks noChangeArrowheads="1" noChangeShapeType="1" noTextEdit="1"/>
          </p:cNvSpPr>
          <p:nvPr/>
        </p:nvSpPr>
        <p:spPr bwMode="auto">
          <a:xfrm>
            <a:off x="381000" y="762000"/>
            <a:ext cx="83820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CHÀO QUÝ THẦY CÔ </a:t>
            </a:r>
          </a:p>
          <a:p>
            <a:pPr algn="ctr"/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CÁC EM HỌC SINH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676400" y="3043959"/>
            <a:ext cx="6667500" cy="19050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0000"/>
                </a:solidFill>
              </a:rPr>
              <a:t>GIÁO VIÊN: NGUYỄN THỊ THANH THÚY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TRƯỜNG THCS LONG BIÊN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NĂM HỌC 2020 - 2021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441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76200"/>
            <a:ext cx="4191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177800" y="266700"/>
            <a:ext cx="23622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4876800" y="279400"/>
            <a:ext cx="2362200" cy="152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228600" y="457200"/>
            <a:ext cx="3886200" cy="304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4800600" y="469900"/>
            <a:ext cx="3581400" cy="304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457200" y="43434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>
                <a:solidFill>
                  <a:srgbClr val="0000CC"/>
                </a:solidFill>
              </a:rPr>
              <a:t>*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Gioáng</a:t>
            </a:r>
            <a:r>
              <a:rPr lang="en-US" altLang="en-US" sz="2400" b="1" u="sng" dirty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nhau</a:t>
            </a:r>
            <a:r>
              <a:rPr lang="en-US" altLang="en-US" sz="2400" b="1" u="sng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4953000" y="4356100"/>
            <a:ext cx="3657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>
                <a:solidFill>
                  <a:srgbClr val="0000CC"/>
                </a:solidFill>
              </a:rPr>
              <a:t>*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Khaùc</a:t>
            </a:r>
            <a:r>
              <a:rPr lang="en-US" altLang="en-US" sz="2400" b="1" u="sng" dirty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nhau</a:t>
            </a:r>
            <a:r>
              <a:rPr lang="en-US" altLang="en-US" sz="2400" b="1" u="sng" dirty="0">
                <a:solidFill>
                  <a:srgbClr val="0000CC"/>
                </a:solidFill>
              </a:rPr>
              <a:t> (Excel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coù</a:t>
            </a:r>
            <a:r>
              <a:rPr lang="en-US" altLang="en-US" sz="2400" b="1" u="sng" dirty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maø</a:t>
            </a:r>
            <a:r>
              <a:rPr lang="en-US" altLang="en-US" sz="2400" b="1" u="sng" dirty="0">
                <a:solidFill>
                  <a:srgbClr val="0000CC"/>
                </a:solidFill>
              </a:rPr>
              <a:t> Word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khoâng</a:t>
            </a:r>
            <a:r>
              <a:rPr lang="en-US" altLang="en-US" sz="2400" b="1" u="sng" dirty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coù</a:t>
            </a:r>
            <a:r>
              <a:rPr lang="en-US" altLang="en-US" sz="2400" b="1" u="sng" dirty="0">
                <a:solidFill>
                  <a:srgbClr val="0000CC"/>
                </a:solidFill>
              </a:rPr>
              <a:t>):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762000" y="49530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</a:rPr>
              <a:t>- Coù baûng choïn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762000" y="55626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</a:rPr>
              <a:t>- Coù thanh coâng cuï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5334000" y="51054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</a:rPr>
              <a:t>- Baûng choïn Data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5334000" y="55372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</a:rPr>
              <a:t>- Thanh coâng thöùc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5334000" y="60325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</a:rPr>
              <a:t>- </a:t>
            </a:r>
            <a:r>
              <a:rPr lang="en-US" altLang="en-US" sz="2400" b="1" dirty="0" err="1">
                <a:solidFill>
                  <a:srgbClr val="0000CC"/>
                </a:solidFill>
              </a:rPr>
              <a:t>Trang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tính</a:t>
            </a:r>
            <a:endParaRPr lang="en-US" altLang="en-US" sz="2400" b="1" dirty="0">
              <a:solidFill>
                <a:srgbClr val="0000CC"/>
              </a:solidFill>
            </a:endParaRPr>
          </a:p>
        </p:txBody>
      </p:sp>
      <p:sp>
        <p:nvSpPr>
          <p:cNvPr id="20498" name="Oval 18"/>
          <p:cNvSpPr>
            <a:spLocks noChangeArrowheads="1"/>
          </p:cNvSpPr>
          <p:nvPr/>
        </p:nvSpPr>
        <p:spPr bwMode="auto">
          <a:xfrm>
            <a:off x="6172200" y="228600"/>
            <a:ext cx="228600" cy="228600"/>
          </a:xfrm>
          <a:prstGeom prst="ellips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4" name="Oval 24"/>
          <p:cNvSpPr>
            <a:spLocks noChangeArrowheads="1"/>
          </p:cNvSpPr>
          <p:nvPr/>
        </p:nvSpPr>
        <p:spPr bwMode="auto">
          <a:xfrm>
            <a:off x="6019800" y="762000"/>
            <a:ext cx="2971800" cy="228600"/>
          </a:xfrm>
          <a:prstGeom prst="ellips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05" name="Rectangle 25"/>
          <p:cNvSpPr>
            <a:spLocks noChangeArrowheads="1"/>
          </p:cNvSpPr>
          <p:nvPr/>
        </p:nvSpPr>
        <p:spPr bwMode="auto">
          <a:xfrm>
            <a:off x="4953000" y="1143000"/>
            <a:ext cx="3962400" cy="2743200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83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9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9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9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90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90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90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675"/>
                            </p:stCondLst>
                            <p:childTnLst>
                              <p:par>
                                <p:cTn id="18" presetID="55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90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90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90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10"/>
                            </p:stCondLst>
                            <p:childTnLst>
                              <p:par>
                                <p:cTn id="36" presetID="55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90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90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90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90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90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90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73" presetID="55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90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90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90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765"/>
                            </p:stCondLst>
                            <p:childTnLst>
                              <p:par>
                                <p:cTn id="86" presetID="55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9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9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9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95"/>
                            </p:stCondLst>
                            <p:childTnLst>
                              <p:par>
                                <p:cTn id="99" presetID="55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  <p:bldP spid="20487" grpId="1" animBg="1"/>
      <p:bldP spid="20488" grpId="0" animBg="1"/>
      <p:bldP spid="20488" grpId="1" animBg="1"/>
      <p:bldP spid="20489" grpId="0" animBg="1"/>
      <p:bldP spid="20489" grpId="1" animBg="1"/>
      <p:bldP spid="20490" grpId="0" animBg="1"/>
      <p:bldP spid="20490" grpId="1" animBg="1"/>
      <p:bldP spid="20491" grpId="0"/>
      <p:bldP spid="20492" grpId="0"/>
      <p:bldP spid="20493" grpId="0"/>
      <p:bldP spid="20494" grpId="0"/>
      <p:bldP spid="20495" grpId="0"/>
      <p:bldP spid="20496" grpId="0"/>
      <p:bldP spid="20497" grpId="0"/>
      <p:bldP spid="20498" grpId="0" animBg="1"/>
      <p:bldP spid="20504" grpId="0" animBg="1"/>
      <p:bldP spid="205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0" y="2852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1741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609600" y="1604169"/>
            <a:ext cx="8458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-US" altLang="en-US" sz="2200" b="1" u="sng" dirty="0">
                <a:solidFill>
                  <a:srgbClr val="FF0000"/>
                </a:solidFill>
              </a:rPr>
              <a:t>BÀI TẬP 1:</a:t>
            </a: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381000" y="2178049"/>
            <a:ext cx="84582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600" dirty="0" smtClean="0">
                <a:solidFill>
                  <a:srgbClr val="0000CC"/>
                </a:solidFill>
              </a:rPr>
              <a:t>-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Mở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các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bảng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chọn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và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quan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sát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các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lệnh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trong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các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bảng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chọn</a:t>
            </a:r>
            <a:r>
              <a:rPr lang="en-US" altLang="en-US" sz="3600" dirty="0">
                <a:solidFill>
                  <a:srgbClr val="0000CC"/>
                </a:solidFill>
              </a:rPr>
              <a:t> </a:t>
            </a:r>
            <a:r>
              <a:rPr lang="en-US" altLang="en-US" sz="3600" dirty="0" err="1">
                <a:solidFill>
                  <a:srgbClr val="0000CC"/>
                </a:solidFill>
              </a:rPr>
              <a:t>đó</a:t>
            </a:r>
            <a:r>
              <a:rPr lang="en-US" altLang="en-US" sz="3600" dirty="0" smtClean="0">
                <a:solidFill>
                  <a:srgbClr val="0000CC"/>
                </a:solidFill>
              </a:rPr>
              <a:t>.</a:t>
            </a:r>
          </a:p>
          <a:p>
            <a:pPr algn="just" eaLnBrk="1" hangingPunct="1"/>
            <a:r>
              <a:rPr lang="en-US" altLang="en-US" sz="3600" dirty="0" smtClean="0">
                <a:solidFill>
                  <a:srgbClr val="0000CC"/>
                </a:solidFill>
              </a:rPr>
              <a:t>-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Kích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hoạt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các</a:t>
            </a:r>
            <a:r>
              <a:rPr lang="en-US" altLang="en-US" sz="3600" dirty="0" smtClean="0">
                <a:solidFill>
                  <a:srgbClr val="0000CC"/>
                </a:solidFill>
              </a:rPr>
              <a:t> ô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tính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và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thực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hiện</a:t>
            </a:r>
            <a:r>
              <a:rPr lang="en-US" altLang="en-US" sz="3600" dirty="0" smtClean="0">
                <a:solidFill>
                  <a:srgbClr val="0000CC"/>
                </a:solidFill>
              </a:rPr>
              <a:t> di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chuyển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trên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trang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tính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bằng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chuột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và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bằng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bàn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phím</a:t>
            </a:r>
            <a:r>
              <a:rPr lang="en-US" altLang="en-US" sz="3600" dirty="0" smtClean="0">
                <a:solidFill>
                  <a:srgbClr val="0000CC"/>
                </a:solidFill>
              </a:rPr>
              <a:t>.</a:t>
            </a:r>
          </a:p>
          <a:p>
            <a:pPr algn="just" eaLnBrk="1" hangingPunct="1"/>
            <a:r>
              <a:rPr lang="en-US" altLang="en-US" sz="3600" dirty="0" smtClean="0">
                <a:solidFill>
                  <a:srgbClr val="0000CC"/>
                </a:solidFill>
              </a:rPr>
              <a:t>-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Quan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sát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sự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thay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đổi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các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nút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tên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hàng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và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tên</a:t>
            </a:r>
            <a:r>
              <a:rPr lang="en-US" altLang="en-US" sz="3600" dirty="0" smtClean="0">
                <a:solidFill>
                  <a:srgbClr val="0000CC"/>
                </a:solidFill>
              </a:rPr>
              <a:t> </a:t>
            </a:r>
            <a:r>
              <a:rPr lang="en-US" altLang="en-US" sz="3600" dirty="0" err="1" smtClean="0">
                <a:solidFill>
                  <a:srgbClr val="0000CC"/>
                </a:solidFill>
              </a:rPr>
              <a:t>cột</a:t>
            </a:r>
            <a:r>
              <a:rPr lang="en-US" altLang="en-US" sz="3600" dirty="0" smtClean="0">
                <a:solidFill>
                  <a:srgbClr val="0000CC"/>
                </a:solidFill>
              </a:rPr>
              <a:t>.</a:t>
            </a:r>
            <a:endParaRPr lang="en-US" altLang="en-US" sz="3600" dirty="0">
              <a:solidFill>
                <a:srgbClr val="0000CC"/>
              </a:solidFill>
            </a:endParaRP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9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0" name="AutoShape 16">
            <a:hlinkClick r:id="rId2"/>
          </p:cNvPr>
          <p:cNvSpPr>
            <a:spLocks noChangeArrowheads="1"/>
          </p:cNvSpPr>
          <p:nvPr/>
        </p:nvSpPr>
        <p:spPr bwMode="auto">
          <a:xfrm rot="10800000">
            <a:off x="8001000" y="6324600"/>
            <a:ext cx="457200" cy="342900"/>
          </a:xfrm>
          <a:prstGeom prst="flowChartMerge">
            <a:avLst/>
          </a:prstGeom>
          <a:solidFill>
            <a:schemeClr val="bg1"/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1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839200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9900"/>
                </a:solidFill>
              </a:rPr>
              <a:t>Tiết 3:                            Bài thực hành 1: </a:t>
            </a:r>
          </a:p>
          <a:p>
            <a:pPr algn="ctr" eaLnBrk="1" hangingPunct="1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9900"/>
                </a:solidFill>
              </a:rPr>
              <a:t>LÀM QUEN VỚI CHƯƠNG TRÌNH BẢNG TÍNH EXCEL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1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16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1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/>
      <p:bldP spid="7168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6"/>
          <p:cNvSpPr>
            <a:spLocks noChangeArrowheads="1" noChangeShapeType="1" noTextEdit="1"/>
          </p:cNvSpPr>
          <p:nvPr/>
        </p:nvSpPr>
        <p:spPr bwMode="auto">
          <a:xfrm>
            <a:off x="2667000" y="2438400"/>
            <a:ext cx="4038600" cy="1524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solidFill>
                  <a:srgbClr val="CC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TỔNG KẾT</a:t>
            </a:r>
          </a:p>
        </p:txBody>
      </p:sp>
      <p:sp>
        <p:nvSpPr>
          <p:cNvPr id="18435" name="Rectangle 10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18436" name="AutoShape 16">
            <a:hlinkClick r:id="rId2"/>
          </p:cNvPr>
          <p:cNvSpPr>
            <a:spLocks noChangeArrowheads="1"/>
          </p:cNvSpPr>
          <p:nvPr/>
        </p:nvSpPr>
        <p:spPr bwMode="auto">
          <a:xfrm rot="10800000">
            <a:off x="4343400" y="4343400"/>
            <a:ext cx="457200" cy="342900"/>
          </a:xfrm>
          <a:prstGeom prst="flowChartMerge">
            <a:avLst/>
          </a:prstGeom>
          <a:solidFill>
            <a:schemeClr val="bg1"/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839200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9900"/>
                </a:solidFill>
              </a:rPr>
              <a:t>Tiết 3:                            Bài thực hành 1: </a:t>
            </a:r>
          </a:p>
          <a:p>
            <a:pPr algn="ctr" eaLnBrk="1" hangingPunct="1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9900"/>
                </a:solidFill>
              </a:rPr>
              <a:t>LÀM QUEN VỚI CHƯƠNG TRÌNH BẢNG TÍNH EXCEL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609600" y="1676400"/>
            <a:ext cx="8305800" cy="245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pt-BR" altLang="en-US" sz="2800">
                <a:solidFill>
                  <a:srgbClr val="009900"/>
                </a:solidFill>
              </a:rPr>
              <a:t> Đối với bài học ở tiết này:</a:t>
            </a:r>
            <a:r>
              <a:rPr lang="pt-BR" altLang="en-US" sz="1800"/>
              <a:t>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pt-BR" altLang="en-US" sz="700"/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3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Về nhà các em xem lại bài thực hành và thực hiện thành thạo các thao tác: Khởi động; di chuyển trên trang tính; lưu kết quả và thoát khỏi chương trình Excel</a:t>
            </a:r>
            <a:r>
              <a:rPr lang="nl-NL" altLang="en-US" sz="3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3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altLang="en-US" sz="30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Line 5"/>
          <p:cNvSpPr>
            <a:spLocks noChangeShapeType="1"/>
          </p:cNvSpPr>
          <p:nvPr/>
        </p:nvSpPr>
        <p:spPr bwMode="auto">
          <a:xfrm>
            <a:off x="3505200" y="6629400"/>
            <a:ext cx="14478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WordArt 6"/>
          <p:cNvSpPr>
            <a:spLocks noChangeArrowheads="1" noChangeShapeType="1" noTextEdit="1"/>
          </p:cNvSpPr>
          <p:nvPr/>
        </p:nvSpPr>
        <p:spPr bwMode="auto">
          <a:xfrm>
            <a:off x="2743200" y="152400"/>
            <a:ext cx="3581400" cy="838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tập:</a:t>
            </a:r>
            <a:endParaRPr lang="en-US" sz="3200" kern="10"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85800" y="4297363"/>
            <a:ext cx="82296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pt-BR" altLang="en-US" sz="2800">
                <a:solidFill>
                  <a:srgbClr val="009900"/>
                </a:solidFill>
              </a:rPr>
              <a:t> Đối với bài học ở tiết sau:</a:t>
            </a:r>
            <a:r>
              <a:rPr lang="pt-BR" altLang="en-US" sz="1800"/>
              <a:t>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en-US" altLang="en-US" sz="900">
              <a:solidFill>
                <a:srgbClr val="0000CC"/>
              </a:solidFill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nl-NL" altLang="en-US" sz="3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Xem trước bài tập 2 và bài tập</a:t>
            </a:r>
            <a:r>
              <a:rPr lang="en-US" altLang="en-US" sz="1800"/>
              <a:t> </a:t>
            </a:r>
            <a:r>
              <a:rPr lang="en-US" altLang="en-US" sz="3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để chuẩn bị cho tiết sau tiếp tục thực hành.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4" descr="SMILE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981075"/>
            <a:ext cx="503238" cy="64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484" name="Picture 5" descr="SMILE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24300" y="908050"/>
            <a:ext cx="447675" cy="576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485" name="Picture 6" descr="SMILE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1484313"/>
            <a:ext cx="447675" cy="5762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486" name="Picture 7" descr="SMILE"/>
          <p:cNvPicPr>
            <a:picLocks noGrp="1" noChangeAspect="1" noChangeArrowheads="1" noCro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08663" y="1484313"/>
            <a:ext cx="374650" cy="504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7" name="WordArt 8"/>
          <p:cNvSpPr>
            <a:spLocks noChangeArrowheads="1" noChangeShapeType="1" noTextEdit="1"/>
          </p:cNvSpPr>
          <p:nvPr/>
        </p:nvSpPr>
        <p:spPr bwMode="auto">
          <a:xfrm>
            <a:off x="609600" y="2286000"/>
            <a:ext cx="76962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CÁM ƠN </a:t>
            </a:r>
          </a:p>
          <a:p>
            <a:pPr algn="ctr"/>
            <a:r>
              <a:rPr lang="vi-VN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QUÝ THẦY CÔ VÀ CÁC EM</a:t>
            </a:r>
            <a:endParaRPr lang="en-US" sz="3600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304800" y="1873250"/>
            <a:ext cx="8458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1">
                <a:solidFill>
                  <a:srgbClr val="009900"/>
                </a:solidFill>
              </a:rPr>
              <a:t>1. </a:t>
            </a:r>
            <a:r>
              <a:rPr lang="en-US" altLang="en-US" sz="2600" b="1" u="sng">
                <a:solidFill>
                  <a:srgbClr val="009900"/>
                </a:solidFill>
              </a:rPr>
              <a:t>Mục đích, yêu cầu:</a:t>
            </a:r>
            <a:endParaRPr lang="vi-VN" altLang="en-US" sz="2600" b="1" u="sng">
              <a:solidFill>
                <a:srgbClr val="009900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0" y="2852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14341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317500" y="3011488"/>
            <a:ext cx="86106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>
                <a:solidFill>
                  <a:srgbClr val="009900"/>
                </a:solidFill>
              </a:rPr>
              <a:t>     </a:t>
            </a:r>
            <a:r>
              <a:rPr lang="en-US" altLang="en-US" sz="2600">
                <a:solidFill>
                  <a:srgbClr val="0000CC"/>
                </a:solidFill>
              </a:rPr>
              <a:t>- Khởi động và kết thúc Excel.</a:t>
            </a:r>
          </a:p>
          <a:p>
            <a:pPr algn="just" eaLnBrk="1" hangingPunct="1"/>
            <a:r>
              <a:rPr lang="en-US" altLang="en-US" sz="2600">
                <a:solidFill>
                  <a:srgbClr val="0000CC"/>
                </a:solidFill>
              </a:rPr>
              <a:t>     -</a:t>
            </a:r>
            <a:r>
              <a:rPr lang="en-US" altLang="en-US"/>
              <a:t>  </a:t>
            </a:r>
            <a:r>
              <a:rPr lang="en-US" altLang="en-US" sz="2600">
                <a:solidFill>
                  <a:srgbClr val="0000CC"/>
                </a:solidFill>
              </a:rPr>
              <a:t>Nhận biết các ô, hàng, cột trên trang tính Excel.</a:t>
            </a:r>
          </a:p>
          <a:p>
            <a:pPr algn="just" eaLnBrk="1" hangingPunct="1"/>
            <a:r>
              <a:rPr lang="en-US" altLang="en-US" sz="2600">
                <a:solidFill>
                  <a:srgbClr val="0000CC"/>
                </a:solidFill>
              </a:rPr>
              <a:t>     - Biết cách di chuyển trên trang tính và nhập dữ liệu vào trang tính.</a:t>
            </a:r>
          </a:p>
        </p:txBody>
      </p:sp>
      <p:sp>
        <p:nvSpPr>
          <p:cNvPr id="14343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839200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9900"/>
                </a:solidFill>
              </a:rPr>
              <a:t>Tiết 3:                            Bài thực hành 1: </a:t>
            </a:r>
          </a:p>
          <a:p>
            <a:pPr algn="ctr" eaLnBrk="1" hangingPunct="1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9900"/>
                </a:solidFill>
              </a:rPr>
              <a:t>LÀM QUEN VỚI CHƯƠNG TRÌNH BẢNG TÍNH EXCEL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304800" y="1492250"/>
            <a:ext cx="8458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b="1">
                <a:solidFill>
                  <a:srgbClr val="009900"/>
                </a:solidFill>
              </a:rPr>
              <a:t>2. </a:t>
            </a:r>
            <a:r>
              <a:rPr lang="en-US" altLang="en-US" sz="2600" b="1" u="sng">
                <a:solidFill>
                  <a:srgbClr val="009900"/>
                </a:solidFill>
              </a:rPr>
              <a:t>Nội dung.  </a:t>
            </a:r>
            <a:endParaRPr lang="vi-VN" altLang="en-US" sz="2600" b="1" u="sng">
              <a:solidFill>
                <a:srgbClr val="009900"/>
              </a:solidFill>
            </a:endParaRP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0" y="2852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15364" name="Rectangle 7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15365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/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609600" y="2209800"/>
            <a:ext cx="8077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en-US" sz="2600" b="1" dirty="0">
                <a:solidFill>
                  <a:srgbClr val="009900"/>
                </a:solidFill>
              </a:rPr>
              <a:t>a)</a:t>
            </a:r>
            <a:r>
              <a:rPr lang="nl-NL" altLang="en-US" sz="2600" dirty="0">
                <a:solidFill>
                  <a:srgbClr val="009900"/>
                </a:solidFill>
              </a:rPr>
              <a:t> </a:t>
            </a:r>
            <a:r>
              <a:rPr lang="nl-NL" altLang="en-US" sz="2600" b="1" u="sng" dirty="0">
                <a:solidFill>
                  <a:srgbClr val="009900"/>
                </a:solidFill>
              </a:rPr>
              <a:t>Khởi động Excel</a:t>
            </a:r>
            <a:r>
              <a:rPr lang="nl-NL" altLang="en-US" sz="2600" dirty="0">
                <a:solidFill>
                  <a:srgbClr val="009900"/>
                </a:solidFill>
              </a:rPr>
              <a:t>.</a:t>
            </a: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endParaRPr lang="en-US" altLang="en-US" dirty="0"/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457200" y="3048000"/>
            <a:ext cx="8686800" cy="209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600" dirty="0">
                <a:solidFill>
                  <a:srgbClr val="009900"/>
                </a:solidFill>
              </a:rPr>
              <a:t>     </a:t>
            </a:r>
            <a:r>
              <a:rPr lang="en-US" altLang="en-US" sz="2600" b="1" dirty="0" err="1">
                <a:solidFill>
                  <a:srgbClr val="FF0000"/>
                </a:solidFill>
              </a:rPr>
              <a:t>Để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khởi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động</a:t>
            </a:r>
            <a:r>
              <a:rPr lang="en-US" altLang="en-US" sz="2600" b="1" dirty="0">
                <a:solidFill>
                  <a:srgbClr val="FF0000"/>
                </a:solidFill>
              </a:rPr>
              <a:t> Excel ta </a:t>
            </a:r>
            <a:r>
              <a:rPr lang="en-US" altLang="en-US" sz="2600" b="1" dirty="0" err="1">
                <a:solidFill>
                  <a:srgbClr val="FF0000"/>
                </a:solidFill>
              </a:rPr>
              <a:t>có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thể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thực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hiện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các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cách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sau</a:t>
            </a:r>
            <a:r>
              <a:rPr lang="en-US" altLang="en-US" sz="2600" b="1" dirty="0">
                <a:solidFill>
                  <a:srgbClr val="FF0000"/>
                </a:solidFill>
              </a:rPr>
              <a:t>:</a:t>
            </a:r>
          </a:p>
          <a:p>
            <a:pPr eaLnBrk="1" hangingPunct="1"/>
            <a:endParaRPr lang="en-US" altLang="en-US" sz="2600" dirty="0" smtClean="0">
              <a:solidFill>
                <a:srgbClr val="0000CC"/>
              </a:solidFill>
            </a:endParaRPr>
          </a:p>
          <a:p>
            <a:pPr eaLnBrk="1" hangingPunct="1"/>
            <a:r>
              <a:rPr lang="en-US" altLang="en-US" sz="2600" dirty="0" smtClean="0">
                <a:solidFill>
                  <a:srgbClr val="FF0000"/>
                </a:solidFill>
              </a:rPr>
              <a:t>C1:</a:t>
            </a:r>
            <a:r>
              <a:rPr lang="en-US" altLang="en-US" sz="2600" dirty="0" smtClean="0">
                <a:solidFill>
                  <a:srgbClr val="0000CC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CC"/>
                </a:solidFill>
              </a:rPr>
              <a:t>Nháy</a:t>
            </a:r>
            <a:r>
              <a:rPr lang="en-US" altLang="en-US" sz="2600" dirty="0" smtClean="0">
                <a:solidFill>
                  <a:srgbClr val="0000CC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CC"/>
                </a:solidFill>
              </a:rPr>
              <a:t>đúp</a:t>
            </a:r>
            <a:r>
              <a:rPr lang="en-US" altLang="en-US" sz="2600" dirty="0" smtClean="0">
                <a:solidFill>
                  <a:srgbClr val="0000CC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CC"/>
                </a:solidFill>
              </a:rPr>
              <a:t>chuột</a:t>
            </a:r>
            <a:r>
              <a:rPr lang="en-US" altLang="en-US" sz="2600" dirty="0" smtClean="0">
                <a:solidFill>
                  <a:srgbClr val="0000CC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CC"/>
                </a:solidFill>
              </a:rPr>
              <a:t>vào</a:t>
            </a:r>
            <a:r>
              <a:rPr lang="en-US" altLang="en-US" sz="2600" dirty="0" smtClean="0">
                <a:solidFill>
                  <a:srgbClr val="0000CC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CC"/>
                </a:solidFill>
              </a:rPr>
              <a:t>biểu</a:t>
            </a:r>
            <a:r>
              <a:rPr lang="en-US" altLang="en-US" sz="2600" dirty="0" smtClean="0">
                <a:solidFill>
                  <a:srgbClr val="0000CC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CC"/>
                </a:solidFill>
              </a:rPr>
              <a:t>tượng</a:t>
            </a:r>
            <a:r>
              <a:rPr lang="en-US" altLang="en-US" sz="2600" dirty="0" smtClean="0">
                <a:solidFill>
                  <a:srgbClr val="0000CC"/>
                </a:solidFill>
              </a:rPr>
              <a:t>           </a:t>
            </a:r>
            <a:r>
              <a:rPr lang="en-US" altLang="en-US" sz="2600" dirty="0" err="1" smtClean="0">
                <a:solidFill>
                  <a:srgbClr val="0000CC"/>
                </a:solidFill>
              </a:rPr>
              <a:t>trên</a:t>
            </a:r>
            <a:r>
              <a:rPr lang="en-US" altLang="en-US" sz="2600" dirty="0" smtClean="0">
                <a:solidFill>
                  <a:srgbClr val="0000CC"/>
                </a:solidFill>
              </a:rPr>
              <a:t> desktop </a:t>
            </a:r>
          </a:p>
          <a:p>
            <a:pPr eaLnBrk="1" hangingPunct="1"/>
            <a:endParaRPr lang="en-US" altLang="en-US" sz="2600" b="1" dirty="0">
              <a:solidFill>
                <a:srgbClr val="FF0000"/>
              </a:solidFill>
            </a:endParaRPr>
          </a:p>
        </p:txBody>
      </p:sp>
      <p:sp>
        <p:nvSpPr>
          <p:cNvPr id="15368" name="AutoShape 10">
            <a:hlinkClick r:id="rId2" action="ppaction://hlinkfile"/>
          </p:cNvPr>
          <p:cNvSpPr>
            <a:spLocks noChangeArrowheads="1"/>
          </p:cNvSpPr>
          <p:nvPr/>
        </p:nvSpPr>
        <p:spPr bwMode="auto">
          <a:xfrm rot="10800000">
            <a:off x="8001000" y="6324600"/>
            <a:ext cx="457200" cy="342900"/>
          </a:xfrm>
          <a:prstGeom prst="flowChartMerge">
            <a:avLst/>
          </a:prstGeom>
          <a:solidFill>
            <a:schemeClr val="bg1"/>
          </a:soli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9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839200" cy="78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¡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¡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9900"/>
                </a:solidFill>
              </a:rPr>
              <a:t>Tiết 3:                            Bài thực hành 1: </a:t>
            </a:r>
          </a:p>
          <a:p>
            <a:pPr algn="ctr" eaLnBrk="1" hangingPunct="1">
              <a:lnSpc>
                <a:spcPct val="4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9900"/>
                </a:solidFill>
              </a:rPr>
              <a:t>LÀM QUEN VỚI CHƯƠNG TRÌNH BẢNG TÍNH EXCEL</a:t>
            </a:r>
          </a:p>
        </p:txBody>
      </p:sp>
      <p:pic>
        <p:nvPicPr>
          <p:cNvPr id="10" name="Picture 21" descr="517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1" y="4038600"/>
            <a:ext cx="730250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5140881"/>
            <a:ext cx="8534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600" dirty="0" smtClean="0">
                <a:solidFill>
                  <a:srgbClr val="FF0000"/>
                </a:solidFill>
              </a:rPr>
              <a:t>C2:</a:t>
            </a:r>
            <a:r>
              <a:rPr lang="en-US" altLang="en-US" sz="2600" dirty="0" smtClean="0">
                <a:solidFill>
                  <a:srgbClr val="0000CC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CC"/>
                </a:solidFill>
              </a:rPr>
              <a:t>Chọn</a:t>
            </a:r>
            <a:r>
              <a:rPr lang="en-US" altLang="en-US" sz="2600" dirty="0" smtClean="0">
                <a:solidFill>
                  <a:srgbClr val="0000CC"/>
                </a:solidFill>
              </a:rPr>
              <a:t> Start\Program\ Microsoft Office\Microsoft Excel.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8" grpId="0"/>
      <p:bldP spid="614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90600"/>
            <a:ext cx="86868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04800" y="150167"/>
            <a:ext cx="3048000" cy="461665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38100" algn="ctr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400" b="1" dirty="0" smtClean="0">
                <a:solidFill>
                  <a:srgbClr val="0000FF"/>
                </a:solidFill>
              </a:rPr>
              <a:t>a</a:t>
            </a:r>
            <a:r>
              <a:rPr lang="en-US" altLang="en-US" sz="2400" b="1" dirty="0" smtClean="0">
                <a:solidFill>
                  <a:srgbClr val="0000FF"/>
                </a:solidFill>
                <a:cs typeface="Arial" panose="020B0604020202020204" pitchFamily="34" charset="0"/>
              </a:rPr>
              <a:t>. </a:t>
            </a:r>
            <a:r>
              <a:rPr lang="en-US" altLang="en-US" sz="2400" b="1" dirty="0" err="1">
                <a:solidFill>
                  <a:srgbClr val="0000FF"/>
                </a:solidFill>
                <a:cs typeface="Arial" panose="020B0604020202020204" pitchFamily="34" charset="0"/>
              </a:rPr>
              <a:t>Khởi</a:t>
            </a:r>
            <a:r>
              <a:rPr lang="en-US" altLang="en-US" sz="2400" b="1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cs typeface="Arial" panose="020B0604020202020204" pitchFamily="34" charset="0"/>
              </a:rPr>
              <a:t>động</a:t>
            </a:r>
            <a:r>
              <a:rPr lang="en-US" altLang="en-US" sz="2400" b="1" dirty="0">
                <a:solidFill>
                  <a:srgbClr val="0000FF"/>
                </a:solidFill>
                <a:cs typeface="Arial" panose="020B0604020202020204" pitchFamily="34" charset="0"/>
              </a:rPr>
              <a:t> Excel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75" y="858838"/>
            <a:ext cx="1295400" cy="103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59100"/>
            <a:ext cx="3124200" cy="3424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3733800" y="1447800"/>
            <a:ext cx="4267200" cy="685800"/>
          </a:xfrm>
          <a:prstGeom prst="wedgeRectCallout">
            <a:avLst>
              <a:gd name="adj1" fmla="val -96019"/>
              <a:gd name="adj2" fmla="val -76389"/>
            </a:avLst>
          </a:prstGeom>
          <a:gradFill rotWithShape="1">
            <a:gsLst>
              <a:gs pos="0">
                <a:srgbClr val="FFCC66">
                  <a:alpha val="80000"/>
                </a:srgbClr>
              </a:gs>
              <a:gs pos="100000">
                <a:schemeClr val="bg1"/>
              </a:gs>
            </a:gsLst>
            <a:lin ang="5400000" scaled="1"/>
          </a:gra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/>
            <a:r>
              <a:rPr lang="en-US" altLang="en-US" b="1" i="1">
                <a:solidFill>
                  <a:srgbClr val="0000FF"/>
                </a:solidFill>
                <a:cs typeface="Arial" panose="020B0604020202020204" pitchFamily="34" charset="0"/>
              </a:rPr>
              <a:t>Cách 1 </a:t>
            </a:r>
            <a:r>
              <a:rPr lang="en-US" altLang="en-US" b="1">
                <a:solidFill>
                  <a:srgbClr val="0000FF"/>
                </a:solidFill>
                <a:cs typeface="Arial" panose="020B0604020202020204" pitchFamily="34" charset="0"/>
              </a:rPr>
              <a:t>: Nháy đúp chuột vào biểu tượng Excel trên màn hình nền</a:t>
            </a: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75" y="2362200"/>
            <a:ext cx="1736725" cy="370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727450"/>
            <a:ext cx="206692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850" y="3962400"/>
            <a:ext cx="3124200" cy="39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2" name="Line 10"/>
          <p:cNvSpPr>
            <a:spLocks noChangeShapeType="1"/>
          </p:cNvSpPr>
          <p:nvPr/>
        </p:nvSpPr>
        <p:spPr bwMode="auto">
          <a:xfrm flipV="1">
            <a:off x="879475" y="6019800"/>
            <a:ext cx="3048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 flipV="1">
            <a:off x="1412875" y="3810000"/>
            <a:ext cx="1143000" cy="2133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2936875" y="3810000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AutoShape 13"/>
          <p:cNvSpPr>
            <a:spLocks noChangeArrowheads="1"/>
          </p:cNvSpPr>
          <p:nvPr/>
        </p:nvSpPr>
        <p:spPr bwMode="auto">
          <a:xfrm>
            <a:off x="3810000" y="5486400"/>
            <a:ext cx="4419600" cy="762000"/>
          </a:xfrm>
          <a:prstGeom prst="wedgeRectCallout">
            <a:avLst>
              <a:gd name="adj1" fmla="val -114833"/>
              <a:gd name="adj2" fmla="val 83750"/>
            </a:avLst>
          </a:prstGeom>
          <a:gradFill rotWithShape="1">
            <a:gsLst>
              <a:gs pos="0">
                <a:srgbClr val="FFCC66">
                  <a:alpha val="80000"/>
                </a:srgbClr>
              </a:gs>
              <a:gs pos="100000">
                <a:schemeClr val="bg1"/>
              </a:gs>
            </a:gsLst>
            <a:lin ang="5400000" scaled="1"/>
          </a:gra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/>
            <a:r>
              <a:rPr lang="en-US" altLang="en-US" b="1" i="1">
                <a:solidFill>
                  <a:srgbClr val="0000FF"/>
                </a:solidFill>
                <a:cs typeface="Arial" panose="020B0604020202020204" pitchFamily="34" charset="0"/>
              </a:rPr>
              <a:t>Cách 2 </a:t>
            </a:r>
            <a:r>
              <a:rPr lang="en-US" altLang="en-US" b="1">
                <a:solidFill>
                  <a:srgbClr val="0000FF"/>
                </a:solidFill>
                <a:cs typeface="Arial" panose="020B0604020202020204" pitchFamily="34" charset="0"/>
              </a:rPr>
              <a:t>: Start \ All Program \ Microsft Office \ Microsft Office Excel.</a:t>
            </a:r>
          </a:p>
          <a:p>
            <a:pPr algn="ctr" eaLnBrk="0" hangingPunct="0"/>
            <a:endParaRPr lang="en-US" altLang="en-US" b="1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grpSp>
        <p:nvGrpSpPr>
          <p:cNvPr id="3086" name="Group 14"/>
          <p:cNvGrpSpPr>
            <a:grpSpLocks/>
          </p:cNvGrpSpPr>
          <p:nvPr/>
        </p:nvGrpSpPr>
        <p:grpSpPr bwMode="auto">
          <a:xfrm>
            <a:off x="1755866" y="3048182"/>
            <a:ext cx="6327775" cy="3771901"/>
            <a:chOff x="1632" y="500"/>
            <a:chExt cx="3986" cy="2376"/>
          </a:xfrm>
        </p:grpSpPr>
        <p:pic>
          <p:nvPicPr>
            <p:cNvPr id="3087" name="Picture 15" descr="boy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20" y="1652"/>
              <a:ext cx="998" cy="1224"/>
            </a:xfrm>
            <a:prstGeom prst="rect">
              <a:avLst/>
            </a:prstGeom>
            <a:gradFill rotWithShape="1">
              <a:gsLst>
                <a:gs pos="0">
                  <a:srgbClr val="FFCC66"/>
                </a:gs>
                <a:gs pos="100000">
                  <a:srgbClr val="FFFFFF"/>
                </a:gs>
              </a:gsLst>
              <a:lin ang="5400000" scaled="1"/>
            </a:gradFill>
          </p:spPr>
        </p:pic>
        <p:sp>
          <p:nvSpPr>
            <p:cNvPr id="3088" name="AutoShape 16"/>
            <p:cNvSpPr>
              <a:spLocks noChangeArrowheads="1"/>
            </p:cNvSpPr>
            <p:nvPr/>
          </p:nvSpPr>
          <p:spPr bwMode="auto">
            <a:xfrm>
              <a:off x="1632" y="500"/>
              <a:ext cx="3986" cy="915"/>
            </a:xfrm>
            <a:prstGeom prst="cloudCallout">
              <a:avLst>
                <a:gd name="adj1" fmla="val 31157"/>
                <a:gd name="adj2" fmla="val 90722"/>
              </a:avLst>
            </a:prstGeom>
            <a:gradFill rotWithShape="1">
              <a:gsLst>
                <a:gs pos="0">
                  <a:srgbClr val="FFCC66"/>
                </a:gs>
                <a:gs pos="100000">
                  <a:schemeClr val="bg1"/>
                </a:gs>
              </a:gsLst>
              <a:lin ang="5400000" scaled="1"/>
            </a:gradFill>
            <a:ln w="12700" cap="sq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alt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C</a:t>
              </a:r>
              <a:r>
                <a:rPr lang="en-US" alt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ũng</a:t>
              </a: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như</a:t>
              </a: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Word, Excel </a:t>
              </a:r>
              <a:r>
                <a:rPr lang="en-US" alt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có</a:t>
              </a: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</a:rPr>
                <a:t>đặ</a:t>
              </a:r>
              <a:r>
                <a:rPr lang="en-US" alt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c</a:t>
              </a: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altLang="en-US" sz="28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điểm</a:t>
              </a:r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gì</a:t>
              </a:r>
              <a:r>
                <a:rPr lang="en-US" altLang="en-US" sz="28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để</a:t>
              </a:r>
              <a:r>
                <a:rPr lang="en-US" altLang="en-US" sz="2800" b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nhận</a:t>
              </a:r>
              <a:r>
                <a:rPr lang="en-US" altLang="en-US" sz="2800" b="1" dirty="0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 smtClean="0">
                  <a:solidFill>
                    <a:srgbClr val="0000FF"/>
                  </a:solidFill>
                  <a:latin typeface="Times New Roman" panose="02020603050405020304" pitchFamily="18" charset="0"/>
                </a:rPr>
                <a:t>biết</a:t>
              </a:r>
              <a:r>
                <a:rPr lang="en-US" altLang="en-US" sz="28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?</a:t>
              </a:r>
              <a:endPara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pic>
        <p:nvPicPr>
          <p:cNvPr id="3089" name="Picture 17" descr="5171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325563"/>
            <a:ext cx="2217738" cy="216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5171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711200"/>
            <a:ext cx="1900238" cy="180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1" name="Picture 19" descr="5171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713" y="889000"/>
            <a:ext cx="1741487" cy="144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5171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188" y="1014413"/>
            <a:ext cx="1268412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3" name="Picture 21" descr="5171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863" y="1139825"/>
            <a:ext cx="949325" cy="94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4" name="AutoShape 2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152400"/>
            <a:ext cx="457200" cy="304800"/>
          </a:xfrm>
          <a:prstGeom prst="actionButtonForwardNex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AutoShape 2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924800" y="152400"/>
            <a:ext cx="457200" cy="304800"/>
          </a:xfrm>
          <a:prstGeom prst="actionButtonBackPrevious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0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308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30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70" decel="100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770" decel="100000"/>
                                        <p:tgtEl>
                                          <p:spTgt spid="309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70" decel="100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770" decel="100000"/>
                                        <p:tgtEl>
                                          <p:spTgt spid="309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70" decel="100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770" decel="100000"/>
                                        <p:tgtEl>
                                          <p:spTgt spid="309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7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/>
      <p:bldP spid="3078" grpId="0" animBg="1"/>
      <p:bldP spid="30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341812"/>
            <a:ext cx="731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en-US" sz="24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nl-NL" altLang="en-US" sz="24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altLang="en-US" sz="2400" b="1" u="sng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kết quả và thoát khỏi Excel.</a:t>
            </a:r>
            <a:r>
              <a:rPr lang="en-US" alt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219200" y="3352800"/>
            <a:ext cx="7543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</a:rPr>
              <a:t>- </a:t>
            </a:r>
            <a:r>
              <a:rPr lang="en-US" altLang="en-US" sz="2400" b="1" dirty="0" err="1">
                <a:solidFill>
                  <a:srgbClr val="0000CC"/>
                </a:solidFill>
              </a:rPr>
              <a:t>Teäp</a:t>
            </a:r>
            <a:r>
              <a:rPr lang="en-US" altLang="en-US" sz="2400" b="1" dirty="0">
                <a:solidFill>
                  <a:srgbClr val="0000CC"/>
                </a:solidFill>
              </a:rPr>
              <a:t> do </a:t>
            </a:r>
            <a:r>
              <a:rPr lang="en-US" altLang="en-US" sz="2400" b="1" dirty="0" err="1">
                <a:solidFill>
                  <a:srgbClr val="0000CC"/>
                </a:solidFill>
              </a:rPr>
              <a:t>baûng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tính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taïo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ra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vaø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ghi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laïi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coù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phaàn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ñuoâi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laø</a:t>
            </a:r>
            <a:r>
              <a:rPr lang="en-US" altLang="en-US" sz="2400" b="1" dirty="0">
                <a:solidFill>
                  <a:srgbClr val="0000CC"/>
                </a:solidFill>
              </a:rPr>
              <a:t> .</a:t>
            </a:r>
            <a:r>
              <a:rPr lang="en-US" altLang="en-US" sz="2400" b="1" dirty="0" err="1" smtClean="0">
                <a:solidFill>
                  <a:srgbClr val="0000CC"/>
                </a:solidFill>
              </a:rPr>
              <a:t>xlsx</a:t>
            </a:r>
            <a:endParaRPr lang="en-US" altLang="en-US" sz="2400" b="1" dirty="0">
              <a:solidFill>
                <a:srgbClr val="0000CC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143000" y="10668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 smtClean="0">
                <a:solidFill>
                  <a:srgbClr val="0000CC"/>
                </a:solidFill>
              </a:rPr>
              <a:t>*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Löu</a:t>
            </a:r>
            <a:r>
              <a:rPr lang="en-US" altLang="en-US" sz="2400" b="1" u="sng" dirty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keát</a:t>
            </a:r>
            <a:r>
              <a:rPr lang="en-US" altLang="en-US" sz="2400" b="1" u="sng" dirty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quaû</a:t>
            </a:r>
            <a:r>
              <a:rPr lang="en-US" altLang="en-US" sz="2400" b="1" u="sng" dirty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laøm</a:t>
            </a:r>
            <a:r>
              <a:rPr lang="en-US" altLang="en-US" sz="2400" b="1" u="sng" dirty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vieäc</a:t>
            </a:r>
            <a:endParaRPr lang="en-US" altLang="en-US" sz="2400" b="1" u="sng" dirty="0">
              <a:solidFill>
                <a:srgbClr val="0000CC"/>
              </a:solidFill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219200" y="1752600"/>
            <a:ext cx="312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</a:rPr>
              <a:t>- Choïn File </a:t>
            </a:r>
            <a:r>
              <a:rPr lang="en-US" altLang="en-US" sz="2400" b="1">
                <a:solidFill>
                  <a:srgbClr val="0000CC"/>
                </a:solidFill>
                <a:sym typeface="Symbol" panose="05050102010706020507" pitchFamily="18" charset="2"/>
              </a:rPr>
              <a:t> Save</a:t>
            </a:r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46" t="9377" r="90625" b="87108"/>
          <a:stretch>
            <a:fillRect/>
          </a:stretch>
        </p:blipFill>
        <p:spPr bwMode="auto">
          <a:xfrm>
            <a:off x="5429250" y="2228850"/>
            <a:ext cx="441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219200" y="2759075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</a:rPr>
              <a:t>- </a:t>
            </a:r>
            <a:r>
              <a:rPr lang="en-US" altLang="en-US" sz="2400" b="1" dirty="0" err="1">
                <a:solidFill>
                  <a:srgbClr val="0000CC"/>
                </a:solidFill>
              </a:rPr>
              <a:t>Thöïc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hieän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thao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taùc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löu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töông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töï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nhö</a:t>
            </a:r>
            <a:r>
              <a:rPr lang="en-US" altLang="en-US" sz="2400" b="1" dirty="0">
                <a:solidFill>
                  <a:srgbClr val="0000CC"/>
                </a:solidFill>
              </a:rPr>
              <a:t> MS Word</a:t>
            </a:r>
            <a:endParaRPr lang="en-US" altLang="en-US" sz="2400" b="1" dirty="0">
              <a:solidFill>
                <a:srgbClr val="0000CC"/>
              </a:solidFill>
              <a:sym typeface="Symbol" panose="05050102010706020507" pitchFamily="18" charset="2"/>
            </a:endParaRP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1449388" y="2209800"/>
            <a:ext cx="47291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0000CC"/>
                </a:solidFill>
                <a:sym typeface="Symbol" panose="05050102010706020507" pitchFamily="18" charset="2"/>
              </a:rPr>
              <a:t>(hoaëc nhaùy nuùt leänh Save      )</a:t>
            </a:r>
          </a:p>
        </p:txBody>
      </p:sp>
    </p:spTree>
    <p:extLst>
      <p:ext uri="{BB962C8B-B14F-4D97-AF65-F5344CB8AC3E}">
        <p14:creationId xmlns:p14="http://schemas.microsoft.com/office/powerpoint/2010/main" val="195569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9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9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90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9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9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90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9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9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9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9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9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9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89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9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9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90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9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9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9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13316" grpId="0"/>
      <p:bldP spid="13317" grpId="0"/>
      <p:bldP spid="13322" grpId="0"/>
      <p:bldP spid="133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86200"/>
            <a:ext cx="34290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990600"/>
            <a:ext cx="3352800" cy="252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2743200" cy="531813"/>
          </a:xfr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38100" algn="ctr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altLang="en-US" sz="2400" b="1" dirty="0">
                <a:solidFill>
                  <a:srgbClr val="0000FF"/>
                </a:solidFill>
              </a:rPr>
              <a:t>*</a:t>
            </a:r>
            <a:r>
              <a:rPr lang="en-US" altLang="en-US" sz="24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Lưu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bảng</a:t>
            </a:r>
            <a:r>
              <a:rPr lang="en-US" altLang="en-US" sz="2400" b="1" dirty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</a:rPr>
              <a:t>tính</a:t>
            </a:r>
            <a:endParaRPr lang="en-US" altLang="en-US" sz="2400" b="1" dirty="0">
              <a:solidFill>
                <a:srgbClr val="0000FF"/>
              </a:solidFill>
            </a:endParaRP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533400" y="1524000"/>
            <a:ext cx="4572000" cy="1552575"/>
            <a:chOff x="288" y="1044"/>
            <a:chExt cx="2880" cy="978"/>
          </a:xfrm>
        </p:grpSpPr>
        <p:sp>
          <p:nvSpPr>
            <p:cNvPr id="4100" name="Rectangle 4"/>
            <p:cNvSpPr>
              <a:spLocks noChangeArrowheads="1"/>
            </p:cNvSpPr>
            <p:nvPr/>
          </p:nvSpPr>
          <p:spPr bwMode="auto">
            <a:xfrm>
              <a:off x="288" y="1044"/>
              <a:ext cx="2880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lang="pt-BR" altLang="en-US" sz="24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+ Nháy nút lệnh            </a:t>
              </a:r>
              <a:r>
                <a:rPr lang="pt-BR" altLang="en-US" sz="2400" dirty="0">
                  <a:solidFill>
                    <a:schemeClr val="bg1"/>
                  </a:solidFill>
                  <a:cs typeface="Arial" panose="020B0604020202020204" pitchFamily="34" charset="0"/>
                </a:rPr>
                <a:t>(</a:t>
              </a:r>
              <a:r>
                <a:rPr lang="pt-BR" altLang="en-US" sz="2400" b="1" dirty="0">
                  <a:solidFill>
                    <a:schemeClr val="bg1"/>
                  </a:solidFill>
                  <a:cs typeface="Arial" panose="020B0604020202020204" pitchFamily="34" charset="0"/>
                </a:rPr>
                <a:t>Save)</a:t>
              </a:r>
              <a:r>
                <a:rPr lang="pt-BR" altLang="en-US" sz="2400" dirty="0">
                  <a:solidFill>
                    <a:schemeClr val="bg1"/>
                  </a:solidFill>
                  <a:cs typeface="Arial" panose="020B0604020202020204" pitchFamily="34" charset="0"/>
                </a:rPr>
                <a:t> trên thanh công cụ</a:t>
              </a:r>
            </a:p>
          </p:txBody>
        </p:sp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8" y="1152"/>
              <a:ext cx="498" cy="4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457200" y="38862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buFontTx/>
              <a:buChar char="•"/>
            </a:pPr>
            <a:r>
              <a:rPr lang="pt-BR" altLang="en-US" sz="2400">
                <a:solidFill>
                  <a:schemeClr val="bg1"/>
                </a:solidFill>
                <a:latin typeface="VNI-Helve" pitchFamily="2" charset="0"/>
                <a:cs typeface="Arial" panose="020B0604020202020204" pitchFamily="34" charset="0"/>
              </a:rPr>
              <a:t>+ Vaøo Menu :   File \ Save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V="1">
            <a:off x="4648200" y="1676400"/>
            <a:ext cx="15240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4419600" y="4191000"/>
            <a:ext cx="12192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381000" y="3200400"/>
            <a:ext cx="2036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pt-BR" altLang="en-US" sz="2400" b="1" i="1" u="sng">
                <a:solidFill>
                  <a:srgbClr val="FFCC66"/>
                </a:solidFill>
                <a:latin typeface="VNI-Helve" pitchFamily="2" charset="0"/>
                <a:cs typeface="Arial" panose="020B0604020202020204" pitchFamily="34" charset="0"/>
              </a:rPr>
              <a:t>- </a:t>
            </a:r>
            <a:r>
              <a:rPr lang="pt-BR" altLang="en-US" sz="2000" b="1" i="1" u="sng">
                <a:solidFill>
                  <a:srgbClr val="FFCC66"/>
                </a:solidFill>
                <a:latin typeface="VNI-Helve" pitchFamily="2" charset="0"/>
                <a:cs typeface="Arial" panose="020B0604020202020204" pitchFamily="34" charset="0"/>
              </a:rPr>
              <a:t>C</a:t>
            </a:r>
            <a:r>
              <a:rPr lang="pt-BR" altLang="en-US" sz="2000" b="1" i="1" u="sng">
                <a:solidFill>
                  <a:srgbClr val="FFCC66"/>
                </a:solidFill>
                <a:cs typeface="Arial" panose="020B0604020202020204" pitchFamily="34" charset="0"/>
              </a:rPr>
              <a:t>ách 2 :</a:t>
            </a:r>
            <a:r>
              <a:rPr lang="pt-BR" altLang="en-US">
                <a:solidFill>
                  <a:srgbClr val="FFCC66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304800" y="1295400"/>
            <a:ext cx="187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pt-BR" altLang="en-US" sz="2400" b="1" i="1" u="sng" dirty="0">
                <a:solidFill>
                  <a:srgbClr val="FFCC66"/>
                </a:solidFill>
                <a:latin typeface="VNI-Helve" pitchFamily="2" charset="0"/>
                <a:cs typeface="Arial" panose="020B0604020202020204" pitchFamily="34" charset="0"/>
              </a:rPr>
              <a:t>- </a:t>
            </a:r>
            <a:r>
              <a:rPr lang="pt-BR" altLang="en-US" sz="2000" b="1" i="1" u="sng" dirty="0">
                <a:solidFill>
                  <a:srgbClr val="FFCC66"/>
                </a:solidFill>
                <a:latin typeface="VNI-Helve" pitchFamily="2" charset="0"/>
                <a:cs typeface="Arial" panose="020B0604020202020204" pitchFamily="34" charset="0"/>
              </a:rPr>
              <a:t>C</a:t>
            </a:r>
            <a:r>
              <a:rPr lang="pt-BR" altLang="en-US" sz="2000" b="1" i="1" u="sng" dirty="0">
                <a:solidFill>
                  <a:srgbClr val="FFCC66"/>
                </a:solidFill>
                <a:cs typeface="Arial" panose="020B0604020202020204" pitchFamily="34" charset="0"/>
              </a:rPr>
              <a:t>ách 1 :</a:t>
            </a:r>
            <a:r>
              <a:rPr lang="pt-BR" altLang="en-US" dirty="0">
                <a:solidFill>
                  <a:srgbClr val="FFCC66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5776913" y="4391025"/>
            <a:ext cx="242887" cy="866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AutoShape 2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152400"/>
            <a:ext cx="457200" cy="304800"/>
          </a:xfrm>
          <a:prstGeom prst="actionButtonForwardNex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7" name="AutoShape 2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924800" y="152400"/>
            <a:ext cx="457200" cy="304800"/>
          </a:xfrm>
          <a:prstGeom prst="actionButtonBackPrevious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4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104" grpId="0"/>
      <p:bldP spid="4108" grpId="0"/>
      <p:bldP spid="41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838200" y="3429000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>
                <a:solidFill>
                  <a:srgbClr val="0000CC"/>
                </a:solidFill>
              </a:rPr>
              <a:t>*</a:t>
            </a:r>
            <a:r>
              <a:rPr lang="en-US" altLang="en-US" sz="2400" b="1" u="sng" dirty="0" smtClean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Thoaùt</a:t>
            </a:r>
            <a:r>
              <a:rPr lang="en-US" altLang="en-US" sz="2400" b="1" u="sng" dirty="0">
                <a:solidFill>
                  <a:srgbClr val="0000CC"/>
                </a:solidFill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</a:rPr>
              <a:t>khoûi</a:t>
            </a:r>
            <a:r>
              <a:rPr lang="en-US" altLang="en-US" sz="2400" b="1" u="sng" dirty="0">
                <a:solidFill>
                  <a:srgbClr val="0000CC"/>
                </a:solidFill>
              </a:rPr>
              <a:t> Excel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990600" y="5359197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00CC"/>
                </a:solidFill>
              </a:rPr>
              <a:t>C2:  </a:t>
            </a:r>
            <a:r>
              <a:rPr lang="en-US" altLang="en-US" sz="2400" b="1" dirty="0" err="1" smtClean="0">
                <a:solidFill>
                  <a:srgbClr val="0000CC"/>
                </a:solidFill>
              </a:rPr>
              <a:t>Choïn</a:t>
            </a:r>
            <a:r>
              <a:rPr lang="en-US" altLang="en-US" sz="2400" b="1" dirty="0" smtClean="0">
                <a:solidFill>
                  <a:srgbClr val="0000CC"/>
                </a:solidFill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</a:rPr>
              <a:t>File </a:t>
            </a:r>
            <a:r>
              <a:rPr lang="en-US" altLang="en-US" sz="2400" b="1" dirty="0">
                <a:solidFill>
                  <a:srgbClr val="0000CC"/>
                </a:solidFill>
                <a:sym typeface="Symbol" panose="05050102010706020507" pitchFamily="18" charset="2"/>
              </a:rPr>
              <a:t> Exit</a:t>
            </a:r>
          </a:p>
        </p:txBody>
      </p:sp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7" r="35" b="95609"/>
          <a:stretch>
            <a:fillRect/>
          </a:stretch>
        </p:blipFill>
        <p:spPr bwMode="auto">
          <a:xfrm>
            <a:off x="3505200" y="4419600"/>
            <a:ext cx="5619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990600" y="4495799"/>
            <a:ext cx="22701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C1:  </a:t>
            </a:r>
            <a:r>
              <a:rPr lang="en-US" altLang="en-US" sz="2400" b="1" dirty="0" err="1" smtClean="0">
                <a:solidFill>
                  <a:srgbClr val="0000CC"/>
                </a:solidFill>
                <a:sym typeface="Symbol" panose="05050102010706020507" pitchFamily="18" charset="2"/>
              </a:rPr>
              <a:t>Nhaùy</a:t>
            </a:r>
            <a:r>
              <a:rPr lang="en-US" altLang="en-US" sz="2400" b="1" dirty="0" smtClean="0">
                <a:solidFill>
                  <a:srgbClr val="0000CC"/>
                </a:solidFill>
                <a:sym typeface="Symbol" panose="05050102010706020507" pitchFamily="18" charset="2"/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  <a:sym typeface="Symbol" panose="05050102010706020507" pitchFamily="18" charset="2"/>
              </a:rPr>
              <a:t>nuùt</a:t>
            </a:r>
            <a:endParaRPr lang="en-US" altLang="en-US" sz="2400" b="1" dirty="0">
              <a:solidFill>
                <a:srgbClr val="0000CC"/>
              </a:solidFill>
              <a:sym typeface="Symbol" panose="05050102010706020507" pitchFamily="18" charset="2"/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267200" y="4516533"/>
            <a:ext cx="42001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0000CC"/>
                </a:solidFill>
                <a:sym typeface="Symbol" panose="05050102010706020507" pitchFamily="18" charset="2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phía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bên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phải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trang</a:t>
            </a:r>
            <a:r>
              <a:rPr lang="en-US" alt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endParaRPr lang="en-US" altLang="en-US" sz="2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533400" y="341812"/>
            <a:ext cx="731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en-US" sz="24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nl-NL" altLang="en-US" sz="2400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altLang="en-US" sz="2400" b="1" u="sng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kết quả và thoát khỏi Excel.</a:t>
            </a:r>
            <a:r>
              <a:rPr lang="en-US" alt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53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2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648200"/>
            <a:ext cx="331470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9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143000"/>
            <a:ext cx="3476625" cy="267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3276600" cy="457200"/>
          </a:xfrm>
          <a:gradFill rotWithShape="1">
            <a:gsLst>
              <a:gs pos="0">
                <a:srgbClr val="FFCC66"/>
              </a:gs>
              <a:gs pos="100000">
                <a:schemeClr val="bg1"/>
              </a:gs>
            </a:gsLst>
            <a:lin ang="5400000" scaled="1"/>
          </a:gradFill>
          <a:ln w="38100"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2400" b="1" dirty="0" smtClean="0">
                <a:solidFill>
                  <a:srgbClr val="0000FF"/>
                </a:solidFill>
              </a:rPr>
              <a:t>* </a:t>
            </a:r>
            <a:r>
              <a:rPr lang="en-US" altLang="en-US" sz="2400" b="1" dirty="0" err="1" smtClean="0">
                <a:solidFill>
                  <a:srgbClr val="0000FF"/>
                </a:solidFill>
              </a:rPr>
              <a:t>Thoát</a:t>
            </a:r>
            <a:r>
              <a:rPr lang="en-US" altLang="en-US" sz="2400" b="1" dirty="0" smtClean="0">
                <a:solidFill>
                  <a:srgbClr val="0000FF"/>
                </a:solidFill>
              </a:rPr>
              <a:t> </a:t>
            </a:r>
            <a:r>
              <a:rPr lang="en-US" altLang="en-US" sz="2400" b="1" dirty="0" err="1" smtClean="0">
                <a:solidFill>
                  <a:srgbClr val="0000FF"/>
                </a:solidFill>
              </a:rPr>
              <a:t>khỏi</a:t>
            </a:r>
            <a:r>
              <a:rPr lang="en-US" altLang="en-US" sz="2400" b="1" dirty="0" smtClean="0">
                <a:solidFill>
                  <a:srgbClr val="0000FF"/>
                </a:solidFill>
              </a:rPr>
              <a:t> Excel  </a:t>
            </a:r>
            <a:endParaRPr lang="en-US" altLang="en-US" sz="2400" b="1" dirty="0">
              <a:solidFill>
                <a:srgbClr val="0000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3657600" cy="1905000"/>
          </a:xfrm>
        </p:spPr>
        <p:txBody>
          <a:bodyPr/>
          <a:lstStyle/>
          <a:p>
            <a:pPr marL="457200" indent="-457200">
              <a:lnSpc>
                <a:spcPct val="135000"/>
              </a:lnSpc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</a:rPr>
              <a:t>C1: </a:t>
            </a:r>
            <a:r>
              <a:rPr lang="en-US" altLang="en-US" sz="2400" dirty="0" err="1">
                <a:solidFill>
                  <a:schemeClr val="bg1"/>
                </a:solidFill>
              </a:rPr>
              <a:t>Bấm</a:t>
            </a:r>
            <a:r>
              <a:rPr lang="en-US" altLang="en-US" sz="2400" dirty="0">
                <a:solidFill>
                  <a:schemeClr val="bg1"/>
                </a:solidFill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</a:rPr>
              <a:t>nút</a:t>
            </a:r>
            <a:r>
              <a:rPr lang="en-US" altLang="en-US" sz="2400" dirty="0">
                <a:solidFill>
                  <a:schemeClr val="bg1"/>
                </a:solidFill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</a:rPr>
              <a:t>lệnh</a:t>
            </a:r>
            <a:r>
              <a:rPr lang="en-US" altLang="en-US" sz="2400" dirty="0">
                <a:solidFill>
                  <a:schemeClr val="bg1"/>
                </a:solidFill>
              </a:rPr>
              <a:t> Close </a:t>
            </a:r>
          </a:p>
          <a:p>
            <a:pPr marL="457200" indent="-457200">
              <a:lnSpc>
                <a:spcPct val="135000"/>
              </a:lnSpc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</a:rPr>
              <a:t>C2: File / Exit </a:t>
            </a:r>
          </a:p>
        </p:txBody>
      </p:sp>
      <p:grpSp>
        <p:nvGrpSpPr>
          <p:cNvPr id="6171" name="Group 27"/>
          <p:cNvGrpSpPr>
            <a:grpSpLocks/>
          </p:cNvGrpSpPr>
          <p:nvPr/>
        </p:nvGrpSpPr>
        <p:grpSpPr bwMode="auto">
          <a:xfrm>
            <a:off x="3962400" y="1143000"/>
            <a:ext cx="4848225" cy="838200"/>
            <a:chOff x="2496" y="720"/>
            <a:chExt cx="3054" cy="528"/>
          </a:xfrm>
        </p:grpSpPr>
        <p:sp>
          <p:nvSpPr>
            <p:cNvPr id="6153" name="Line 9"/>
            <p:cNvSpPr>
              <a:spLocks noChangeShapeType="1"/>
            </p:cNvSpPr>
            <p:nvPr/>
          </p:nvSpPr>
          <p:spPr bwMode="auto">
            <a:xfrm flipV="1">
              <a:off x="2496" y="821"/>
              <a:ext cx="2851" cy="42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Oval 10"/>
            <p:cNvSpPr>
              <a:spLocks noChangeArrowheads="1"/>
            </p:cNvSpPr>
            <p:nvPr/>
          </p:nvSpPr>
          <p:spPr bwMode="auto">
            <a:xfrm>
              <a:off x="5332" y="720"/>
              <a:ext cx="218" cy="192"/>
            </a:xfrm>
            <a:prstGeom prst="ellips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75" name="Group 31"/>
          <p:cNvGrpSpPr>
            <a:grpSpLocks/>
          </p:cNvGrpSpPr>
          <p:nvPr/>
        </p:nvGrpSpPr>
        <p:grpSpPr bwMode="auto">
          <a:xfrm>
            <a:off x="128588" y="3657600"/>
            <a:ext cx="4572000" cy="2728913"/>
            <a:chOff x="81" y="2304"/>
            <a:chExt cx="2880" cy="1719"/>
          </a:xfrm>
        </p:grpSpPr>
        <p:sp>
          <p:nvSpPr>
            <p:cNvPr id="6159" name="AutoShape 15"/>
            <p:cNvSpPr>
              <a:spLocks noChangeArrowheads="1"/>
            </p:cNvSpPr>
            <p:nvPr/>
          </p:nvSpPr>
          <p:spPr bwMode="auto">
            <a:xfrm>
              <a:off x="81" y="2343"/>
              <a:ext cx="2880" cy="1680"/>
            </a:xfrm>
            <a:prstGeom prst="foldedCorner">
              <a:avLst>
                <a:gd name="adj" fmla="val 12500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144" y="2304"/>
              <a:ext cx="2784" cy="17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altLang="zh-CN" sz="2400" b="1" u="sng">
                  <a:solidFill>
                    <a:srgbClr val="FF0066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Chuù yù</a:t>
              </a:r>
              <a:r>
                <a:rPr lang="en-US" altLang="zh-CN" sz="2400">
                  <a:solidFill>
                    <a:srgbClr val="0000FF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: Neáu ta chöa löu taäp tin thì seõ xuaát hieän thoâng baùo nhaéc nhôû. Choïn </a:t>
              </a:r>
              <a:r>
                <a:rPr lang="en-US" altLang="zh-CN" sz="2400" b="1" u="sng">
                  <a:solidFill>
                    <a:srgbClr val="FF0066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Y</a:t>
              </a:r>
              <a:r>
                <a:rPr lang="en-US" altLang="zh-CN" sz="2400" b="1">
                  <a:solidFill>
                    <a:srgbClr val="FF0066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es</a:t>
              </a:r>
              <a:r>
                <a:rPr lang="en-US" altLang="zh-CN" sz="2400" b="1">
                  <a:solidFill>
                    <a:srgbClr val="0000FF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>
                  <a:solidFill>
                    <a:srgbClr val="0000FF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ñeå löu taäp tin, choïn </a:t>
              </a:r>
              <a:r>
                <a:rPr lang="en-US" altLang="zh-CN" sz="2400" b="1" u="sng">
                  <a:solidFill>
                    <a:srgbClr val="FF0066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N</a:t>
              </a:r>
              <a:r>
                <a:rPr lang="en-US" altLang="zh-CN" sz="2400" b="1">
                  <a:solidFill>
                    <a:srgbClr val="FF0066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o</a:t>
              </a:r>
              <a:r>
                <a:rPr lang="en-US" altLang="zh-CN" sz="2400" b="1">
                  <a:solidFill>
                    <a:srgbClr val="0000FF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>
                  <a:solidFill>
                    <a:srgbClr val="0000FF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ñeå khoâng löu vaø choïn </a:t>
              </a:r>
              <a:r>
                <a:rPr lang="en-US" altLang="zh-CN" sz="2400" b="1">
                  <a:solidFill>
                    <a:srgbClr val="FF0066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Cancel</a:t>
              </a:r>
              <a:r>
                <a:rPr lang="en-US" altLang="zh-CN" sz="2400" b="1">
                  <a:solidFill>
                    <a:srgbClr val="0000FF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400">
                  <a:solidFill>
                    <a:srgbClr val="0000FF"/>
                  </a:solidFill>
                  <a:latin typeface="VNI-Times" pitchFamily="2" charset="0"/>
                  <a:ea typeface="SimSun" panose="02010600030101010101" pitchFamily="2" charset="-122"/>
                  <a:cs typeface="Times New Roman" panose="02020603050405020304" pitchFamily="18" charset="0"/>
                </a:rPr>
                <a:t>seõ trôû veà maøn hình laøm vieäc cuûa Excel</a:t>
              </a:r>
              <a:endParaRPr lang="en-US" altLang="zh-CN" sz="2400">
                <a:solidFill>
                  <a:srgbClr val="0000FF"/>
                </a:solidFill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6162" name="AutoShape 18"/>
          <p:cNvSpPr>
            <a:spLocks noChangeArrowheads="1"/>
          </p:cNvSpPr>
          <p:nvPr/>
        </p:nvSpPr>
        <p:spPr bwMode="auto">
          <a:xfrm>
            <a:off x="5029200" y="3886200"/>
            <a:ext cx="3429000" cy="685800"/>
          </a:xfrm>
          <a:prstGeom prst="flowChartProcess">
            <a:avLst/>
          </a:prstGeom>
          <a:gradFill rotWithShape="1">
            <a:gsLst>
              <a:gs pos="0">
                <a:srgbClr val="FFCC00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b="1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rPr>
              <a:t>Baïn coù muoán löu nhöõng thay ñoåi </a:t>
            </a:r>
          </a:p>
          <a:p>
            <a:pPr algn="ctr" eaLnBrk="0" hangingPunct="0"/>
            <a:r>
              <a:rPr lang="en-US" altLang="en-US" b="1">
                <a:solidFill>
                  <a:srgbClr val="0000FF"/>
                </a:solidFill>
                <a:latin typeface="VNI-Times" pitchFamily="2" charset="0"/>
                <a:cs typeface="Arial" panose="020B0604020202020204" pitchFamily="34" charset="0"/>
              </a:rPr>
              <a:t>trong taäp tin naøy khoâng ?</a:t>
            </a:r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 flipV="1">
            <a:off x="6705600" y="4495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4572000" y="5257800"/>
            <a:ext cx="76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67" name="Picture 2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838200"/>
            <a:ext cx="35052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Line 6"/>
          <p:cNvSpPr>
            <a:spLocks noChangeShapeType="1"/>
          </p:cNvSpPr>
          <p:nvPr/>
        </p:nvSpPr>
        <p:spPr bwMode="auto">
          <a:xfrm flipV="1">
            <a:off x="2562225" y="1295400"/>
            <a:ext cx="3152775" cy="1247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5791200" y="1295400"/>
            <a:ext cx="152400" cy="47672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8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152400"/>
            <a:ext cx="457200" cy="304800"/>
          </a:xfrm>
          <a:prstGeom prst="actionButtonForwardNex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924800" y="152400"/>
            <a:ext cx="457200" cy="304800"/>
          </a:xfrm>
          <a:prstGeom prst="actionButtonBackPrevious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4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1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1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4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7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8" presetClass="exit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70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1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uiExpand="1" build="p"/>
      <p:bldP spid="61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33400" y="341812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9900"/>
                </a:solidFill>
              </a:rPr>
              <a:t>c. </a:t>
            </a:r>
            <a:r>
              <a:rPr lang="en-US" altLang="en-US" sz="2400" b="1" dirty="0" err="1" smtClean="0">
                <a:solidFill>
                  <a:srgbClr val="009900"/>
                </a:solidFill>
              </a:rPr>
              <a:t>Thöïc</a:t>
            </a:r>
            <a:r>
              <a:rPr lang="en-US" altLang="en-US" sz="2400" b="1" dirty="0" smtClean="0">
                <a:solidFill>
                  <a:srgbClr val="009900"/>
                </a:solidFill>
              </a:rPr>
              <a:t> </a:t>
            </a:r>
            <a:r>
              <a:rPr lang="en-US" altLang="en-US" sz="2400" b="1" dirty="0" err="1">
                <a:solidFill>
                  <a:srgbClr val="009900"/>
                </a:solidFill>
              </a:rPr>
              <a:t>haønh</a:t>
            </a:r>
            <a:endParaRPr lang="en-US" altLang="en-US" sz="2400" b="1" dirty="0">
              <a:solidFill>
                <a:srgbClr val="009900"/>
              </a:solidFill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34983" y="1235075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 err="1">
                <a:solidFill>
                  <a:srgbClr val="FF0000"/>
                </a:solidFill>
              </a:rPr>
              <a:t>Baøi</a:t>
            </a:r>
            <a:r>
              <a:rPr lang="en-US" altLang="en-US" sz="2400" b="1" u="sng" dirty="0">
                <a:solidFill>
                  <a:srgbClr val="FF0000"/>
                </a:solidFill>
              </a:rPr>
              <a:t> </a:t>
            </a:r>
            <a:r>
              <a:rPr lang="en-US" altLang="en-US" sz="2400" b="1" u="sng" dirty="0" err="1">
                <a:solidFill>
                  <a:srgbClr val="FF0000"/>
                </a:solidFill>
              </a:rPr>
              <a:t>taäp</a:t>
            </a:r>
            <a:r>
              <a:rPr lang="en-US" altLang="en-US" sz="2400" b="1" u="sng" dirty="0">
                <a:solidFill>
                  <a:srgbClr val="FF0000"/>
                </a:solidFill>
              </a:rPr>
              <a:t> 1 :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600200" y="1539875"/>
            <a:ext cx="7543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Helve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Helve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</a:rPr>
              <a:t>- </a:t>
            </a:r>
            <a:r>
              <a:rPr lang="en-US" altLang="en-US" sz="2400" b="1" dirty="0" err="1">
                <a:solidFill>
                  <a:srgbClr val="0000CC"/>
                </a:solidFill>
              </a:rPr>
              <a:t>Lieät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keâ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söï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gioáng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vaø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khaùc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nhau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giöõa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maøn</a:t>
            </a:r>
            <a:r>
              <a:rPr lang="en-US" altLang="en-US" sz="2400" b="1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 err="1">
                <a:solidFill>
                  <a:srgbClr val="0000CC"/>
                </a:solidFill>
              </a:rPr>
              <a:t>hình</a:t>
            </a:r>
            <a:r>
              <a:rPr lang="en-US" altLang="en-US" sz="2400" b="1" dirty="0">
                <a:solidFill>
                  <a:srgbClr val="0000CC"/>
                </a:solidFill>
              </a:rPr>
              <a:t> Word </a:t>
            </a:r>
            <a:r>
              <a:rPr lang="en-US" altLang="en-US" sz="2400" b="1" dirty="0" err="1">
                <a:solidFill>
                  <a:srgbClr val="0000CC"/>
                </a:solidFill>
              </a:rPr>
              <a:t>vaø</a:t>
            </a:r>
            <a:r>
              <a:rPr lang="en-US" altLang="en-US" sz="2400" b="1" dirty="0">
                <a:solidFill>
                  <a:srgbClr val="0000CC"/>
                </a:solidFill>
              </a:rPr>
              <a:t> Excel</a:t>
            </a:r>
          </a:p>
        </p:txBody>
      </p:sp>
      <p:pic>
        <p:nvPicPr>
          <p:cNvPr id="1434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438400"/>
            <a:ext cx="441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438400"/>
            <a:ext cx="4191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879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9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9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9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9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9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90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9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9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9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2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2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0" grpId="0"/>
      <p:bldP spid="1434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66&quot;/&gt;&lt;/object&gt;&lt;object type=&quot;3&quot; unique_id=&quot;10006&quot;&gt;&lt;property id=&quot;20148&quot; value=&quot;5&quot;/&gt;&lt;property id=&quot;20300&quot; value=&quot;Slide 3&quot;/&gt;&lt;property id=&quot;20307&quot; value=&quot;273&quot;/&gt;&lt;/object&gt;&lt;object type=&quot;3&quot; unique_id=&quot;10007&quot;&gt;&lt;property id=&quot;20148&quot; value=&quot;5&quot;/&gt;&lt;property id=&quot;20300&quot; value=&quot;Slide 4&quot;/&gt;&lt;property id=&quot;20307&quot; value=&quot;283&quot;/&gt;&lt;/object&gt;&lt;object type=&quot;3&quot; unique_id=&quot;10008&quot;&gt;&lt;property id=&quot;20148&quot; value=&quot;5&quot;/&gt;&lt;property id=&quot;20300&quot; value=&quot;Slide 5&quot;/&gt;&lt;property id=&quot;20307&quot; value=&quot;284&quot;/&gt;&lt;/object&gt;&lt;object type=&quot;3&quot; unique_id=&quot;10009&quot;&gt;&lt;property id=&quot;20148&quot; value=&quot;5&quot;/&gt;&lt;property id=&quot;20300&quot; value=&quot;Slide 6&quot;/&gt;&lt;property id=&quot;20307&quot; value=&quot;285&quot;/&gt;&lt;/object&gt;&lt;object type=&quot;3&quot; unique_id=&quot;10010&quot;&gt;&lt;property id=&quot;20148&quot; value=&quot;5&quot;/&gt;&lt;property id=&quot;20300&quot; value=&quot;Slide 7&quot;/&gt;&lt;property id=&quot;20307&quot; value=&quot;286&quot;/&gt;&lt;/object&gt;&lt;object type=&quot;3&quot; unique_id=&quot;10011&quot;&gt;&lt;property id=&quot;20148&quot; value=&quot;5&quot;/&gt;&lt;property id=&quot;20300&quot; value=&quot;Slide 8&quot;/&gt;&lt;property id=&quot;20307&quot; value=&quot;289&quot;/&gt;&lt;/object&gt;&lt;object type=&quot;3&quot; unique_id=&quot;10012&quot;&gt;&lt;property id=&quot;20148&quot; value=&quot;5&quot;/&gt;&lt;property id=&quot;20300&quot; value=&quot;Slide 9&quot;/&gt;&lt;property id=&quot;20307&quot; value=&quot;292&quot;/&gt;&lt;/object&gt;&lt;object type=&quot;3&quot; unique_id=&quot;10013&quot;&gt;&lt;property id=&quot;20148&quot; value=&quot;5&quot;/&gt;&lt;property id=&quot;20300&quot; value=&quot;Slide 10&quot;/&gt;&lt;property id=&quot;20307&quot; value=&quot;293&quot;/&gt;&lt;/object&gt;&lt;object type=&quot;3&quot; unique_id=&quot;10014&quot;&gt;&lt;property id=&quot;20148&quot; value=&quot;5&quot;/&gt;&lt;property id=&quot;20300&quot; value=&quot;Slide 11&quot;/&gt;&lt;property id=&quot;20307&quot; value=&quot;294&quot;/&gt;&lt;/object&gt;&lt;object type=&quot;3&quot; unique_id=&quot;10015&quot;&gt;&lt;property id=&quot;20148&quot; value=&quot;5&quot;/&gt;&lt;property id=&quot;20300&quot; value=&quot;Slide 12&quot;/&gt;&lt;property id=&quot;20307&quot; value=&quot;295&quot;/&gt;&lt;/object&gt;&lt;object type=&quot;3&quot; unique_id=&quot;10016&quot;&gt;&lt;property id=&quot;20148&quot; value=&quot;5&quot;/&gt;&lt;property id=&quot;20300&quot; value=&quot;Slide 13&quot;/&gt;&lt;property id=&quot;20307&quot; value=&quot;296&quot;/&gt;&lt;/object&gt;&lt;object type=&quot;3&quot; unique_id=&quot;10017&quot;&gt;&lt;property id=&quot;20148&quot; value=&quot;5&quot;/&gt;&lt;property id=&quot;20300&quot; value=&quot;Slide 14&quot;/&gt;&lt;property id=&quot;20307&quot; value=&quot;297&quot;/&gt;&lt;/object&gt;&lt;object type=&quot;3&quot; unique_id=&quot;10018&quot;&gt;&lt;property id=&quot;20148&quot; value=&quot;5&quot;/&gt;&lt;property id=&quot;20300&quot; value=&quot;Slide 15&quot;/&gt;&lt;property id=&quot;20307&quot; value=&quot;298&quot;/&gt;&lt;/object&gt;&lt;object type=&quot;3&quot; unique_id=&quot;10019&quot;&gt;&lt;property id=&quot;20148&quot; value=&quot;5&quot;/&gt;&lt;property id=&quot;20300&quot; value=&quot;Slide 16&quot;/&gt;&lt;property id=&quot;20307&quot; value=&quot;299&quot;/&gt;&lt;/object&gt;&lt;object type=&quot;3&quot; unique_id=&quot;10020&quot;&gt;&lt;property id=&quot;20148&quot; value=&quot;5&quot;/&gt;&lt;property id=&quot;20300&quot; value=&quot;Slide 17&quot;/&gt;&lt;property id=&quot;20307&quot; value=&quot;300&quot;/&gt;&lt;/object&gt;&lt;object type=&quot;3&quot; unique_id=&quot;10021&quot;&gt;&lt;property id=&quot;20148&quot; value=&quot;5&quot;/&gt;&lt;property id=&quot;20300&quot; value=&quot;Slide 18&quot;/&gt;&lt;property id=&quot;20307&quot; value=&quot;288&quot;/&gt;&lt;/object&gt;&lt;object type=&quot;3&quot; unique_id=&quot;10022&quot;&gt;&lt;property id=&quot;20148&quot; value=&quot;5&quot;/&gt;&lt;property id=&quot;20300&quot; value=&quot;Slide 19&quot;/&gt;&lt;property id=&quot;20307&quot; value=&quot;301&quot;/&gt;&lt;/object&gt;&lt;object type=&quot;3&quot; unique_id=&quot;10023&quot;&gt;&lt;property id=&quot;20148&quot; value=&quot;5&quot;/&gt;&lt;property id=&quot;20300&quot; value=&quot;Slide 20&quot;/&gt;&lt;property id=&quot;20307&quot; value=&quot;303&quot;/&gt;&lt;/object&gt;&lt;object type=&quot;3&quot; unique_id=&quot;10024&quot;&gt;&lt;property id=&quot;20148&quot; value=&quot;5&quot;/&gt;&lt;property id=&quot;20300&quot; value=&quot;Slide 21&quot;/&gt;&lt;property id=&quot;20307&quot; value=&quot;302&quot;/&gt;&lt;/object&gt;&lt;object type=&quot;3&quot; unique_id=&quot;10025&quot;&gt;&lt;property id=&quot;20148&quot; value=&quot;5&quot;/&gt;&lt;property id=&quot;20300&quot; value=&quot;Slide 22&quot;/&gt;&lt;property id=&quot;20307&quot; value=&quot;270&quot;/&gt;&lt;/object&gt;&lt;object type=&quot;3&quot; unique_id=&quot;10026&quot;&gt;&lt;property id=&quot;20148&quot; value=&quot;5&quot;/&gt;&lt;property id=&quot;20300&quot; value=&quot;Slide 23&quot;/&gt;&lt;property id=&quot;20307&quot; value=&quot;265&quot;/&gt;&lt;/object&gt;&lt;object type=&quot;3&quot; unique_id=&quot;10027&quot;&gt;&lt;property id=&quot;20148&quot; value=&quot;5&quot;/&gt;&lt;property id=&quot;20300&quot; value=&quot;Slide 24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b5</Template>
  <TotalTime>1770</TotalTime>
  <Words>632</Words>
  <Application>Microsoft Office PowerPoint</Application>
  <PresentationFormat>On-screen Show (4:3)</PresentationFormat>
  <Paragraphs>76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SimSun</vt:lpstr>
      <vt:lpstr>Arial</vt:lpstr>
      <vt:lpstr>Calibri</vt:lpstr>
      <vt:lpstr>Symbol</vt:lpstr>
      <vt:lpstr>Times New Roman</vt:lpstr>
      <vt:lpstr>VNI-Helve</vt:lpstr>
      <vt:lpstr>VNI-Times</vt:lpstr>
      <vt:lpstr>Wingdings</vt:lpstr>
      <vt:lpstr>Axis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* Lưu bảng tính</vt:lpstr>
      <vt:lpstr>PowerPoint Presentation</vt:lpstr>
      <vt:lpstr>* Thoát khỏi Excel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Admin</dc:creator>
  <cp:lastModifiedBy>Windows User</cp:lastModifiedBy>
  <cp:revision>149</cp:revision>
  <dcterms:created xsi:type="dcterms:W3CDTF">2012-11-15T01:47:38Z</dcterms:created>
  <dcterms:modified xsi:type="dcterms:W3CDTF">2020-10-16T15:25:36Z</dcterms:modified>
</cp:coreProperties>
</file>