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63" r:id="rId4"/>
    <p:sldId id="284" r:id="rId5"/>
    <p:sldId id="286" r:id="rId6"/>
    <p:sldId id="287" r:id="rId7"/>
    <p:sldId id="288" r:id="rId8"/>
    <p:sldId id="289" r:id="rId9"/>
    <p:sldId id="28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2"/>
          <a:stretch/>
        </p:blipFill>
        <p:spPr>
          <a:xfrm flipH="1" flipV="1">
            <a:off x="-2" y="1"/>
            <a:ext cx="9153000" cy="17768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2" y="1"/>
            <a:ext cx="9144002" cy="146594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4"/>
          <a:stretch/>
        </p:blipFill>
        <p:spPr>
          <a:xfrm>
            <a:off x="-2" y="5063810"/>
            <a:ext cx="9153000" cy="17941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7031A-C2EA-4BF9-8F7E-C885DEBB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409D8-B83C-41EC-906C-4FD27E21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0C1DB0-0AEE-4066-8C64-5C311D602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DAE7E4-DF21-4B01-8CF2-7E9D39E30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7A8E4-BAEB-403D-805C-FCB4D0FE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7E3EA-71CB-41CF-AE07-E4DC0E07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FDEAF-C603-4A85-AE70-961DE7563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270B4-2420-4925-B28D-1801B8DBC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AE27-D352-4011-8E15-80B6C5A4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13E781-DA82-4BC2-8E0C-849BCB2B3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23D0B-CF48-4E30-ACC9-C36F7E74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9B90FE-CB5C-4B7C-A247-CC315AB3D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C638F-D4A2-48F8-B40D-886728B05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13266-26C4-45A4-A514-2C8FA98E4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2443-E2F0-4A48-B019-9AE4C857B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7B62E-1B41-46C3-8718-1D529A9B6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20428-97C7-4484-9737-0215E3862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43EAB-3D67-43E5-89D8-36CE125AD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0DE08D-0276-4899-8E21-4E018100C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F0220-D7DB-4F98-8AB9-B35C08BCB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7BD41-070C-43A8-BB0C-6C8CBB97D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C7CC4-FB1E-49B6-BAAC-10B69519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C3A9E-4545-44A5-8049-1549423D8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F8442-6FA4-412B-BEC4-F11F2CE1F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4D3BF-EE62-4637-951B-4F226F68C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03ED5-29FE-4EEB-A002-D54BF19B0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FCE29-96F9-422F-BCE7-6D9E51A96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3B41E-2A05-4FF5-A17B-EF9D76207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D7D14-BA55-486C-8D04-7EB522C84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63FBB-255F-4D2F-820D-CA24ADFB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4FFBE-0147-41F5-852E-2D4213F3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8A50FF-2D2F-403A-A7A1-7EC7DC206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E3381-CA25-4EAB-88A9-EE4B2C508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66AD1-0419-4AC4-B8A2-2FEDD820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585A6-D952-4D3F-AF21-A3A9C0005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5EA3D4-E6A1-42CA-94B8-D1DCA7171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4A686-571E-4039-A966-DDE55D391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16CF-69C9-4E6A-A83B-DA13D44E88A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5197-9F9D-43BD-BE03-0B765C8E91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D09B1-5C96-405E-82B5-E65A884987F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F3A05-07A3-4A8A-AF19-2DED4D71732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7715D-6745-4973-AF6E-2D47C123CC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" y="6316315"/>
            <a:ext cx="903739" cy="44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6C032-41E7-44D7-B41C-5BB49CCA420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9230"/>
            <a:ext cx="1148447" cy="2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01D8E-AB51-40F7-8A19-259967C33FF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066800" y="1295400"/>
            <a:ext cx="725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5400" b="1" dirty="0">
                <a:solidFill>
                  <a:srgbClr val="FF6903"/>
                </a:solidFill>
              </a:rPr>
              <a:t>SẮP XẾP VÀ LỌC DỮ LIỆU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5400" b="1" dirty="0">
                <a:solidFill>
                  <a:srgbClr val="FF6903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6FBF73-82E3-4F00-A5C0-72515520BACB}"/>
              </a:ext>
            </a:extLst>
          </p:cNvPr>
          <p:cNvSpPr txBox="1"/>
          <p:nvPr/>
        </p:nvSpPr>
        <p:spPr>
          <a:xfrm>
            <a:off x="2815700" y="2895600"/>
            <a:ext cx="503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GV: NGUYỄN THỊ THANH THÚY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TRƯỜNG THCS LONG BIÊN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1000" y="1524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0" y="2514600"/>
            <a:ext cx="8229600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30822" y="990600"/>
            <a:ext cx="1447800" cy="523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Ví dụ 2: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545" y="1654964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Dựa vào bảng dữ liệu bên dưới em hãy trình bày các bước sắp xếp cột </a:t>
            </a:r>
            <a:r>
              <a:rPr lang="en-US" sz="2400" b="1">
                <a:solidFill>
                  <a:srgbClr val="FF0000"/>
                </a:solidFill>
              </a:rPr>
              <a:t>KTHK</a:t>
            </a:r>
            <a:r>
              <a:rPr lang="en-US" sz="2400"/>
              <a:t> theo thứ tự </a:t>
            </a:r>
            <a:r>
              <a:rPr lang="en-US" sz="2400" b="1">
                <a:solidFill>
                  <a:srgbClr val="FF0000"/>
                </a:solidFill>
              </a:rPr>
              <a:t>giảm</a:t>
            </a:r>
            <a:r>
              <a:rPr lang="en-US" sz="2400"/>
              <a:t> dần?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986135"/>
            <a:ext cx="63246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Chú ý: </a:t>
            </a:r>
            <a:r>
              <a:rPr lang="en-US" sz="2400" i="1"/>
              <a:t>Các em ghi và trả lời ví dụ vào tập nhé!</a:t>
            </a:r>
          </a:p>
        </p:txBody>
      </p:sp>
    </p:spTree>
    <p:extLst>
      <p:ext uri="{BB962C8B-B14F-4D97-AF65-F5344CB8AC3E}">
        <p14:creationId xmlns:p14="http://schemas.microsoft.com/office/powerpoint/2010/main" val="6108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c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32485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152400"/>
            <a:ext cx="7772400" cy="5715000"/>
          </a:xfrm>
          <a:prstGeom prst="cloudCallout">
            <a:avLst>
              <a:gd name="adj1" fmla="val -58712"/>
              <a:gd name="adj2" fmla="val 30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Các em ghi chép bài và học bài đầy đủ.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Phần ví dụ 1, ví dụ 2 các em làm trực tiếp vào tập. Cô sẽ khi điểm khi trở lại lớp.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Những bạn nào có máy tính hay điện thoại thông minh có thể nhập bảng tính ở ví dụ 1 , ví dụ 2 và thực hành sắp xếp theo  yêu cầu của 2 ví dụ.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1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52476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Yêu cầu: Dựa vào bảng dữ liệu bên dưới em hãy chọn ra( lọc) những bạn có điểm </a:t>
            </a:r>
            <a:r>
              <a:rPr lang="en-US" sz="2400" b="1">
                <a:solidFill>
                  <a:srgbClr val="FF0000"/>
                </a:solidFill>
              </a:rPr>
              <a:t>1 Tiết</a:t>
            </a:r>
            <a:r>
              <a:rPr lang="en-US" sz="2400"/>
              <a:t> là </a:t>
            </a:r>
            <a:r>
              <a:rPr lang="en-US" sz="2400" b="1">
                <a:solidFill>
                  <a:srgbClr val="FF0000"/>
                </a:solidFill>
              </a:rPr>
              <a:t>10</a:t>
            </a:r>
            <a:r>
              <a:rPr lang="en-US" sz="2400"/>
              <a:t>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3577"/>
            <a:ext cx="8458200" cy="4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894"/>
            <a:ext cx="8686800" cy="580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191000"/>
            <a:ext cx="990600" cy="228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10400" y="318722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86500" y="842598"/>
            <a:ext cx="1063228" cy="33484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894"/>
            <a:ext cx="8686800" cy="580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543800" y="207353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513984"/>
            <a:ext cx="1339362" cy="5528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86400" y="9525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0778"/>
            <a:ext cx="8534400" cy="58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1447800"/>
            <a:ext cx="2667000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740944" y="207353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98256" y="469291"/>
            <a:ext cx="1683544" cy="12071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58000" y="14478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803031"/>
            <a:ext cx="8763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7086600" y="3962400"/>
            <a:ext cx="1905000" cy="7620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</a:rPr>
              <a:t>     Bước 4:</a:t>
            </a:r>
          </a:p>
          <a:p>
            <a:r>
              <a:rPr lang="en-US" sz="2400" b="0">
                <a:solidFill>
                  <a:schemeClr val="tx1"/>
                </a:solidFill>
              </a:rPr>
              <a:t>  Nháy chuột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248400" y="3276600"/>
            <a:ext cx="838200" cy="10396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715000" y="2667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754"/>
            <a:ext cx="697072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086600" y="3962400"/>
            <a:ext cx="1905000" cy="19050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1"/>
                </a:solidFill>
              </a:rPr>
              <a:t>     Bước 5:</a:t>
            </a:r>
          </a:p>
          <a:p>
            <a:r>
              <a:rPr lang="en-US" sz="2400" b="0">
                <a:solidFill>
                  <a:schemeClr val="tx1"/>
                </a:solidFill>
              </a:rPr>
              <a:t>- Bỏ chọn Select All và chọn 10. </a:t>
            </a:r>
          </a:p>
          <a:p>
            <a:r>
              <a:rPr lang="en-US" sz="2400" b="0">
                <a:solidFill>
                  <a:schemeClr val="tx1"/>
                </a:solidFill>
              </a:rPr>
              <a:t>- Chọn OK.</a:t>
            </a:r>
          </a:p>
          <a:p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10000" y="3796446"/>
            <a:ext cx="3276600" cy="1004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67000" y="3429000"/>
            <a:ext cx="1219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4572000" y="4914900"/>
            <a:ext cx="2514600" cy="1104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85360" y="6019800"/>
            <a:ext cx="1219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85360" y="4191000"/>
            <a:ext cx="169624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28912" y="4800600"/>
            <a:ext cx="756448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8348"/>
            <a:ext cx="8534400" cy="51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955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Kết quả sau khi thực hiện thao tác lọc dữ liệu.</a:t>
            </a:r>
          </a:p>
        </p:txBody>
      </p:sp>
    </p:spTree>
    <p:extLst>
      <p:ext uri="{BB962C8B-B14F-4D97-AF65-F5344CB8AC3E}">
        <p14:creationId xmlns:p14="http://schemas.microsoft.com/office/powerpoint/2010/main" val="8372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87354"/>
            <a:ext cx="86985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Để lọc dữ liệu các em cần thực hiện các bước sau:</a:t>
            </a:r>
          </a:p>
          <a:p>
            <a:endParaRPr lang="en-US"/>
          </a:p>
          <a:p>
            <a:r>
              <a:rPr lang="en-US" sz="2400" b="1">
                <a:solidFill>
                  <a:srgbClr val="FF0000"/>
                </a:solidFill>
              </a:rPr>
              <a:t>Bước 1:</a:t>
            </a:r>
            <a:r>
              <a:rPr lang="en-US" sz="2400"/>
              <a:t> Chọn 1 ô trong vùng có dữ liệu cần lọc.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Bước 2:</a:t>
            </a:r>
            <a:r>
              <a:rPr lang="en-US" sz="2400"/>
              <a:t> Chọn thẻ lệnh </a:t>
            </a:r>
            <a:r>
              <a:rPr lang="en-US" sz="2400" i="1">
                <a:solidFill>
                  <a:srgbClr val="FF0000"/>
                </a:solidFill>
              </a:rPr>
              <a:t>Data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Bước 3:</a:t>
            </a:r>
            <a:r>
              <a:rPr lang="en-US" sz="2400"/>
              <a:t> Trong nhóm lệnh </a:t>
            </a:r>
            <a:r>
              <a:rPr lang="en-US" sz="2400" i="1">
                <a:solidFill>
                  <a:srgbClr val="FF0000"/>
                </a:solidFill>
              </a:rPr>
              <a:t>Sort &amp; Filter</a:t>
            </a:r>
            <a:r>
              <a:rPr lang="en-US" sz="2400"/>
              <a:t>, chọn nút </a:t>
            </a:r>
            <a:r>
              <a:rPr lang="en-US" sz="2400" i="1">
                <a:solidFill>
                  <a:srgbClr val="FF0000"/>
                </a:solidFill>
              </a:rPr>
              <a:t>Filter </a:t>
            </a:r>
            <a:r>
              <a:rPr lang="en-US" sz="2400"/>
              <a:t>: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Bước 4:</a:t>
            </a:r>
            <a:r>
              <a:rPr lang="en-US" sz="2400"/>
              <a:t> Nháy nút             ( biểu tượng hình tam giác) trên hàng tiêu đề cột.</a:t>
            </a:r>
          </a:p>
          <a:p>
            <a:endParaRPr lang="en-US" sz="2400" i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Bước 5:</a:t>
            </a:r>
            <a:r>
              <a:rPr lang="en-US" sz="2400"/>
              <a:t> Chọn tiêu chuẩn lọc và nháy OK.</a:t>
            </a:r>
            <a:endParaRPr lang="en-US" sz="2400" i="1">
              <a:solidFill>
                <a:srgbClr val="FF0000"/>
              </a:solidFill>
            </a:endParaRPr>
          </a:p>
          <a:p>
            <a:endParaRPr lang="en-US" sz="2400" i="1">
              <a:solidFill>
                <a:srgbClr val="FF0000"/>
              </a:solidFill>
            </a:endParaRPr>
          </a:p>
          <a:p>
            <a:endParaRPr lang="en-US" sz="24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495800"/>
            <a:ext cx="4905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799" y="611799"/>
            <a:ext cx="1676401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Ghi bài</a:t>
            </a:r>
          </a:p>
        </p:txBody>
      </p:sp>
    </p:spTree>
    <p:extLst>
      <p:ext uri="{BB962C8B-B14F-4D97-AF65-F5344CB8AC3E}">
        <p14:creationId xmlns:p14="http://schemas.microsoft.com/office/powerpoint/2010/main" val="5130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4869543" cy="327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3490482"/>
            <a:ext cx="4495800" cy="30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4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05800" cy="43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804862"/>
            <a:ext cx="1447800" cy="523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Ví dụ 1: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342961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Dựa vào bảng dữ liệu bên dưới em hãy trình bày các bước lọc ra những bạn có điểm 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en-US" sz="2400"/>
              <a:t>  là </a:t>
            </a:r>
            <a:r>
              <a:rPr lang="en-US" sz="2400" b="1">
                <a:solidFill>
                  <a:srgbClr val="FF0000"/>
                </a:solidFill>
              </a:rPr>
              <a:t>8</a:t>
            </a:r>
            <a:r>
              <a:rPr lang="en-US" sz="240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822447"/>
            <a:ext cx="63246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Chú ý: </a:t>
            </a:r>
            <a:r>
              <a:rPr lang="en-US" sz="2400" i="1"/>
              <a:t>Các em ghi và trả lời ví dụ vào tập nhé!</a:t>
            </a:r>
          </a:p>
        </p:txBody>
      </p:sp>
    </p:spTree>
    <p:extLst>
      <p:ext uri="{BB962C8B-B14F-4D97-AF65-F5344CB8AC3E}">
        <p14:creationId xmlns:p14="http://schemas.microsoft.com/office/powerpoint/2010/main" val="1733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2.Lọc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05800" cy="43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804862"/>
            <a:ext cx="1447800" cy="523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Ví dụ 1: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1342961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Dựa vào bảng dữ liệu bên dưới em hãy trình bày các bước lọc ra những bạn có điểm 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en-US" sz="2400"/>
              <a:t>  là </a:t>
            </a:r>
            <a:r>
              <a:rPr lang="en-US" sz="2400" b="1">
                <a:solidFill>
                  <a:srgbClr val="FF0000"/>
                </a:solidFill>
              </a:rPr>
              <a:t>8</a:t>
            </a:r>
            <a:r>
              <a:rPr lang="en-US" sz="240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822447"/>
            <a:ext cx="63246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Chú ý: </a:t>
            </a:r>
            <a:r>
              <a:rPr lang="en-US" sz="2400" i="1"/>
              <a:t>Các em ghi và trả lời ví dụ vào tập nhé!</a:t>
            </a:r>
          </a:p>
        </p:txBody>
      </p:sp>
    </p:spTree>
    <p:extLst>
      <p:ext uri="{BB962C8B-B14F-4D97-AF65-F5344CB8AC3E}">
        <p14:creationId xmlns:p14="http://schemas.microsoft.com/office/powerpoint/2010/main" val="19287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LỌC CÁC HÀNG CÓ GIÁ TRỊ LỚN HƠN HOẶC NHỎ HƠN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em xem hướng dẫn sách giáo khoa và tự nghiên cứu nhé! ( có vấn đề gì khó hiểu cô sẽ giải đáp khi trở lại lớp)</a:t>
            </a:r>
          </a:p>
        </p:txBody>
      </p:sp>
    </p:spTree>
    <p:extLst>
      <p:ext uri="{BB962C8B-B14F-4D97-AF65-F5344CB8AC3E}">
        <p14:creationId xmlns:p14="http://schemas.microsoft.com/office/powerpoint/2010/main" val="158991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ĐÚNG HAY SAI?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Trải nghiệm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6868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Chú ý: </a:t>
            </a:r>
            <a:r>
              <a:rPr lang="en-US" sz="2400" i="1"/>
              <a:t>Các em làm trực tiếp trên sách giáo khoa không cần ghi phần này vào tập nhé!</a:t>
            </a:r>
          </a:p>
        </p:txBody>
      </p:sp>
    </p:spTree>
    <p:extLst>
      <p:ext uri="{BB962C8B-B14F-4D97-AF65-F5344CB8AC3E}">
        <p14:creationId xmlns:p14="http://schemas.microsoft.com/office/powerpoint/2010/main" val="189860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3747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202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Cùng bạn ÔN LUYỆN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Trải nghiệm 2</a:t>
            </a:r>
          </a:p>
        </p:txBody>
      </p:sp>
    </p:spTree>
    <p:extLst>
      <p:ext uri="{BB962C8B-B14F-4D97-AF65-F5344CB8AC3E}">
        <p14:creationId xmlns:p14="http://schemas.microsoft.com/office/powerpoint/2010/main" val="101487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1" y="609600"/>
            <a:ext cx="890045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20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865734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1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c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32485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0"/>
            <a:ext cx="7772400" cy="5867400"/>
          </a:xfrm>
          <a:prstGeom prst="cloudCallout">
            <a:avLst>
              <a:gd name="adj1" fmla="val -58712"/>
              <a:gd name="adj2" fmla="val 30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Phần kiểm tra 15 phút các em xem đề và làm trực tiếp vào tập.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Các em ghi chép bài và học bài đầy đủ.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Phần ví dụ 1, ví dụ 2 các em làm trực tiếp vào tập. Cô sẽ khi điểm khi trở lại lớp.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Những bạn nào có máy tính hay điện thoại thông minh có thể nhập bảng tính ở ví dụ 1 , ví dụ 2 và thực hành sắp xếp theo  yêu cầu của 2 ví dụ.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0063"/>
            <a:ext cx="8305800" cy="31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74936"/>
            <a:ext cx="8153400" cy="29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04800" y="1524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1808"/>
            <a:ext cx="8458200" cy="56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75247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Yêu cầu: Em hãy sắp xếp cột Diểm TBHK theo thứ tự giảm dần?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85800" cy="228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705600" y="2106491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84256" y="2667000"/>
            <a:ext cx="678656" cy="14844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1808"/>
            <a:ext cx="8458200" cy="56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044529" y="304800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8200" y="566738"/>
            <a:ext cx="1396329" cy="652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38600" y="12192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" y="2286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5647"/>
            <a:ext cx="8839200" cy="58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1447800"/>
            <a:ext cx="2362200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34288" y="42862"/>
            <a:ext cx="1357312" cy="5238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Bước 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39154" y="304800"/>
            <a:ext cx="2055753" cy="163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029200" y="1790700"/>
            <a:ext cx="509954" cy="4191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12985"/>
            <a:ext cx="914400" cy="45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12985"/>
            <a:ext cx="962025" cy="45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40677" y="762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75247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Kết quả sau khi sắp xếp cột Điểm TBHK theo thứ tự giảm dần.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09932" y="6096000"/>
            <a:ext cx="2419168" cy="3810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Trước khi sắp xếp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81832" y="6096000"/>
            <a:ext cx="2419168" cy="3810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/>
                </a:solidFill>
              </a:rPr>
              <a:t>Sau khi sắp xếp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40677" y="762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1752600"/>
            <a:ext cx="86985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Để sắp xếp dữ liệu các em cần thực hiện các bước sau:</a:t>
            </a:r>
          </a:p>
          <a:p>
            <a:endParaRPr lang="en-US"/>
          </a:p>
          <a:p>
            <a:r>
              <a:rPr lang="en-US" sz="2400" b="1">
                <a:solidFill>
                  <a:srgbClr val="FF0000"/>
                </a:solidFill>
              </a:rPr>
              <a:t>Bước 1:</a:t>
            </a:r>
            <a:r>
              <a:rPr lang="en-US" sz="2400"/>
              <a:t> Chọn 1 ô trong cột cần sắp xếp.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Bước 2:</a:t>
            </a:r>
            <a:r>
              <a:rPr lang="en-US" sz="2400"/>
              <a:t> Chọn thẻ lệnh </a:t>
            </a:r>
            <a:r>
              <a:rPr lang="en-US" sz="2400" i="1">
                <a:solidFill>
                  <a:srgbClr val="FF0000"/>
                </a:solidFill>
              </a:rPr>
              <a:t>Data</a:t>
            </a:r>
          </a:p>
          <a:p>
            <a:endParaRPr lang="en-US" sz="2400"/>
          </a:p>
          <a:p>
            <a:r>
              <a:rPr lang="en-US" sz="2400" b="1">
                <a:solidFill>
                  <a:srgbClr val="FF0000"/>
                </a:solidFill>
              </a:rPr>
              <a:t>Bước 3:</a:t>
            </a:r>
            <a:r>
              <a:rPr lang="en-US" sz="2400"/>
              <a:t> Trong nhóm lệnh </a:t>
            </a:r>
            <a:r>
              <a:rPr lang="en-US" sz="2400" i="1">
                <a:solidFill>
                  <a:srgbClr val="FF0000"/>
                </a:solidFill>
              </a:rPr>
              <a:t>Sort &amp; Filter</a:t>
            </a:r>
            <a:r>
              <a:rPr lang="en-US" sz="2400"/>
              <a:t>, chọn 1 trong 2 nút lệnh sau:</a:t>
            </a:r>
          </a:p>
          <a:p>
            <a:endParaRPr lang="en-US" sz="2400"/>
          </a:p>
          <a:p>
            <a:r>
              <a:rPr lang="en-US" sz="2400"/>
              <a:t>               +                    để sắp xếp dữ liệu theo thứ tự tăng dần.</a:t>
            </a:r>
          </a:p>
          <a:p>
            <a:endParaRPr lang="en-US" sz="2400"/>
          </a:p>
          <a:p>
            <a:r>
              <a:rPr lang="en-US" sz="2400"/>
              <a:t>     </a:t>
            </a:r>
          </a:p>
          <a:p>
            <a:r>
              <a:rPr lang="en-US" sz="2400"/>
              <a:t>               +                    để sắp xếp dữ liệu theo thứ tự  giảm dần.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39" y="4419600"/>
            <a:ext cx="609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85" y="5562600"/>
            <a:ext cx="590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799" y="611799"/>
            <a:ext cx="1676401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Ghi bài</a:t>
            </a:r>
          </a:p>
        </p:txBody>
      </p:sp>
    </p:spTree>
    <p:extLst>
      <p:ext uri="{BB962C8B-B14F-4D97-AF65-F5344CB8AC3E}">
        <p14:creationId xmlns:p14="http://schemas.microsoft.com/office/powerpoint/2010/main" val="12959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1000" y="152400"/>
            <a:ext cx="3338512" cy="52387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1.Sắp xếp dữ liệu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0" y="2514600"/>
            <a:ext cx="8229600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81000" y="950907"/>
            <a:ext cx="1447800" cy="523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</a:rPr>
              <a:t>Ví dụ 1: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1683603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Dựa vào bảng dữ liệu bên dưới em hãy trình bày các bước sắp xếp cột 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en-US" sz="2400"/>
              <a:t> theo thứ tự </a:t>
            </a:r>
            <a:r>
              <a:rPr lang="en-US" sz="2400" b="1">
                <a:solidFill>
                  <a:srgbClr val="FF0000"/>
                </a:solidFill>
              </a:rPr>
              <a:t>tăng</a:t>
            </a:r>
            <a:r>
              <a:rPr lang="en-US" sz="2400"/>
              <a:t> dần?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986135"/>
            <a:ext cx="632460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Chú ý: </a:t>
            </a:r>
            <a:r>
              <a:rPr lang="en-US" sz="2400" i="1"/>
              <a:t>Các em ghi và trả lời ví dụ vào tập nhé!</a:t>
            </a:r>
          </a:p>
        </p:txBody>
      </p:sp>
    </p:spTree>
    <p:extLst>
      <p:ext uri="{BB962C8B-B14F-4D97-AF65-F5344CB8AC3E}">
        <p14:creationId xmlns:p14="http://schemas.microsoft.com/office/powerpoint/2010/main" val="25945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áy tính và ứng dụng&amp;quot;&quot;/&gt;&lt;property id=&quot;20307&quot; value=&quot;256&quot;/&gt;&lt;/object&gt;&lt;object type=&quot;3&quot; unique_id=&quot;10065&quot;&gt;&lt;property id=&quot;20148&quot; value=&quot;5&quot;/&gt;&lt;property id=&quot;20300&quot; value=&quot;Slide 2 - &amp;quot;Khởi động&amp;quot;&quot;/&gt;&lt;property id=&quot;20307&quot; value=&quot;257&quot;/&gt;&lt;/object&gt;&lt;object type=&quot;3&quot; unique_id=&quot;10066&quot;&gt;&lt;property id=&quot;20148&quot; value=&quot;5&quot;/&gt;&lt;property id=&quot;20300&quot; value=&quot;Slide 3 - &amp;quot;CÁc loại máy tính thông dụng&amp;quot;&quot;/&gt;&lt;property id=&quot;20307&quot; value=&quot;258&quot;/&gt;&lt;/object&gt;&lt;object type=&quot;3&quot; unique_id=&quot;10067&quot;&gt;&lt;property id=&quot;20148&quot; value=&quot;5&quot;/&gt;&lt;property id=&quot;20300&quot; value=&quot;Slide 4&quot;/&gt;&lt;property id=&quot;20307&quot; value=&quot;263&quot;/&gt;&lt;/object&gt;&lt;object type=&quot;3&quot; unique_id=&quot;10068&quot;&gt;&lt;property id=&quot;20148&quot; value=&quot;5&quot;/&gt;&lt;property id=&quot;20300&quot; value=&quot;Slide 5 - &amp;quot;Hai thành phần của một máy tính&amp;quot;&quot;/&gt;&lt;property id=&quot;20307&quot; value=&quot;260&quot;/&gt;&lt;/object&gt;&lt;object type=&quot;3&quot; unique_id=&quot;10069&quot;&gt;&lt;property id=&quot;20148&quot; value=&quot;5&quot;/&gt;&lt;property id=&quot;20300&quot; value=&quot;Slide 6&quot;/&gt;&lt;property id=&quot;20307&quot; value=&quot;264&quot;/&gt;&lt;/object&gt;&lt;object type=&quot;3&quot; unique_id=&quot;10070&quot;&gt;&lt;property id=&quot;20148&quot; value=&quot;5&quot;/&gt;&lt;property id=&quot;20300&quot; value=&quot;Slide 7 - &amp;quot;Máy tính được dùng để làm gì?&amp;quot;&quot;/&gt;&lt;property id=&quot;20307&quot; value=&quot;261&quot;/&gt;&lt;/object&gt;&lt;object type=&quot;3&quot; unique_id=&quot;10071&quot;&gt;&lt;property id=&quot;20148&quot; value=&quot;5&quot;/&gt;&lt;property id=&quot;20300&quot; value=&quot;Slide 8&quot;/&gt;&lt;property id=&quot;20307&quot; value=&quot;262&quot;/&gt;&lt;/object&gt;&lt;object type=&quot;3&quot; unique_id=&quot;10072&quot;&gt;&lt;property id=&quot;20148&quot; value=&quot;5&quot;/&gt;&lt;property id=&quot;20300&quot; value=&quot;Slide 9 - &amp;quot;Thông tin quanh em&amp;quot;&quot;/&gt;&lt;property id=&quot;20307&quot; value=&quot;259&quot;/&gt;&lt;/object&gt;&lt;object type=&quot;3&quot; unique_id=&quot;10073&quot;&gt;&lt;property id=&quot;20148&quot; value=&quot;5&quot;/&gt;&lt;property id=&quot;20300&quot; value=&quot;Slide 10&quot;/&gt;&lt;property id=&quot;20307&quot; value=&quot;265&quot;/&gt;&lt;/object&gt;&lt;object type=&quot;3&quot; unique_id=&quot;10074&quot;&gt;&lt;property id=&quot;20148&quot; value=&quot;5&quot;/&gt;&lt;property id=&quot;20300&quot; value=&quot;Slide 11 - &amp;quot;Máy tính hỗ trợ con người như thế nào?&amp;quot;&quot;/&gt;&lt;property id=&quot;20307&quot; value=&quot;266&quot;/&gt;&lt;/object&gt;&lt;object type=&quot;3&quot; unique_id=&quot;10075&quot;&gt;&lt;property id=&quot;20148&quot; value=&quot;5&quot;/&gt;&lt;property id=&quot;20300&quot; value=&quot;Slide 12&quot;/&gt;&lt;property id=&quot;20307&quot; value=&quot;267&quot;/&gt;&lt;/object&gt;&lt;object type=&quot;3&quot; unique_id=&quot;10076&quot;&gt;&lt;property id=&quot;20148&quot; value=&quot;5&quot;/&gt;&lt;property id=&quot;20300&quot; value=&quot;Slide 13 - &amp;quot;Thông tin quanh em&amp;quot;&quot;/&gt;&lt;property id=&quot;20307&quot; value=&quot;268&quot;/&gt;&lt;/object&gt;&lt;object type=&quot;3&quot; unique_id=&quot;10077&quot;&gt;&lt;property id=&quot;20148&quot; value=&quot;5&quot;/&gt;&lt;property id=&quot;20300&quot; value=&quot;Slide 14&quot;/&gt;&lt;property id=&quot;20307&quot; value=&quot;269&quot;/&gt;&lt;/object&gt;&lt;object type=&quot;3&quot; unique_id=&quot;10078&quot;&gt;&lt;property id=&quot;20148&quot; value=&quot;5&quot;/&gt;&lt;property id=&quot;20300&quot; value=&quot;Slide 15 - &amp;quot;Ghi nhớ&amp;quot;&quot;/&gt;&lt;property id=&quot;20307&quot; value=&quot;270&quot;/&gt;&lt;/object&gt;&lt;/object&gt;&lt;/object&gt;&lt;/database&gt;"/>
  <p:tag name="SECTOMILLISECCONVERTED" val="1"/>
  <p:tag name="ISPRING_RESOURCE_PATHS_HASH_2" val="d4389f80c5b5d8bba47b4f95072f59c13d12b54"/>
</p:tagLst>
</file>

<file path=ppt/theme/theme1.xml><?xml version="1.0" encoding="utf-8"?>
<a:theme xmlns:a="http://schemas.openxmlformats.org/drawingml/2006/main" name="M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</Template>
  <TotalTime>176</TotalTime>
  <Words>802</Words>
  <Application>Microsoft Office PowerPoint</Application>
  <PresentationFormat>On-screen Show (4:3)</PresentationFormat>
  <Paragraphs>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Mau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LỌC CÁC HÀNG CÓ GIÁ TRỊ LỚN HƠN HOẶC NHỎ HƠN</vt:lpstr>
      <vt:lpstr>ĐÚNG HAY SAI?</vt:lpstr>
      <vt:lpstr>PowerPoint Presentation</vt:lpstr>
      <vt:lpstr>Cùng bạn ÔN LUYỆN</vt:lpstr>
      <vt:lpstr>PowerPoint Presentation</vt:lpstr>
      <vt:lpstr>PowerPoint Presentation</vt:lpstr>
      <vt:lpstr>PowerPoint Presentation</vt:lpstr>
    </vt:vector>
  </TitlesOfParts>
  <Company>THSP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</dc:creator>
  <cp:lastModifiedBy>21AK22</cp:lastModifiedBy>
  <cp:revision>53</cp:revision>
  <dcterms:created xsi:type="dcterms:W3CDTF">2017-07-08T04:10:20Z</dcterms:created>
  <dcterms:modified xsi:type="dcterms:W3CDTF">2021-02-19T15:58:55Z</dcterms:modified>
</cp:coreProperties>
</file>