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34"/>
  </p:notesMasterIdLst>
  <p:sldIdLst>
    <p:sldId id="256" r:id="rId2"/>
    <p:sldId id="262" r:id="rId3"/>
    <p:sldId id="318" r:id="rId4"/>
    <p:sldId id="287" r:id="rId5"/>
    <p:sldId id="288" r:id="rId6"/>
    <p:sldId id="290" r:id="rId7"/>
    <p:sldId id="291" r:id="rId8"/>
    <p:sldId id="289" r:id="rId9"/>
    <p:sldId id="292" r:id="rId10"/>
    <p:sldId id="323" r:id="rId11"/>
    <p:sldId id="322" r:id="rId12"/>
    <p:sldId id="293" r:id="rId13"/>
    <p:sldId id="295" r:id="rId14"/>
    <p:sldId id="297" r:id="rId15"/>
    <p:sldId id="298" r:id="rId16"/>
    <p:sldId id="299" r:id="rId17"/>
    <p:sldId id="302" r:id="rId18"/>
    <p:sldId id="312" r:id="rId19"/>
    <p:sldId id="301" r:id="rId20"/>
    <p:sldId id="303" r:id="rId21"/>
    <p:sldId id="304" r:id="rId22"/>
    <p:sldId id="305" r:id="rId23"/>
    <p:sldId id="307" r:id="rId24"/>
    <p:sldId id="313" r:id="rId25"/>
    <p:sldId id="325" r:id="rId26"/>
    <p:sldId id="326" r:id="rId27"/>
    <p:sldId id="327" r:id="rId28"/>
    <p:sldId id="328" r:id="rId29"/>
    <p:sldId id="329" r:id="rId30"/>
    <p:sldId id="330" r:id="rId31"/>
    <p:sldId id="324" r:id="rId32"/>
    <p:sldId id="286" r:id="rId3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D0EC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AB3BB-F3DE-45B4-85CA-FE13C4DF4F0D}" type="datetimeFigureOut">
              <a:rPr lang="vi-VN" smtClean="0"/>
              <a:t>16/10/2020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D1891-C71E-4C2C-A601-32C284E6A7F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03474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D1891-C71E-4C2C-A601-32C284E6A7F9}" type="slidenum">
              <a:rPr lang="vi-VN" smtClean="0"/>
              <a:t>16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2067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D1891-C71E-4C2C-A601-32C284E6A7F9}" type="slidenum">
              <a:rPr lang="vi-VN" smtClean="0"/>
              <a:t>17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17583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2016E6F-53E2-4963-A709-6205AF51B497}" type="slidenum">
              <a:rPr lang="vi-VN" altLang="en-US" b="0" smtClean="0"/>
              <a:pPr/>
              <a:t>18</a:t>
            </a:fld>
            <a:endParaRPr lang="vi-VN" altLang="en-US" b="0"/>
          </a:p>
        </p:txBody>
      </p:sp>
    </p:spTree>
    <p:extLst>
      <p:ext uri="{BB962C8B-B14F-4D97-AF65-F5344CB8AC3E}">
        <p14:creationId xmlns:p14="http://schemas.microsoft.com/office/powerpoint/2010/main" val="1960538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D1891-C71E-4C2C-A601-32C284E6A7F9}" type="slidenum">
              <a:rPr lang="vi-VN" smtClean="0"/>
              <a:t>22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36440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3E770-BB7B-4F3C-A9B3-C360455A108D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285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6C4A-560A-4F7C-A261-BEECA7922B57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3254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03C59-9385-4B2A-8B05-217902591B97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8475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97038-5EC7-4EF9-9D33-DEB9CDEDC2EA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35928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0C9EB-0492-4444-BD51-D3A45D56BE1A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1445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1B0F-0BB4-4F2C-A87D-82DD63F9C9CF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9218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938E-2509-4F2F-B3D7-A093046903CD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4109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5EFEA-0EE6-471C-AC59-E89527BD544D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35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C6D7F-7292-4CAA-84C3-23028009D137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6871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414B6-66BD-43DD-ABC5-2EC5688FBCF3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9056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73E14-F985-4202-9EA6-6B814EF4D743}" type="datetime1">
              <a:rPr lang="vi-VN" smtClean="0"/>
              <a:t>16/10/2020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3205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26AF5-E405-40B0-9F1C-F52B55E587E0}" type="datetime1">
              <a:rPr lang="vi-VN" smtClean="0"/>
              <a:t>16/10/2020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443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6E6AB-5F96-4538-A917-E33A79377135}" type="datetime1">
              <a:rPr lang="vi-VN" smtClean="0"/>
              <a:t>16/10/2020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1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D7B68-FA2D-48E1-95FD-9E0C871A094D}" type="datetime1">
              <a:rPr lang="vi-VN" smtClean="0"/>
              <a:t>16/10/2020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6909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42D8D-EFDF-4C07-BDAC-623FE6F6E5B8}" type="datetime1">
              <a:rPr lang="vi-VN" smtClean="0"/>
              <a:t>16/10/2020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667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86D67-00A9-4709-8A48-5B4618E3E282}" type="datetime1">
              <a:rPr lang="vi-VN" smtClean="0"/>
              <a:t>16/10/2020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GV: NGUYỄN TUẤN EM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9545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7072B-6959-4917-8231-E6E72D14DAD4}" type="datetime1">
              <a:rPr lang="vi-VN" smtClean="0"/>
              <a:t>16/10/2020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vi-VN"/>
              <a:t>GV: NGUYỄN TUẤN EM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D8CE724-4041-4F4D-97A4-6FFFA54E86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3895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tmp"/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vien%20chuc.xls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1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tmp"/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tmp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tmp"/><Relationship Id="rId5" Type="http://schemas.openxmlformats.org/officeDocument/2006/relationships/image" Target="../media/image27.tmp"/><Relationship Id="rId4" Type="http://schemas.openxmlformats.org/officeDocument/2006/relationships/image" Target="../media/image26.tm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28.tmp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tm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27.tmp"/><Relationship Id="rId4" Type="http://schemas.openxmlformats.org/officeDocument/2006/relationships/image" Target="../media/image26.tmp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tmp"/><Relationship Id="rId5" Type="http://schemas.openxmlformats.org/officeDocument/2006/relationships/image" Target="../media/image4.gif"/><Relationship Id="rId4" Type="http://schemas.openxmlformats.org/officeDocument/2006/relationships/hyperlink" Target="vien%20chuc.xlsx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vien%20chuc.xlsx" TargetMode="External"/><Relationship Id="rId2" Type="http://schemas.openxmlformats.org/officeDocument/2006/relationships/image" Target="../media/image30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tmp"/><Relationship Id="rId2" Type="http://schemas.openxmlformats.org/officeDocument/2006/relationships/image" Target="../media/image3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tm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4.tmp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vien%20chuc.xls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5.tmp"/><Relationship Id="rId4" Type="http://schemas.openxmlformats.org/officeDocument/2006/relationships/image" Target="../media/image26.tmp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g"/><Relationship Id="rId2" Type="http://schemas.openxmlformats.org/officeDocument/2006/relationships/image" Target="../media/image36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file:///E:\THCS\GIAO%20AN%20TIN%20HOC_AN%20MUA\DIA%20TIN%20HOC%207\PPT\Bai1.pps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tm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E:\THCS\GIAO%20AN%20TIN%20HOC_AN%20MUA\DIA%20TIN%20HOC%207\PPT\Bai1.pps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file:///E:\THCS\GIAO%20AN%20TIN%20HOC_AN%20MUA\DIA%20TIN%20HOC%207\PPT\Bai1.pps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tm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E:\THCS\GIAO%20AN%20TIN%20HOC_AN%20MUA\DIA%20TIN%20HOC%207\PPT\Bai1.pp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image" Target="../media/image40.png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12.tmp"/><Relationship Id="rId4" Type="http://schemas.openxmlformats.org/officeDocument/2006/relationships/image" Target="../media/image11.tm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hyperlink" Target="vien%20chuc.xls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14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vien%20chuc.xls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vien%20chuc.xls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1</a:t>
            </a:fld>
            <a:endParaRPr lang="vi-VN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12192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6"/>
          <p:cNvSpPr>
            <a:spLocks noChangeArrowheads="1" noChangeShapeType="1" noTextEdit="1"/>
          </p:cNvSpPr>
          <p:nvPr/>
        </p:nvSpPr>
        <p:spPr bwMode="auto">
          <a:xfrm>
            <a:off x="1232263" y="1901825"/>
            <a:ext cx="83820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KÍNH CHÀO QUÝ THẦY CÔ </a:t>
            </a:r>
          </a:p>
          <a:p>
            <a:pPr algn="ctr"/>
            <a:r>
              <a:rPr lang="vi-VN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CÁC EM HỌC SINH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84617" y="27562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2112994" y="3980033"/>
            <a:ext cx="8044558" cy="1987333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just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rgbClr val="FF0000"/>
                </a:solidFill>
              </a:rPr>
              <a:t>GIÁO VIÊN: NGUYỄN THỊ THANH THÚY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TRƯỜNG THCS LONG BIÊN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NĂM HỌC 2020 - 2021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86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04730" y="4845609"/>
            <a:ext cx="683339" cy="453977"/>
          </a:xfrm>
        </p:spPr>
        <p:txBody>
          <a:bodyPr/>
          <a:lstStyle/>
          <a:p>
            <a:fld id="{5D8CE724-4041-4F4D-97A4-6FFFA54E8617}" type="slidenum">
              <a:rPr lang="vi-VN" smtClean="0"/>
              <a:t>10</a:t>
            </a:fld>
            <a:endParaRPr lang="vi-VN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15" y="2170228"/>
            <a:ext cx="11511496" cy="3780406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549" y="3555028"/>
            <a:ext cx="1856935" cy="2204659"/>
          </a:xfrm>
          <a:prstGeom prst="rect">
            <a:avLst/>
          </a:prstGeom>
        </p:spPr>
      </p:pic>
      <p:sp>
        <p:nvSpPr>
          <p:cNvPr id="7" name="Arrow: Right 6"/>
          <p:cNvSpPr/>
          <p:nvPr/>
        </p:nvSpPr>
        <p:spPr>
          <a:xfrm>
            <a:off x="10443665" y="3312341"/>
            <a:ext cx="717453" cy="161791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Down 7"/>
          <p:cNvSpPr/>
          <p:nvPr/>
        </p:nvSpPr>
        <p:spPr>
          <a:xfrm>
            <a:off x="9560395" y="3821136"/>
            <a:ext cx="200340" cy="1014480"/>
          </a:xfrm>
          <a:prstGeom prst="down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859549" y="3555029"/>
            <a:ext cx="942843" cy="45833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2468" y="706319"/>
            <a:ext cx="8159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D3:E7,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Copy,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H3,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Paste?</a:t>
            </a:r>
          </a:p>
        </p:txBody>
      </p:sp>
    </p:spTree>
    <p:extLst>
      <p:ext uri="{BB962C8B-B14F-4D97-AF65-F5344CB8AC3E}">
        <p14:creationId xmlns:p14="http://schemas.microsoft.com/office/powerpoint/2010/main" val="313938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07783" y="5694888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11</a:t>
            </a:fld>
            <a:endParaRPr lang="vi-VN"/>
          </a:p>
        </p:txBody>
      </p:sp>
      <p:sp>
        <p:nvSpPr>
          <p:cNvPr id="5" name="Rectangle 4"/>
          <p:cNvSpPr/>
          <p:nvPr/>
        </p:nvSpPr>
        <p:spPr>
          <a:xfrm>
            <a:off x="862809" y="4826676"/>
            <a:ext cx="253218" cy="21101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32405" y="4646966"/>
            <a:ext cx="85169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ô),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41" y="285683"/>
            <a:ext cx="10902251" cy="3414120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003" y="2288513"/>
            <a:ext cx="1867610" cy="1242478"/>
          </a:xfrm>
          <a:prstGeom prst="rect">
            <a:avLst/>
          </a:prstGeom>
        </p:spPr>
      </p:pic>
      <p:sp>
        <p:nvSpPr>
          <p:cNvPr id="13" name="Arrow: Right 12"/>
          <p:cNvSpPr/>
          <p:nvPr/>
        </p:nvSpPr>
        <p:spPr>
          <a:xfrm rot="548477">
            <a:off x="6771945" y="2349943"/>
            <a:ext cx="2324562" cy="11803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77603" y="4169912"/>
            <a:ext cx="8396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D4,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Copy,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H5:I7,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Paste?</a:t>
            </a:r>
          </a:p>
        </p:txBody>
      </p:sp>
    </p:spTree>
    <p:extLst>
      <p:ext uri="{BB962C8B-B14F-4D97-AF65-F5344CB8AC3E}">
        <p14:creationId xmlns:p14="http://schemas.microsoft.com/office/powerpoint/2010/main" val="1567978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950420" y="6127750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12</a:t>
            </a:fld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109511" y="448602"/>
            <a:ext cx="5344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ô tính.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8863927" y="6492875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vi-VN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8CE724-4041-4F4D-97A4-6FFFA54E8617}" type="slidenum">
              <a:rPr lang="vi-VN" smtClean="0"/>
              <a:pPr/>
              <a:t>12</a:t>
            </a:fld>
            <a:endParaRPr lang="vi-VN" dirty="0"/>
          </a:p>
        </p:txBody>
      </p:sp>
      <p:sp>
        <p:nvSpPr>
          <p:cNvPr id="10" name="Rectangle 9"/>
          <p:cNvSpPr/>
          <p:nvPr/>
        </p:nvSpPr>
        <p:spPr>
          <a:xfrm>
            <a:off x="2330768" y="4770026"/>
            <a:ext cx="8321348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Chọn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lệnh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Paste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lệnh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 Clipboard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5764" y="2139045"/>
            <a:ext cx="14269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ea typeface="Arial" panose="020B0604020202020204" pitchFamily="34" charset="0"/>
              </a:rPr>
              <a:t>Bước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 1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:  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1057663" y="2819316"/>
            <a:ext cx="1273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Bước 2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1171178" y="3737845"/>
            <a:ext cx="1273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Bước 3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985764" y="4750924"/>
            <a:ext cx="1273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Bước 4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2135467" y="2142498"/>
            <a:ext cx="6345007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Chọn ô hoặc các ô có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dữ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liệu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 em muốn 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di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76981" y="2806395"/>
            <a:ext cx="8376626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Chọn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lệnh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Cut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 trong nhóm lệnh </a:t>
            </a:r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Clipboard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 trên dãy lệnh </a:t>
            </a:r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Home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415193" y="3758834"/>
            <a:ext cx="7082388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Chọn ô em muốn đưa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dữ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liệu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được 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di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tới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ô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đích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19" name="Thought Bubble: Cloud 18"/>
          <p:cNvSpPr/>
          <p:nvPr/>
        </p:nvSpPr>
        <p:spPr>
          <a:xfrm>
            <a:off x="4413213" y="1345431"/>
            <a:ext cx="4307297" cy="2048892"/>
          </a:xfrm>
          <a:prstGeom prst="cloudCallout">
            <a:avLst>
              <a:gd name="adj1" fmla="val -59030"/>
              <a:gd name="adj2" fmla="val 74859"/>
            </a:avLst>
          </a:prstGeom>
          <a:solidFill>
            <a:srgbClr val="04D0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20" name="Arrow: Right 19">
            <a:hlinkClick r:id="rId2" action="ppaction://hlinkfile"/>
          </p:cNvPr>
          <p:cNvSpPr/>
          <p:nvPr/>
        </p:nvSpPr>
        <p:spPr>
          <a:xfrm>
            <a:off x="10447606" y="6044600"/>
            <a:ext cx="1744394" cy="723774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5" descr="Book-09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4023">
            <a:off x="4038440" y="5522489"/>
            <a:ext cx="1707109" cy="130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6" descr="AG00029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3923" y="4090968"/>
            <a:ext cx="14287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earth25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393895" y="1531051"/>
            <a:ext cx="78101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</a:rPr>
              <a:t>Thực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hiện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các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tác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sao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đây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để</a:t>
            </a:r>
            <a:r>
              <a:rPr lang="en-US" sz="2400" b="1" dirty="0">
                <a:solidFill>
                  <a:srgbClr val="0000FF"/>
                </a:solidFill>
              </a:rPr>
              <a:t> di </a:t>
            </a:r>
            <a:r>
              <a:rPr lang="en-US" sz="2400" b="1" dirty="0" err="1">
                <a:solidFill>
                  <a:srgbClr val="0000FF"/>
                </a:solidFill>
              </a:rPr>
              <a:t>chuyển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dữ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liệu</a:t>
            </a:r>
            <a:r>
              <a:rPr lang="en-US" sz="2400" b="1" dirty="0">
                <a:solidFill>
                  <a:srgbClr val="0000FF"/>
                </a:solidFill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06522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xit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 animBg="1"/>
      <p:bldP spid="19" grpId="1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13</a:t>
            </a:fld>
            <a:endParaRPr lang="vi-VN"/>
          </a:p>
        </p:txBody>
      </p:sp>
      <p:sp>
        <p:nvSpPr>
          <p:cNvPr id="32" name="Rounded Rectangle 31"/>
          <p:cNvSpPr/>
          <p:nvPr/>
        </p:nvSpPr>
        <p:spPr>
          <a:xfrm>
            <a:off x="1782090" y="3443076"/>
            <a:ext cx="6387156" cy="514362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2.Chèn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996283" y="2445835"/>
            <a:ext cx="7830330" cy="541527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1.Điều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107973" y="4373487"/>
            <a:ext cx="6482690" cy="700709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3.Sao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Slide Number Placeholder 4"/>
          <p:cNvSpPr txBox="1">
            <a:spLocks/>
          </p:cNvSpPr>
          <p:nvPr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vi-VN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8CE724-4041-4F4D-97A4-6FFFA54E8617}" type="slidenum">
              <a:rPr lang="vi-VN" smtClean="0"/>
              <a:pPr/>
              <a:t>13</a:t>
            </a:fld>
            <a:endParaRPr lang="vi-VN"/>
          </a:p>
        </p:txBody>
      </p:sp>
      <p:sp>
        <p:nvSpPr>
          <p:cNvPr id="42" name="TextBox 41"/>
          <p:cNvSpPr txBox="1"/>
          <p:nvPr/>
        </p:nvSpPr>
        <p:spPr>
          <a:xfrm>
            <a:off x="4148918" y="1111531"/>
            <a:ext cx="2265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Tiết 2 )</a:t>
            </a:r>
            <a:endParaRPr lang="vi-VN" sz="40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82138" y="2496758"/>
            <a:ext cx="409432" cy="445418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5" name="Oval 44"/>
          <p:cNvSpPr/>
          <p:nvPr/>
        </p:nvSpPr>
        <p:spPr>
          <a:xfrm>
            <a:off x="677334" y="3499296"/>
            <a:ext cx="409432" cy="401921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1113072" y="4501332"/>
            <a:ext cx="409432" cy="44502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7" name="Picture 5" descr="Book-09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828" y="1670331"/>
            <a:ext cx="10001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77334" y="110579"/>
            <a:ext cx="8596668" cy="1320800"/>
          </a:xfrm>
        </p:spPr>
        <p:txBody>
          <a:bodyPr>
            <a:prstTxWarp prst="textChevron">
              <a:avLst/>
            </a:prstTxWarp>
            <a:normAutofit fontScale="90000"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5: THAO TÁC VỚI BẢNG TÍNH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33"/>
          <p:cNvSpPr/>
          <p:nvPr/>
        </p:nvSpPr>
        <p:spPr>
          <a:xfrm>
            <a:off x="2343923" y="5579115"/>
            <a:ext cx="6482690" cy="700709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4.Sao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87269" y="5690061"/>
            <a:ext cx="409432" cy="44502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5" name="Picture 10" descr="earth25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7736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44" grpId="0" animBg="1"/>
      <p:bldP spid="45" grpId="0" animBg="1"/>
      <p:bldP spid="46" grpId="0" animBg="1"/>
      <p:bldP spid="18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583" y="2166425"/>
            <a:ext cx="5627077" cy="348195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14</a:t>
            </a:fld>
            <a:endParaRPr lang="vi-VN"/>
          </a:p>
        </p:txBody>
      </p:sp>
      <p:sp>
        <p:nvSpPr>
          <p:cNvPr id="3" name="Rounded Rectangle 33"/>
          <p:cNvSpPr/>
          <p:nvPr/>
        </p:nvSpPr>
        <p:spPr>
          <a:xfrm>
            <a:off x="332242" y="303730"/>
            <a:ext cx="6482690" cy="700709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4.Sao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8" y="2178253"/>
            <a:ext cx="5359790" cy="350560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26912" y="5713845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Hình</a:t>
            </a:r>
            <a:r>
              <a:rPr lang="en-US" dirty="0"/>
              <a:t> 1.47a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91122" y="5672030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Hình</a:t>
            </a:r>
            <a:r>
              <a:rPr lang="en-US" dirty="0"/>
              <a:t> 1.47b</a:t>
            </a:r>
          </a:p>
        </p:txBody>
      </p:sp>
      <p:sp>
        <p:nvSpPr>
          <p:cNvPr id="14" name="Rectangle: Rounded Corners 13"/>
          <p:cNvSpPr/>
          <p:nvPr/>
        </p:nvSpPr>
        <p:spPr>
          <a:xfrm>
            <a:off x="3179298" y="2166426"/>
            <a:ext cx="1533379" cy="42202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/>
          <p:cNvSpPr/>
          <p:nvPr/>
        </p:nvSpPr>
        <p:spPr>
          <a:xfrm>
            <a:off x="8843465" y="2166425"/>
            <a:ext cx="1797272" cy="42202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0" descr="earth25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227212" y="4375053"/>
            <a:ext cx="1505243" cy="365760"/>
          </a:xfrm>
          <a:prstGeom prst="rect">
            <a:avLst/>
          </a:prstGeom>
          <a:noFill/>
          <a:ln w="38100"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9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/>
      <p:bldP spid="13" grpId="0"/>
      <p:bldP spid="14" grpId="0" animBg="1"/>
      <p:bldP spid="15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15</a:t>
            </a:fld>
            <a:endParaRPr lang="vi-VN"/>
          </a:p>
        </p:txBody>
      </p:sp>
      <p:sp>
        <p:nvSpPr>
          <p:cNvPr id="3" name="Thought Bubble: Cloud 2"/>
          <p:cNvSpPr/>
          <p:nvPr/>
        </p:nvSpPr>
        <p:spPr>
          <a:xfrm>
            <a:off x="4877636" y="1523838"/>
            <a:ext cx="4740811" cy="1955410"/>
          </a:xfrm>
          <a:prstGeom prst="cloudCallout">
            <a:avLst>
              <a:gd name="adj1" fmla="val -27915"/>
              <a:gd name="adj2" fmla="val 111421"/>
            </a:avLst>
          </a:prstGeom>
          <a:solidFill>
            <a:srgbClr val="04D0EC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p:pic>
        <p:nvPicPr>
          <p:cNvPr id="5" name="Picture 9" descr="ringwrlmed2_b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2289" y="0"/>
            <a:ext cx="909711" cy="909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 descr="ag00317_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579" y="4435475"/>
            <a:ext cx="1512888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43068" y="7004716"/>
            <a:ext cx="3100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/>
          <p:cNvSpPr/>
          <p:nvPr/>
        </p:nvSpPr>
        <p:spPr>
          <a:xfrm>
            <a:off x="447053" y="1603237"/>
            <a:ext cx="5067482" cy="4735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: Rounded Corners 10"/>
          <p:cNvSpPr/>
          <p:nvPr/>
        </p:nvSpPr>
        <p:spPr>
          <a:xfrm>
            <a:off x="447053" y="4399706"/>
            <a:ext cx="5067482" cy="48942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510" y="2450708"/>
            <a:ext cx="29033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=(15^2-25)/2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=(8+7+10)/3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=SUM(15,5)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69267" y="5353524"/>
            <a:ext cx="29418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	=SUM(F5:G5)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=B5+D5</a:t>
            </a:r>
          </a:p>
        </p:txBody>
      </p:sp>
      <p:sp>
        <p:nvSpPr>
          <p:cNvPr id="14" name="Arrow: Right 13"/>
          <p:cNvSpPr/>
          <p:nvPr/>
        </p:nvSpPr>
        <p:spPr>
          <a:xfrm>
            <a:off x="4100127" y="5784243"/>
            <a:ext cx="717452" cy="24899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817579" y="5637801"/>
            <a:ext cx="59747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Arrow: Right 15"/>
          <p:cNvSpPr/>
          <p:nvPr/>
        </p:nvSpPr>
        <p:spPr>
          <a:xfrm>
            <a:off x="4100127" y="3050872"/>
            <a:ext cx="717452" cy="248995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004984" y="2925133"/>
            <a:ext cx="48381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725" y="559743"/>
            <a:ext cx="63466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Sao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86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11" grpId="0" animBg="1"/>
      <p:bldP spid="12" grpId="0"/>
      <p:bldP spid="13" grpId="0"/>
      <p:bldP spid="14" grpId="0" animBg="1"/>
      <p:bldP spid="15" grpId="0"/>
      <p:bldP spid="16" grpId="0" animBg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678" y="430112"/>
            <a:ext cx="7720324" cy="403371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16</a:t>
            </a:fld>
            <a:endParaRPr lang="vi-VN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340274" y="4149970"/>
            <a:ext cx="1365749" cy="89736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/>
          <p:cNvSpPr/>
          <p:nvPr/>
        </p:nvSpPr>
        <p:spPr>
          <a:xfrm>
            <a:off x="1849098" y="5110535"/>
            <a:ext cx="1491176" cy="661182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= A3+50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0843" y="5210294"/>
            <a:ext cx="1258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 C6 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783015" y="3587262"/>
            <a:ext cx="1448973" cy="562708"/>
          </a:xfrm>
          <a:prstGeom prst="rect">
            <a:avLst/>
          </a:prstGeom>
          <a:noFill/>
          <a:ln w="38100">
            <a:solidFill>
              <a:schemeClr val="accent1">
                <a:alpha val="96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119446" y="2778371"/>
            <a:ext cx="1434314" cy="44709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150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19446" y="2743199"/>
            <a:ext cx="1434905" cy="506437"/>
          </a:xfrm>
          <a:prstGeom prst="rect">
            <a:avLst/>
          </a:prstGeom>
          <a:noFill/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2556" y="5671959"/>
            <a:ext cx="993418" cy="941902"/>
          </a:xfrm>
          <a:prstGeom prst="rect">
            <a:avLst/>
          </a:prstGeom>
        </p:spPr>
      </p:pic>
      <p:pic>
        <p:nvPicPr>
          <p:cNvPr id="27" name="Picture 2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319" y="4530275"/>
            <a:ext cx="1741891" cy="713889"/>
          </a:xfrm>
          <a:prstGeom prst="rect">
            <a:avLst/>
          </a:prstGeom>
        </p:spPr>
      </p:pic>
      <p:pic>
        <p:nvPicPr>
          <p:cNvPr id="29" name="Picture 2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501" y="414871"/>
            <a:ext cx="1723293" cy="443258"/>
          </a:xfrm>
          <a:prstGeom prst="rect">
            <a:avLst/>
          </a:prstGeom>
        </p:spPr>
      </p:pic>
      <p:cxnSp>
        <p:nvCxnSpPr>
          <p:cNvPr id="33" name="Straight Arrow Connector 32"/>
          <p:cNvCxnSpPr/>
          <p:nvPr/>
        </p:nvCxnSpPr>
        <p:spPr>
          <a:xfrm flipV="1">
            <a:off x="7537471" y="2440745"/>
            <a:ext cx="368572" cy="4885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/>
          <p:cNvSpPr/>
          <p:nvPr/>
        </p:nvSpPr>
        <p:spPr>
          <a:xfrm>
            <a:off x="8611380" y="1930790"/>
            <a:ext cx="1491176" cy="661182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= B1+50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53125" y="2030549"/>
            <a:ext cx="1258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 D4 :</a:t>
            </a:r>
          </a:p>
        </p:txBody>
      </p:sp>
      <p:pic>
        <p:nvPicPr>
          <p:cNvPr id="18" name="Picture 10" descr="earth25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576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6" grpId="0" animBg="1"/>
      <p:bldP spid="17" grpId="0" animBg="1"/>
      <p:bldP spid="35" grpId="0" animBg="1"/>
      <p:bldP spid="3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047" y="2715774"/>
            <a:ext cx="7720324" cy="3688848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17</a:t>
            </a:fld>
            <a:endParaRPr lang="vi-VN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398042" y="5836842"/>
            <a:ext cx="1078584" cy="3538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/>
          <p:cNvSpPr/>
          <p:nvPr/>
        </p:nvSpPr>
        <p:spPr>
          <a:xfrm>
            <a:off x="8863762" y="5647916"/>
            <a:ext cx="1491176" cy="589036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= A3+50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47889" y="5629222"/>
            <a:ext cx="1258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 C6 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911780" y="5629222"/>
            <a:ext cx="1448973" cy="469632"/>
          </a:xfrm>
          <a:prstGeom prst="rect">
            <a:avLst/>
          </a:prstGeom>
          <a:noFill/>
          <a:ln w="38100">
            <a:solidFill>
              <a:schemeClr val="accent1">
                <a:alpha val="96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275400" y="4797612"/>
            <a:ext cx="1434314" cy="44709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150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46067" y="4778748"/>
            <a:ext cx="1434905" cy="506437"/>
          </a:xfrm>
          <a:prstGeom prst="rect">
            <a:avLst/>
          </a:prstGeom>
          <a:noFill/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266" y="2712666"/>
            <a:ext cx="1723293" cy="412956"/>
          </a:xfrm>
          <a:prstGeom prst="rect">
            <a:avLst/>
          </a:prstGeom>
        </p:spPr>
      </p:pic>
      <p:cxnSp>
        <p:nvCxnSpPr>
          <p:cNvPr id="33" name="Straight Arrow Connector 32"/>
          <p:cNvCxnSpPr/>
          <p:nvPr/>
        </p:nvCxnSpPr>
        <p:spPr>
          <a:xfrm flipV="1">
            <a:off x="7666236" y="4389629"/>
            <a:ext cx="368572" cy="4885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/>
          <p:cNvSpPr/>
          <p:nvPr/>
        </p:nvSpPr>
        <p:spPr>
          <a:xfrm>
            <a:off x="8872183" y="3989518"/>
            <a:ext cx="1491176" cy="570680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= B1+50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874437" y="3951945"/>
            <a:ext cx="1258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 D4 :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2955639" y="5848007"/>
            <a:ext cx="184228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694610" y="4797612"/>
            <a:ext cx="1672" cy="8316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716027" y="5836842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2 </a:t>
            </a:r>
            <a:r>
              <a:rPr lang="en-US" sz="2000" b="1" dirty="0" err="1"/>
              <a:t>cột</a:t>
            </a:r>
            <a:endParaRPr lang="en-US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873891" y="4930314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3 </a:t>
            </a:r>
            <a:r>
              <a:rPr lang="en-US" b="1" dirty="0" err="1"/>
              <a:t>hàng</a:t>
            </a:r>
            <a:endParaRPr lang="en-US" sz="2000" b="1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4321624" y="5026208"/>
            <a:ext cx="1484289" cy="299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4126109" y="3896118"/>
            <a:ext cx="22830" cy="9014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883644" y="5087872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 </a:t>
            </a:r>
            <a:r>
              <a:rPr lang="en-US" b="1" dirty="0" err="1"/>
              <a:t>cột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4264727" y="3989518"/>
            <a:ext cx="923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3 </a:t>
            </a:r>
            <a:r>
              <a:rPr lang="en-US" b="1" dirty="0" err="1"/>
              <a:t>hàng</a:t>
            </a:r>
            <a:endParaRPr lang="en-US" sz="2000" b="1" dirty="0"/>
          </a:p>
        </p:txBody>
      </p:sp>
      <p:pic>
        <p:nvPicPr>
          <p:cNvPr id="24" name="Picture 10" descr="earth25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556969"/>
              </p:ext>
            </p:extLst>
          </p:nvPr>
        </p:nvGraphicFramePr>
        <p:xfrm>
          <a:off x="632891" y="96620"/>
          <a:ext cx="9944849" cy="2272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21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283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7443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57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Ô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chứa công thức</a:t>
                      </a:r>
                      <a:endParaRPr lang="vi-VN" sz="200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Ô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có địa chỉ trong công thức</a:t>
                      </a:r>
                      <a:endParaRPr lang="vi-VN" sz="200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Quan hệ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</a:rPr>
                        <a:t> giữa chúng</a:t>
                      </a:r>
                      <a:endParaRPr lang="vi-VN" sz="2000" dirty="0">
                        <a:solidFill>
                          <a:schemeClr val="tx1"/>
                        </a:solidFill>
                      </a:endParaRPr>
                    </a:p>
                  </a:txBody>
                  <a:tcPr marT="45709" marB="45709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57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C6</a:t>
                      </a:r>
                      <a:endParaRPr lang="vi-VN" sz="2000" dirty="0"/>
                    </a:p>
                  </a:txBody>
                  <a:tcPr marT="45709" marB="45709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A3</a:t>
                      </a:r>
                      <a:endParaRPr lang="vi-VN" sz="2000" dirty="0"/>
                    </a:p>
                  </a:txBody>
                  <a:tcPr marT="45709" marB="45709" anchor="ctr" anchorCtr="1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Ô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A3</a:t>
                      </a:r>
                      <a:r>
                        <a:rPr lang="en-US" sz="2000" baseline="0" dirty="0"/>
                        <a:t> nằm bên trái ô </a:t>
                      </a:r>
                      <a:r>
                        <a:rPr lang="en-US" sz="2000" baseline="0" dirty="0" err="1"/>
                        <a:t>C6</a:t>
                      </a:r>
                      <a:r>
                        <a:rPr lang="en-US" sz="2000" baseline="0" dirty="0"/>
                        <a:t> hai cột, phía trên ô </a:t>
                      </a:r>
                      <a:r>
                        <a:rPr lang="en-US" sz="2000" baseline="0" dirty="0" err="1"/>
                        <a:t>C6</a:t>
                      </a:r>
                      <a:r>
                        <a:rPr lang="en-US" sz="2000" baseline="0" dirty="0"/>
                        <a:t> ba hàng.</a:t>
                      </a:r>
                      <a:endParaRPr lang="vi-VN" sz="2000" dirty="0"/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733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D4</a:t>
                      </a:r>
                      <a:endParaRPr lang="vi-VN" sz="1600" dirty="0"/>
                    </a:p>
                  </a:txBody>
                  <a:tcPr marT="45709" marB="45709"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B1</a:t>
                      </a:r>
                      <a:endParaRPr lang="vi-VN" sz="1600" dirty="0"/>
                    </a:p>
                  </a:txBody>
                  <a:tcPr marT="45709" marB="45709" anchor="ctr" anchorCtr="1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Ô</a:t>
                      </a:r>
                      <a:r>
                        <a:rPr lang="en-US" sz="2000" baseline="0" dirty="0"/>
                        <a:t> </a:t>
                      </a:r>
                      <a:r>
                        <a:rPr lang="en-US" sz="2000" baseline="0" dirty="0" err="1"/>
                        <a:t>B1</a:t>
                      </a:r>
                      <a:r>
                        <a:rPr lang="en-US" sz="2000" baseline="0" dirty="0"/>
                        <a:t> nằm bên trái ô </a:t>
                      </a:r>
                      <a:r>
                        <a:rPr lang="en-US" sz="2000" baseline="0" dirty="0" err="1"/>
                        <a:t>D4</a:t>
                      </a:r>
                      <a:r>
                        <a:rPr lang="en-US" sz="2000" baseline="0" dirty="0"/>
                        <a:t> hai cột, phía trên ô </a:t>
                      </a:r>
                      <a:r>
                        <a:rPr lang="en-US" sz="2000" baseline="0" dirty="0" err="1"/>
                        <a:t>D4</a:t>
                      </a:r>
                      <a:r>
                        <a:rPr lang="en-US" sz="2000" baseline="0" dirty="0"/>
                        <a:t> ba hàng.</a:t>
                      </a:r>
                      <a:endParaRPr lang="vi-VN" sz="2000" dirty="0"/>
                    </a:p>
                  </a:txBody>
                  <a:tcPr marT="45709" marB="45709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161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8" grpId="0"/>
      <p:bldP spid="3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29" y="134669"/>
            <a:ext cx="10701055" cy="5831366"/>
          </a:xfrm>
          <a:prstGeom prst="rect">
            <a:avLst/>
          </a:prstGeom>
        </p:spPr>
      </p:pic>
      <p:sp>
        <p:nvSpPr>
          <p:cNvPr id="2048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AB0E195-80D8-4D7B-8B93-B83536A348C6}" type="slidenum">
              <a:rPr lang="vi-VN" altLang="en-US" b="0" smtClean="0">
                <a:solidFill>
                  <a:srgbClr val="898989"/>
                </a:solidFill>
                <a:latin typeface="Calibri" panose="020F0502020204030204" pitchFamily="34" charset="0"/>
              </a:rPr>
              <a:pPr/>
              <a:t>18</a:t>
            </a:fld>
            <a:endParaRPr lang="vi-VN" altLang="en-US" b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4968715" y="5604079"/>
            <a:ext cx="641848" cy="25130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: Rounded Corners 8"/>
          <p:cNvSpPr/>
          <p:nvPr/>
        </p:nvSpPr>
        <p:spPr>
          <a:xfrm>
            <a:off x="3367730" y="5862221"/>
            <a:ext cx="1452994" cy="496888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US" sz="2400" dirty="0">
                <a:solidFill>
                  <a:srgbClr val="0000FF"/>
                </a:solidFill>
              </a:rPr>
              <a:t>= A3+50</a:t>
            </a:r>
          </a:p>
        </p:txBody>
      </p:sp>
      <p:sp>
        <p:nvSpPr>
          <p:cNvPr id="20486" name="TextBox 9"/>
          <p:cNvSpPr txBox="1">
            <a:spLocks noChangeArrowheads="1"/>
          </p:cNvSpPr>
          <p:nvPr/>
        </p:nvSpPr>
        <p:spPr bwMode="auto">
          <a:xfrm>
            <a:off x="2533650" y="5960885"/>
            <a:ext cx="9445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 C6 :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8763" y="5062357"/>
            <a:ext cx="1987847" cy="438112"/>
          </a:xfrm>
          <a:prstGeom prst="rect">
            <a:avLst/>
          </a:prstGeom>
          <a:noFill/>
          <a:ln w="38100">
            <a:solidFill>
              <a:srgbClr val="0000FF">
                <a:alpha val="96000"/>
              </a:srgb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17706" y="4674644"/>
            <a:ext cx="1983702" cy="39970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50</a:t>
            </a:r>
          </a:p>
        </p:txBody>
      </p:sp>
      <p:pic>
        <p:nvPicPr>
          <p:cNvPr id="24" name="Picture 2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80" y="583084"/>
            <a:ext cx="939407" cy="1069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2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137" y="943519"/>
            <a:ext cx="1306513" cy="350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Arrow Connector 32"/>
          <p:cNvCxnSpPr/>
          <p:nvPr/>
        </p:nvCxnSpPr>
        <p:spPr>
          <a:xfrm>
            <a:off x="9246465" y="4877803"/>
            <a:ext cx="169838" cy="5437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/>
          <p:cNvSpPr/>
          <p:nvPr/>
        </p:nvSpPr>
        <p:spPr>
          <a:xfrm>
            <a:off x="9394456" y="5360086"/>
            <a:ext cx="1665618" cy="495300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US" sz="2400" dirty="0">
                <a:solidFill>
                  <a:srgbClr val="0000FF"/>
                </a:solidFill>
              </a:rPr>
              <a:t>= C2+50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8641737" y="5393515"/>
            <a:ext cx="94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 E5 :</a:t>
            </a:r>
          </a:p>
        </p:txBody>
      </p:sp>
      <p:sp>
        <p:nvSpPr>
          <p:cNvPr id="3" name="Speech Bubble: Rectangle with Corners Rounded 2"/>
          <p:cNvSpPr/>
          <p:nvPr/>
        </p:nvSpPr>
        <p:spPr>
          <a:xfrm>
            <a:off x="5978769" y="1268288"/>
            <a:ext cx="3766524" cy="1504903"/>
          </a:xfrm>
          <a:prstGeom prst="wedgeRoundRectCallout">
            <a:avLst>
              <a:gd name="adj1" fmla="val 34913"/>
              <a:gd name="adj2" fmla="val 177625"/>
              <a:gd name="adj3" fmla="val 16667"/>
            </a:avLst>
          </a:prstGeom>
          <a:solidFill>
            <a:srgbClr val="04D0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C6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E5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2370" y="3509806"/>
            <a:ext cx="1880632" cy="397004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68580" tIns="34290" rIns="68580" bIns="34290"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6205609" y="4864352"/>
            <a:ext cx="2275041" cy="1345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5971669" y="3763550"/>
            <a:ext cx="21736" cy="8220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079444" y="4477693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2 </a:t>
            </a:r>
            <a:r>
              <a:rPr lang="en-US" sz="2000" b="1" dirty="0" err="1"/>
              <a:t>cột</a:t>
            </a:r>
            <a:endParaRPr 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099689" y="3969503"/>
            <a:ext cx="9797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3 </a:t>
            </a:r>
            <a:r>
              <a:rPr lang="en-US" sz="2000" b="1" dirty="0" err="1"/>
              <a:t>hàng</a:t>
            </a:r>
            <a:endParaRPr lang="en-US" sz="2000" b="1" dirty="0"/>
          </a:p>
        </p:txBody>
      </p:sp>
      <p:pic>
        <p:nvPicPr>
          <p:cNvPr id="25" name="Picture 10" descr="earth25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5688" y="5343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9" name="Straight Arrow Connector 28"/>
          <p:cNvCxnSpPr/>
          <p:nvPr/>
        </p:nvCxnSpPr>
        <p:spPr>
          <a:xfrm flipH="1">
            <a:off x="2337333" y="5281413"/>
            <a:ext cx="184228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768386" y="4148394"/>
            <a:ext cx="5723" cy="7645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794751" y="5336476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2 </a:t>
            </a:r>
            <a:r>
              <a:rPr lang="en-US" sz="2000" b="1" dirty="0" err="1"/>
              <a:t>cột</a:t>
            </a:r>
            <a:endParaRPr lang="en-US" sz="2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880393" y="4469561"/>
            <a:ext cx="9797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3 </a:t>
            </a:r>
            <a:r>
              <a:rPr lang="en-US" sz="2000" b="1" dirty="0" err="1"/>
              <a:t>hàng</a:t>
            </a:r>
            <a:endParaRPr lang="en-US" sz="2000" b="1" dirty="0"/>
          </a:p>
        </p:txBody>
      </p:sp>
      <p:sp>
        <p:nvSpPr>
          <p:cNvPr id="34" name="Rectangle 33"/>
          <p:cNvSpPr/>
          <p:nvPr/>
        </p:nvSpPr>
        <p:spPr>
          <a:xfrm>
            <a:off x="8717706" y="4674644"/>
            <a:ext cx="1983702" cy="39970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35" grpId="0" animBg="1"/>
      <p:bldP spid="36" grpId="0"/>
      <p:bldP spid="3" grpId="0" animBg="1"/>
      <p:bldP spid="3" grpId="1" animBg="1"/>
      <p:bldP spid="4" grpId="0" animBg="1"/>
      <p:bldP spid="22" grpId="0"/>
      <p:bldP spid="23" grpId="0"/>
      <p:bldP spid="3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19</a:t>
            </a:fld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422031" y="478302"/>
            <a:ext cx="18357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2114" y="1789723"/>
            <a:ext cx="862148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5" descr="Book-09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4023">
            <a:off x="4249760" y="4524661"/>
            <a:ext cx="2415478" cy="1840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earth25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7539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iem-Tra-B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0"/>
            <a:ext cx="7961194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3003" y="1462088"/>
            <a:ext cx="878233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24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Hãy nêu các bước để chèn một cột vào bảng tính.</a:t>
            </a:r>
            <a:r>
              <a:rPr lang="en-US" altLang="vi-VN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altLang="vi-VN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64763" y="2044983"/>
            <a:ext cx="977956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400" b="1" u="sng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vi-VN" sz="2400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Hãy điều chỉnh độ rộng cột B cho vừa với dữ liệu,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chèn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7" descr="Walk-02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63" y="5063464"/>
            <a:ext cx="743803" cy="1740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rrow: Right 2">
            <a:hlinkClick r:id="rId4" action="ppaction://hlinkfile"/>
          </p:cNvPr>
          <p:cNvSpPr/>
          <p:nvPr/>
        </p:nvSpPr>
        <p:spPr>
          <a:xfrm>
            <a:off x="10432316" y="5766724"/>
            <a:ext cx="1510748" cy="914400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2</a:t>
            </a:fld>
            <a:endParaRPr lang="vi-VN"/>
          </a:p>
        </p:txBody>
      </p:sp>
      <p:pic>
        <p:nvPicPr>
          <p:cNvPr id="9" name="Picture 10" descr="earth25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42" y="3135832"/>
            <a:ext cx="8082610" cy="290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34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20</a:t>
            </a:fld>
            <a:endParaRPr lang="vi-VN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113" y="491959"/>
            <a:ext cx="8764173" cy="44606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408676" y="5312342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Hình</a:t>
            </a:r>
            <a:r>
              <a:rPr lang="en-US" b="1" dirty="0"/>
              <a:t> 1.49</a:t>
            </a:r>
          </a:p>
        </p:txBody>
      </p:sp>
      <p:sp>
        <p:nvSpPr>
          <p:cNvPr id="7" name="Arrow: Right 6">
            <a:hlinkClick r:id="rId3" action="ppaction://hlinkfile"/>
          </p:cNvPr>
          <p:cNvSpPr/>
          <p:nvPr/>
        </p:nvSpPr>
        <p:spPr>
          <a:xfrm>
            <a:off x="10447606" y="6044600"/>
            <a:ext cx="1744394" cy="723774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10" descr="earth25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61558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21</a:t>
            </a:fld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478302" y="112542"/>
            <a:ext cx="15263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8886" y="632264"/>
            <a:ext cx="880680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chèn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698" y="2865364"/>
            <a:ext cx="4529797" cy="3760519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53" y="2967868"/>
            <a:ext cx="4648326" cy="365801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756941" y="2799470"/>
            <a:ext cx="1913206" cy="604912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552596" y="2672446"/>
            <a:ext cx="1913206" cy="731936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/>
          <p:cNvSpPr/>
          <p:nvPr/>
        </p:nvSpPr>
        <p:spPr>
          <a:xfrm>
            <a:off x="5107339" y="4947210"/>
            <a:ext cx="1743167" cy="2820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21078" y="4485545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Chèn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0" descr="earth25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8243668" y="3305908"/>
            <a:ext cx="745587" cy="33199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42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609" y="1663198"/>
            <a:ext cx="5543794" cy="4231165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9712712" y="1547445"/>
            <a:ext cx="1541441" cy="714038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12" y="1663197"/>
            <a:ext cx="5362858" cy="423116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576596" y="6041362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22</a:t>
            </a:fld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231412" y="367897"/>
            <a:ext cx="6608540" cy="3495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b)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nội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dung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ô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công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12" name="Oval 11"/>
          <p:cNvSpPr/>
          <p:nvPr/>
        </p:nvSpPr>
        <p:spPr>
          <a:xfrm>
            <a:off x="3460653" y="1547445"/>
            <a:ext cx="1631852" cy="714037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0" descr="earth25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102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23</a:t>
            </a:fld>
            <a:endParaRPr lang="vi-VN"/>
          </a:p>
        </p:txBody>
      </p:sp>
      <p:sp>
        <p:nvSpPr>
          <p:cNvPr id="3" name="Rectangle 2"/>
          <p:cNvSpPr/>
          <p:nvPr/>
        </p:nvSpPr>
        <p:spPr>
          <a:xfrm>
            <a:off x="825303" y="1545410"/>
            <a:ext cx="89236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chứa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lệnh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Cut      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Paste          ,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chỉnh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;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công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chép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 y </a:t>
            </a:r>
            <a:r>
              <a:rPr lang="en-US" sz="2800" dirty="0" err="1">
                <a:latin typeface="Times New Roman" panose="02020603050405020304" pitchFamily="18" charset="0"/>
                <a:ea typeface="Arial" panose="020B0604020202020204" pitchFamily="34" charset="0"/>
              </a:rPr>
              <a:t>nguyên</a:t>
            </a:r>
            <a:r>
              <a:rPr lang="en-US" sz="2800" dirty="0"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61073" y="860266"/>
            <a:ext cx="6608540" cy="34958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b) Di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nội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dung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ô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công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</p:txBody>
      </p:sp>
      <p:pic>
        <p:nvPicPr>
          <p:cNvPr id="5" name="Picture 8" descr="Book-09-june">
            <a:hlinkClick r:id="rId2" action="ppaction://hlinkfil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559" y="4783015"/>
            <a:ext cx="2227560" cy="1692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1383" y="2300768"/>
            <a:ext cx="485845" cy="460650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453" y="2302014"/>
            <a:ext cx="438211" cy="459404"/>
          </a:xfrm>
          <a:prstGeom prst="rect">
            <a:avLst/>
          </a:prstGeom>
        </p:spPr>
      </p:pic>
      <p:pic>
        <p:nvPicPr>
          <p:cNvPr id="8" name="Picture 10" descr="earth25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292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8302" y="352475"/>
            <a:ext cx="15263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6264" y="1069144"/>
            <a:ext cx="94394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nhầm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Undo      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1469" y="1971620"/>
            <a:ext cx="506438" cy="39603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638" y="4275657"/>
            <a:ext cx="3546456" cy="1718159"/>
          </a:xfrm>
          <a:prstGeom prst="rect">
            <a:avLst/>
          </a:prstGeom>
        </p:spPr>
      </p:pic>
      <p:pic>
        <p:nvPicPr>
          <p:cNvPr id="15" name="Picture 10" descr="earth25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091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90847" y="6012415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25</a:t>
            </a:fld>
            <a:endParaRPr lang="vi-VN"/>
          </a:p>
        </p:txBody>
      </p:sp>
      <p:sp>
        <p:nvSpPr>
          <p:cNvPr id="7" name="Oval 6"/>
          <p:cNvSpPr/>
          <p:nvPr/>
        </p:nvSpPr>
        <p:spPr>
          <a:xfrm>
            <a:off x="1146408" y="2309321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utoShape 1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2047875" y="2481823"/>
            <a:ext cx="6181725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r>
              <a:rPr lang="fr-FR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fr-F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fr-F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Delete</a:t>
            </a:r>
            <a:endParaRPr lang="en-US" sz="28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146409" y="3269450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utoShape 1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2047875" y="3432655"/>
            <a:ext cx="6181725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r>
              <a:rPr lang="fr-FR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fr-F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fr-F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Enter</a:t>
            </a:r>
            <a:endParaRPr lang="en-US" sz="36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146409" y="5258088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AutoShape 1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2047874" y="5430200"/>
            <a:ext cx="6181725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r>
              <a:rPr lang="fr-FR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fr-F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fr-FR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ESC</a:t>
            </a:r>
            <a:endParaRPr lang="en-US" sz="36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146409" y="4297959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utoShape 1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2047874" y="4474242"/>
            <a:ext cx="6181725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defRPr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36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983963" y="185330"/>
            <a:ext cx="10174366" cy="1379203"/>
            <a:chOff x="994575" y="211680"/>
            <a:chExt cx="8358885" cy="1379203"/>
          </a:xfrm>
        </p:grpSpPr>
        <p:sp>
          <p:nvSpPr>
            <p:cNvPr id="6" name="Rounded Rectangle 5"/>
            <p:cNvSpPr/>
            <p:nvPr/>
          </p:nvSpPr>
          <p:spPr>
            <a:xfrm>
              <a:off x="1951324" y="211680"/>
              <a:ext cx="7402136" cy="1379203"/>
            </a:xfrm>
            <a:prstGeom prst="roundRect">
              <a:avLst/>
            </a:prstGeom>
            <a:solidFill>
              <a:srgbClr val="04D0EC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Sao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thực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hiện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xong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lệnh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sao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chép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dữ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liệu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thì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	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biên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chuyển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động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quanh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khối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dữ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liệu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vẫn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còn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muốn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loại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bỏ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đường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biên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thì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ta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phải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  <a:endPara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994575" y="328075"/>
              <a:ext cx="1433016" cy="1146412"/>
            </a:xfrm>
            <a:prstGeom prst="flowChartConnector">
              <a:avLst/>
            </a:prstGeom>
            <a:solidFill>
              <a:srgbClr val="04D0E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1</a:t>
              </a:r>
              <a:endPara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6" name="Rounded Rectangle 45"/>
          <p:cNvSpPr/>
          <p:nvPr/>
        </p:nvSpPr>
        <p:spPr>
          <a:xfrm>
            <a:off x="9132516" y="5902042"/>
            <a:ext cx="2292824" cy="955958"/>
          </a:xfrm>
          <a:prstGeom prst="roundRect">
            <a:avLst/>
          </a:prstGeom>
          <a:solidFill>
            <a:srgbClr val="04D0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25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7" grpId="0" animBg="1"/>
      <p:bldP spid="23" grpId="0" animBg="1"/>
      <p:bldP spid="16" grpId="0" animBg="1"/>
      <p:bldP spid="24" grpId="0" animBg="1"/>
      <p:bldP spid="20" grpId="0" animBg="1"/>
      <p:bldP spid="25" grpId="0" animBg="1"/>
      <p:bldP spid="18" grpId="0" animBg="1"/>
      <p:bldP spid="26" grpId="0" animBg="1"/>
      <p:bldP spid="4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740" y="2037507"/>
            <a:ext cx="5571125" cy="329387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90847" y="6012415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26</a:t>
            </a:fld>
            <a:endParaRPr lang="vi-VN"/>
          </a:p>
        </p:txBody>
      </p:sp>
      <p:sp>
        <p:nvSpPr>
          <p:cNvPr id="7" name="Oval 6"/>
          <p:cNvSpPr/>
          <p:nvPr/>
        </p:nvSpPr>
        <p:spPr>
          <a:xfrm>
            <a:off x="536807" y="2561112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utoShape 17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38274" y="2728488"/>
            <a:ext cx="3531291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36808" y="3521241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utoShape 17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38275" y="3684446"/>
            <a:ext cx="3531290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508991" y="4467066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AutoShape 17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63203" y="4684293"/>
            <a:ext cx="3506362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08992" y="5478388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utoShape 17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38272" y="5618492"/>
            <a:ext cx="3531293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650829" y="350828"/>
            <a:ext cx="9725624" cy="1379203"/>
            <a:chOff x="677334" y="350256"/>
            <a:chExt cx="8577931" cy="1379203"/>
          </a:xfrm>
        </p:grpSpPr>
        <p:sp>
          <p:nvSpPr>
            <p:cNvPr id="6" name="Rounded Rectangle 5"/>
            <p:cNvSpPr/>
            <p:nvPr/>
          </p:nvSpPr>
          <p:spPr>
            <a:xfrm>
              <a:off x="1740366" y="350256"/>
              <a:ext cx="7514899" cy="1379203"/>
            </a:xfrm>
            <a:prstGeom prst="roundRect">
              <a:avLst/>
            </a:prstGeom>
            <a:solidFill>
              <a:srgbClr val="04D0EC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sao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chép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ô B5 sang ô D5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thì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ô D5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bao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677334" y="444471"/>
              <a:ext cx="1433016" cy="1146412"/>
            </a:xfrm>
            <a:prstGeom prst="flowChartConnector">
              <a:avLst/>
            </a:prstGeom>
            <a:solidFill>
              <a:srgbClr val="04D0E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</a:t>
              </a:r>
              <a:endPara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6" name="Rounded Rectangle 45"/>
          <p:cNvSpPr/>
          <p:nvPr/>
        </p:nvSpPr>
        <p:spPr>
          <a:xfrm>
            <a:off x="9230041" y="5853702"/>
            <a:ext cx="2292824" cy="955958"/>
          </a:xfrm>
          <a:prstGeom prst="roundRect">
            <a:avLst/>
          </a:prstGeom>
          <a:solidFill>
            <a:srgbClr val="04D0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7934641" y="4684293"/>
            <a:ext cx="74553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790847" y="4467066"/>
            <a:ext cx="993376" cy="483927"/>
          </a:xfrm>
          <a:prstGeom prst="rect">
            <a:avLst/>
          </a:prstGeom>
          <a:noFill/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8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7" grpId="0" animBg="1"/>
      <p:bldP spid="23" grpId="0" animBg="1"/>
      <p:bldP spid="16" grpId="0" animBg="1"/>
      <p:bldP spid="24" grpId="0" animBg="1"/>
      <p:bldP spid="20" grpId="0" animBg="1"/>
      <p:bldP spid="25" grpId="0" animBg="1"/>
      <p:bldP spid="18" grpId="0" animBg="1"/>
      <p:bldP spid="26" grpId="0" animBg="1"/>
      <p:bldP spid="46" grpId="0" animBg="1"/>
      <p:bldP spid="19" grpId="0" animBg="1"/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90847" y="6012415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27</a:t>
            </a:fld>
            <a:endParaRPr lang="vi-VN"/>
          </a:p>
        </p:txBody>
      </p:sp>
      <p:sp>
        <p:nvSpPr>
          <p:cNvPr id="7" name="Oval 6"/>
          <p:cNvSpPr/>
          <p:nvPr/>
        </p:nvSpPr>
        <p:spPr>
          <a:xfrm>
            <a:off x="536807" y="2561112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utoShape 1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38272" y="4710238"/>
            <a:ext cx="3531291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fr-FR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fr-FR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36808" y="3521241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utoShape 1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38275" y="3684446"/>
            <a:ext cx="3531290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fr-FR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fr-FR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fr-FR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508991" y="4467066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AutoShape 1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63201" y="2638150"/>
            <a:ext cx="3506362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fr-FR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fr-FR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fr-FR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fr-FR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08992" y="5478388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utoShape 17">
            <a:hlinkClick r:id="rId3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38272" y="5618492"/>
            <a:ext cx="3531293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115624" y="435984"/>
            <a:ext cx="10407241" cy="1592183"/>
            <a:chOff x="916929" y="542773"/>
            <a:chExt cx="8338336" cy="923573"/>
          </a:xfrm>
        </p:grpSpPr>
        <p:sp>
          <p:nvSpPr>
            <p:cNvPr id="6" name="Rounded Rectangle 5"/>
            <p:cNvSpPr/>
            <p:nvPr/>
          </p:nvSpPr>
          <p:spPr>
            <a:xfrm>
              <a:off x="1740366" y="542773"/>
              <a:ext cx="7514899" cy="923573"/>
            </a:xfrm>
            <a:prstGeom prst="roundRect">
              <a:avLst/>
            </a:prstGeom>
            <a:solidFill>
              <a:srgbClr val="04D0EC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	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Điền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thích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hợp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vào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ô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trống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  <a:p>
              <a:pPr lvl="3"/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ô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đích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dung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ô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khối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sao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chép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vào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ô </a:t>
              </a:r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……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……..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bắt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đầu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ô </a:t>
              </a:r>
              <a:r>
                <a:rPr lang="en-US" sz="24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.”</a:t>
              </a:r>
            </a:p>
            <a:p>
              <a:endParaRPr lang="en-US" alt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916929" y="595036"/>
              <a:ext cx="1155375" cy="761505"/>
            </a:xfrm>
            <a:prstGeom prst="flowChartConnector">
              <a:avLst/>
            </a:prstGeom>
            <a:solidFill>
              <a:srgbClr val="04D0E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</a:t>
              </a:r>
              <a:endPara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6" name="Rounded Rectangle 45"/>
          <p:cNvSpPr/>
          <p:nvPr/>
        </p:nvSpPr>
        <p:spPr>
          <a:xfrm>
            <a:off x="9230041" y="5853702"/>
            <a:ext cx="2292824" cy="955958"/>
          </a:xfrm>
          <a:prstGeom prst="roundRect">
            <a:avLst/>
          </a:prstGeom>
          <a:solidFill>
            <a:srgbClr val="04D0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53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>
                      <p:stCondLst>
                        <p:cond delay="0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7" grpId="0" animBg="1"/>
      <p:bldP spid="23" grpId="0" animBg="1"/>
      <p:bldP spid="16" grpId="0" animBg="1"/>
      <p:bldP spid="24" grpId="0" animBg="1"/>
      <p:bldP spid="20" grpId="0" animBg="1"/>
      <p:bldP spid="25" grpId="0" animBg="1"/>
      <p:bldP spid="18" grpId="0" animBg="1"/>
      <p:bldP spid="26" grpId="0" animBg="1"/>
      <p:bldP spid="4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90847" y="6012415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28</a:t>
            </a:fld>
            <a:endParaRPr lang="vi-VN"/>
          </a:p>
        </p:txBody>
      </p:sp>
      <p:grpSp>
        <p:nvGrpSpPr>
          <p:cNvPr id="33" name="Group 32"/>
          <p:cNvGrpSpPr/>
          <p:nvPr/>
        </p:nvGrpSpPr>
        <p:grpSpPr>
          <a:xfrm>
            <a:off x="677335" y="344773"/>
            <a:ext cx="10891814" cy="1379204"/>
            <a:chOff x="1079991" y="211679"/>
            <a:chExt cx="8273469" cy="1379204"/>
          </a:xfrm>
        </p:grpSpPr>
        <p:sp>
          <p:nvSpPr>
            <p:cNvPr id="6" name="Rounded Rectangle 5"/>
            <p:cNvSpPr/>
            <p:nvPr/>
          </p:nvSpPr>
          <p:spPr>
            <a:xfrm>
              <a:off x="1951324" y="211680"/>
              <a:ext cx="7402136" cy="1379203"/>
            </a:xfrm>
            <a:prstGeom prst="roundRect">
              <a:avLst/>
            </a:prstGeom>
            <a:solidFill>
              <a:srgbClr val="04D0EC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Hãy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nêu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bước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sao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chép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v</a:t>
              </a:r>
              <a:r>
                <a:rPr lang="vi-VN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à di chuyển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dung ô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vi-VN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trong 1 phút</a:t>
              </a:r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  <a:endPara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1079991" y="211679"/>
              <a:ext cx="1065919" cy="1379203"/>
            </a:xfrm>
            <a:prstGeom prst="flowChartConnector">
              <a:avLst/>
            </a:prstGeom>
            <a:solidFill>
              <a:srgbClr val="04D0E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1</a:t>
              </a:r>
              <a:endPara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5" name="Oval 8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01:00</a:t>
            </a:r>
          </a:p>
        </p:txBody>
      </p:sp>
      <p:sp>
        <p:nvSpPr>
          <p:cNvPr id="86" name="Oval 8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00:59</a:t>
            </a:r>
          </a:p>
        </p:txBody>
      </p:sp>
      <p:sp>
        <p:nvSpPr>
          <p:cNvPr id="87" name="Oval 8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00:58</a:t>
            </a:r>
          </a:p>
        </p:txBody>
      </p:sp>
      <p:sp>
        <p:nvSpPr>
          <p:cNvPr id="88" name="Oval 8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00:57</a:t>
            </a:r>
          </a:p>
        </p:txBody>
      </p:sp>
      <p:sp>
        <p:nvSpPr>
          <p:cNvPr id="89" name="Oval 8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00:56</a:t>
            </a:r>
          </a:p>
        </p:txBody>
      </p:sp>
      <p:sp>
        <p:nvSpPr>
          <p:cNvPr id="90" name="Oval 8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00:55</a:t>
            </a:r>
          </a:p>
        </p:txBody>
      </p:sp>
      <p:sp>
        <p:nvSpPr>
          <p:cNvPr id="91" name="Oval 9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00:54</a:t>
            </a:r>
          </a:p>
        </p:txBody>
      </p:sp>
      <p:sp>
        <p:nvSpPr>
          <p:cNvPr id="92" name="Oval 9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00:53</a:t>
            </a:r>
          </a:p>
        </p:txBody>
      </p:sp>
      <p:sp>
        <p:nvSpPr>
          <p:cNvPr id="93" name="Oval 9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00:52</a:t>
            </a:r>
          </a:p>
        </p:txBody>
      </p:sp>
      <p:sp>
        <p:nvSpPr>
          <p:cNvPr id="94" name="Oval 9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00:51</a:t>
            </a:r>
          </a:p>
        </p:txBody>
      </p:sp>
      <p:sp>
        <p:nvSpPr>
          <p:cNvPr id="95" name="Oval 9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00:50</a:t>
            </a:r>
          </a:p>
        </p:txBody>
      </p:sp>
      <p:sp>
        <p:nvSpPr>
          <p:cNvPr id="96" name="Oval 9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00:49</a:t>
            </a:r>
          </a:p>
        </p:txBody>
      </p:sp>
      <p:sp>
        <p:nvSpPr>
          <p:cNvPr id="97" name="Oval 9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00:48</a:t>
            </a:r>
          </a:p>
        </p:txBody>
      </p:sp>
      <p:sp>
        <p:nvSpPr>
          <p:cNvPr id="98" name="Oval 9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00:47</a:t>
            </a:r>
          </a:p>
        </p:txBody>
      </p:sp>
      <p:sp>
        <p:nvSpPr>
          <p:cNvPr id="99" name="Oval 9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00:46</a:t>
            </a:r>
          </a:p>
        </p:txBody>
      </p:sp>
      <p:sp>
        <p:nvSpPr>
          <p:cNvPr id="100" name="Oval 9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00:45</a:t>
            </a:r>
          </a:p>
        </p:txBody>
      </p:sp>
      <p:sp>
        <p:nvSpPr>
          <p:cNvPr id="101" name="Oval 10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00:44</a:t>
            </a:r>
          </a:p>
        </p:txBody>
      </p:sp>
      <p:sp>
        <p:nvSpPr>
          <p:cNvPr id="102" name="Oval 10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00:43</a:t>
            </a:r>
          </a:p>
        </p:txBody>
      </p:sp>
      <p:sp>
        <p:nvSpPr>
          <p:cNvPr id="103" name="Oval 10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00:42</a:t>
            </a:r>
          </a:p>
        </p:txBody>
      </p:sp>
      <p:sp>
        <p:nvSpPr>
          <p:cNvPr id="104" name="Oval 10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00:41</a:t>
            </a:r>
          </a:p>
        </p:txBody>
      </p:sp>
      <p:sp>
        <p:nvSpPr>
          <p:cNvPr id="105" name="Oval 10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00:40</a:t>
            </a:r>
          </a:p>
        </p:txBody>
      </p:sp>
      <p:sp>
        <p:nvSpPr>
          <p:cNvPr id="106" name="Oval 10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00:39</a:t>
            </a:r>
          </a:p>
        </p:txBody>
      </p:sp>
      <p:sp>
        <p:nvSpPr>
          <p:cNvPr id="107" name="Oval 10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00:38</a:t>
            </a:r>
          </a:p>
        </p:txBody>
      </p:sp>
      <p:sp>
        <p:nvSpPr>
          <p:cNvPr id="108" name="Oval 10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00:37</a:t>
            </a:r>
          </a:p>
        </p:txBody>
      </p:sp>
      <p:sp>
        <p:nvSpPr>
          <p:cNvPr id="109" name="Oval 10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00:36</a:t>
            </a:r>
          </a:p>
        </p:txBody>
      </p:sp>
      <p:sp>
        <p:nvSpPr>
          <p:cNvPr id="110" name="Oval 10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00:35</a:t>
            </a:r>
          </a:p>
        </p:txBody>
      </p:sp>
      <p:sp>
        <p:nvSpPr>
          <p:cNvPr id="111" name="Oval 11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00:34</a:t>
            </a:r>
          </a:p>
        </p:txBody>
      </p:sp>
      <p:sp>
        <p:nvSpPr>
          <p:cNvPr id="112" name="Oval 11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00:33</a:t>
            </a:r>
          </a:p>
        </p:txBody>
      </p:sp>
      <p:sp>
        <p:nvSpPr>
          <p:cNvPr id="113" name="Oval 11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00:32</a:t>
            </a:r>
          </a:p>
        </p:txBody>
      </p:sp>
      <p:sp>
        <p:nvSpPr>
          <p:cNvPr id="114" name="Oval 11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00:31</a:t>
            </a:r>
          </a:p>
        </p:txBody>
      </p:sp>
      <p:sp>
        <p:nvSpPr>
          <p:cNvPr id="115" name="Oval 11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00:30</a:t>
            </a:r>
          </a:p>
        </p:txBody>
      </p:sp>
      <p:sp>
        <p:nvSpPr>
          <p:cNvPr id="116" name="Oval 11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00:29</a:t>
            </a:r>
          </a:p>
        </p:txBody>
      </p:sp>
      <p:sp>
        <p:nvSpPr>
          <p:cNvPr id="117" name="Oval 11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00:28</a:t>
            </a:r>
          </a:p>
        </p:txBody>
      </p:sp>
      <p:sp>
        <p:nvSpPr>
          <p:cNvPr id="118" name="Oval 11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00:27</a:t>
            </a:r>
          </a:p>
        </p:txBody>
      </p:sp>
      <p:sp>
        <p:nvSpPr>
          <p:cNvPr id="119" name="Oval 11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00:26</a:t>
            </a:r>
          </a:p>
        </p:txBody>
      </p:sp>
      <p:sp>
        <p:nvSpPr>
          <p:cNvPr id="120" name="Oval 11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00:25</a:t>
            </a:r>
          </a:p>
        </p:txBody>
      </p:sp>
      <p:sp>
        <p:nvSpPr>
          <p:cNvPr id="121" name="Oval 12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00:24</a:t>
            </a:r>
          </a:p>
        </p:txBody>
      </p:sp>
      <p:sp>
        <p:nvSpPr>
          <p:cNvPr id="122" name="Oval 12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00:23</a:t>
            </a:r>
          </a:p>
        </p:txBody>
      </p:sp>
      <p:sp>
        <p:nvSpPr>
          <p:cNvPr id="123" name="Oval 12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00:22</a:t>
            </a:r>
          </a:p>
        </p:txBody>
      </p:sp>
      <p:sp>
        <p:nvSpPr>
          <p:cNvPr id="124" name="Oval 12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00:21</a:t>
            </a:r>
          </a:p>
        </p:txBody>
      </p:sp>
      <p:sp>
        <p:nvSpPr>
          <p:cNvPr id="125" name="Oval 12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00:20</a:t>
            </a:r>
          </a:p>
        </p:txBody>
      </p:sp>
      <p:sp>
        <p:nvSpPr>
          <p:cNvPr id="126" name="Oval 12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00:19</a:t>
            </a:r>
          </a:p>
        </p:txBody>
      </p:sp>
      <p:sp>
        <p:nvSpPr>
          <p:cNvPr id="127" name="Oval 12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00:18</a:t>
            </a:r>
          </a:p>
        </p:txBody>
      </p:sp>
      <p:sp>
        <p:nvSpPr>
          <p:cNvPr id="128" name="Oval 12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00:17</a:t>
            </a:r>
          </a:p>
        </p:txBody>
      </p:sp>
      <p:sp>
        <p:nvSpPr>
          <p:cNvPr id="129" name="Oval 12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00:16</a:t>
            </a:r>
          </a:p>
        </p:txBody>
      </p:sp>
      <p:sp>
        <p:nvSpPr>
          <p:cNvPr id="130" name="Oval 12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00:15</a:t>
            </a:r>
          </a:p>
        </p:txBody>
      </p:sp>
      <p:sp>
        <p:nvSpPr>
          <p:cNvPr id="131" name="Oval 13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00:14</a:t>
            </a:r>
          </a:p>
        </p:txBody>
      </p:sp>
      <p:sp>
        <p:nvSpPr>
          <p:cNvPr id="132" name="Oval 13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00:13</a:t>
            </a:r>
          </a:p>
        </p:txBody>
      </p:sp>
      <p:sp>
        <p:nvSpPr>
          <p:cNvPr id="133" name="Oval 13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00:12</a:t>
            </a:r>
          </a:p>
        </p:txBody>
      </p:sp>
      <p:sp>
        <p:nvSpPr>
          <p:cNvPr id="134" name="Oval 13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00:11</a:t>
            </a:r>
          </a:p>
        </p:txBody>
      </p:sp>
      <p:sp>
        <p:nvSpPr>
          <p:cNvPr id="135" name="Oval 13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00:10</a:t>
            </a:r>
          </a:p>
        </p:txBody>
      </p:sp>
      <p:sp>
        <p:nvSpPr>
          <p:cNvPr id="136" name="Oval 13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00:09</a:t>
            </a:r>
          </a:p>
        </p:txBody>
      </p:sp>
      <p:sp>
        <p:nvSpPr>
          <p:cNvPr id="137" name="Oval 13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00:08</a:t>
            </a:r>
          </a:p>
        </p:txBody>
      </p:sp>
      <p:sp>
        <p:nvSpPr>
          <p:cNvPr id="138" name="Oval 13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00:07</a:t>
            </a:r>
          </a:p>
        </p:txBody>
      </p:sp>
      <p:sp>
        <p:nvSpPr>
          <p:cNvPr id="139" name="Oval 13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00:06</a:t>
            </a:r>
          </a:p>
        </p:txBody>
      </p:sp>
      <p:sp>
        <p:nvSpPr>
          <p:cNvPr id="140" name="Oval 13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00:05</a:t>
            </a:r>
          </a:p>
        </p:txBody>
      </p:sp>
      <p:sp>
        <p:nvSpPr>
          <p:cNvPr id="141" name="Oval 14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00:04</a:t>
            </a:r>
          </a:p>
        </p:txBody>
      </p:sp>
      <p:sp>
        <p:nvSpPr>
          <p:cNvPr id="142" name="Oval 14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00:03</a:t>
            </a:r>
          </a:p>
        </p:txBody>
      </p:sp>
      <p:sp>
        <p:nvSpPr>
          <p:cNvPr id="143" name="Oval 14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00:02</a:t>
            </a:r>
          </a:p>
        </p:txBody>
      </p:sp>
      <p:sp>
        <p:nvSpPr>
          <p:cNvPr id="144" name="Oval 14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00:01</a:t>
            </a:r>
          </a:p>
        </p:txBody>
      </p:sp>
      <p:sp>
        <p:nvSpPr>
          <p:cNvPr id="145" name="Oval 14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00:00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: Rounded Corners 20"/>
          <p:cNvSpPr/>
          <p:nvPr/>
        </p:nvSpPr>
        <p:spPr>
          <a:xfrm>
            <a:off x="3132209" y="4743649"/>
            <a:ext cx="1969878" cy="60960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bg1"/>
                </a:solidFill>
              </a:rPr>
              <a:t>Start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0</a:t>
            </a:r>
            <a:r>
              <a:rPr lang="vi-VN" sz="4000" dirty="0">
                <a:solidFill>
                  <a:schemeClr val="tx1"/>
                </a:solidFill>
              </a:rPr>
              <a:t>1</a:t>
            </a:r>
            <a:r>
              <a:rPr lang="en-US" sz="4000" dirty="0">
                <a:solidFill>
                  <a:schemeClr val="tx1"/>
                </a:solidFill>
              </a:rPr>
              <a:t>:00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7" name="Rectangle: Rounded Corners 146"/>
          <p:cNvSpPr/>
          <p:nvPr/>
        </p:nvSpPr>
        <p:spPr>
          <a:xfrm>
            <a:off x="3132209" y="5526157"/>
            <a:ext cx="1969878" cy="48625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/>
              <a:t>Stop</a:t>
            </a:r>
            <a:endParaRPr lang="en-US" sz="3200" b="1" dirty="0"/>
          </a:p>
        </p:txBody>
      </p:sp>
      <p:sp>
        <p:nvSpPr>
          <p:cNvPr id="148" name="Oval 147"/>
          <p:cNvSpPr/>
          <p:nvPr/>
        </p:nvSpPr>
        <p:spPr>
          <a:xfrm>
            <a:off x="3157026" y="2305660"/>
            <a:ext cx="2109785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</a:rPr>
              <a:t>Hết Giời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25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5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500"/>
                            </p:stCondLst>
                            <p:childTnLst>
                              <p:par>
                                <p:cTn id="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5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0"/>
                            </p:stCondLst>
                            <p:childTnLst>
                              <p:par>
                                <p:cTn id="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35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5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6500"/>
                            </p:stCondLst>
                            <p:childTnLst>
                              <p:par>
                                <p:cTn id="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75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500"/>
                            </p:stCondLst>
                            <p:childTnLst>
                              <p:par>
                                <p:cTn id="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95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500"/>
                            </p:stCondLst>
                            <p:childTnLst>
                              <p:par>
                                <p:cTn id="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1500"/>
                            </p:stCondLst>
                            <p:childTnLst>
                              <p:par>
                                <p:cTn id="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500"/>
                            </p:stCondLst>
                            <p:childTnLst>
                              <p:par>
                                <p:cTn id="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3500"/>
                            </p:stCondLst>
                            <p:childTnLst>
                              <p:par>
                                <p:cTn id="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4500"/>
                            </p:stCondLst>
                            <p:childTnLst>
                              <p:par>
                                <p:cTn id="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500"/>
                            </p:stCondLst>
                            <p:childTnLst>
                              <p:par>
                                <p:cTn id="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6500"/>
                            </p:stCondLst>
                            <p:childTnLst>
                              <p:par>
                                <p:cTn id="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7500"/>
                            </p:stCondLst>
                            <p:childTnLst>
                              <p:par>
                                <p:cTn id="1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8500"/>
                            </p:stCondLst>
                            <p:childTnLst>
                              <p:par>
                                <p:cTn id="1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9500"/>
                            </p:stCondLst>
                            <p:childTnLst>
                              <p:par>
                                <p:cTn id="1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1500"/>
                            </p:stCondLst>
                            <p:childTnLst>
                              <p:par>
                                <p:cTn id="1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2500"/>
                            </p:stCondLst>
                            <p:childTnLst>
                              <p:par>
                                <p:cTn id="1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3500"/>
                            </p:stCondLst>
                            <p:childTnLst>
                              <p:par>
                                <p:cTn id="1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4500"/>
                            </p:stCondLst>
                            <p:childTnLst>
                              <p:par>
                                <p:cTn id="1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5500"/>
                            </p:stCondLst>
                            <p:childTnLst>
                              <p:par>
                                <p:cTn id="1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6500"/>
                            </p:stCondLst>
                            <p:childTnLst>
                              <p:par>
                                <p:cTn id="1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7500"/>
                            </p:stCondLst>
                            <p:childTnLst>
                              <p:par>
                                <p:cTn id="1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8500"/>
                            </p:stCondLst>
                            <p:childTnLst>
                              <p:par>
                                <p:cTn id="1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9500"/>
                            </p:stCondLst>
                            <p:childTnLst>
                              <p:par>
                                <p:cTn id="1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0500"/>
                            </p:stCondLst>
                            <p:childTnLst>
                              <p:par>
                                <p:cTn id="1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1500"/>
                            </p:stCondLst>
                            <p:childTnLst>
                              <p:par>
                                <p:cTn id="1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2500"/>
                            </p:stCondLst>
                            <p:childTnLst>
                              <p:par>
                                <p:cTn id="1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3500"/>
                            </p:stCondLst>
                            <p:childTnLst>
                              <p:par>
                                <p:cTn id="1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4500"/>
                            </p:stCondLst>
                            <p:childTnLst>
                              <p:par>
                                <p:cTn id="1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5500"/>
                            </p:stCondLst>
                            <p:childTnLst>
                              <p:par>
                                <p:cTn id="1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6500"/>
                            </p:stCondLst>
                            <p:childTnLst>
                              <p:par>
                                <p:cTn id="1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7500"/>
                            </p:stCondLst>
                            <p:childTnLst>
                              <p:par>
                                <p:cTn id="1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8500"/>
                            </p:stCondLst>
                            <p:childTnLst>
                              <p:par>
                                <p:cTn id="1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9500"/>
                            </p:stCondLst>
                            <p:childTnLst>
                              <p:par>
                                <p:cTn id="1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500"/>
                            </p:stCondLst>
                            <p:childTnLst>
                              <p:par>
                                <p:cTn id="1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1500"/>
                            </p:stCondLst>
                            <p:childTnLst>
                              <p:par>
                                <p:cTn id="1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2500"/>
                            </p:stCondLst>
                            <p:childTnLst>
                              <p:par>
                                <p:cTn id="1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3500"/>
                            </p:stCondLst>
                            <p:childTnLst>
                              <p:par>
                                <p:cTn id="1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4500"/>
                            </p:stCondLst>
                            <p:childTnLst>
                              <p:par>
                                <p:cTn id="1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5500"/>
                            </p:stCondLst>
                            <p:childTnLst>
                              <p:par>
                                <p:cTn id="1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6500"/>
                            </p:stCondLst>
                            <p:childTnLst>
                              <p:par>
                                <p:cTn id="1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7500"/>
                            </p:stCondLst>
                            <p:childTnLst>
                              <p:par>
                                <p:cTn id="1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8500"/>
                            </p:stCondLst>
                            <p:childTnLst>
                              <p:par>
                                <p:cTn id="1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9500"/>
                            </p:stCondLst>
                            <p:childTnLst>
                              <p:par>
                                <p:cTn id="1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60500"/>
                            </p:stCondLst>
                            <p:childTnLst>
                              <p:par>
                                <p:cTn id="1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21" grpId="0" animBg="1"/>
      <p:bldP spid="146" grpId="0" animBg="1"/>
      <p:bldP spid="14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347" y="2292627"/>
            <a:ext cx="6620799" cy="3325866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90847" y="6012415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29</a:t>
            </a:fld>
            <a:endParaRPr lang="vi-VN"/>
          </a:p>
        </p:txBody>
      </p:sp>
      <p:sp>
        <p:nvSpPr>
          <p:cNvPr id="7" name="Oval 6"/>
          <p:cNvSpPr/>
          <p:nvPr/>
        </p:nvSpPr>
        <p:spPr>
          <a:xfrm>
            <a:off x="536807" y="2561112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utoShape 17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38272" y="4704194"/>
            <a:ext cx="3531291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0" hangingPunct="0">
              <a:defRPr/>
            </a:pPr>
            <a:r>
              <a:rPr lang="fr-F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AVERAGE(E4:G4)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>
              <a:defRPr/>
            </a:pP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36808" y="3521241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AutoShape 17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88128" y="2533706"/>
            <a:ext cx="3531290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AVERAGE(E7:G7)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508991" y="4467066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AutoShape 17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13347" y="3629854"/>
            <a:ext cx="3506362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AVERAGE(C4:E4)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508992" y="5478388"/>
            <a:ext cx="709683" cy="750627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AutoShape 17">
            <a:hlinkClick r:id="rId4" action="ppaction://hlinkpres?slideindex=1&amp;slidetitle="/>
          </p:cNvPr>
          <p:cNvSpPr>
            <a:spLocks noChangeArrowheads="1"/>
          </p:cNvSpPr>
          <p:nvPr/>
        </p:nvSpPr>
        <p:spPr bwMode="gray">
          <a:xfrm>
            <a:off x="1438272" y="5618492"/>
            <a:ext cx="3531293" cy="533400"/>
          </a:xfrm>
          <a:prstGeom prst="roundRect">
            <a:avLst>
              <a:gd name="adj" fmla="val 50000"/>
            </a:avLst>
          </a:prstGeom>
          <a:noFill/>
          <a:ln w="19050" algn="ctr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fr-FR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AVERAGE(C7:E7)</a:t>
            </a:r>
            <a:endParaRPr lang="en-US" sz="2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891648" y="345644"/>
            <a:ext cx="10313165" cy="1592183"/>
            <a:chOff x="992303" y="522421"/>
            <a:chExt cx="8262962" cy="923573"/>
          </a:xfrm>
        </p:grpSpPr>
        <p:sp>
          <p:nvSpPr>
            <p:cNvPr id="6" name="Rounded Rectangle 5"/>
            <p:cNvSpPr/>
            <p:nvPr/>
          </p:nvSpPr>
          <p:spPr>
            <a:xfrm>
              <a:off x="1740366" y="522421"/>
              <a:ext cx="7514899" cy="923573"/>
            </a:xfrm>
            <a:prstGeom prst="roundRect">
              <a:avLst/>
            </a:prstGeom>
            <a:solidFill>
              <a:srgbClr val="04D0EC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	</a:t>
              </a:r>
              <a:r>
                <a:rPr lang="en-US" alt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Cho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liệu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Ô E4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bằng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	</a:t>
              </a:r>
            </a:p>
            <a:p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=AVERAGE(C4:E4).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Nếu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di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chuyển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ô F4 sang ô H7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thì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công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	ở ô H7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gì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992303" y="584145"/>
              <a:ext cx="1155375" cy="761505"/>
            </a:xfrm>
            <a:prstGeom prst="flowChartConnector">
              <a:avLst/>
            </a:prstGeom>
            <a:solidFill>
              <a:srgbClr val="04D0E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</a:t>
              </a:r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  <a:endPara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6" name="Rounded Rectangle 45"/>
          <p:cNvSpPr/>
          <p:nvPr/>
        </p:nvSpPr>
        <p:spPr>
          <a:xfrm>
            <a:off x="9230041" y="5853702"/>
            <a:ext cx="2292824" cy="955958"/>
          </a:xfrm>
          <a:prstGeom prst="roundRect">
            <a:avLst/>
          </a:prstGeom>
          <a:solidFill>
            <a:srgbClr val="04D0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  <a:endParaRPr lang="vi-V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0283687" y="4467066"/>
            <a:ext cx="622852" cy="5168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56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1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2" fill="hold">
                      <p:stCondLst>
                        <p:cond delay="0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</p:childTnLst>
        </p:cTn>
      </p:par>
    </p:tnLst>
    <p:bldLst>
      <p:bldP spid="7" grpId="0" animBg="1"/>
      <p:bldP spid="23" grpId="0" animBg="1"/>
      <p:bldP spid="16" grpId="0" animBg="1"/>
      <p:bldP spid="24" grpId="0" animBg="1"/>
      <p:bldP spid="20" grpId="0" animBg="1"/>
      <p:bldP spid="25" grpId="0" animBg="1"/>
      <p:bldP spid="18" grpId="0" animBg="1"/>
      <p:bldP spid="26" grpId="0" animBg="1"/>
      <p:bldP spid="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3</a:t>
            </a:fld>
            <a:endParaRPr lang="vi-VN"/>
          </a:p>
        </p:txBody>
      </p:sp>
      <p:sp>
        <p:nvSpPr>
          <p:cNvPr id="32" name="Rounded Rectangle 31"/>
          <p:cNvSpPr/>
          <p:nvPr/>
        </p:nvSpPr>
        <p:spPr>
          <a:xfrm>
            <a:off x="1782090" y="3443076"/>
            <a:ext cx="6387156" cy="514362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2.Chèn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xóa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996283" y="2445835"/>
            <a:ext cx="7830330" cy="541527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1.Điều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107973" y="4373487"/>
            <a:ext cx="6482690" cy="700709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3.Sao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Slide Number Placeholder 4"/>
          <p:cNvSpPr txBox="1">
            <a:spLocks/>
          </p:cNvSpPr>
          <p:nvPr/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vi-VN"/>
            </a:defPPr>
            <a:lvl1pPr marL="0" algn="r" defTabSz="914400" rtl="0" eaLnBrk="1" latinLnBrk="0" hangingPunct="1">
              <a:defRPr sz="9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8CE724-4041-4F4D-97A4-6FFFA54E8617}" type="slidenum">
              <a:rPr lang="vi-VN" smtClean="0"/>
              <a:pPr/>
              <a:t>3</a:t>
            </a:fld>
            <a:endParaRPr lang="vi-VN"/>
          </a:p>
        </p:txBody>
      </p:sp>
      <p:sp>
        <p:nvSpPr>
          <p:cNvPr id="42" name="TextBox 41"/>
          <p:cNvSpPr txBox="1"/>
          <p:nvPr/>
        </p:nvSpPr>
        <p:spPr>
          <a:xfrm>
            <a:off x="4148918" y="1111531"/>
            <a:ext cx="22655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Tiết 2 )</a:t>
            </a:r>
            <a:endParaRPr lang="vi-VN" sz="40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382138" y="2496758"/>
            <a:ext cx="409432" cy="445418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5" name="Oval 44"/>
          <p:cNvSpPr/>
          <p:nvPr/>
        </p:nvSpPr>
        <p:spPr>
          <a:xfrm>
            <a:off x="677334" y="3499296"/>
            <a:ext cx="409432" cy="401921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0000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1113072" y="4501332"/>
            <a:ext cx="409432" cy="44502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7" name="Picture 5" descr="Book-09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4828" y="1670331"/>
            <a:ext cx="10001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77334" y="110579"/>
            <a:ext cx="8596668" cy="1320800"/>
          </a:xfrm>
        </p:spPr>
        <p:txBody>
          <a:bodyPr>
            <a:prstTxWarp prst="textChevron">
              <a:avLst/>
            </a:prstTxWarp>
            <a:normAutofit fontScale="90000"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5: THAO TÁC VỚI BẢNG TÍNH</a:t>
            </a:r>
            <a:endParaRPr lang="vi-V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33"/>
          <p:cNvSpPr/>
          <p:nvPr/>
        </p:nvSpPr>
        <p:spPr>
          <a:xfrm>
            <a:off x="2343923" y="5579115"/>
            <a:ext cx="6482690" cy="700709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4.Sao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vi-VN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1587269" y="5690061"/>
            <a:ext cx="409432" cy="44502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5" name="Picture 10" descr="earth25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90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44" grpId="0" animBg="1"/>
      <p:bldP spid="45" grpId="0" animBg="1"/>
      <p:bldP spid="46" grpId="0" animBg="1"/>
      <p:bldP spid="18" grpId="0" animBg="1"/>
      <p:bldP spid="1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90847" y="6012415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30</a:t>
            </a:fld>
            <a:endParaRPr lang="vi-VN"/>
          </a:p>
        </p:txBody>
      </p:sp>
      <p:grpSp>
        <p:nvGrpSpPr>
          <p:cNvPr id="33" name="Group 32"/>
          <p:cNvGrpSpPr/>
          <p:nvPr/>
        </p:nvGrpSpPr>
        <p:grpSpPr>
          <a:xfrm>
            <a:off x="677335" y="344773"/>
            <a:ext cx="10891814" cy="1379204"/>
            <a:chOff x="1079991" y="211679"/>
            <a:chExt cx="8273469" cy="1379204"/>
          </a:xfrm>
        </p:grpSpPr>
        <p:sp>
          <p:nvSpPr>
            <p:cNvPr id="6" name="Rounded Rectangle 5"/>
            <p:cNvSpPr/>
            <p:nvPr/>
          </p:nvSpPr>
          <p:spPr>
            <a:xfrm>
              <a:off x="1951324" y="211680"/>
              <a:ext cx="7402136" cy="1379203"/>
            </a:xfrm>
            <a:prstGeom prst="roundRect">
              <a:avLst/>
            </a:prstGeom>
            <a:solidFill>
              <a:srgbClr val="04D0EC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Hãy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nêu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bước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sao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chép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v</a:t>
              </a:r>
              <a:r>
                <a:rPr lang="vi-VN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à di chuyển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nội</a:t>
              </a:r>
              <a:r>
                <a:rPr lang="en-US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dung ô </a:t>
              </a:r>
              <a:r>
                <a:rPr lang="en-US" altLang="en-US" sz="24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vi-VN" alt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trong 1 phút</a:t>
              </a:r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  <a:endPara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Flowchart: Connector 31"/>
            <p:cNvSpPr/>
            <p:nvPr/>
          </p:nvSpPr>
          <p:spPr>
            <a:xfrm>
              <a:off x="1079991" y="211679"/>
              <a:ext cx="1065919" cy="1379203"/>
            </a:xfrm>
            <a:prstGeom prst="flowChartConnector">
              <a:avLst/>
            </a:prstGeom>
            <a:solidFill>
              <a:srgbClr val="04D0E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1</a:t>
              </a:r>
              <a:endParaRPr lang="vi-V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5" name="Oval 8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01:00</a:t>
            </a:r>
          </a:p>
        </p:txBody>
      </p:sp>
      <p:sp>
        <p:nvSpPr>
          <p:cNvPr id="86" name="Oval 8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00:59</a:t>
            </a:r>
          </a:p>
        </p:txBody>
      </p:sp>
      <p:sp>
        <p:nvSpPr>
          <p:cNvPr id="87" name="Oval 8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00:58</a:t>
            </a:r>
          </a:p>
        </p:txBody>
      </p:sp>
      <p:sp>
        <p:nvSpPr>
          <p:cNvPr id="88" name="Oval 8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00:57</a:t>
            </a:r>
          </a:p>
        </p:txBody>
      </p:sp>
      <p:sp>
        <p:nvSpPr>
          <p:cNvPr id="89" name="Oval 8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00:56</a:t>
            </a:r>
          </a:p>
        </p:txBody>
      </p:sp>
      <p:sp>
        <p:nvSpPr>
          <p:cNvPr id="90" name="Oval 8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00:55</a:t>
            </a:r>
          </a:p>
        </p:txBody>
      </p:sp>
      <p:sp>
        <p:nvSpPr>
          <p:cNvPr id="91" name="Oval 9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00:54</a:t>
            </a:r>
          </a:p>
        </p:txBody>
      </p:sp>
      <p:sp>
        <p:nvSpPr>
          <p:cNvPr id="92" name="Oval 9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00:53</a:t>
            </a:r>
          </a:p>
        </p:txBody>
      </p:sp>
      <p:sp>
        <p:nvSpPr>
          <p:cNvPr id="93" name="Oval 9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00:52</a:t>
            </a:r>
          </a:p>
        </p:txBody>
      </p:sp>
      <p:sp>
        <p:nvSpPr>
          <p:cNvPr id="94" name="Oval 9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00:51</a:t>
            </a:r>
          </a:p>
        </p:txBody>
      </p:sp>
      <p:sp>
        <p:nvSpPr>
          <p:cNvPr id="95" name="Oval 9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00:50</a:t>
            </a:r>
          </a:p>
        </p:txBody>
      </p:sp>
      <p:sp>
        <p:nvSpPr>
          <p:cNvPr id="96" name="Oval 9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00:49</a:t>
            </a:r>
          </a:p>
        </p:txBody>
      </p:sp>
      <p:sp>
        <p:nvSpPr>
          <p:cNvPr id="97" name="Oval 9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00:48</a:t>
            </a:r>
          </a:p>
        </p:txBody>
      </p:sp>
      <p:sp>
        <p:nvSpPr>
          <p:cNvPr id="98" name="Oval 9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00:47</a:t>
            </a:r>
          </a:p>
        </p:txBody>
      </p:sp>
      <p:sp>
        <p:nvSpPr>
          <p:cNvPr id="99" name="Oval 9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00:46</a:t>
            </a:r>
          </a:p>
        </p:txBody>
      </p:sp>
      <p:sp>
        <p:nvSpPr>
          <p:cNvPr id="100" name="Oval 9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00:45</a:t>
            </a:r>
          </a:p>
        </p:txBody>
      </p:sp>
      <p:sp>
        <p:nvSpPr>
          <p:cNvPr id="101" name="Oval 10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00:44</a:t>
            </a:r>
          </a:p>
        </p:txBody>
      </p:sp>
      <p:sp>
        <p:nvSpPr>
          <p:cNvPr id="102" name="Oval 10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00:43</a:t>
            </a:r>
          </a:p>
        </p:txBody>
      </p:sp>
      <p:sp>
        <p:nvSpPr>
          <p:cNvPr id="103" name="Oval 10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00:42</a:t>
            </a:r>
          </a:p>
        </p:txBody>
      </p:sp>
      <p:sp>
        <p:nvSpPr>
          <p:cNvPr id="104" name="Oval 10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00:41</a:t>
            </a:r>
          </a:p>
        </p:txBody>
      </p:sp>
      <p:sp>
        <p:nvSpPr>
          <p:cNvPr id="105" name="Oval 10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00:40</a:t>
            </a:r>
          </a:p>
        </p:txBody>
      </p:sp>
      <p:sp>
        <p:nvSpPr>
          <p:cNvPr id="106" name="Oval 10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00:39</a:t>
            </a:r>
          </a:p>
        </p:txBody>
      </p:sp>
      <p:sp>
        <p:nvSpPr>
          <p:cNvPr id="107" name="Oval 10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00:38</a:t>
            </a:r>
          </a:p>
        </p:txBody>
      </p:sp>
      <p:sp>
        <p:nvSpPr>
          <p:cNvPr id="108" name="Oval 10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00:37</a:t>
            </a:r>
          </a:p>
        </p:txBody>
      </p:sp>
      <p:sp>
        <p:nvSpPr>
          <p:cNvPr id="109" name="Oval 10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00:36</a:t>
            </a:r>
          </a:p>
        </p:txBody>
      </p:sp>
      <p:sp>
        <p:nvSpPr>
          <p:cNvPr id="110" name="Oval 10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00:35</a:t>
            </a:r>
          </a:p>
        </p:txBody>
      </p:sp>
      <p:sp>
        <p:nvSpPr>
          <p:cNvPr id="111" name="Oval 11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00:34</a:t>
            </a:r>
          </a:p>
        </p:txBody>
      </p:sp>
      <p:sp>
        <p:nvSpPr>
          <p:cNvPr id="112" name="Oval 11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00:33</a:t>
            </a:r>
          </a:p>
        </p:txBody>
      </p:sp>
      <p:sp>
        <p:nvSpPr>
          <p:cNvPr id="113" name="Oval 11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00:32</a:t>
            </a:r>
          </a:p>
        </p:txBody>
      </p:sp>
      <p:sp>
        <p:nvSpPr>
          <p:cNvPr id="114" name="Oval 11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00:31</a:t>
            </a:r>
          </a:p>
        </p:txBody>
      </p:sp>
      <p:sp>
        <p:nvSpPr>
          <p:cNvPr id="115" name="Oval 11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00:30</a:t>
            </a:r>
          </a:p>
        </p:txBody>
      </p:sp>
      <p:sp>
        <p:nvSpPr>
          <p:cNvPr id="116" name="Oval 11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00:29</a:t>
            </a:r>
          </a:p>
        </p:txBody>
      </p:sp>
      <p:sp>
        <p:nvSpPr>
          <p:cNvPr id="117" name="Oval 11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00:28</a:t>
            </a:r>
          </a:p>
        </p:txBody>
      </p:sp>
      <p:sp>
        <p:nvSpPr>
          <p:cNvPr id="118" name="Oval 11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00:27</a:t>
            </a:r>
          </a:p>
        </p:txBody>
      </p:sp>
      <p:sp>
        <p:nvSpPr>
          <p:cNvPr id="119" name="Oval 11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00:26</a:t>
            </a:r>
          </a:p>
        </p:txBody>
      </p:sp>
      <p:sp>
        <p:nvSpPr>
          <p:cNvPr id="120" name="Oval 11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00:25</a:t>
            </a:r>
          </a:p>
        </p:txBody>
      </p:sp>
      <p:sp>
        <p:nvSpPr>
          <p:cNvPr id="121" name="Oval 12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00:24</a:t>
            </a:r>
          </a:p>
        </p:txBody>
      </p:sp>
      <p:sp>
        <p:nvSpPr>
          <p:cNvPr id="122" name="Oval 12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00:23</a:t>
            </a:r>
          </a:p>
        </p:txBody>
      </p:sp>
      <p:sp>
        <p:nvSpPr>
          <p:cNvPr id="123" name="Oval 12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00:22</a:t>
            </a:r>
          </a:p>
        </p:txBody>
      </p:sp>
      <p:sp>
        <p:nvSpPr>
          <p:cNvPr id="124" name="Oval 12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00:21</a:t>
            </a:r>
          </a:p>
        </p:txBody>
      </p:sp>
      <p:sp>
        <p:nvSpPr>
          <p:cNvPr id="125" name="Oval 12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00:20</a:t>
            </a:r>
          </a:p>
        </p:txBody>
      </p:sp>
      <p:sp>
        <p:nvSpPr>
          <p:cNvPr id="126" name="Oval 12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00:19</a:t>
            </a:r>
          </a:p>
        </p:txBody>
      </p:sp>
      <p:sp>
        <p:nvSpPr>
          <p:cNvPr id="127" name="Oval 12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00:18</a:t>
            </a:r>
          </a:p>
        </p:txBody>
      </p:sp>
      <p:sp>
        <p:nvSpPr>
          <p:cNvPr id="128" name="Oval 12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00:17</a:t>
            </a:r>
          </a:p>
        </p:txBody>
      </p:sp>
      <p:sp>
        <p:nvSpPr>
          <p:cNvPr id="129" name="Oval 12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00:16</a:t>
            </a:r>
          </a:p>
        </p:txBody>
      </p:sp>
      <p:sp>
        <p:nvSpPr>
          <p:cNvPr id="130" name="Oval 12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00:15</a:t>
            </a:r>
          </a:p>
        </p:txBody>
      </p:sp>
      <p:sp>
        <p:nvSpPr>
          <p:cNvPr id="131" name="Oval 13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00:14</a:t>
            </a:r>
          </a:p>
        </p:txBody>
      </p:sp>
      <p:sp>
        <p:nvSpPr>
          <p:cNvPr id="132" name="Oval 13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00:13</a:t>
            </a:r>
          </a:p>
        </p:txBody>
      </p:sp>
      <p:sp>
        <p:nvSpPr>
          <p:cNvPr id="133" name="Oval 13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00:12</a:t>
            </a:r>
          </a:p>
        </p:txBody>
      </p:sp>
      <p:sp>
        <p:nvSpPr>
          <p:cNvPr id="134" name="Oval 13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00:11</a:t>
            </a:r>
          </a:p>
        </p:txBody>
      </p:sp>
      <p:sp>
        <p:nvSpPr>
          <p:cNvPr id="135" name="Oval 13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00:10</a:t>
            </a:r>
          </a:p>
        </p:txBody>
      </p:sp>
      <p:sp>
        <p:nvSpPr>
          <p:cNvPr id="136" name="Oval 13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00:09</a:t>
            </a:r>
          </a:p>
        </p:txBody>
      </p:sp>
      <p:sp>
        <p:nvSpPr>
          <p:cNvPr id="137" name="Oval 136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00:08</a:t>
            </a:r>
          </a:p>
        </p:txBody>
      </p:sp>
      <p:sp>
        <p:nvSpPr>
          <p:cNvPr id="138" name="Oval 137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00:07</a:t>
            </a:r>
          </a:p>
        </p:txBody>
      </p:sp>
      <p:sp>
        <p:nvSpPr>
          <p:cNvPr id="139" name="Oval 138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00:06</a:t>
            </a:r>
          </a:p>
        </p:txBody>
      </p:sp>
      <p:sp>
        <p:nvSpPr>
          <p:cNvPr id="140" name="Oval 139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00:05</a:t>
            </a:r>
          </a:p>
        </p:txBody>
      </p:sp>
      <p:sp>
        <p:nvSpPr>
          <p:cNvPr id="141" name="Oval 140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00:04</a:t>
            </a:r>
          </a:p>
        </p:txBody>
      </p:sp>
      <p:sp>
        <p:nvSpPr>
          <p:cNvPr id="142" name="Oval 141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00:03</a:t>
            </a:r>
          </a:p>
        </p:txBody>
      </p:sp>
      <p:sp>
        <p:nvSpPr>
          <p:cNvPr id="143" name="Oval 142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00:02</a:t>
            </a:r>
          </a:p>
        </p:txBody>
      </p:sp>
      <p:sp>
        <p:nvSpPr>
          <p:cNvPr id="144" name="Oval 143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00:01</a:t>
            </a:r>
          </a:p>
        </p:txBody>
      </p:sp>
      <p:sp>
        <p:nvSpPr>
          <p:cNvPr id="145" name="Oval 144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00:00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: Rounded Corners 20"/>
          <p:cNvSpPr/>
          <p:nvPr/>
        </p:nvSpPr>
        <p:spPr>
          <a:xfrm>
            <a:off x="3132209" y="4743649"/>
            <a:ext cx="1969878" cy="60960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bg1"/>
                </a:solidFill>
              </a:rPr>
              <a:t>Start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3132209" y="2305660"/>
            <a:ext cx="2134602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0</a:t>
            </a:r>
            <a:r>
              <a:rPr lang="vi-VN" sz="4000" dirty="0">
                <a:solidFill>
                  <a:schemeClr val="tx1"/>
                </a:solidFill>
              </a:rPr>
              <a:t>1</a:t>
            </a:r>
            <a:r>
              <a:rPr lang="en-US" sz="4000" dirty="0">
                <a:solidFill>
                  <a:schemeClr val="tx1"/>
                </a:solidFill>
              </a:rPr>
              <a:t>:00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7" name="Rectangle: Rounded Corners 146"/>
          <p:cNvSpPr/>
          <p:nvPr/>
        </p:nvSpPr>
        <p:spPr>
          <a:xfrm>
            <a:off x="3132209" y="5526157"/>
            <a:ext cx="1969878" cy="48625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/>
              <a:t>Stop</a:t>
            </a:r>
            <a:endParaRPr lang="en-US" sz="3200" b="1" dirty="0"/>
          </a:p>
        </p:txBody>
      </p:sp>
      <p:sp>
        <p:nvSpPr>
          <p:cNvPr id="148" name="Oval 147"/>
          <p:cNvSpPr/>
          <p:nvPr/>
        </p:nvSpPr>
        <p:spPr>
          <a:xfrm>
            <a:off x="3157026" y="2305660"/>
            <a:ext cx="2109785" cy="2134602"/>
          </a:xfrm>
          <a:prstGeom prst="ellipse">
            <a:avLst/>
          </a:prstGeom>
          <a:solidFill>
            <a:srgbClr val="FFFF00"/>
          </a:solidFill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chemeClr val="tx1"/>
                </a:solidFill>
              </a:rPr>
              <a:t>Hết Giời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9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0"/>
                            </p:stCondLst>
                            <p:childTnLst>
                              <p:par>
                                <p:cTn id="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50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500"/>
                            </p:stCondLst>
                            <p:childTnLst>
                              <p:par>
                                <p:cTn id="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5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0"/>
                            </p:stCondLst>
                            <p:childTnLst>
                              <p:par>
                                <p:cTn id="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35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500"/>
                            </p:stCondLst>
                            <p:childTnLst>
                              <p:par>
                                <p:cTn id="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5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6500"/>
                            </p:stCondLst>
                            <p:childTnLst>
                              <p:par>
                                <p:cTn id="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75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500"/>
                            </p:stCondLst>
                            <p:childTnLst>
                              <p:par>
                                <p:cTn id="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95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500"/>
                            </p:stCondLst>
                            <p:childTnLst>
                              <p:par>
                                <p:cTn id="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1500"/>
                            </p:stCondLst>
                            <p:childTnLst>
                              <p:par>
                                <p:cTn id="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2500"/>
                            </p:stCondLst>
                            <p:childTnLst>
                              <p:par>
                                <p:cTn id="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3500"/>
                            </p:stCondLst>
                            <p:childTnLst>
                              <p:par>
                                <p:cTn id="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4500"/>
                            </p:stCondLst>
                            <p:childTnLst>
                              <p:par>
                                <p:cTn id="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500"/>
                            </p:stCondLst>
                            <p:childTnLst>
                              <p:par>
                                <p:cTn id="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6500"/>
                            </p:stCondLst>
                            <p:childTnLst>
                              <p:par>
                                <p:cTn id="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7500"/>
                            </p:stCondLst>
                            <p:childTnLst>
                              <p:par>
                                <p:cTn id="1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8500"/>
                            </p:stCondLst>
                            <p:childTnLst>
                              <p:par>
                                <p:cTn id="1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9500"/>
                            </p:stCondLst>
                            <p:childTnLst>
                              <p:par>
                                <p:cTn id="1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1500"/>
                            </p:stCondLst>
                            <p:childTnLst>
                              <p:par>
                                <p:cTn id="1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32500"/>
                            </p:stCondLst>
                            <p:childTnLst>
                              <p:par>
                                <p:cTn id="1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3500"/>
                            </p:stCondLst>
                            <p:childTnLst>
                              <p:par>
                                <p:cTn id="1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4500"/>
                            </p:stCondLst>
                            <p:childTnLst>
                              <p:par>
                                <p:cTn id="1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5500"/>
                            </p:stCondLst>
                            <p:childTnLst>
                              <p:par>
                                <p:cTn id="1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36500"/>
                            </p:stCondLst>
                            <p:childTnLst>
                              <p:par>
                                <p:cTn id="1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37500"/>
                            </p:stCondLst>
                            <p:childTnLst>
                              <p:par>
                                <p:cTn id="1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8500"/>
                            </p:stCondLst>
                            <p:childTnLst>
                              <p:par>
                                <p:cTn id="1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9500"/>
                            </p:stCondLst>
                            <p:childTnLst>
                              <p:par>
                                <p:cTn id="1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40500"/>
                            </p:stCondLst>
                            <p:childTnLst>
                              <p:par>
                                <p:cTn id="1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41500"/>
                            </p:stCondLst>
                            <p:childTnLst>
                              <p:par>
                                <p:cTn id="1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2500"/>
                            </p:stCondLst>
                            <p:childTnLst>
                              <p:par>
                                <p:cTn id="1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43500"/>
                            </p:stCondLst>
                            <p:childTnLst>
                              <p:par>
                                <p:cTn id="1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4500"/>
                            </p:stCondLst>
                            <p:childTnLst>
                              <p:par>
                                <p:cTn id="1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45500"/>
                            </p:stCondLst>
                            <p:childTnLst>
                              <p:par>
                                <p:cTn id="1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46500"/>
                            </p:stCondLst>
                            <p:childTnLst>
                              <p:par>
                                <p:cTn id="1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7500"/>
                            </p:stCondLst>
                            <p:childTnLst>
                              <p:par>
                                <p:cTn id="1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48500"/>
                            </p:stCondLst>
                            <p:childTnLst>
                              <p:par>
                                <p:cTn id="1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9500"/>
                            </p:stCondLst>
                            <p:childTnLst>
                              <p:par>
                                <p:cTn id="1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500"/>
                            </p:stCondLst>
                            <p:childTnLst>
                              <p:par>
                                <p:cTn id="1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1500"/>
                            </p:stCondLst>
                            <p:childTnLst>
                              <p:par>
                                <p:cTn id="1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2500"/>
                            </p:stCondLst>
                            <p:childTnLst>
                              <p:par>
                                <p:cTn id="1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3500"/>
                            </p:stCondLst>
                            <p:childTnLst>
                              <p:par>
                                <p:cTn id="1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4500"/>
                            </p:stCondLst>
                            <p:childTnLst>
                              <p:par>
                                <p:cTn id="1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5500"/>
                            </p:stCondLst>
                            <p:childTnLst>
                              <p:par>
                                <p:cTn id="1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6500"/>
                            </p:stCondLst>
                            <p:childTnLst>
                              <p:par>
                                <p:cTn id="1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7500"/>
                            </p:stCondLst>
                            <p:childTnLst>
                              <p:par>
                                <p:cTn id="1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8500"/>
                            </p:stCondLst>
                            <p:childTnLst>
                              <p:par>
                                <p:cTn id="1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9500"/>
                            </p:stCondLst>
                            <p:childTnLst>
                              <p:par>
                                <p:cTn id="1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60500"/>
                            </p:stCondLst>
                            <p:childTnLst>
                              <p:par>
                                <p:cTn id="1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6000"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21" grpId="0" animBg="1"/>
      <p:bldP spid="146" grpId="0" animBg="1"/>
      <p:bldP spid="14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78" y="1937922"/>
            <a:ext cx="3438729" cy="2628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1" name="Picture 3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602" y="762853"/>
            <a:ext cx="2604491" cy="1742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2" name="Picture 4" descr="image00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543" y="-22030"/>
            <a:ext cx="2832941" cy="1342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3" name="Picture 5" descr="image00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543" y="307186"/>
            <a:ext cx="4473180" cy="1078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4" name="Picture 6" descr="image00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757" y="840920"/>
            <a:ext cx="4790668" cy="727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5" name="Picture 7" descr="image00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3044">
            <a:off x="5720056" y="965547"/>
            <a:ext cx="4509892" cy="1073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6" name="Picture 8" descr="image00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353" y="2185988"/>
            <a:ext cx="3144333" cy="1532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7" name="Picture 9" descr="image00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769" y="1928732"/>
            <a:ext cx="4434340" cy="1820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8" name="Picture 10" descr="image0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602">
            <a:off x="6379749" y="2484121"/>
            <a:ext cx="3731318" cy="1415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9" name="Picture 11" descr="image0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4769" y="3114034"/>
            <a:ext cx="5176146" cy="780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60" name="Picture 12" descr="image0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25" y="3073081"/>
            <a:ext cx="4186228" cy="1697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61" name="Picture 13" descr="image0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516" y="4686818"/>
            <a:ext cx="4526461" cy="112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62" name="Picture 14" descr="image0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9973" y="4602778"/>
            <a:ext cx="3708953" cy="1418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63" name="Picture 15" descr="image0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141" y="4616298"/>
            <a:ext cx="4323494" cy="761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64" name="Picture 16" descr="image01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605" y="5104518"/>
            <a:ext cx="3480431" cy="165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65" name="Picture 17" descr="image01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173" y="5625459"/>
            <a:ext cx="3823634" cy="97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loud 1"/>
          <p:cNvSpPr/>
          <p:nvPr/>
        </p:nvSpPr>
        <p:spPr>
          <a:xfrm>
            <a:off x="-22570" y="3749706"/>
            <a:ext cx="1974115" cy="1628050"/>
          </a:xfrm>
          <a:prstGeom prst="cloud">
            <a:avLst/>
          </a:prstGeom>
          <a:solidFill>
            <a:srgbClr val="04D0E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38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32</a:t>
            </a:fld>
            <a:endParaRPr lang="vi-VN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4395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2173877" y="2400300"/>
            <a:ext cx="76962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XIN CHÂN THÀNH CÁM ƠN </a:t>
            </a:r>
          </a:p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QUÝ THẦY CÔ VÀ CÁC EM</a:t>
            </a:r>
          </a:p>
        </p:txBody>
      </p:sp>
    </p:spTree>
    <p:extLst>
      <p:ext uri="{BB962C8B-B14F-4D97-AF65-F5344CB8AC3E}">
        <p14:creationId xmlns:p14="http://schemas.microsoft.com/office/powerpoint/2010/main" val="4169775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4</a:t>
            </a:fld>
            <a:endParaRPr lang="vi-VN"/>
          </a:p>
        </p:txBody>
      </p:sp>
      <p:sp>
        <p:nvSpPr>
          <p:cNvPr id="20" name="Rounded Rectangle 33"/>
          <p:cNvSpPr/>
          <p:nvPr/>
        </p:nvSpPr>
        <p:spPr>
          <a:xfrm>
            <a:off x="146652" y="106287"/>
            <a:ext cx="6482690" cy="478537"/>
          </a:xfrm>
          <a:prstGeom prst="roundRect">
            <a:avLst/>
          </a:prstGeom>
          <a:solidFill>
            <a:srgbClr val="04D0E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3.Sao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4447" y="637717"/>
            <a:ext cx="5117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Sao chép nội dung ô tính.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52" y="1292082"/>
            <a:ext cx="5268569" cy="2861177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2673" y="1292081"/>
            <a:ext cx="5562658" cy="286117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847453" y="4166410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Hình</a:t>
            </a:r>
            <a:r>
              <a:rPr lang="en-US" dirty="0"/>
              <a:t> 1.44a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32332" y="4166410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Hình</a:t>
            </a:r>
            <a:r>
              <a:rPr lang="en-US" dirty="0"/>
              <a:t> 1.44b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63851" y="2357067"/>
            <a:ext cx="1131376" cy="163988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887919" y="2357067"/>
            <a:ext cx="1177871" cy="1533008"/>
          </a:xfrm>
          <a:prstGeom prst="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hought Bubble: Cloud 23"/>
          <p:cNvSpPr/>
          <p:nvPr/>
        </p:nvSpPr>
        <p:spPr>
          <a:xfrm>
            <a:off x="3842756" y="4351076"/>
            <a:ext cx="5089576" cy="1834895"/>
          </a:xfrm>
          <a:prstGeom prst="cloudCallout">
            <a:avLst>
              <a:gd name="adj1" fmla="val -67696"/>
              <a:gd name="adj2" fmla="val -21658"/>
            </a:avLst>
          </a:prstGeom>
          <a:solidFill>
            <a:srgbClr val="04D0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thầy biết giữa 2 trang tính trên trang tính nào hợp lí ?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hought Bubble: Cloud 13"/>
          <p:cNvSpPr/>
          <p:nvPr/>
        </p:nvSpPr>
        <p:spPr>
          <a:xfrm>
            <a:off x="3492878" y="4337924"/>
            <a:ext cx="5789332" cy="1834895"/>
          </a:xfrm>
          <a:prstGeom prst="cloudCallout">
            <a:avLst>
              <a:gd name="adj1" fmla="val -67696"/>
              <a:gd name="adj2" fmla="val -21658"/>
            </a:avLst>
          </a:prstGeom>
          <a:solidFill>
            <a:srgbClr val="04D0E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ta sẽ sử dụng thao tác nào để chỉnh sửa lại trang tính hợp lí ?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rrow: Right 1"/>
          <p:cNvSpPr/>
          <p:nvPr/>
        </p:nvSpPr>
        <p:spPr>
          <a:xfrm>
            <a:off x="5613009" y="2729132"/>
            <a:ext cx="717453" cy="267286"/>
          </a:xfrm>
          <a:prstGeom prst="rightArrow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71138" y="1292082"/>
            <a:ext cx="5584874" cy="2874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 descr="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188" y="4750289"/>
            <a:ext cx="1382358" cy="1660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0" descr="earth25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5029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3" grpId="0" animBg="1"/>
      <p:bldP spid="24" grpId="0" animBg="1"/>
      <p:bldP spid="24" grpId="1" animBg="1"/>
      <p:bldP spid="14" grpId="0" animBg="1"/>
      <p:bldP spid="14" grpId="1" animBg="1"/>
      <p:bldP spid="2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5</a:t>
            </a:fld>
            <a:endParaRPr lang="vi-VN"/>
          </a:p>
        </p:txBody>
      </p:sp>
      <p:sp>
        <p:nvSpPr>
          <p:cNvPr id="6" name="Cloud Callout 9"/>
          <p:cNvSpPr/>
          <p:nvPr/>
        </p:nvSpPr>
        <p:spPr>
          <a:xfrm>
            <a:off x="2581835" y="236383"/>
            <a:ext cx="5418161" cy="2380055"/>
          </a:xfrm>
          <a:prstGeom prst="cloudCallout">
            <a:avLst>
              <a:gd name="adj1" fmla="val -47853"/>
              <a:gd name="adj2" fmla="val 84847"/>
            </a:avLst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vi-V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 soạn thảo văn bản chúng ta đã sử dụng những lệnh nào để sao chép và di chuyển</a:t>
            </a:r>
            <a:r>
              <a:rPr lang="en-US" altLang="vi-VN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pic>
        <p:nvPicPr>
          <p:cNvPr id="7" name="Picture 6" descr="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448" y="3744913"/>
            <a:ext cx="2338387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: Rounded Corners 3"/>
          <p:cNvSpPr/>
          <p:nvPr/>
        </p:nvSpPr>
        <p:spPr>
          <a:xfrm>
            <a:off x="3471409" y="3465007"/>
            <a:ext cx="1674055" cy="7033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/>
          <p:cNvSpPr/>
          <p:nvPr/>
        </p:nvSpPr>
        <p:spPr>
          <a:xfrm>
            <a:off x="3471409" y="4755160"/>
            <a:ext cx="1674055" cy="7033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rrow: Right 9"/>
          <p:cNvSpPr/>
          <p:nvPr/>
        </p:nvSpPr>
        <p:spPr>
          <a:xfrm>
            <a:off x="5488416" y="5009832"/>
            <a:ext cx="393895" cy="278447"/>
          </a:xfrm>
          <a:prstGeom prst="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rrow: Right 11"/>
          <p:cNvSpPr/>
          <p:nvPr/>
        </p:nvSpPr>
        <p:spPr>
          <a:xfrm>
            <a:off x="5629207" y="3655543"/>
            <a:ext cx="393895" cy="278447"/>
          </a:xfrm>
          <a:prstGeom prst="rightArrow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llout: Right Arrow 13"/>
          <p:cNvSpPr/>
          <p:nvPr/>
        </p:nvSpPr>
        <p:spPr>
          <a:xfrm>
            <a:off x="8248993" y="3744913"/>
            <a:ext cx="703926" cy="1450307"/>
          </a:xfrm>
          <a:prstGeom prst="rightArrowCallou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4696" y="3315911"/>
            <a:ext cx="1627331" cy="957709"/>
          </a:xfrm>
          <a:prstGeom prst="rect">
            <a:avLst/>
          </a:prstGeom>
        </p:spPr>
      </p:pic>
      <p:pic>
        <p:nvPicPr>
          <p:cNvPr id="18" name="Picture 1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394" y="4755160"/>
            <a:ext cx="1477108" cy="848553"/>
          </a:xfrm>
          <a:prstGeom prst="rect">
            <a:avLst/>
          </a:prstGeom>
        </p:spPr>
      </p:pic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5172" y="3744913"/>
            <a:ext cx="1133032" cy="1433631"/>
          </a:xfrm>
          <a:prstGeom prst="rect">
            <a:avLst/>
          </a:prstGeom>
        </p:spPr>
      </p:pic>
      <p:pic>
        <p:nvPicPr>
          <p:cNvPr id="13" name="Picture 10" descr="earth25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0502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054898" y="6041362"/>
            <a:ext cx="683339" cy="365125"/>
          </a:xfrm>
        </p:spPr>
        <p:txBody>
          <a:bodyPr/>
          <a:lstStyle/>
          <a:p>
            <a:fld id="{5D8CE724-4041-4F4D-97A4-6FFFA54E8617}" type="slidenum">
              <a:rPr lang="vi-VN" smtClean="0"/>
              <a:t>6</a:t>
            </a:fld>
            <a:endParaRPr lang="vi-VN"/>
          </a:p>
        </p:txBody>
      </p:sp>
      <p:sp>
        <p:nvSpPr>
          <p:cNvPr id="5" name="Arrow: Right 4">
            <a:hlinkClick r:id="rId2" action="ppaction://hlinkfile"/>
          </p:cNvPr>
          <p:cNvSpPr/>
          <p:nvPr/>
        </p:nvSpPr>
        <p:spPr>
          <a:xfrm>
            <a:off x="10447606" y="6044600"/>
            <a:ext cx="1744394" cy="723774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185" y="687496"/>
            <a:ext cx="6437473" cy="327414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732611" y="1989550"/>
            <a:ext cx="1252025" cy="1802806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702189" y="92154"/>
            <a:ext cx="59346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00FF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899138" y="535838"/>
            <a:ext cx="45459" cy="128442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4650" y="4652030"/>
            <a:ext cx="3526595" cy="2097900"/>
          </a:xfrm>
          <a:prstGeom prst="rect">
            <a:avLst/>
          </a:prstGeom>
        </p:spPr>
      </p:pic>
      <p:cxnSp>
        <p:nvCxnSpPr>
          <p:cNvPr id="19" name="Straight Arrow Connector 18"/>
          <p:cNvCxnSpPr/>
          <p:nvPr/>
        </p:nvCxnSpPr>
        <p:spPr>
          <a:xfrm flipH="1">
            <a:off x="6108097" y="5934723"/>
            <a:ext cx="146304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514864" y="5690477"/>
            <a:ext cx="2632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Copy</a:t>
            </a:r>
          </a:p>
        </p:txBody>
      </p:sp>
      <p:sp>
        <p:nvSpPr>
          <p:cNvPr id="22" name="Rectangle: Rounded Corners 21"/>
          <p:cNvSpPr/>
          <p:nvPr/>
        </p:nvSpPr>
        <p:spPr>
          <a:xfrm>
            <a:off x="4440820" y="5584220"/>
            <a:ext cx="1295185" cy="45714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169633" y="1949484"/>
            <a:ext cx="982024" cy="3674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6234973" y="1915144"/>
            <a:ext cx="1097279" cy="2672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415568" y="1474472"/>
            <a:ext cx="24016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: Rounded Corners 29"/>
          <p:cNvSpPr/>
          <p:nvPr/>
        </p:nvSpPr>
        <p:spPr>
          <a:xfrm>
            <a:off x="3544650" y="5205046"/>
            <a:ext cx="788200" cy="120144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052690" y="5584220"/>
            <a:ext cx="60491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74185" y="5344101"/>
            <a:ext cx="2624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53601" y="4122170"/>
            <a:ext cx="1385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Hình</a:t>
            </a:r>
            <a:r>
              <a:rPr lang="en-US" b="1" dirty="0"/>
              <a:t> 1.45</a:t>
            </a:r>
          </a:p>
        </p:txBody>
      </p:sp>
      <p:pic>
        <p:nvPicPr>
          <p:cNvPr id="20" name="Picture 10" descr="earth25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5192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  <p:bldP spid="21" grpId="0"/>
      <p:bldP spid="22" grpId="0" animBg="1"/>
      <p:bldP spid="24" grpId="0" animBg="1"/>
      <p:bldP spid="28" grpId="0"/>
      <p:bldP spid="30" grpId="0" animBg="1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7</a:t>
            </a:fld>
            <a:endParaRPr lang="vi-VN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552" y="2755811"/>
            <a:ext cx="9565624" cy="301644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956603" y="2687726"/>
            <a:ext cx="858129" cy="8289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652953" y="2255081"/>
            <a:ext cx="323557" cy="3886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10154" y="1542923"/>
            <a:ext cx="801858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 sz="3000" dirty="0"/>
              <a:t>Esc</a:t>
            </a:r>
          </a:p>
        </p:txBody>
      </p:sp>
      <p:pic>
        <p:nvPicPr>
          <p:cNvPr id="8" name="Picture 10" descr="earth25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412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8</a:t>
            </a:fld>
            <a:endParaRPr lang="vi-VN" dirty="0"/>
          </a:p>
        </p:txBody>
      </p:sp>
      <p:sp>
        <p:nvSpPr>
          <p:cNvPr id="5" name="Rectangle 4"/>
          <p:cNvSpPr/>
          <p:nvPr/>
        </p:nvSpPr>
        <p:spPr>
          <a:xfrm>
            <a:off x="2282588" y="4698341"/>
            <a:ext cx="8321348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Chọn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lệnh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Paste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lệnh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 Clipboard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7584" y="2067360"/>
            <a:ext cx="14269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ea typeface="Arial" panose="020B0604020202020204" pitchFamily="34" charset="0"/>
              </a:rPr>
              <a:t>Bước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 1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:  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1009483" y="2747631"/>
            <a:ext cx="1273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Bước 2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1122998" y="3666160"/>
            <a:ext cx="1273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Bước 3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937584" y="4679239"/>
            <a:ext cx="12731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Bước 4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2155411" y="2070813"/>
            <a:ext cx="6208751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Chọn ô hoặc các ô có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dữ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liệu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 em muốn sao chép.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28801" y="2734710"/>
            <a:ext cx="8376626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Chọn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lệnh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Copy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 trong nhóm lệnh </a:t>
            </a:r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Clipboard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 trên dãy lệnh </a:t>
            </a:r>
            <a:r>
              <a:rPr lang="vi-VN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Home</a:t>
            </a: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4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55411" y="3687149"/>
            <a:ext cx="7505581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sz="2400" dirty="0">
                <a:latin typeface="Times New Roman" panose="02020603050405020304" pitchFamily="18" charset="0"/>
                <a:ea typeface="Arial" panose="020B0604020202020204" pitchFamily="34" charset="0"/>
              </a:rPr>
              <a:t>Chọn ô em muốn đưa thông tin được sao chép vào (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ô </a:t>
            </a:r>
            <a:r>
              <a:rPr lang="en-US" sz="2400" dirty="0" err="1">
                <a:latin typeface="Times New Roman" panose="02020603050405020304" pitchFamily="18" charset="0"/>
                <a:ea typeface="Arial" panose="020B0604020202020204" pitchFamily="34" charset="0"/>
              </a:rPr>
              <a:t>đích</a:t>
            </a:r>
            <a:r>
              <a:rPr lang="en-US" sz="2400" dirty="0">
                <a:latin typeface="Times New Roman" panose="02020603050405020304" pitchFamily="18" charset="0"/>
                <a:ea typeface="Arial" panose="020B0604020202020204" pitchFamily="34" charset="0"/>
              </a:rPr>
              <a:t>).</a:t>
            </a:r>
          </a:p>
        </p:txBody>
      </p:sp>
      <p:pic>
        <p:nvPicPr>
          <p:cNvPr id="19" name="Picture 5" descr="Book-09-june">
            <a:hlinkClick r:id="rId2" action="ppaction://hlinkfil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4023">
            <a:off x="5358397" y="5569663"/>
            <a:ext cx="1717432" cy="1308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0677" y="980027"/>
            <a:ext cx="7686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</a:rPr>
              <a:t>Thực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hiện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các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thao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tác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sao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đây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để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sao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chép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dữ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liệu</a:t>
            </a:r>
            <a:r>
              <a:rPr lang="en-US" sz="2400" b="1" dirty="0">
                <a:solidFill>
                  <a:srgbClr val="0000FF"/>
                </a:solidFill>
              </a:rPr>
              <a:t>: </a:t>
            </a:r>
          </a:p>
        </p:txBody>
      </p:sp>
      <p:pic>
        <p:nvPicPr>
          <p:cNvPr id="20" name="Picture 10" descr="earth25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hought Bubble: Cloud 2"/>
          <p:cNvSpPr/>
          <p:nvPr/>
        </p:nvSpPr>
        <p:spPr>
          <a:xfrm>
            <a:off x="2863365" y="1707554"/>
            <a:ext cx="5500797" cy="2485855"/>
          </a:xfrm>
          <a:prstGeom prst="cloudCallout">
            <a:avLst>
              <a:gd name="adj1" fmla="val 47170"/>
              <a:gd name="adj2" fmla="val 59296"/>
            </a:avLst>
          </a:prstGeom>
          <a:solidFill>
            <a:srgbClr val="04D0EC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</a:rPr>
              <a:t>Hãy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nêu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các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bước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thực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hiện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sao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chép</a:t>
            </a:r>
            <a:r>
              <a:rPr lang="en-US" sz="2800" dirty="0">
                <a:solidFill>
                  <a:schemeClr val="tx1"/>
                </a:solidFill>
              </a:rPr>
              <a:t> ?</a:t>
            </a:r>
          </a:p>
        </p:txBody>
      </p:sp>
      <p:pic>
        <p:nvPicPr>
          <p:cNvPr id="21" name="Picture 6" descr="AG00029_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0217" y="4560024"/>
            <a:ext cx="14287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904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7" grpId="0"/>
      <p:bldP spid="3" grpId="0" animBg="1"/>
      <p:bldP spid="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CE724-4041-4F4D-97A4-6FFFA54E8617}" type="slidenum">
              <a:rPr lang="vi-VN" smtClean="0"/>
              <a:t>9</a:t>
            </a:fld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125956" y="0"/>
            <a:ext cx="96792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</a:p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69625" y="1753192"/>
            <a:ext cx="85169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797834" y="1956595"/>
            <a:ext cx="253218" cy="21101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10" descr="earth25[1]">
            <a:hlinkClick r:id="rId2" action="ppaction://hlinkfil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6752" y="223857"/>
            <a:ext cx="836312" cy="832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347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5933</TotalTime>
  <Words>1280</Words>
  <Application>Microsoft Office PowerPoint</Application>
  <PresentationFormat>Widescreen</PresentationFormat>
  <Paragraphs>346</Paragraphs>
  <Slides>32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Bài 5: THAO TÁC VỚI BẢNG TÍNH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5: THAO TÁC VỚI BẢNG TÍNH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00000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MAYTINH</dc:creator>
  <cp:lastModifiedBy>Windows User</cp:lastModifiedBy>
  <cp:revision>272</cp:revision>
  <dcterms:created xsi:type="dcterms:W3CDTF">2018-03-04T03:28:20Z</dcterms:created>
  <dcterms:modified xsi:type="dcterms:W3CDTF">2020-10-16T15:24:53Z</dcterms:modified>
</cp:coreProperties>
</file>