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60" r:id="rId2"/>
    <p:sldId id="261" r:id="rId3"/>
    <p:sldId id="265" r:id="rId4"/>
    <p:sldId id="269" r:id="rId5"/>
    <p:sldId id="294" r:id="rId6"/>
    <p:sldId id="270" r:id="rId7"/>
    <p:sldId id="271" r:id="rId8"/>
    <p:sldId id="273" r:id="rId9"/>
    <p:sldId id="274" r:id="rId10"/>
    <p:sldId id="275" r:id="rId11"/>
    <p:sldId id="276" r:id="rId12"/>
    <p:sldId id="277" r:id="rId13"/>
    <p:sldId id="278" r:id="rId14"/>
    <p:sldId id="279" r:id="rId15"/>
    <p:sldId id="280" r:id="rId16"/>
    <p:sldId id="281" r:id="rId17"/>
    <p:sldId id="297" r:id="rId18"/>
    <p:sldId id="282" r:id="rId19"/>
    <p:sldId id="283" r:id="rId20"/>
    <p:sldId id="284" r:id="rId21"/>
    <p:sldId id="285" r:id="rId22"/>
    <p:sldId id="286" r:id="rId23"/>
    <p:sldId id="289" r:id="rId24"/>
    <p:sldId id="290" r:id="rId25"/>
    <p:sldId id="291" r:id="rId26"/>
    <p:sldId id="292" r:id="rId27"/>
    <p:sldId id="295" r:id="rId28"/>
    <p:sldId id="296"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79788-CCBF-410D-8D9F-9812D35E5D5D}" type="datetimeFigureOut">
              <a:rPr lang="en-US" smtClean="0"/>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0C993-A15A-4531-A761-2B569D6CA468}" type="slidenum">
              <a:rPr lang="en-US" smtClean="0"/>
              <a:t>‹#›</a:t>
            </a:fld>
            <a:endParaRPr lang="en-US"/>
          </a:p>
        </p:txBody>
      </p:sp>
    </p:spTree>
    <p:extLst>
      <p:ext uri="{BB962C8B-B14F-4D97-AF65-F5344CB8AC3E}">
        <p14:creationId xmlns:p14="http://schemas.microsoft.com/office/powerpoint/2010/main" val="339100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7791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6F50F-5E46-4190-B3D3-49B7FB02B90F}"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6F50F-5E46-4190-B3D3-49B7FB02B90F}"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6F50F-5E46-4190-B3D3-49B7FB02B90F}"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6F50F-5E46-4190-B3D3-49B7FB02B90F}"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6F50F-5E46-4190-B3D3-49B7FB02B90F}"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6F50F-5E46-4190-B3D3-49B7FB02B90F}"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6F50F-5E46-4190-B3D3-49B7FB02B90F}"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6F50F-5E46-4190-B3D3-49B7FB02B90F}"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6F50F-5E46-4190-B3D3-49B7FB02B90F}"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F50F-5E46-4190-B3D3-49B7FB02B90F}" type="datetimeFigureOut">
              <a:rPr lang="en-US" smtClean="0"/>
              <a:t>10/13/2020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956B-E33B-41B5-A489-4F6396F924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WINDOWS\Help\Tours\WindowsMediaPlayer\Audio\Wav\wmpaud1.wav" TargetMode="External"/><Relationship Id="rId1" Type="http://schemas.microsoft.com/office/2007/relationships/media" Target="file:///C:\WINDOWS\Help\Tours\WindowsMediaPlayer\Audio\Wav\wmpaud1.wa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1.emf"/><Relationship Id="rId4" Type="http://schemas.openxmlformats.org/officeDocument/2006/relationships/image" Target="../media/image23.jpeg"/><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jpe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655763" y="0"/>
            <a:ext cx="7467600" cy="609600"/>
          </a:xfrm>
          <a:prstGeom prst="rect">
            <a:avLst/>
          </a:prstGeom>
          <a:solidFill>
            <a:srgbClr val="FFFFFF"/>
          </a:solidFill>
          <a:ln w="9525">
            <a:solidFill>
              <a:schemeClr val="tx1"/>
            </a:solidFill>
            <a:miter lim="800000"/>
          </a:ln>
        </p:spPr>
        <p:txBody>
          <a:bodyPr wrap="none" anchor="ctr"/>
          <a:lstStyle/>
          <a:p>
            <a:endParaRPr lang="en-US"/>
          </a:p>
        </p:txBody>
      </p:sp>
      <p:sp>
        <p:nvSpPr>
          <p:cNvPr id="31" name="TextBox 30"/>
          <p:cNvSpPr txBox="1"/>
          <p:nvPr/>
        </p:nvSpPr>
        <p:spPr>
          <a:xfrm>
            <a:off x="1592648" y="3617903"/>
            <a:ext cx="57229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latin typeface="Times New Roman" panose="02020603050405020304" pitchFamily="18" charset="0"/>
                <a:cs typeface="Arial" panose="020B0604020202020204" pitchFamily="34" charset="0"/>
              </a:rPr>
              <a:t>V</a:t>
            </a:r>
            <a:endParaRPr lang="vi-VN" sz="4400" b="1">
              <a:solidFill>
                <a:srgbClr val="00C200"/>
              </a:solidFill>
              <a:latin typeface="Times New Roman" panose="02020603050405020304" pitchFamily="18" charset="0"/>
              <a:cs typeface="Arial" panose="020B0604020202020204" pitchFamily="34" charset="0"/>
            </a:endParaRPr>
          </a:p>
        </p:txBody>
      </p:sp>
      <p:sp>
        <p:nvSpPr>
          <p:cNvPr id="32" name="TextBox 31"/>
          <p:cNvSpPr txBox="1"/>
          <p:nvPr/>
        </p:nvSpPr>
        <p:spPr>
          <a:xfrm>
            <a:off x="2226062" y="3617903"/>
            <a:ext cx="56857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latin typeface="Times New Roman" panose="02020603050405020304" pitchFamily="18" charset="0"/>
                <a:cs typeface="Arial" panose="020B0604020202020204" pitchFamily="34" charset="0"/>
              </a:rPr>
              <a:t>Â</a:t>
            </a:r>
            <a:endParaRPr lang="vi-VN" sz="4400" b="1">
              <a:solidFill>
                <a:srgbClr val="FF0000"/>
              </a:solidFill>
              <a:latin typeface="Times New Roman" panose="02020603050405020304" pitchFamily="18" charset="0"/>
              <a:cs typeface="Arial" panose="020B0604020202020204" pitchFamily="34" charset="0"/>
            </a:endParaRPr>
          </a:p>
        </p:txBody>
      </p:sp>
      <p:sp>
        <p:nvSpPr>
          <p:cNvPr id="33" name="TextBox 32"/>
          <p:cNvSpPr txBox="1"/>
          <p:nvPr/>
        </p:nvSpPr>
        <p:spPr>
          <a:xfrm>
            <a:off x="2866376" y="3614728"/>
            <a:ext cx="56857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latin typeface="Times New Roman" panose="02020603050405020304" pitchFamily="18" charset="0"/>
                <a:cs typeface="Arial" panose="020B0604020202020204" pitchFamily="34" charset="0"/>
              </a:rPr>
              <a:t>T</a:t>
            </a:r>
            <a:endParaRPr lang="vi-VN" sz="4400" b="1">
              <a:solidFill>
                <a:srgbClr val="24602E"/>
              </a:solidFill>
              <a:latin typeface="Times New Roman" panose="02020603050405020304" pitchFamily="18" charset="0"/>
              <a:cs typeface="Arial" panose="020B0604020202020204" pitchFamily="34" charset="0"/>
            </a:endParaRPr>
          </a:p>
        </p:txBody>
      </p:sp>
      <p:sp>
        <p:nvSpPr>
          <p:cNvPr id="34" name="TextBox 33"/>
          <p:cNvSpPr txBox="1"/>
          <p:nvPr/>
        </p:nvSpPr>
        <p:spPr>
          <a:xfrm>
            <a:off x="3775621"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dirty="0">
                <a:solidFill>
                  <a:srgbClr val="5B34DA"/>
                </a:solidFill>
                <a:latin typeface="Times New Roman" panose="02020603050405020304" pitchFamily="18" charset="0"/>
                <a:cs typeface="Arial" panose="020B0604020202020204" pitchFamily="34" charset="0"/>
              </a:rPr>
              <a:t>L</a:t>
            </a:r>
            <a:endParaRPr lang="vi-VN" sz="4400" b="1" dirty="0">
              <a:solidFill>
                <a:srgbClr val="5B34DA"/>
              </a:solidFill>
              <a:latin typeface="Times New Roman" panose="02020603050405020304" pitchFamily="18" charset="0"/>
              <a:cs typeface="Arial" panose="020B0604020202020204" pitchFamily="34" charset="0"/>
            </a:endParaRPr>
          </a:p>
        </p:txBody>
      </p:sp>
      <p:sp>
        <p:nvSpPr>
          <p:cNvPr id="35" name="TextBox 34"/>
          <p:cNvSpPr txBox="1"/>
          <p:nvPr/>
        </p:nvSpPr>
        <p:spPr>
          <a:xfrm>
            <a:off x="4413800"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latin typeface="Times New Roman" panose="02020603050405020304" pitchFamily="18" charset="0"/>
                <a:cs typeface="Arial" panose="020B0604020202020204" pitchFamily="34" charset="0"/>
              </a:rPr>
              <a:t>Ý</a:t>
            </a:r>
            <a:endParaRPr lang="vi-VN" sz="4400" b="1">
              <a:solidFill>
                <a:srgbClr val="333300"/>
              </a:solidFill>
              <a:latin typeface="Times New Roman" panose="02020603050405020304" pitchFamily="18" charset="0"/>
              <a:cs typeface="Arial" panose="020B0604020202020204" pitchFamily="34" charset="0"/>
            </a:endParaRPr>
          </a:p>
        </p:txBody>
      </p:sp>
      <p:sp>
        <p:nvSpPr>
          <p:cNvPr id="36" name="TextBox 35"/>
          <p:cNvSpPr txBox="1"/>
          <p:nvPr/>
        </p:nvSpPr>
        <p:spPr>
          <a:xfrm>
            <a:off x="5053567" y="3614728"/>
            <a:ext cx="56778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dirty="0">
                <a:solidFill>
                  <a:srgbClr val="0066FF"/>
                </a:solidFill>
                <a:latin typeface="Times New Roman" panose="02020603050405020304" pitchFamily="18" charset="0"/>
                <a:cs typeface="Arial" panose="020B0604020202020204" pitchFamily="34" charset="0"/>
              </a:rPr>
              <a:t>8</a:t>
            </a:r>
            <a:endParaRPr lang="vi-VN" sz="4400" b="1" dirty="0">
              <a:solidFill>
                <a:srgbClr val="0066FF"/>
              </a:solidFill>
              <a:latin typeface="Times New Roman" panose="02020603050405020304" pitchFamily="18" charset="0"/>
              <a:cs typeface="Arial" panose="020B0604020202020204" pitchFamily="34" charset="0"/>
            </a:endParaRPr>
          </a:p>
        </p:txBody>
      </p:sp>
      <p:sp>
        <p:nvSpPr>
          <p:cNvPr id="78886" name="Text Box 38"/>
          <p:cNvSpPr txBox="1">
            <a:spLocks noChangeArrowheads="1"/>
          </p:cNvSpPr>
          <p:nvPr/>
        </p:nvSpPr>
        <p:spPr bwMode="auto">
          <a:xfrm>
            <a:off x="2889250" y="0"/>
            <a:ext cx="3587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600" b="1" dirty="0">
                <a:solidFill>
                  <a:srgbClr val="0000FF"/>
                </a:solidFill>
                <a:cs typeface="Times New Roman" panose="02020603050405020304" pitchFamily="18" charset="0"/>
              </a:rPr>
              <a:t>BÀI </a:t>
            </a:r>
            <a:r>
              <a:rPr lang="en-US" sz="3600" b="1" dirty="0" smtClean="0">
                <a:solidFill>
                  <a:srgbClr val="0000FF"/>
                </a:solidFill>
                <a:cs typeface="Times New Roman" panose="02020603050405020304" pitchFamily="18" charset="0"/>
              </a:rPr>
              <a:t>6</a:t>
            </a:r>
            <a:endParaRPr lang="en-US" sz="3600" b="1" dirty="0">
              <a:solidFill>
                <a:srgbClr val="0000FF"/>
              </a:solidFill>
              <a:cs typeface="Times New Roman" panose="02020603050405020304" pitchFamily="18" charset="0"/>
            </a:endParaRPr>
          </a:p>
        </p:txBody>
      </p:sp>
      <p:pic>
        <p:nvPicPr>
          <p:cNvPr id="78906" name="wmpaud1.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99363"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7" name="WordArt 59" descr="Green marble"/>
          <p:cNvSpPr>
            <a:spLocks noChangeArrowheads="1" noChangeShapeType="1" noTextEdit="1"/>
          </p:cNvSpPr>
          <p:nvPr/>
        </p:nvSpPr>
        <p:spPr bwMode="auto">
          <a:xfrm>
            <a:off x="1208088" y="1238250"/>
            <a:ext cx="5345112" cy="97155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FF00"/>
                  </a:solidFill>
                  <a:round/>
                </a:ln>
                <a:solidFill>
                  <a:srgbClr val="FF0000"/>
                </a:solidFill>
                <a:effectLst>
                  <a:outerShdw dist="563972" dir="14049741" sx="125000" sy="125000" algn="tl" rotWithShape="0">
                    <a:srgbClr val="C7DFD3">
                      <a:alpha val="79999"/>
                    </a:srgbClr>
                  </a:outerShdw>
                </a:effectLst>
                <a:latin typeface="Times New Roman" panose="02020603050405020304"/>
                <a:cs typeface="Times New Roman" panose="02020603050405020304"/>
              </a:rPr>
              <a:t>LỰC MA SÁT</a:t>
            </a:r>
            <a:endParaRPr lang="en-US" sz="3600" b="1" kern="10" dirty="0">
              <a:ln w="9525">
                <a:solidFill>
                  <a:srgbClr val="FFFF00"/>
                </a:solidFill>
                <a:round/>
              </a:ln>
              <a:solidFill>
                <a:srgbClr val="FF0000"/>
              </a:solidFill>
              <a:effectLst>
                <a:outerShdw dist="563972" dir="14049741" sx="125000" sy="125000" algn="tl" rotWithShape="0">
                  <a:srgbClr val="C7DFD3">
                    <a:alpha val="79999"/>
                  </a:srgbClr>
                </a:outerShdw>
              </a:effectLst>
              <a:latin typeface="Times New Roman" panose="02020603050405020304"/>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6" dur="5000" spd="-100000" fill="hold"/>
                                        <p:tgtEl>
                                          <p:spTgt spid="31"/>
                                        </p:tgtEl>
                                        <p:attrNameLst>
                                          <p:attrName>ppt_x</p:attrName>
                                          <p:attrName>ppt_y</p:attrName>
                                        </p:attrNameLst>
                                      </p:cBhvr>
                                      <p:rCtr x="-2" y="95"/>
                                    </p:animMotion>
                                  </p:childTnLst>
                                </p:cTn>
                              </p:par>
                              <p:par>
                                <p:cTn id="7"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8" dur="5000" spd="-100000" fill="hold"/>
                                        <p:tgtEl>
                                          <p:spTgt spid="32"/>
                                        </p:tgtEl>
                                        <p:attrNameLst>
                                          <p:attrName>ppt_x</p:attrName>
                                          <p:attrName>ppt_y</p:attrName>
                                        </p:attrNameLst>
                                      </p:cBhvr>
                                      <p:rCtr x="0" y="0"/>
                                    </p:animMotion>
                                  </p:childTnLst>
                                </p:cTn>
                              </p:par>
                              <p:par>
                                <p:cTn id="9"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10" dur="3000" spd="-100000" fill="hold"/>
                                        <p:tgtEl>
                                          <p:spTgt spid="33"/>
                                        </p:tgtEl>
                                        <p:attrNameLst>
                                          <p:attrName>ppt_x</p:attrName>
                                          <p:attrName>ppt_y</p:attrName>
                                        </p:attrNameLst>
                                      </p:cBhvr>
                                      <p:rCtr x="1" y="-128"/>
                                    </p:animMotion>
                                  </p:childTnLst>
                                </p:cTn>
                              </p:par>
                              <p:par>
                                <p:cTn id="11"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2" dur="5000" fill="hold"/>
                                        <p:tgtEl>
                                          <p:spTgt spid="34"/>
                                        </p:tgtEl>
                                        <p:attrNameLst>
                                          <p:attrName>ppt_x</p:attrName>
                                          <p:attrName>ppt_y</p:attrName>
                                        </p:attrNameLst>
                                      </p:cBhvr>
                                      <p:rCtr x="0" y="-110"/>
                                    </p:animMotion>
                                  </p:childTnLst>
                                </p:cTn>
                              </p:par>
                              <p:par>
                                <p:cTn id="13"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14" dur="3000" fill="hold"/>
                                        <p:tgtEl>
                                          <p:spTgt spid="35"/>
                                        </p:tgtEl>
                                        <p:attrNameLst>
                                          <p:attrName>ppt_x</p:attrName>
                                          <p:attrName>ppt_y</p:attrName>
                                        </p:attrNameLst>
                                      </p:cBhvr>
                                      <p:rCtr x="0" y="-166"/>
                                    </p:animMotion>
                                  </p:childTnLst>
                                </p:cTn>
                              </p:par>
                              <p:par>
                                <p:cTn id="15"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16" dur="5000" fill="hold"/>
                                        <p:tgtEl>
                                          <p:spTgt spid="36"/>
                                        </p:tgtEl>
                                        <p:attrNameLst>
                                          <p:attrName>ppt_x</p:attrName>
                                          <p:attrName>ppt_y</p:attrName>
                                        </p:attrNameLst>
                                      </p:cBhvr>
                                      <p:rCtr x="0" y="-121"/>
                                    </p:animMotion>
                                  </p:childTnLst>
                                </p:cTn>
                              </p:par>
                              <p:par>
                                <p:cTn id="17" presetID="45" presetClass="entr" presetSubtype="0" repeatCount="indefinite" fill="hold" grpId="0" nodeType="withEffect">
                                  <p:stCondLst>
                                    <p:cond delay="0"/>
                                  </p:stCondLst>
                                  <p:iterate type="lt">
                                    <p:tmPct val="10000"/>
                                  </p:iterate>
                                  <p:childTnLst>
                                    <p:set>
                                      <p:cBhvr>
                                        <p:cTn id="18" dur="1" fill="hold">
                                          <p:stCondLst>
                                            <p:cond delay="0"/>
                                          </p:stCondLst>
                                        </p:cTn>
                                        <p:tgtEl>
                                          <p:spTgt spid="78886"/>
                                        </p:tgtEl>
                                        <p:attrNameLst>
                                          <p:attrName>style.visibility</p:attrName>
                                        </p:attrNameLst>
                                      </p:cBhvr>
                                      <p:to>
                                        <p:strVal val="visible"/>
                                      </p:to>
                                    </p:set>
                                    <p:animEffect transition="in" filter="fade">
                                      <p:cBhvr>
                                        <p:cTn id="19" dur="3000"/>
                                        <p:tgtEl>
                                          <p:spTgt spid="78886"/>
                                        </p:tgtEl>
                                      </p:cBhvr>
                                    </p:animEffect>
                                    <p:anim calcmode="lin" valueType="num">
                                      <p:cBhvr>
                                        <p:cTn id="20" dur="3000" fill="hold"/>
                                        <p:tgtEl>
                                          <p:spTgt spid="78886"/>
                                        </p:tgtEl>
                                        <p:attrNameLst>
                                          <p:attrName>ppt_w</p:attrName>
                                        </p:attrNameLst>
                                      </p:cBhvr>
                                      <p:tavLst>
                                        <p:tav tm="0" fmla="#ppt_w*sin(2.5*pi*$)">
                                          <p:val>
                                            <p:fltVal val="0"/>
                                          </p:val>
                                        </p:tav>
                                        <p:tav tm="100000">
                                          <p:val>
                                            <p:fltVal val="1"/>
                                          </p:val>
                                        </p:tav>
                                      </p:tavLst>
                                    </p:anim>
                                    <p:anim calcmode="lin" valueType="num">
                                      <p:cBhvr>
                                        <p:cTn id="21" dur="3000" fill="hold"/>
                                        <p:tgtEl>
                                          <p:spTgt spid="78886"/>
                                        </p:tgtEl>
                                        <p:attrNameLst>
                                          <p:attrName>ppt_h</p:attrName>
                                        </p:attrNameLst>
                                      </p:cBhvr>
                                      <p:tavLst>
                                        <p:tav tm="0">
                                          <p:val>
                                            <p:strVal val="#ppt_h"/>
                                          </p:val>
                                        </p:tav>
                                        <p:tav tm="100000">
                                          <p:val>
                                            <p:strVal val="#ppt_h"/>
                                          </p:val>
                                        </p:tav>
                                      </p:tavLst>
                                    </p:anim>
                                  </p:childTnLst>
                                </p:cTn>
                              </p:par>
                              <p:par>
                                <p:cTn id="22" presetID="2" presetClass="entr" presetSubtype="2" repeatCount="indefinite" fill="hold" grpId="0" nodeType="withEffect">
                                  <p:stCondLst>
                                    <p:cond delay="0"/>
                                  </p:stCondLst>
                                  <p:childTnLst>
                                    <p:set>
                                      <p:cBhvr>
                                        <p:cTn id="23" dur="1" fill="hold">
                                          <p:stCondLst>
                                            <p:cond delay="0"/>
                                          </p:stCondLst>
                                        </p:cTn>
                                        <p:tgtEl>
                                          <p:spTgt spid="78907"/>
                                        </p:tgtEl>
                                        <p:attrNameLst>
                                          <p:attrName>style.visibility</p:attrName>
                                        </p:attrNameLst>
                                      </p:cBhvr>
                                      <p:to>
                                        <p:strVal val="visible"/>
                                      </p:to>
                                    </p:set>
                                    <p:anim calcmode="lin" valueType="num">
                                      <p:cBhvr additive="base">
                                        <p:cTn id="24" dur="10000" fill="hold"/>
                                        <p:tgtEl>
                                          <p:spTgt spid="78907"/>
                                        </p:tgtEl>
                                        <p:attrNameLst>
                                          <p:attrName>ppt_x</p:attrName>
                                        </p:attrNameLst>
                                      </p:cBhvr>
                                      <p:tavLst>
                                        <p:tav tm="0">
                                          <p:val>
                                            <p:strVal val="1+#ppt_w/2"/>
                                          </p:val>
                                        </p:tav>
                                        <p:tav tm="100000">
                                          <p:val>
                                            <p:strVal val="#ppt_x"/>
                                          </p:val>
                                        </p:tav>
                                      </p:tavLst>
                                    </p:anim>
                                    <p:anim calcmode="lin" valueType="num">
                                      <p:cBhvr additive="base">
                                        <p:cTn id="25" dur="10000" fill="hold"/>
                                        <p:tgtEl>
                                          <p:spTgt spid="78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8906"/>
                </p:tgtEl>
              </p:cMediaNode>
            </p:audio>
          </p:childTnLst>
        </p:cTn>
      </p:par>
    </p:tnLst>
    <p:bldLst>
      <p:bldP spid="78886" grpId="0"/>
      <p:bldP spid="789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595086"/>
            <a:ext cx="487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6"/>
          <p:cNvSpPr txBox="1">
            <a:spLocks noChangeArrowheads="1"/>
          </p:cNvSpPr>
          <p:nvPr/>
        </p:nvSpPr>
        <p:spPr bwMode="auto">
          <a:xfrm>
            <a:off x="5562600" y="3907941"/>
            <a:ext cx="31051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Cách</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làm</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giảm</a:t>
            </a:r>
            <a:r>
              <a:rPr lang="en-US" sz="3200" b="1" u="sng" dirty="0" smtClean="0">
                <a:latin typeface="Times New Roman" panose="02020603050405020304" pitchFamily="18" charset="0"/>
              </a:rPr>
              <a:t> ma </a:t>
            </a:r>
            <a:r>
              <a:rPr lang="en-US" sz="3200" b="1" u="sng" dirty="0" err="1" smtClean="0">
                <a:latin typeface="Times New Roman" panose="02020603050405020304" pitchFamily="18" charset="0"/>
              </a:rPr>
              <a:t>sát</a:t>
            </a:r>
            <a:r>
              <a:rPr lang="en-US" sz="3200" b="1" u="sng" dirty="0" smtClean="0">
                <a:latin typeface="Times New Roman" panose="02020603050405020304" pitchFamily="18" charset="0"/>
              </a:rPr>
              <a:t> :</a:t>
            </a:r>
            <a:r>
              <a:rPr lang="en-US" sz="3200" b="1" dirty="0" smtClean="0">
                <a:latin typeface="Times New Roman" panose="02020603050405020304" pitchFamily="18" charset="0"/>
              </a:rPr>
              <a:t> </a:t>
            </a:r>
            <a:r>
              <a:rPr lang="en-US" sz="3200" b="1" dirty="0" err="1">
                <a:latin typeface="Times New Roman" panose="02020603050405020304" pitchFamily="18" charset="0"/>
              </a:rPr>
              <a:t>Thay</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trượt</a:t>
            </a:r>
            <a:r>
              <a:rPr lang="en-US" sz="3200" b="1" dirty="0">
                <a:latin typeface="Times New Roman" panose="02020603050405020304" pitchFamily="18" charset="0"/>
              </a:rPr>
              <a:t> </a:t>
            </a:r>
            <a:r>
              <a:rPr lang="en-US" sz="3200" b="1" dirty="0" err="1">
                <a:latin typeface="Times New Roman" panose="02020603050405020304" pitchFamily="18" charset="0"/>
              </a:rPr>
              <a:t>bằng</a:t>
            </a:r>
            <a:r>
              <a:rPr lang="en-US" sz="3200" b="1" dirty="0">
                <a:latin typeface="Times New Roman" panose="02020603050405020304" pitchFamily="18" charset="0"/>
              </a:rPr>
              <a:t> ma </a:t>
            </a:r>
            <a:r>
              <a:rPr lang="en-US" sz="3200" b="1" dirty="0" err="1">
                <a:latin typeface="Times New Roman" panose="02020603050405020304" pitchFamily="18" charset="0"/>
              </a:rPr>
              <a:t>sát</a:t>
            </a:r>
            <a:r>
              <a:rPr lang="en-US" sz="3200" b="1" dirty="0">
                <a:latin typeface="Times New Roman" panose="02020603050405020304" pitchFamily="18" charset="0"/>
              </a:rPr>
              <a:t> </a:t>
            </a:r>
            <a:r>
              <a:rPr lang="en-US" sz="3200" b="1" dirty="0" err="1">
                <a:latin typeface="Times New Roman" panose="02020603050405020304" pitchFamily="18" charset="0"/>
              </a:rPr>
              <a:t>lăn</a:t>
            </a:r>
            <a:endParaRPr lang="en-US" sz="3200" b="1" dirty="0">
              <a:latin typeface="Times New Roman" panose="02020603050405020304" pitchFamily="18" charset="0"/>
            </a:endParaRPr>
          </a:p>
        </p:txBody>
      </p:sp>
      <p:sp>
        <p:nvSpPr>
          <p:cNvPr id="4" name="Text Box 19"/>
          <p:cNvSpPr txBox="1">
            <a:spLocks noChangeArrowheads="1"/>
          </p:cNvSpPr>
          <p:nvPr/>
        </p:nvSpPr>
        <p:spPr bwMode="auto">
          <a:xfrm>
            <a:off x="5562600" y="442686"/>
            <a:ext cx="310515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xuất</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hiện</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làm</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cản</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trở</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của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thùng</a:t>
            </a:r>
            <a:r>
              <a:rPr lang="en-US" sz="3200" b="1"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mph" presetSubtype="0" autoRev="1" fill="hold" nodeType="withEffect">
                                  <p:stCondLst>
                                    <p:cond delay="0"/>
                                  </p:stCondLst>
                                  <p:childTnLst>
                                    <p:animScale>
                                      <p:cBhvr>
                                        <p:cTn id="9" dur="2000" fill="hold"/>
                                        <p:tgtEl>
                                          <p:spTgt spid="2"/>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0811201505394361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4572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dichoi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572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533400" y="228600"/>
            <a:ext cx="754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a:solidFill>
                  <a:srgbClr val="FF0000"/>
                </a:solidFill>
                <a:latin typeface="Times New Roman" panose="02020603050405020304" pitchFamily="18" charset="0"/>
              </a:rPr>
              <a:t>2. </a:t>
            </a:r>
            <a:r>
              <a:rPr lang="en-US" sz="3200" b="1" u="sng" dirty="0" err="1" smtClean="0">
                <a:solidFill>
                  <a:srgbClr val="FF0000"/>
                </a:solidFill>
                <a:latin typeface="Times New Roman" panose="02020603050405020304" pitchFamily="18" charset="0"/>
              </a:rPr>
              <a:t>Lợi</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ích</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của</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lực</a:t>
            </a:r>
            <a:r>
              <a:rPr lang="en-US" sz="3200" b="1" u="sng" dirty="0" smtClean="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và</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cách</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làm</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tăng</a:t>
            </a:r>
            <a:r>
              <a:rPr lang="en-US" sz="3200" b="1" u="sng" dirty="0" smtClean="0">
                <a:solidFill>
                  <a:srgbClr val="FF0000"/>
                </a:solidFill>
                <a:latin typeface="Times New Roman" panose="02020603050405020304" pitchFamily="18" charset="0"/>
              </a:rPr>
              <a:t>.</a:t>
            </a:r>
            <a:endParaRPr lang="en-US" sz="3200" b="1" u="sng" dirty="0">
              <a:solidFill>
                <a:srgbClr val="FF0000"/>
              </a:solidFill>
              <a:latin typeface="Times New Roman" panose="02020603050405020304" pitchFamily="18" charset="0"/>
            </a:endParaRPr>
          </a:p>
        </p:txBody>
      </p:sp>
      <p:pic>
        <p:nvPicPr>
          <p:cNvPr id="3" name="Picture 10" descr="NVSP08%20Viet%20bang%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480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5319486" y="762000"/>
            <a:ext cx="329111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Lợi</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ích</a:t>
            </a:r>
            <a:r>
              <a:rPr lang="en-US" sz="3200" b="1" u="sng" dirty="0" smtClean="0">
                <a:latin typeface="Times New Roman" panose="02020603050405020304" pitchFamily="18" charset="0"/>
              </a:rPr>
              <a:t>:</a:t>
            </a:r>
            <a:r>
              <a:rPr lang="en-US" sz="3200" b="1" dirty="0" smtClean="0">
                <a:latin typeface="Times New Roman" panose="02020603050405020304" pitchFamily="18" charset="0"/>
              </a:rPr>
              <a:t> ma </a:t>
            </a:r>
            <a:r>
              <a:rPr lang="en-US" sz="3200" b="1" dirty="0" err="1" smtClean="0">
                <a:latin typeface="Times New Roman" panose="02020603050405020304" pitchFamily="18" charset="0"/>
              </a:rPr>
              <a:t>sát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trượt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làm</a:t>
            </a:r>
            <a:r>
              <a:rPr lang="en-US" sz="3200" b="1" dirty="0" smtClean="0">
                <a:latin typeface="Times New Roman" panose="02020603050405020304" pitchFamily="18" charset="0"/>
              </a:rPr>
              <a:t> </a:t>
            </a:r>
            <a:r>
              <a:rPr lang="en-US" sz="3200" b="1" dirty="0" err="1">
                <a:latin typeface="Times New Roman" panose="02020603050405020304" pitchFamily="18" charset="0"/>
              </a:rPr>
              <a:t>phấn</a:t>
            </a:r>
            <a:r>
              <a:rPr lang="en-US" sz="3200" b="1" dirty="0">
                <a:latin typeface="Times New Roman" panose="02020603050405020304" pitchFamily="18" charset="0"/>
              </a:rPr>
              <a:t> </a:t>
            </a:r>
            <a:r>
              <a:rPr lang="en-US" sz="3200" b="1" dirty="0" err="1">
                <a:latin typeface="Times New Roman" panose="02020603050405020304" pitchFamily="18" charset="0"/>
              </a:rPr>
              <a:t>bám</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lên</a:t>
            </a:r>
            <a:r>
              <a:rPr lang="en-US" sz="3200" b="1" dirty="0">
                <a:latin typeface="Times New Roman" panose="02020603050405020304" pitchFamily="18" charset="0"/>
              </a:rPr>
              <a:t> </a:t>
            </a:r>
            <a:r>
              <a:rPr lang="en-US" sz="3200" b="1" dirty="0" err="1">
                <a:latin typeface="Times New Roman" panose="02020603050405020304" pitchFamily="18" charset="0"/>
              </a:rPr>
              <a:t>bảng</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mòn</a:t>
            </a:r>
            <a:r>
              <a:rPr lang="en-US" sz="3200" b="1" dirty="0">
                <a:latin typeface="Times New Roman" panose="02020603050405020304" pitchFamily="18" charset="0"/>
              </a:rPr>
              <a:t> </a:t>
            </a:r>
            <a:r>
              <a:rPr lang="en-US" sz="3200" b="1" dirty="0" err="1">
                <a:latin typeface="Times New Roman" panose="02020603050405020304" pitchFamily="18" charset="0"/>
              </a:rPr>
              <a:t>phấn</a:t>
            </a:r>
            <a:r>
              <a:rPr lang="en-US" sz="3200" b="1" dirty="0">
                <a:latin typeface="Times New Roman" panose="02020603050405020304" pitchFamily="18" charset="0"/>
              </a:rPr>
              <a:t>, </a:t>
            </a:r>
            <a:r>
              <a:rPr lang="en-US" sz="3200" b="1" dirty="0" err="1">
                <a:latin typeface="Times New Roman" panose="02020603050405020304" pitchFamily="18" charset="0"/>
              </a:rPr>
              <a:t>giúp</a:t>
            </a:r>
            <a:r>
              <a:rPr lang="en-US" sz="3200" b="1" dirty="0">
                <a:latin typeface="Times New Roman" panose="02020603050405020304" pitchFamily="18" charset="0"/>
              </a:rPr>
              <a:t> con </a:t>
            </a:r>
            <a:r>
              <a:rPr lang="en-US" sz="3200" b="1" dirty="0" err="1">
                <a:latin typeface="Times New Roman" panose="02020603050405020304" pitchFamily="18" charset="0"/>
              </a:rPr>
              <a:t>người</a:t>
            </a:r>
            <a:r>
              <a:rPr lang="en-US" sz="3200" b="1" dirty="0">
                <a:latin typeface="Times New Roman" panose="02020603050405020304" pitchFamily="18" charset="0"/>
              </a:rPr>
              <a:t> </a:t>
            </a:r>
            <a:r>
              <a:rPr lang="en-US" sz="3200" b="1" dirty="0" err="1">
                <a:latin typeface="Times New Roman" panose="02020603050405020304" pitchFamily="18" charset="0"/>
              </a:rPr>
              <a:t>cầm</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các</a:t>
            </a:r>
            <a:r>
              <a:rPr lang="en-US" sz="3200" b="1" dirty="0">
                <a:latin typeface="Times New Roman" panose="02020603050405020304" pitchFamily="18" charset="0"/>
              </a:rPr>
              <a:t> </a:t>
            </a:r>
            <a:r>
              <a:rPr lang="en-US" sz="3200" b="1" dirty="0" err="1">
                <a:latin typeface="Times New Roman" panose="02020603050405020304" pitchFamily="18" charset="0"/>
              </a:rPr>
              <a:t>vật</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đi</a:t>
            </a:r>
            <a:r>
              <a:rPr lang="en-US" sz="3200" b="1" dirty="0">
                <a:latin typeface="Times New Roman" panose="02020603050405020304" pitchFamily="18" charset="0"/>
              </a:rPr>
              <a:t> </a:t>
            </a:r>
            <a:r>
              <a:rPr lang="en-US" sz="3200" b="1" dirty="0" err="1">
                <a:latin typeface="Times New Roman" panose="02020603050405020304" pitchFamily="18" charset="0"/>
              </a:rPr>
              <a:t>lại</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a:t>
            </a:r>
          </a:p>
        </p:txBody>
      </p:sp>
      <p:sp>
        <p:nvSpPr>
          <p:cNvPr id="5" name="Text Box 10"/>
          <p:cNvSpPr txBox="1">
            <a:spLocks noChangeArrowheads="1"/>
          </p:cNvSpPr>
          <p:nvPr/>
        </p:nvSpPr>
        <p:spPr bwMode="auto">
          <a:xfrm>
            <a:off x="5334000" y="4643497"/>
            <a:ext cx="3276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Cách</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làm</a:t>
            </a:r>
            <a:r>
              <a:rPr lang="en-US" sz="3200" b="1" u="sng" dirty="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tăng</a:t>
            </a:r>
            <a:r>
              <a:rPr lang="en-US" sz="3200" b="1" u="sng" dirty="0" smtClean="0">
                <a:solidFill>
                  <a:srgbClr val="FF0000"/>
                </a:solidFill>
                <a:latin typeface="Times New Roman" panose="02020603050405020304" pitchFamily="18" charset="0"/>
              </a:rPr>
              <a:t> ma </a:t>
            </a:r>
            <a:r>
              <a:rPr lang="en-US" sz="3200" b="1" u="sng" dirty="0" err="1" smtClean="0">
                <a:solidFill>
                  <a:srgbClr val="FF0000"/>
                </a:solidFill>
                <a:latin typeface="Times New Roman" panose="02020603050405020304" pitchFamily="18" charset="0"/>
              </a:rPr>
              <a:t>sát</a:t>
            </a:r>
            <a:r>
              <a:rPr lang="en-US" sz="3200" b="1" u="sng" dirty="0" smtClean="0">
                <a:solidFill>
                  <a:srgbClr val="FF0000"/>
                </a:solidFill>
                <a:latin typeface="Times New Roman" panose="02020603050405020304" pitchFamily="18" charset="0"/>
              </a:rPr>
              <a:t>:</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Tăng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nhám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mặt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tiếp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xúc</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4564358"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28" y="508721"/>
            <a:ext cx="4587572" cy="284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p:cNvSpPr txBox="1">
            <a:spLocks noChangeArrowheads="1"/>
          </p:cNvSpPr>
          <p:nvPr/>
        </p:nvSpPr>
        <p:spPr bwMode="auto">
          <a:xfrm>
            <a:off x="5196114" y="508721"/>
            <a:ext cx="33382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Lợi</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ích</a:t>
            </a:r>
            <a:r>
              <a:rPr lang="en-US" sz="3200" b="1" u="sng" dirty="0" smtClean="0">
                <a:latin typeface="Times New Roman" panose="02020603050405020304" pitchFamily="18" charset="0"/>
              </a:rPr>
              <a:t> :</a:t>
            </a:r>
            <a:r>
              <a:rPr lang="en-US" sz="3200" b="1" dirty="0" smtClean="0">
                <a:latin typeface="Times New Roman" panose="02020603050405020304" pitchFamily="18" charset="0"/>
              </a:rPr>
              <a:t> ma </a:t>
            </a:r>
            <a:r>
              <a:rPr lang="en-US" sz="3200" b="1" dirty="0" err="1" smtClean="0">
                <a:latin typeface="Times New Roman" panose="02020603050405020304" pitchFamily="18" charset="0"/>
              </a:rPr>
              <a:t>sát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trượt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làm</a:t>
            </a:r>
            <a:r>
              <a:rPr lang="en-US" sz="3200" b="1" dirty="0" smtClean="0">
                <a:latin typeface="Times New Roman" panose="02020603050405020304" pitchFamily="18" charset="0"/>
              </a:rPr>
              <a:t> </a:t>
            </a:r>
            <a:r>
              <a:rPr lang="en-US" sz="3200" b="1" dirty="0" err="1">
                <a:latin typeface="Times New Roman" panose="02020603050405020304" pitchFamily="18" charset="0"/>
              </a:rPr>
              <a:t>vít</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ốc</a:t>
            </a:r>
            <a:r>
              <a:rPr lang="en-US" sz="3200" b="1" dirty="0">
                <a:latin typeface="Times New Roman" panose="02020603050405020304" pitchFamily="18" charset="0"/>
              </a:rPr>
              <a:t> </a:t>
            </a:r>
            <a:r>
              <a:rPr lang="en-US" sz="3200" b="1" dirty="0" err="1">
                <a:latin typeface="Times New Roman" panose="02020603050405020304" pitchFamily="18" charset="0"/>
              </a:rPr>
              <a:t>giữ</a:t>
            </a:r>
            <a:r>
              <a:rPr lang="en-US" sz="3200" b="1" dirty="0">
                <a:latin typeface="Times New Roman" panose="02020603050405020304" pitchFamily="18" charset="0"/>
              </a:rPr>
              <a:t> </a:t>
            </a:r>
            <a:r>
              <a:rPr lang="en-US" sz="3200" b="1" dirty="0" err="1">
                <a:latin typeface="Times New Roman" panose="02020603050405020304" pitchFamily="18" charset="0"/>
              </a:rPr>
              <a:t>chặt</a:t>
            </a:r>
            <a:r>
              <a:rPr lang="en-US" sz="3200" b="1" dirty="0">
                <a:latin typeface="Times New Roman" panose="02020603050405020304" pitchFamily="18" charset="0"/>
              </a:rPr>
              <a:t> </a:t>
            </a:r>
            <a:r>
              <a:rPr lang="en-US" sz="3200" b="1" dirty="0" err="1">
                <a:latin typeface="Times New Roman" panose="02020603050405020304" pitchFamily="18" charset="0"/>
              </a:rPr>
              <a:t>vào</a:t>
            </a:r>
            <a:r>
              <a:rPr lang="en-US" sz="3200" b="1" dirty="0">
                <a:latin typeface="Times New Roman" panose="02020603050405020304" pitchFamily="18" charset="0"/>
              </a:rPr>
              <a:t> </a:t>
            </a:r>
            <a:r>
              <a:rPr lang="en-US" sz="3200" b="1" dirty="0" err="1">
                <a:latin typeface="Times New Roman" panose="02020603050405020304" pitchFamily="18" charset="0"/>
              </a:rPr>
              <a:t>nhau</a:t>
            </a:r>
            <a:r>
              <a:rPr lang="en-US" sz="3200" b="1" dirty="0">
                <a:latin typeface="Times New Roman" panose="02020603050405020304" pitchFamily="18" charset="0"/>
              </a:rPr>
              <a:t>, </a:t>
            </a:r>
            <a:r>
              <a:rPr lang="en-US" sz="3200" b="1" dirty="0" err="1">
                <a:latin typeface="Times New Roman" panose="02020603050405020304" pitchFamily="18" charset="0"/>
              </a:rPr>
              <a:t>làm</a:t>
            </a:r>
            <a:r>
              <a:rPr lang="en-US" sz="3200" b="1" dirty="0">
                <a:latin typeface="Times New Roman" panose="02020603050405020304" pitchFamily="18" charset="0"/>
              </a:rPr>
              <a:t> </a:t>
            </a:r>
            <a:r>
              <a:rPr lang="en-US" sz="3200" b="1" dirty="0" err="1">
                <a:latin typeface="Times New Roman" panose="02020603050405020304" pitchFamily="18" charset="0"/>
              </a:rPr>
              <a:t>nóng</a:t>
            </a:r>
            <a:r>
              <a:rPr lang="en-US" sz="3200" b="1" dirty="0">
                <a:latin typeface="Times New Roman" panose="02020603050405020304" pitchFamily="18" charset="0"/>
              </a:rPr>
              <a:t> </a:t>
            </a:r>
            <a:r>
              <a:rPr lang="en-US" sz="3200" b="1" dirty="0" err="1">
                <a:latin typeface="Times New Roman" panose="02020603050405020304" pitchFamily="18" charset="0"/>
              </a:rPr>
              <a:t>chỗ</a:t>
            </a:r>
            <a:r>
              <a:rPr lang="en-US" sz="3200" b="1" dirty="0">
                <a:latin typeface="Times New Roman" panose="02020603050405020304" pitchFamily="18" charset="0"/>
              </a:rPr>
              <a:t> </a:t>
            </a:r>
            <a:r>
              <a:rPr lang="en-US" sz="3200" b="1" dirty="0" err="1">
                <a:latin typeface="Times New Roman" panose="02020603050405020304" pitchFamily="18" charset="0"/>
              </a:rPr>
              <a:t>tiếp</a:t>
            </a:r>
            <a:r>
              <a:rPr lang="en-US" sz="3200" b="1" dirty="0">
                <a:latin typeface="Times New Roman" panose="02020603050405020304" pitchFamily="18" charset="0"/>
              </a:rPr>
              <a:t> </a:t>
            </a:r>
            <a:r>
              <a:rPr lang="en-US" sz="3200" b="1" dirty="0" err="1">
                <a:latin typeface="Times New Roman" panose="02020603050405020304" pitchFamily="18" charset="0"/>
              </a:rPr>
              <a:t>xúc</a:t>
            </a:r>
            <a:r>
              <a:rPr lang="en-US" sz="3200" b="1" dirty="0">
                <a:latin typeface="Times New Roman" panose="02020603050405020304" pitchFamily="18" charset="0"/>
              </a:rPr>
              <a:t> </a:t>
            </a:r>
            <a:r>
              <a:rPr lang="en-US" sz="3200" b="1" dirty="0" err="1">
                <a:latin typeface="Times New Roman" panose="02020603050405020304" pitchFamily="18" charset="0"/>
              </a:rPr>
              <a:t>để</a:t>
            </a:r>
            <a:r>
              <a:rPr lang="en-US" sz="3200" b="1" dirty="0">
                <a:latin typeface="Times New Roman" panose="02020603050405020304" pitchFamily="18" charset="0"/>
              </a:rPr>
              <a:t> </a:t>
            </a:r>
            <a:r>
              <a:rPr lang="en-US" sz="3200" b="1" dirty="0" err="1">
                <a:latin typeface="Times New Roman" panose="02020603050405020304" pitchFamily="18" charset="0"/>
              </a:rPr>
              <a:t>đốt</a:t>
            </a:r>
            <a:r>
              <a:rPr lang="en-US" sz="3200" b="1" dirty="0">
                <a:latin typeface="Times New Roman" panose="02020603050405020304" pitchFamily="18" charset="0"/>
              </a:rPr>
              <a:t> </a:t>
            </a:r>
            <a:r>
              <a:rPr lang="en-US" sz="3200" b="1" dirty="0" err="1">
                <a:latin typeface="Times New Roman" panose="02020603050405020304" pitchFamily="18" charset="0"/>
              </a:rPr>
              <a:t>diêm</a:t>
            </a:r>
            <a:r>
              <a:rPr lang="en-US" sz="3200" b="1" dirty="0">
                <a:latin typeface="Times New Roman" panose="02020603050405020304" pitchFamily="18" charset="0"/>
              </a:rPr>
              <a:t>.</a:t>
            </a:r>
          </a:p>
        </p:txBody>
      </p:sp>
      <p:sp>
        <p:nvSpPr>
          <p:cNvPr id="8" name="Text Box 12"/>
          <p:cNvSpPr txBox="1">
            <a:spLocks noChangeArrowheads="1"/>
          </p:cNvSpPr>
          <p:nvPr/>
        </p:nvSpPr>
        <p:spPr bwMode="auto">
          <a:xfrm>
            <a:off x="5257800" y="3465255"/>
            <a:ext cx="3200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solidFill>
                  <a:srgbClr val="FF0000"/>
                </a:solidFill>
                <a:latin typeface="Times New Roman" panose="02020603050405020304" pitchFamily="18" charset="0"/>
              </a:rPr>
              <a:t>Cách</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làm</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tăng</a:t>
            </a:r>
            <a:r>
              <a:rPr lang="en-US" sz="3200" b="1" u="sng" dirty="0" smtClean="0">
                <a:solidFill>
                  <a:srgbClr val="FF0000"/>
                </a:solidFill>
                <a:latin typeface="Times New Roman" panose="02020603050405020304" pitchFamily="18" charset="0"/>
              </a:rPr>
              <a:t> ma </a:t>
            </a:r>
            <a:r>
              <a:rPr lang="en-US" sz="3200" b="1" u="sng" dirty="0" err="1" smtClean="0">
                <a:solidFill>
                  <a:srgbClr val="FF0000"/>
                </a:solidFill>
                <a:latin typeface="Times New Roman" panose="02020603050405020304" pitchFamily="18" charset="0"/>
              </a:rPr>
              <a:t>sát</a:t>
            </a:r>
            <a:r>
              <a:rPr lang="en-US" sz="3200" b="1" u="sng" dirty="0" smtClean="0">
                <a:solidFill>
                  <a:srgbClr val="FF0000"/>
                </a:solidFill>
                <a:latin typeface="Times New Roman" panose="02020603050405020304" pitchFamily="18" charset="0"/>
              </a:rPr>
              <a:t> :</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Tạo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ren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ốc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nhám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mặt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vỏ</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diêm</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854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685800" y="4124740"/>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Lợi</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ích</a:t>
            </a:r>
            <a:r>
              <a:rPr lang="en-US" sz="3200" b="1" u="sng" dirty="0" smtClean="0">
                <a:latin typeface="Times New Roman" panose="02020603050405020304" pitchFamily="18" charset="0"/>
              </a:rPr>
              <a:t> :</a:t>
            </a:r>
            <a:r>
              <a:rPr lang="en-US" sz="3200" b="1" dirty="0" smtClean="0">
                <a:latin typeface="Times New Roman" panose="02020603050405020304" pitchFamily="18" charset="0"/>
              </a:rPr>
              <a:t> Ma </a:t>
            </a:r>
            <a:r>
              <a:rPr lang="en-US" sz="3200" b="1" dirty="0" err="1" smtClean="0">
                <a:latin typeface="Times New Roman" panose="02020603050405020304" pitchFamily="18" charset="0"/>
              </a:rPr>
              <a:t>sát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nghỉ</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giúp</a:t>
            </a:r>
            <a:r>
              <a:rPr lang="en-US" sz="3200" b="1" dirty="0" smtClean="0">
                <a:latin typeface="Times New Roman" panose="02020603050405020304" pitchFamily="18" charset="0"/>
              </a:rPr>
              <a:t>  </a:t>
            </a:r>
            <a:r>
              <a:rPr lang="en-US" sz="3200" b="1" dirty="0">
                <a:latin typeface="Times New Roman" panose="02020603050405020304" pitchFamily="18" charset="0"/>
              </a:rPr>
              <a:t>ô </a:t>
            </a:r>
            <a:r>
              <a:rPr lang="en-US" sz="3200" b="1" dirty="0" err="1">
                <a:latin typeface="Times New Roman" panose="02020603050405020304" pitchFamily="18" charset="0"/>
              </a:rPr>
              <a:t>tô</a:t>
            </a:r>
            <a:r>
              <a:rPr lang="en-US" sz="3200" b="1" dirty="0">
                <a:latin typeface="Times New Roman" panose="02020603050405020304" pitchFamily="18" charset="0"/>
              </a:rPr>
              <a:t> </a:t>
            </a:r>
            <a:r>
              <a:rPr lang="en-US" sz="3200" b="1" dirty="0" err="1">
                <a:latin typeface="Times New Roman" panose="02020603050405020304" pitchFamily="18" charset="0"/>
              </a:rPr>
              <a:t>đứng</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di </a:t>
            </a:r>
            <a:r>
              <a:rPr lang="en-US" sz="3200" b="1" dirty="0" err="1">
                <a:latin typeface="Times New Roman" panose="02020603050405020304" pitchFamily="18" charset="0"/>
              </a:rPr>
              <a:t>chuyển</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ở </a:t>
            </a:r>
            <a:r>
              <a:rPr lang="en-US" sz="3200" b="1" dirty="0" err="1">
                <a:latin typeface="Times New Roman" panose="02020603050405020304" pitchFamily="18" charset="0"/>
              </a:rPr>
              <a:t>trên</a:t>
            </a:r>
            <a:r>
              <a:rPr lang="en-US" sz="3200" b="1" dirty="0">
                <a:latin typeface="Times New Roman" panose="02020603050405020304" pitchFamily="18" charset="0"/>
              </a:rPr>
              <a:t> </a:t>
            </a:r>
            <a:r>
              <a:rPr lang="en-US" sz="3200" b="1" dirty="0" err="1">
                <a:latin typeface="Times New Roman" panose="02020603050405020304" pitchFamily="18" charset="0"/>
              </a:rPr>
              <a:t>đường</a:t>
            </a:r>
            <a:r>
              <a:rPr lang="en-US" sz="3200" b="1" dirty="0">
                <a:latin typeface="Times New Roman" panose="02020603050405020304" pitchFamily="18" charset="0"/>
              </a:rPr>
              <a:t> </a:t>
            </a:r>
            <a:r>
              <a:rPr lang="en-US" sz="3200" b="1" dirty="0" err="1">
                <a:latin typeface="Times New Roman" panose="02020603050405020304" pitchFamily="18" charset="0"/>
              </a:rPr>
              <a:t>một</a:t>
            </a:r>
            <a:r>
              <a:rPr lang="en-US" sz="3200" b="1" dirty="0">
                <a:latin typeface="Times New Roman" panose="02020603050405020304" pitchFamily="18" charset="0"/>
              </a:rPr>
              <a:t> </a:t>
            </a:r>
            <a:r>
              <a:rPr lang="en-US" sz="3200" b="1" dirty="0" err="1">
                <a:latin typeface="Times New Roman" panose="02020603050405020304" pitchFamily="18" charset="0"/>
              </a:rPr>
              <a:t>cách</a:t>
            </a:r>
            <a:r>
              <a:rPr lang="en-US" sz="3200" b="1" dirty="0">
                <a:latin typeface="Times New Roman" panose="02020603050405020304" pitchFamily="18" charset="0"/>
              </a:rPr>
              <a:t> an </a:t>
            </a:r>
            <a:r>
              <a:rPr lang="en-US" sz="3200" b="1" dirty="0" err="1">
                <a:latin typeface="Times New Roman" panose="02020603050405020304" pitchFamily="18" charset="0"/>
              </a:rPr>
              <a:t>toàn</a:t>
            </a:r>
            <a:r>
              <a:rPr lang="en-US" sz="3200" b="1" dirty="0">
                <a:latin typeface="Times New Roman" panose="02020603050405020304" pitchFamily="18" charset="0"/>
              </a:rPr>
              <a:t>.</a:t>
            </a:r>
          </a:p>
        </p:txBody>
      </p:sp>
      <p:sp>
        <p:nvSpPr>
          <p:cNvPr id="6" name="Text Box 14"/>
          <p:cNvSpPr txBox="1">
            <a:spLocks noChangeArrowheads="1"/>
          </p:cNvSpPr>
          <p:nvPr/>
        </p:nvSpPr>
        <p:spPr bwMode="auto">
          <a:xfrm>
            <a:off x="685800" y="5562122"/>
            <a:ext cx="777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solidFill>
                  <a:srgbClr val="FF0000"/>
                </a:solidFill>
                <a:latin typeface="Times New Roman" panose="02020603050405020304" pitchFamily="18" charset="0"/>
              </a:rPr>
              <a:t>Cách</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làm</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tăng</a:t>
            </a:r>
            <a:r>
              <a:rPr lang="en-US" sz="3200" b="1" u="sng" dirty="0" smtClean="0">
                <a:solidFill>
                  <a:srgbClr val="FF0000"/>
                </a:solidFill>
                <a:latin typeface="Times New Roman" panose="02020603050405020304" pitchFamily="18" charset="0"/>
              </a:rPr>
              <a:t> ma </a:t>
            </a:r>
            <a:r>
              <a:rPr lang="en-US" sz="3200" b="1" u="sng" dirty="0" err="1" smtClean="0">
                <a:solidFill>
                  <a:srgbClr val="FF0000"/>
                </a:solidFill>
                <a:latin typeface="Times New Roman" panose="02020603050405020304" pitchFamily="18" charset="0"/>
              </a:rPr>
              <a:t>sát</a:t>
            </a:r>
            <a:r>
              <a:rPr lang="en-US" sz="3200" b="1" u="sng" dirty="0" smtClean="0">
                <a:solidFill>
                  <a:srgbClr val="FF0000"/>
                </a:solidFill>
                <a:latin typeface="Times New Roman" panose="02020603050405020304" pitchFamily="18" charset="0"/>
              </a:rPr>
              <a:t> :</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Tạo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rãnh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lốp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phanh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circle(in)">
                                      <p:cBhvr>
                                        <p:cTn id="7" dur="2000"/>
                                        <p:tgtEl>
                                          <p:spTgt spid="204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20529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ppt_x</p:attrName>
                                        </p:attrNameLst>
                                      </p:cBhvr>
                                      <p:tavLst>
                                        <p:tav tm="0">
                                          <p:val>
                                            <p:strVal val="#ppt_x-.2"/>
                                          </p:val>
                                        </p:tav>
                                        <p:tav tm="100000">
                                          <p:val>
                                            <p:strVal val="#ppt_x"/>
                                          </p:val>
                                        </p:tav>
                                      </p:tavLst>
                                    </p:anim>
                                    <p:anim calcmode="lin" valueType="num">
                                      <p:cBhvr>
                                        <p:cTn id="8"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6"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5" name="Document" r:id="rId3" imgW="7606030" imgH="5205730" progId="Word.Document.8">
                  <p:embed/>
                </p:oleObj>
              </mc:Choice>
              <mc:Fallback>
                <p:oleObj name="Document" r:id="rId3" imgW="7606030" imgH="5205730" progId="Word.Document.8">
                  <p:embed/>
                  <p:pic>
                    <p:nvPicPr>
                      <p:cNvPr id="0" name="Picture 30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09" name="Group 65"/>
          <p:cNvGraphicFramePr>
            <a:graphicFrameLocks noGrp="1"/>
          </p:cNvGraphicFramePr>
          <p:nvPr>
            <p:extLst>
              <p:ext uri="{D42A27DB-BD31-4B8C-83A1-F6EECF244321}">
                <p14:modId xmlns:p14="http://schemas.microsoft.com/office/powerpoint/2010/main" val="3216069676"/>
              </p:ext>
            </p:extLst>
          </p:nvPr>
        </p:nvGraphicFramePr>
        <p:xfrm>
          <a:off x="381000" y="919163"/>
          <a:ext cx="8382000" cy="5999163"/>
        </p:xfrm>
        <a:graphic>
          <a:graphicData uri="http://schemas.openxmlformats.org/drawingml/2006/table">
            <a:tbl>
              <a:tblPr/>
              <a:tblGrid>
                <a:gridCol w="3505200"/>
                <a:gridCol w="2895600"/>
                <a:gridCol w="1981200"/>
              </a:tblGrid>
              <a:tr h="985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6" name="Text Box 4"/>
          <p:cNvSpPr txBox="1">
            <a:spLocks noChangeArrowheads="1"/>
          </p:cNvSpPr>
          <p:nvPr/>
        </p:nvSpPr>
        <p:spPr bwMode="auto">
          <a:xfrm>
            <a:off x="152400" y="32766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a:solidFill>
                  <a:srgbClr val="0000FF"/>
                </a:solidFill>
                <a:latin typeface="Times New Roman" panose="02020603050405020304" pitchFamily="18" charset="0"/>
              </a:rPr>
              <a:t> </a:t>
            </a:r>
          </a:p>
        </p:txBody>
      </p:sp>
      <p:sp>
        <p:nvSpPr>
          <p:cNvPr id="22557" name="Text Box 5"/>
          <p:cNvSpPr txBox="1">
            <a:spLocks noChangeArrowheads="1"/>
          </p:cNvSpPr>
          <p:nvPr/>
        </p:nvSpPr>
        <p:spPr bwMode="auto">
          <a:xfrm>
            <a:off x="457200" y="2286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660033"/>
                </a:solidFill>
                <a:latin typeface="Times New Roman" panose="02020603050405020304" pitchFamily="18" charset="0"/>
              </a:rPr>
              <a:t>C8. </a:t>
            </a:r>
            <a:r>
              <a:rPr lang="en-US" altLang="en-US" b="1" dirty="0" err="1">
                <a:solidFill>
                  <a:srgbClr val="660033"/>
                </a:solidFill>
                <a:latin typeface="Times New Roman" panose="02020603050405020304" pitchFamily="18" charset="0"/>
              </a:rPr>
              <a:t>Hãy</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giải</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thích</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các</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hiện</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tượng</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sau</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và</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cho</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biết</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trong</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các</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hiện</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tượng</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này</a:t>
            </a:r>
            <a:r>
              <a:rPr lang="en-US" altLang="en-US" b="1" dirty="0">
                <a:solidFill>
                  <a:srgbClr val="660033"/>
                </a:solidFill>
                <a:latin typeface="Times New Roman" panose="02020603050405020304" pitchFamily="18" charset="0"/>
              </a:rPr>
              <a:t> ma </a:t>
            </a:r>
            <a:r>
              <a:rPr lang="en-US" altLang="en-US" b="1" dirty="0" err="1">
                <a:solidFill>
                  <a:srgbClr val="660033"/>
                </a:solidFill>
                <a:latin typeface="Times New Roman" panose="02020603050405020304" pitchFamily="18" charset="0"/>
              </a:rPr>
              <a:t>sát</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có</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lợi</a:t>
            </a:r>
            <a:r>
              <a:rPr lang="en-US" altLang="en-US" b="1" dirty="0">
                <a:solidFill>
                  <a:srgbClr val="660033"/>
                </a:solidFill>
                <a:latin typeface="Times New Roman" panose="02020603050405020304" pitchFamily="18" charset="0"/>
              </a:rPr>
              <a:t> hay </a:t>
            </a:r>
            <a:r>
              <a:rPr lang="en-US" altLang="en-US" b="1" dirty="0" err="1">
                <a:solidFill>
                  <a:srgbClr val="660033"/>
                </a:solidFill>
                <a:latin typeface="Times New Roman" panose="02020603050405020304" pitchFamily="18" charset="0"/>
              </a:rPr>
              <a:t>có</a:t>
            </a:r>
            <a:r>
              <a:rPr lang="en-US" altLang="en-US" b="1" dirty="0">
                <a:solidFill>
                  <a:srgbClr val="660033"/>
                </a:solidFill>
                <a:latin typeface="Times New Roman" panose="02020603050405020304" pitchFamily="18" charset="0"/>
              </a:rPr>
              <a:t> </a:t>
            </a:r>
            <a:r>
              <a:rPr lang="en-US" altLang="en-US" b="1" dirty="0" err="1">
                <a:solidFill>
                  <a:srgbClr val="660033"/>
                </a:solidFill>
                <a:latin typeface="Times New Roman" panose="02020603050405020304" pitchFamily="18" charset="0"/>
              </a:rPr>
              <a:t>hại</a:t>
            </a:r>
            <a:r>
              <a:rPr lang="en-US" altLang="en-US" b="1" dirty="0">
                <a:solidFill>
                  <a:srgbClr val="660033"/>
                </a:solidFill>
                <a:latin typeface="Times New Roman" panose="02020603050405020304" pitchFamily="18" charset="0"/>
              </a:rPr>
              <a:t>:</a:t>
            </a:r>
          </a:p>
        </p:txBody>
      </p:sp>
      <p:sp>
        <p:nvSpPr>
          <p:cNvPr id="22558" name="Text Box 30"/>
          <p:cNvSpPr txBox="1">
            <a:spLocks noChangeArrowheads="1"/>
          </p:cNvSpPr>
          <p:nvPr/>
        </p:nvSpPr>
        <p:spPr bwMode="auto">
          <a:xfrm>
            <a:off x="385763" y="11430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AutoNum type="alphaLcPeriod"/>
            </a:pPr>
            <a:r>
              <a:rPr lang="en-US" altLang="en-US" b="1" dirty="0" err="1">
                <a:solidFill>
                  <a:srgbClr val="0000FF"/>
                </a:solidFill>
                <a:latin typeface="Times New Roman" panose="02020603050405020304" pitchFamily="18" charset="0"/>
              </a:rPr>
              <a:t>Khi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trên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đá</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mới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dễ</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bị</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ngã</a:t>
            </a:r>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22559" name="Text Box 34"/>
          <p:cNvSpPr txBox="1">
            <a:spLocks noChangeArrowheads="1"/>
          </p:cNvSpPr>
          <p:nvPr/>
        </p:nvSpPr>
        <p:spPr bwMode="auto">
          <a:xfrm>
            <a:off x="447675" y="36242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0000FF"/>
                </a:solidFill>
                <a:latin typeface="Times New Roman" panose="02020603050405020304" pitchFamily="18" charset="0"/>
              </a:rPr>
              <a:t>c. </a:t>
            </a:r>
            <a:r>
              <a:rPr lang="en-US" altLang="en-US" b="1" dirty="0" err="1">
                <a:solidFill>
                  <a:srgbClr val="0000FF"/>
                </a:solidFill>
                <a:latin typeface="Times New Roman" panose="02020603050405020304" pitchFamily="18" charset="0"/>
              </a:rPr>
              <a:t>Giày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mãi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đế</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bị</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mòn</a:t>
            </a:r>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22560" name="Text Box 35"/>
          <p:cNvSpPr txBox="1">
            <a:spLocks noChangeArrowheads="1"/>
          </p:cNvSpPr>
          <p:nvPr/>
        </p:nvSpPr>
        <p:spPr bwMode="auto">
          <a:xfrm>
            <a:off x="381000" y="47244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dirty="0">
                <a:solidFill>
                  <a:srgbClr val="0000FF"/>
                </a:solidFill>
                <a:latin typeface="Times New Roman" panose="02020603050405020304" pitchFamily="18" charset="0"/>
              </a:rPr>
              <a:t>d. </a:t>
            </a:r>
            <a:r>
              <a:rPr lang="en-US" altLang="en-US" b="1" dirty="0" err="1">
                <a:solidFill>
                  <a:srgbClr val="0000FF"/>
                </a:solidFill>
                <a:latin typeface="Times New Roman" panose="02020603050405020304" pitchFamily="18" charset="0"/>
              </a:rPr>
              <a:t>Mặt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lốp</a:t>
            </a:r>
            <a:r>
              <a:rPr lang="en-US" altLang="en-US" b="1" dirty="0">
                <a:solidFill>
                  <a:srgbClr val="0000FF"/>
                </a:solidFill>
                <a:latin typeface="Times New Roman" panose="02020603050405020304" pitchFamily="18" charset="0"/>
              </a:rPr>
              <a:t> ô </a:t>
            </a:r>
            <a:r>
              <a:rPr lang="en-US" altLang="en-US" b="1" dirty="0" err="1">
                <a:solidFill>
                  <a:srgbClr val="0000FF"/>
                </a:solidFill>
                <a:latin typeface="Times New Roman" panose="02020603050405020304" pitchFamily="18" charset="0"/>
              </a:rPr>
              <a:t>tô</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vận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tải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phải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khía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sâu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hơn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mặt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lốp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xe</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đạp</a:t>
            </a:r>
            <a:r>
              <a:rPr lang="en-US" altLang="en-US" b="1" dirty="0">
                <a:solidFill>
                  <a:srgbClr val="0000FF"/>
                </a:solidFill>
                <a:latin typeface="Times New Roman" panose="02020603050405020304" pitchFamily="18" charset="0"/>
              </a:rPr>
              <a:t>.</a:t>
            </a:r>
          </a:p>
        </p:txBody>
      </p:sp>
      <p:sp>
        <p:nvSpPr>
          <p:cNvPr id="22561" name="Text Box 36"/>
          <p:cNvSpPr txBox="1">
            <a:spLocks noChangeArrowheads="1"/>
          </p:cNvSpPr>
          <p:nvPr/>
        </p:nvSpPr>
        <p:spPr bwMode="auto">
          <a:xfrm>
            <a:off x="381000" y="5715000"/>
            <a:ext cx="3505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dirty="0">
                <a:solidFill>
                  <a:srgbClr val="0000FF"/>
                </a:solidFill>
                <a:latin typeface="Times New Roman" panose="02020603050405020304" pitchFamily="18" charset="0"/>
              </a:rPr>
              <a:t>e. </a:t>
            </a:r>
            <a:r>
              <a:rPr lang="en-US" altLang="en-US" b="1" dirty="0" err="1">
                <a:solidFill>
                  <a:srgbClr val="0000FF"/>
                </a:solidFill>
                <a:latin typeface="Times New Roman" panose="02020603050405020304" pitchFamily="18" charset="0"/>
              </a:rPr>
              <a:t>Phải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bôi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nhựa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thông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vào</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dây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cung</a:t>
            </a:r>
            <a:r>
              <a:rPr lang="en-US" altLang="en-US" b="1" dirty="0">
                <a:solidFill>
                  <a:srgbClr val="0000FF"/>
                </a:solidFill>
                <a:latin typeface="Times New Roman" panose="02020603050405020304" pitchFamily="18" charset="0"/>
              </a:rPr>
              <a:t> ở </a:t>
            </a:r>
            <a:r>
              <a:rPr lang="en-US" altLang="en-US" b="1" dirty="0" err="1">
                <a:solidFill>
                  <a:srgbClr val="0000FF"/>
                </a:solidFill>
                <a:latin typeface="Times New Roman" panose="02020603050405020304" pitchFamily="18" charset="0"/>
              </a:rPr>
              <a:t>cần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kéo</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nhị</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cò</a:t>
            </a:r>
            <a:r>
              <a:rPr lang="en-US" altLang="en-US" b="1" dirty="0">
                <a:solidFill>
                  <a:srgbClr val="0000FF"/>
                </a:solidFill>
                <a:latin typeface="Times New Roman" panose="02020603050405020304" pitchFamily="18" charset="0"/>
              </a:rPr>
              <a:t>).</a:t>
            </a:r>
          </a:p>
          <a:p>
            <a:pPr algn="just" eaLnBrk="1" hangingPunct="1">
              <a:spcBef>
                <a:spcPct val="50000"/>
              </a:spcBef>
            </a:pPr>
            <a:endParaRPr lang="en-US" altLang="en-US" dirty="0">
              <a:latin typeface="Times New Roman" panose="02020603050405020304" pitchFamily="18" charset="0"/>
            </a:endParaRPr>
          </a:p>
        </p:txBody>
      </p:sp>
      <p:sp>
        <p:nvSpPr>
          <p:cNvPr id="22562" name="Text Box 66"/>
          <p:cNvSpPr txBox="1">
            <a:spLocks noChangeArrowheads="1"/>
          </p:cNvSpPr>
          <p:nvPr/>
        </p:nvSpPr>
        <p:spPr bwMode="auto">
          <a:xfrm>
            <a:off x="461963" y="2057400"/>
            <a:ext cx="3200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dirty="0">
                <a:solidFill>
                  <a:srgbClr val="0000FF"/>
                </a:solidFill>
                <a:latin typeface="Times New Roman" panose="02020603050405020304" pitchFamily="18" charset="0"/>
              </a:rPr>
              <a:t>b. Ô </a:t>
            </a:r>
            <a:r>
              <a:rPr lang="en-US" altLang="en-US" b="1" dirty="0" err="1">
                <a:solidFill>
                  <a:srgbClr val="0000FF"/>
                </a:solidFill>
                <a:latin typeface="Times New Roman" panose="02020603050405020304" pitchFamily="18" charset="0"/>
              </a:rPr>
              <a:t>tô</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vào</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chỗ</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bùn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lầy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bánh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xe</a:t>
            </a:r>
            <a:r>
              <a:rPr lang="en-US" altLang="en-US" b="1" dirty="0">
                <a:solidFill>
                  <a:srgbClr val="0000FF"/>
                </a:solidFill>
                <a:latin typeface="Times New Roman" panose="02020603050405020304" pitchFamily="18" charset="0"/>
              </a:rPr>
              <a:t> quay </a:t>
            </a:r>
            <a:r>
              <a:rPr lang="en-US" altLang="en-US" b="1" dirty="0" err="1">
                <a:solidFill>
                  <a:srgbClr val="0000FF"/>
                </a:solidFill>
                <a:latin typeface="Times New Roman" panose="02020603050405020304" pitchFamily="18" charset="0"/>
              </a:rPr>
              <a:t>tít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xe</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không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tiến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lên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được</a:t>
            </a:r>
            <a:endParaRPr lang="en-US" altLang="en-US" b="1" dirty="0">
              <a:solidFill>
                <a:srgbClr val="0000FF"/>
              </a:solidFill>
              <a:latin typeface="Times New Roman" panose="02020603050405020304" pitchFamily="18" charset="0"/>
            </a:endParaRPr>
          </a:p>
        </p:txBody>
      </p:sp>
      <p:pic>
        <p:nvPicPr>
          <p:cNvPr id="22568" name="Picture 6" descr="dan-n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715000"/>
            <a:ext cx="1633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4" descr="_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133600"/>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74" descr="Untitled-7"/>
          <p:cNvPicPr>
            <a:picLocks noChangeAspect="1" noChangeArrowheads="1"/>
          </p:cNvPicPr>
          <p:nvPr/>
        </p:nvPicPr>
        <p:blipFill>
          <a:blip r:embed="rId5">
            <a:lum bright="-54000" contrast="50000"/>
            <a:extLst>
              <a:ext uri="{28A0092B-C50C-407E-A947-70E740481C1C}">
                <a14:useLocalDpi xmlns:a14="http://schemas.microsoft.com/office/drawing/2010/main" val="0"/>
              </a:ext>
            </a:extLst>
          </a:blip>
          <a:srcRect/>
          <a:stretch>
            <a:fillRect/>
          </a:stretch>
        </p:blipFill>
        <p:spPr bwMode="auto">
          <a:xfrm>
            <a:off x="6858000" y="44958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6" descr="sàn nhà"/>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962025"/>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2" name="Picture 77"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319463"/>
            <a:ext cx="182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78" descr="20"/>
          <p:cNvPicPr>
            <a:picLocks noChangeAspect="1" noChangeArrowheads="1"/>
          </p:cNvPicPr>
          <p:nvPr/>
        </p:nvPicPr>
        <p:blipFill>
          <a:blip r:embed="rId8">
            <a:extLst>
              <a:ext uri="{28A0092B-C50C-407E-A947-70E740481C1C}">
                <a14:useLocalDpi xmlns:a14="http://schemas.microsoft.com/office/drawing/2010/main" val="0"/>
              </a:ext>
            </a:extLst>
          </a:blip>
          <a:srcRect l="50659" b="25040"/>
          <a:stretch>
            <a:fillRect/>
          </a:stretch>
        </p:blipFill>
        <p:spPr bwMode="auto">
          <a:xfrm>
            <a:off x="7827963" y="990600"/>
            <a:ext cx="858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74" name="Object 79"/>
          <p:cNvGraphicFramePr>
            <a:graphicFrameLocks noChangeAspect="1"/>
          </p:cNvGraphicFramePr>
          <p:nvPr/>
        </p:nvGraphicFramePr>
        <p:xfrm>
          <a:off x="7848600" y="4495800"/>
          <a:ext cx="838200" cy="1066800"/>
        </p:xfrm>
        <a:graphic>
          <a:graphicData uri="http://schemas.openxmlformats.org/presentationml/2006/ole">
            <mc:AlternateContent xmlns:mc="http://schemas.openxmlformats.org/markup-compatibility/2006">
              <mc:Choice xmlns:v="urn:schemas-microsoft-com:vml" Requires="v">
                <p:oleObj spid="_x0000_s5122" name="Document" r:id="rId9" imgW="7604407" imgH="5204742" progId="Word.Document.8">
                  <p:embed/>
                </p:oleObj>
              </mc:Choice>
              <mc:Fallback>
                <p:oleObj name="Document" r:id="rId9" imgW="7604407" imgH="5204742"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4495800"/>
                        <a:ext cx="83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23"/>
          <p:cNvSpPr txBox="1">
            <a:spLocks noChangeArrowheads="1"/>
          </p:cNvSpPr>
          <p:nvPr/>
        </p:nvSpPr>
        <p:spPr bwMode="auto">
          <a:xfrm>
            <a:off x="498838" y="-27656"/>
            <a:ext cx="4030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b="1" dirty="0" smtClean="0">
                <a:solidFill>
                  <a:srgbClr val="0000FF"/>
                </a:solidFill>
                <a:latin typeface="Times New Roman" panose="02020603050405020304" pitchFamily="18" charset="0"/>
              </a:rPr>
              <a:t>III.  </a:t>
            </a:r>
            <a:r>
              <a:rPr lang="en-US" b="1" dirty="0" err="1" smtClean="0">
                <a:solidFill>
                  <a:srgbClr val="0000FF"/>
                </a:solidFill>
                <a:latin typeface="Times New Roman" panose="02020603050405020304" pitchFamily="18" charset="0"/>
              </a:rPr>
              <a:t>Luyện</a:t>
            </a:r>
            <a:r>
              <a:rPr lang="en-US" b="1" dirty="0" smtClean="0">
                <a:solidFill>
                  <a:srgbClr val="0000FF"/>
                </a:solidFill>
                <a:latin typeface="Times New Roman" panose="02020603050405020304" pitchFamily="18" charset="0"/>
              </a:rPr>
              <a:t> </a:t>
            </a:r>
            <a:r>
              <a:rPr lang="en-US" b="1" dirty="0" err="1" smtClean="0">
                <a:solidFill>
                  <a:srgbClr val="0000FF"/>
                </a:solidFill>
                <a:latin typeface="Times New Roman" panose="02020603050405020304" pitchFamily="18" charset="0"/>
              </a:rPr>
              <a:t>tập</a:t>
            </a:r>
            <a:endParaRPr lang="en-US"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46544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541866" y="152400"/>
            <a:ext cx="40301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solidFill>
                  <a:srgbClr val="0000FF"/>
                </a:solidFill>
                <a:latin typeface="Times New Roman" panose="02020603050405020304" pitchFamily="18" charset="0"/>
              </a:rPr>
              <a:t>III.  </a:t>
            </a:r>
            <a:r>
              <a:rPr lang="en-US" sz="3200" b="1" dirty="0" err="1" smtClean="0">
                <a:solidFill>
                  <a:srgbClr val="0000FF"/>
                </a:solidFill>
                <a:latin typeface="Times New Roman" panose="02020603050405020304" pitchFamily="18" charset="0"/>
              </a:rPr>
              <a:t>Luyện</a:t>
            </a:r>
            <a:r>
              <a:rPr lang="en-US" sz="3200" b="1" dirty="0" smtClean="0">
                <a:solidFill>
                  <a:srgbClr val="0000FF"/>
                </a:solidFill>
                <a:latin typeface="Times New Roman" panose="02020603050405020304" pitchFamily="18" charset="0"/>
              </a:rPr>
              <a:t> </a:t>
            </a:r>
            <a:r>
              <a:rPr lang="en-US" sz="3200" b="1" dirty="0" err="1" smtClean="0">
                <a:solidFill>
                  <a:srgbClr val="0000FF"/>
                </a:solidFill>
                <a:latin typeface="Times New Roman" panose="02020603050405020304" pitchFamily="18" charset="0"/>
              </a:rPr>
              <a:t>tập</a:t>
            </a:r>
            <a:endParaRPr lang="en-US" sz="3200" b="1" dirty="0">
              <a:solidFill>
                <a:srgbClr val="0000FF"/>
              </a:solidFill>
              <a:latin typeface="Times New Roman" panose="02020603050405020304" pitchFamily="18" charset="0"/>
            </a:endParaRPr>
          </a:p>
        </p:txBody>
      </p:sp>
      <p:sp>
        <p:nvSpPr>
          <p:cNvPr id="3" name="Text Box 6"/>
          <p:cNvSpPr txBox="1">
            <a:spLocks noChangeArrowheads="1"/>
          </p:cNvSpPr>
          <p:nvPr/>
        </p:nvSpPr>
        <p:spPr bwMode="auto">
          <a:xfrm>
            <a:off x="304800" y="6096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latin typeface="Times New Roman" panose="02020603050405020304" pitchFamily="18" charset="0"/>
                <a:cs typeface="Times New Roman" panose="02020603050405020304" pitchFamily="18" charset="0"/>
              </a:rPr>
              <a:t>   C8: </a:t>
            </a:r>
            <a:r>
              <a:rPr lang="en-US" sz="3200" b="1" dirty="0" err="1" smtClean="0">
                <a:latin typeface="Times New Roman" panose="02020603050405020304" pitchFamily="18" charset="0"/>
                <a:cs typeface="Times New Roman" panose="02020603050405020304" pitchFamily="18" charset="0"/>
              </a:rPr>
              <a:t>Hãy</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hại</a:t>
            </a:r>
            <a:r>
              <a:rPr lang="en-US" sz="3200" b="1" dirty="0">
                <a:latin typeface="Times New Roman" panose="02020603050405020304" pitchFamily="18" charset="0"/>
                <a:cs typeface="Times New Roman" panose="02020603050405020304" pitchFamily="18" charset="0"/>
              </a:rPr>
              <a:t>:</a:t>
            </a:r>
          </a:p>
        </p:txBody>
      </p:sp>
      <p:pic>
        <p:nvPicPr>
          <p:cNvPr id="5" name="Picture 6" descr="sàn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2104571"/>
            <a:ext cx="408214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l="50659" b="25040"/>
          <a:stretch>
            <a:fillRect/>
          </a:stretch>
        </p:blipFill>
        <p:spPr bwMode="auto">
          <a:xfrm>
            <a:off x="4572000" y="2090057"/>
            <a:ext cx="4007198"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856" y="5628382"/>
            <a:ext cx="8120743" cy="1077218"/>
          </a:xfrm>
          <a:prstGeom prst="rect">
            <a:avLst/>
          </a:prstGeom>
        </p:spPr>
        <p:txBody>
          <a:bodyPr wrap="square">
            <a:spAutoFit/>
          </a:bodyPr>
          <a:lstStyle/>
          <a:p>
            <a:pPr algn="just" eaLnBrk="1" hangingPunct="1">
              <a:spcBef>
                <a:spcPct val="50000"/>
              </a:spcBef>
            </a:pPr>
            <a:r>
              <a:rPr lang="en-US" sz="3200" b="1" dirty="0">
                <a:solidFill>
                  <a:srgbClr val="0000FF"/>
                </a:solidFill>
              </a:rPr>
              <a:t>a) </a:t>
            </a:r>
            <a:r>
              <a:rPr lang="en-US" sz="3200" b="1" dirty="0" err="1">
                <a:solidFill>
                  <a:srgbClr val="0000FF"/>
                </a:solidFill>
              </a:rPr>
              <a:t>Khi</a:t>
            </a:r>
            <a:r>
              <a:rPr lang="en-US" sz="3200" b="1" dirty="0">
                <a:solidFill>
                  <a:srgbClr val="0000FF"/>
                </a:solidFill>
              </a:rPr>
              <a:t> </a:t>
            </a:r>
            <a:r>
              <a:rPr lang="en-US" sz="3200" b="1" dirty="0" err="1">
                <a:solidFill>
                  <a:srgbClr val="0000FF"/>
                </a:solidFill>
              </a:rPr>
              <a:t>đi</a:t>
            </a:r>
            <a:r>
              <a:rPr lang="en-US" sz="3200" b="1" dirty="0">
                <a:solidFill>
                  <a:srgbClr val="0000FF"/>
                </a:solidFill>
              </a:rPr>
              <a:t> </a:t>
            </a:r>
            <a:r>
              <a:rPr lang="en-US" sz="3200" b="1" dirty="0" err="1">
                <a:solidFill>
                  <a:srgbClr val="0000FF"/>
                </a:solidFill>
              </a:rPr>
              <a:t>trên</a:t>
            </a:r>
            <a:r>
              <a:rPr lang="en-US" sz="3200" b="1" dirty="0">
                <a:solidFill>
                  <a:srgbClr val="0000FF"/>
                </a:solidFill>
              </a:rPr>
              <a:t> </a:t>
            </a:r>
            <a:r>
              <a:rPr lang="en-US" sz="3200" b="1" dirty="0" err="1">
                <a:solidFill>
                  <a:srgbClr val="0000FF"/>
                </a:solidFill>
              </a:rPr>
              <a:t>sàn</a:t>
            </a:r>
            <a:r>
              <a:rPr lang="en-US" sz="3200" b="1" dirty="0">
                <a:solidFill>
                  <a:srgbClr val="0000FF"/>
                </a:solidFill>
              </a:rPr>
              <a:t> </a:t>
            </a:r>
            <a:r>
              <a:rPr lang="en-US" sz="3200" b="1" dirty="0" err="1">
                <a:solidFill>
                  <a:srgbClr val="0000FF"/>
                </a:solidFill>
              </a:rPr>
              <a:t>đá</a:t>
            </a:r>
            <a:r>
              <a:rPr lang="en-US" sz="3200" b="1" dirty="0">
                <a:solidFill>
                  <a:srgbClr val="0000FF"/>
                </a:solidFill>
              </a:rPr>
              <a:t> </a:t>
            </a:r>
            <a:r>
              <a:rPr lang="en-US" sz="3200" b="1" dirty="0" err="1">
                <a:solidFill>
                  <a:srgbClr val="0000FF"/>
                </a:solidFill>
              </a:rPr>
              <a:t>hoa</a:t>
            </a:r>
            <a:r>
              <a:rPr lang="en-US" sz="3200" b="1" dirty="0">
                <a:solidFill>
                  <a:srgbClr val="0000FF"/>
                </a:solidFill>
              </a:rPr>
              <a:t> </a:t>
            </a:r>
            <a:r>
              <a:rPr lang="en-US" sz="3200" b="1" dirty="0" err="1">
                <a:solidFill>
                  <a:srgbClr val="0000FF"/>
                </a:solidFill>
              </a:rPr>
              <a:t>mới</a:t>
            </a:r>
            <a:r>
              <a:rPr lang="en-US" sz="3200" b="1" dirty="0">
                <a:solidFill>
                  <a:srgbClr val="0000FF"/>
                </a:solidFill>
              </a:rPr>
              <a:t> </a:t>
            </a:r>
            <a:r>
              <a:rPr lang="en-US" sz="3200" b="1" dirty="0" err="1">
                <a:solidFill>
                  <a:srgbClr val="0000FF"/>
                </a:solidFill>
              </a:rPr>
              <a:t>lau</a:t>
            </a:r>
            <a:r>
              <a:rPr lang="en-US" sz="3200" b="1" dirty="0">
                <a:solidFill>
                  <a:srgbClr val="0000FF"/>
                </a:solidFill>
              </a:rPr>
              <a:t> </a:t>
            </a:r>
            <a:r>
              <a:rPr lang="en-US" sz="3200" b="1" dirty="0" err="1">
                <a:solidFill>
                  <a:srgbClr val="0000FF"/>
                </a:solidFill>
              </a:rPr>
              <a:t>dễ</a:t>
            </a:r>
            <a:r>
              <a:rPr lang="en-US" sz="3200" b="1" dirty="0">
                <a:solidFill>
                  <a:srgbClr val="0000FF"/>
                </a:solidFill>
              </a:rPr>
              <a:t> </a:t>
            </a:r>
            <a:r>
              <a:rPr lang="en-US" sz="3200" b="1" dirty="0" err="1">
                <a:solidFill>
                  <a:srgbClr val="0000FF"/>
                </a:solidFill>
              </a:rPr>
              <a:t>bị</a:t>
            </a:r>
            <a:r>
              <a:rPr lang="en-US" sz="3200" b="1" dirty="0">
                <a:solidFill>
                  <a:srgbClr val="0000FF"/>
                </a:solidFill>
              </a:rPr>
              <a:t> </a:t>
            </a:r>
            <a:r>
              <a:rPr lang="en-US" sz="3200" b="1" dirty="0" err="1">
                <a:solidFill>
                  <a:srgbClr val="0000FF"/>
                </a:solidFill>
              </a:rPr>
              <a:t>ngã</a:t>
            </a:r>
            <a:r>
              <a:rPr lang="en-US" sz="3200" b="1" dirty="0">
                <a:solidFill>
                  <a:srgbClr val="0000FF"/>
                </a:solidFill>
              </a:rPr>
              <a:t>.</a:t>
            </a:r>
          </a:p>
        </p:txBody>
      </p:sp>
      <p:sp>
        <p:nvSpPr>
          <p:cNvPr id="8" name="Text Box 68"/>
          <p:cNvSpPr txBox="1">
            <a:spLocks noChangeArrowheads="1"/>
          </p:cNvSpPr>
          <p:nvPr/>
        </p:nvSpPr>
        <p:spPr bwMode="auto">
          <a:xfrm>
            <a:off x="3948113" y="6096000"/>
            <a:ext cx="3671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6"/>
          <p:cNvSpPr txBox="1">
            <a:spLocks noChangeArrowheads="1"/>
          </p:cNvSpPr>
          <p:nvPr/>
        </p:nvSpPr>
        <p:spPr bwMode="auto">
          <a:xfrm>
            <a:off x="609600" y="5061858"/>
            <a:ext cx="80009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b. Ô </a:t>
            </a:r>
            <a:r>
              <a:rPr lang="en-US" sz="3200" b="1" dirty="0" err="1">
                <a:solidFill>
                  <a:srgbClr val="0000FF"/>
                </a:solidFill>
                <a:latin typeface="Times New Roman" panose="02020603050405020304" pitchFamily="18" charset="0"/>
              </a:rPr>
              <a:t>tô</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chỗ</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bùn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lầy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bánh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quay </a:t>
            </a:r>
            <a:r>
              <a:rPr lang="en-US" sz="3200" b="1" dirty="0" err="1">
                <a:solidFill>
                  <a:srgbClr val="0000FF"/>
                </a:solidFill>
                <a:latin typeface="Times New Roman" panose="02020603050405020304" pitchFamily="18" charset="0"/>
              </a:rPr>
              <a:t>tít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mà</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được</a:t>
            </a:r>
            <a:endParaRPr lang="en-US" sz="3200" b="1" dirty="0">
              <a:solidFill>
                <a:srgbClr val="0000FF"/>
              </a:solidFill>
              <a:latin typeface="Times New Roman" panose="02020603050405020304" pitchFamily="18" charset="0"/>
            </a:endParaRPr>
          </a:p>
        </p:txBody>
      </p:sp>
      <p:sp>
        <p:nvSpPr>
          <p:cNvPr id="3" name="Text Box 67"/>
          <p:cNvSpPr txBox="1">
            <a:spLocks noChangeArrowheads="1"/>
          </p:cNvSpPr>
          <p:nvPr/>
        </p:nvSpPr>
        <p:spPr bwMode="auto">
          <a:xfrm>
            <a:off x="4038600" y="6062876"/>
            <a:ext cx="350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pic>
        <p:nvPicPr>
          <p:cNvPr id="4" name="Picture 4" descr="_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8001000" cy="457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94076" y="1346775"/>
            <a:ext cx="7924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spcBef>
                <a:spcPct val="50000"/>
              </a:spcBef>
              <a:buFontTx/>
              <a:buChar char="-"/>
            </a:pPr>
            <a:r>
              <a:rPr lang="en-US" sz="3200" b="1" dirty="0" err="1" smtClean="0">
                <a:solidFill>
                  <a:srgbClr val="003300"/>
                </a:solidFill>
                <a:latin typeface="Times New Roman" panose="02020603050405020304" pitchFamily="18" charset="0"/>
              </a:rPr>
              <a:t>Lực</a:t>
            </a:r>
            <a:r>
              <a:rPr lang="en-US" sz="3200" b="1" dirty="0" smtClean="0">
                <a:solidFill>
                  <a:srgbClr val="003300"/>
                </a:solidFill>
                <a:latin typeface="Times New Roman" panose="02020603050405020304" pitchFamily="18" charset="0"/>
              </a:rPr>
              <a:t> </a:t>
            </a:r>
            <a:r>
              <a:rPr lang="en-US" sz="3200" b="1" dirty="0">
                <a:solidFill>
                  <a:srgbClr val="003300"/>
                </a:solidFill>
                <a:latin typeface="Times New Roman" panose="02020603050405020304" pitchFamily="18" charset="0"/>
              </a:rPr>
              <a:t>ma </a:t>
            </a:r>
            <a:r>
              <a:rPr lang="en-US" sz="3200" b="1" dirty="0" err="1">
                <a:solidFill>
                  <a:srgbClr val="003300"/>
                </a:solidFill>
                <a:latin typeface="Times New Roman" panose="02020603050405020304" pitchFamily="18" charset="0"/>
              </a:rPr>
              <a:t>sát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xuất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hiện</a:t>
            </a:r>
            <a:r>
              <a:rPr lang="en-US" sz="3200" b="1" dirty="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giữa</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vật</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và</a:t>
            </a:r>
            <a:r>
              <a:rPr lang="en-US" sz="3200" b="1" dirty="0" smtClean="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bề</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mặt</a:t>
            </a:r>
            <a:r>
              <a:rPr lang="en-US" sz="3200" b="1" dirty="0">
                <a:solidFill>
                  <a:srgbClr val="003300"/>
                </a:solidFill>
                <a:latin typeface="Times New Roman" panose="02020603050405020304" pitchFamily="18" charset="0"/>
              </a:rPr>
              <a:t> </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vật</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tiếp</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xúc</a:t>
            </a:r>
            <a:endParaRPr lang="en-US" sz="3200" b="1" dirty="0">
              <a:solidFill>
                <a:srgbClr val="003300"/>
              </a:solidFill>
              <a:latin typeface="Times New Roman" panose="02020603050405020304" pitchFamily="18" charset="0"/>
            </a:endParaRPr>
          </a:p>
          <a:p>
            <a:pPr marL="457200" indent="-457200" algn="just">
              <a:spcBef>
                <a:spcPct val="50000"/>
              </a:spcBef>
              <a:buFontTx/>
              <a:buChar char="-"/>
            </a:pPr>
            <a:r>
              <a:rPr lang="en-US" sz="3200" b="1" dirty="0" err="1" smtClean="0">
                <a:solidFill>
                  <a:srgbClr val="003300"/>
                </a:solidFill>
                <a:latin typeface="Times New Roman" panose="02020603050405020304" pitchFamily="18" charset="0"/>
              </a:rPr>
              <a:t>Tác</a:t>
            </a:r>
            <a:r>
              <a:rPr lang="en-US" sz="3200" b="1" dirty="0" smtClean="0">
                <a:solidFill>
                  <a:srgbClr val="003300"/>
                </a:solidFill>
                <a:latin typeface="Times New Roman" panose="02020603050405020304" pitchFamily="18" charset="0"/>
              </a:rPr>
              <a:t> </a:t>
            </a:r>
            <a:r>
              <a:rPr lang="en-US" sz="3200" b="1" dirty="0" err="1" smtClean="0">
                <a:solidFill>
                  <a:srgbClr val="003300"/>
                </a:solidFill>
                <a:latin typeface="Times New Roman" panose="02020603050405020304" pitchFamily="18" charset="0"/>
              </a:rPr>
              <a:t>dụng:cản</a:t>
            </a:r>
            <a:r>
              <a:rPr lang="en-US" sz="3200" b="1" dirty="0" smtClean="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trở</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lại</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chuyển</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động</a:t>
            </a:r>
            <a:r>
              <a:rPr lang="en-US" sz="3200" b="1" dirty="0">
                <a:solidFill>
                  <a:srgbClr val="003300"/>
                </a:solidFill>
                <a:latin typeface="Times New Roman" panose="02020603050405020304" pitchFamily="18" charset="0"/>
              </a:rPr>
              <a:t>.</a:t>
            </a:r>
          </a:p>
        </p:txBody>
      </p:sp>
      <p:sp>
        <p:nvSpPr>
          <p:cNvPr id="3" name="Text Box 11"/>
          <p:cNvSpPr txBox="1">
            <a:spLocks noChangeArrowheads="1"/>
          </p:cNvSpPr>
          <p:nvPr/>
        </p:nvSpPr>
        <p:spPr bwMode="auto">
          <a:xfrm>
            <a:off x="533400" y="277820"/>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 </a:t>
            </a:r>
            <a:r>
              <a:rPr lang="en-US" sz="3200" b="1" u="sng" dirty="0" smtClean="0">
                <a:solidFill>
                  <a:srgbClr val="0000FF"/>
                </a:solidFill>
                <a:latin typeface="Times New Roman" panose="02020603050405020304" pitchFamily="18" charset="0"/>
              </a:rPr>
              <a:t>KHI NÀO CÓ LỰC MA SÁT?</a:t>
            </a:r>
            <a:endParaRPr lang="en-US" sz="3200" b="1" u="sng" dirty="0">
              <a:solidFill>
                <a:srgbClr val="0000FF"/>
              </a:solidFill>
              <a:latin typeface="Times New Roman" panose="02020603050405020304" pitchFamily="18" charset="0"/>
            </a:endParaRPr>
          </a:p>
        </p:txBody>
      </p:sp>
      <p:sp>
        <p:nvSpPr>
          <p:cNvPr id="4" name="Text Box 12"/>
          <p:cNvSpPr txBox="1">
            <a:spLocks noChangeArrowheads="1"/>
          </p:cNvSpPr>
          <p:nvPr/>
        </p:nvSpPr>
        <p:spPr bwMode="auto">
          <a:xfrm>
            <a:off x="457200" y="7620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1. </a:t>
            </a:r>
            <a:r>
              <a:rPr lang="en-US" sz="3200" b="1" u="sng" dirty="0" err="1">
                <a:solidFill>
                  <a:srgbClr val="FF0000"/>
                </a:solidFill>
                <a:latin typeface="Times New Roman" panose="02020603050405020304" pitchFamily="18" charset="0"/>
              </a:rPr>
              <a:t>Khi</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nào</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có</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a:t>
            </a:r>
          </a:p>
        </p:txBody>
      </p:sp>
      <p:sp>
        <p:nvSpPr>
          <p:cNvPr id="5" name="Text Box 17"/>
          <p:cNvSpPr txBox="1">
            <a:spLocks noChangeArrowheads="1"/>
          </p:cNvSpPr>
          <p:nvPr/>
        </p:nvSpPr>
        <p:spPr bwMode="auto">
          <a:xfrm>
            <a:off x="481013" y="3072825"/>
            <a:ext cx="5233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2. </a:t>
            </a:r>
            <a:r>
              <a:rPr lang="en-US" sz="3200" b="1" u="sng" dirty="0" err="1">
                <a:solidFill>
                  <a:srgbClr val="FF0000"/>
                </a:solidFill>
                <a:latin typeface="Times New Roman" panose="02020603050405020304" pitchFamily="18" charset="0"/>
              </a:rPr>
              <a:t>Phân</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loại</a:t>
            </a:r>
            <a:r>
              <a:rPr lang="en-US" sz="3200" b="1" u="sng" dirty="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lực</a:t>
            </a:r>
            <a:r>
              <a:rPr lang="en-US" sz="3200" b="1" u="sng" dirty="0" smtClean="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ma </a:t>
            </a:r>
            <a:r>
              <a:rPr lang="en-US" sz="3200" b="1" u="sng"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a:t>
            </a:r>
          </a:p>
        </p:txBody>
      </p:sp>
      <p:sp>
        <p:nvSpPr>
          <p:cNvPr id="6" name="Text Box 18"/>
          <p:cNvSpPr txBox="1">
            <a:spLocks noChangeArrowheads="1"/>
          </p:cNvSpPr>
          <p:nvPr/>
        </p:nvSpPr>
        <p:spPr bwMode="auto">
          <a:xfrm>
            <a:off x="457200" y="3682425"/>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a.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a:t>
            </a:r>
          </a:p>
        </p:txBody>
      </p:sp>
      <p:sp>
        <p:nvSpPr>
          <p:cNvPr id="13" name="Text Box 9"/>
          <p:cNvSpPr txBox="1">
            <a:spLocks noChangeArrowheads="1"/>
          </p:cNvSpPr>
          <p:nvPr/>
        </p:nvSpPr>
        <p:spPr bwMode="auto">
          <a:xfrm>
            <a:off x="609600" y="4637782"/>
            <a:ext cx="7315200" cy="1077218"/>
          </a:xfrm>
          <a:prstGeom prst="rect">
            <a:avLst/>
          </a:prstGeom>
          <a:solidFill>
            <a:srgbClr val="FFC000"/>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smtClean="0">
                <a:cs typeface="Times New Roman" panose="02020603050405020304" pitchFamily="18" charset="0"/>
              </a:rPr>
              <a:t>lực</a:t>
            </a:r>
            <a:r>
              <a:rPr lang="en-US" sz="3200" dirty="0" smtClean="0">
                <a:cs typeface="Times New Roman" panose="02020603050405020304" pitchFamily="18" charset="0"/>
              </a:rPr>
              <a:t> </a:t>
            </a:r>
            <a:r>
              <a:rPr lang="en-US" sz="3200" dirty="0">
                <a:cs typeface="Times New Roman" panose="02020603050405020304" pitchFamily="18" charset="0"/>
              </a:rPr>
              <a:t>ma </a:t>
            </a:r>
            <a:r>
              <a:rPr lang="en-US" sz="3200" dirty="0" err="1">
                <a:cs typeface="Times New Roman" panose="02020603050405020304" pitchFamily="18" charset="0"/>
              </a:rPr>
              <a:t>sát</a:t>
            </a:r>
            <a:r>
              <a:rPr lang="en-US" sz="3200" dirty="0">
                <a:cs typeface="Times New Roman" panose="02020603050405020304" pitchFamily="18" charset="0"/>
              </a:rPr>
              <a:t> </a:t>
            </a:r>
            <a:r>
              <a:rPr lang="en-US" sz="3200" dirty="0" err="1">
                <a:cs typeface="Times New Roman" panose="02020603050405020304" pitchFamily="18" charset="0"/>
              </a:rPr>
              <a:t>trượt</a:t>
            </a:r>
            <a:r>
              <a:rPr lang="en-US" sz="3200" dirty="0">
                <a:cs typeface="Times New Roman" panose="02020603050405020304" pitchFamily="18" charset="0"/>
              </a:rPr>
              <a:t> </a:t>
            </a:r>
            <a:r>
              <a:rPr lang="en-US" sz="3200" dirty="0" err="1">
                <a:cs typeface="Times New Roman" panose="02020603050405020304" pitchFamily="18" charset="0"/>
              </a:rPr>
              <a:t>xuất</a:t>
            </a:r>
            <a:r>
              <a:rPr lang="en-US" sz="3200" dirty="0">
                <a:cs typeface="Times New Roman" panose="02020603050405020304" pitchFamily="18" charset="0"/>
              </a:rPr>
              <a:t> </a:t>
            </a:r>
            <a:r>
              <a:rPr lang="en-US" sz="3200" dirty="0" err="1">
                <a:cs typeface="Times New Roman" panose="02020603050405020304" pitchFamily="18" charset="0"/>
              </a:rPr>
              <a:t>hiện</a:t>
            </a:r>
            <a:r>
              <a:rPr lang="en-US" sz="3200" dirty="0">
                <a:cs typeface="Times New Roman" panose="02020603050405020304" pitchFamily="18" charset="0"/>
              </a:rPr>
              <a:t> </a:t>
            </a:r>
            <a:r>
              <a:rPr lang="en-US" sz="3200" dirty="0" err="1">
                <a:cs typeface="Times New Roman" panose="02020603050405020304" pitchFamily="18" charset="0"/>
              </a:rPr>
              <a:t>khi</a:t>
            </a:r>
            <a:r>
              <a:rPr lang="en-US" sz="3200" dirty="0">
                <a:cs typeface="Times New Roman" panose="02020603050405020304" pitchFamily="18" charset="0"/>
              </a:rPr>
              <a:t> </a:t>
            </a:r>
            <a:r>
              <a:rPr lang="en-US" sz="3200" dirty="0" err="1" smtClean="0">
                <a:cs typeface="Times New Roman" panose="02020603050405020304" pitchFamily="18" charset="0"/>
              </a:rPr>
              <a:t>một</a:t>
            </a:r>
            <a:r>
              <a:rPr lang="en-US" sz="3200" dirty="0" smtClean="0">
                <a:cs typeface="Times New Roman" panose="02020603050405020304" pitchFamily="18" charset="0"/>
              </a:rPr>
              <a:t> </a:t>
            </a:r>
            <a:r>
              <a:rPr lang="en-US" sz="3200" dirty="0" err="1" smtClean="0">
                <a:cs typeface="Times New Roman" panose="02020603050405020304" pitchFamily="18" charset="0"/>
              </a:rPr>
              <a:t>vật</a:t>
            </a:r>
            <a:r>
              <a:rPr lang="en-US" sz="3200" dirty="0" smtClean="0">
                <a:cs typeface="Times New Roman" panose="02020603050405020304" pitchFamily="18" charset="0"/>
              </a:rPr>
              <a:t> </a:t>
            </a:r>
            <a:r>
              <a:rPr lang="en-US" sz="3200" dirty="0" err="1" smtClean="0">
                <a:cs typeface="Times New Roman" panose="02020603050405020304" pitchFamily="18" charset="0"/>
              </a:rPr>
              <a:t>trượt</a:t>
            </a:r>
            <a:r>
              <a:rPr lang="en-US" sz="3200" dirty="0" smtClean="0">
                <a:cs typeface="Times New Roman" panose="02020603050405020304" pitchFamily="18" charset="0"/>
              </a:rPr>
              <a:t> </a:t>
            </a:r>
            <a:r>
              <a:rPr lang="en-US" sz="3200" dirty="0" err="1" smtClean="0">
                <a:cs typeface="Times New Roman" panose="02020603050405020304" pitchFamily="18" charset="0"/>
              </a:rPr>
              <a:t>trên</a:t>
            </a:r>
            <a:r>
              <a:rPr lang="en-US" sz="3200" dirty="0" smtClean="0">
                <a:cs typeface="Times New Roman" panose="02020603050405020304" pitchFamily="18" charset="0"/>
              </a:rPr>
              <a:t> </a:t>
            </a:r>
            <a:r>
              <a:rPr lang="en-US" sz="3200" dirty="0" err="1" smtClean="0">
                <a:cs typeface="Times New Roman" panose="02020603050405020304" pitchFamily="18" charset="0"/>
              </a:rPr>
              <a:t>bề</a:t>
            </a:r>
            <a:r>
              <a:rPr lang="en-US" sz="3200" dirty="0" smtClean="0">
                <a:cs typeface="Times New Roman" panose="02020603050405020304" pitchFamily="18" charset="0"/>
              </a:rPr>
              <a:t> </a:t>
            </a:r>
            <a:r>
              <a:rPr lang="en-US" sz="3200" dirty="0" err="1" smtClean="0">
                <a:cs typeface="Times New Roman" panose="02020603050405020304" pitchFamily="18" charset="0"/>
              </a:rPr>
              <a:t>mặt</a:t>
            </a:r>
            <a:r>
              <a:rPr lang="en-US" sz="3200" dirty="0" smtClean="0">
                <a:cs typeface="Times New Roman" panose="02020603050405020304" pitchFamily="18" charset="0"/>
              </a:rPr>
              <a:t> </a:t>
            </a:r>
            <a:r>
              <a:rPr lang="en-US" sz="3200" dirty="0" err="1" smtClean="0">
                <a:cs typeface="Times New Roman" panose="02020603050405020304" pitchFamily="18" charset="0"/>
              </a:rPr>
              <a:t>một</a:t>
            </a:r>
            <a:r>
              <a:rPr lang="en-US" sz="3200" dirty="0" smtClean="0">
                <a:cs typeface="Times New Roman" panose="02020603050405020304" pitchFamily="18" charset="0"/>
              </a:rPr>
              <a:t> </a:t>
            </a:r>
            <a:r>
              <a:rPr lang="en-US" sz="3200" dirty="0" err="1" smtClean="0">
                <a:cs typeface="Times New Roman" panose="02020603050405020304" pitchFamily="18" charset="0"/>
              </a:rPr>
              <a:t>vật</a:t>
            </a:r>
            <a:r>
              <a:rPr lang="en-US" sz="3200" dirty="0" smtClean="0">
                <a:cs typeface="Times New Roman" panose="02020603050405020304" pitchFamily="18" charset="0"/>
              </a:rPr>
              <a:t> </a:t>
            </a:r>
            <a:r>
              <a:rPr lang="en-US" sz="3200" dirty="0" err="1" smtClean="0">
                <a:cs typeface="Times New Roman" panose="02020603050405020304" pitchFamily="18" charset="0"/>
              </a:rPr>
              <a:t>khác</a:t>
            </a:r>
            <a:endParaRPr lang="en-US" sz="32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600074" y="5105400"/>
            <a:ext cx="63540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latin typeface="Times New Roman" panose="02020603050405020304" pitchFamily="18" charset="0"/>
              </a:rPr>
              <a:t>c. </a:t>
            </a:r>
            <a:r>
              <a:rPr lang="en-US" sz="3200" b="1" dirty="0" err="1">
                <a:solidFill>
                  <a:srgbClr val="0000FF"/>
                </a:solidFill>
                <a:latin typeface="Times New Roman" panose="02020603050405020304" pitchFamily="18" charset="0"/>
              </a:rPr>
              <a:t>Giày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mòn</a:t>
            </a:r>
            <a:r>
              <a:rPr lang="en-US" sz="3200" b="1" dirty="0">
                <a:solidFill>
                  <a:srgbClr val="0000FF"/>
                </a:solidFill>
                <a:latin typeface="Times New Roman" panose="02020603050405020304" pitchFamily="18" charset="0"/>
              </a:rPr>
              <a:t>.</a:t>
            </a:r>
            <a:endParaRPr lang="en-US" sz="3200" dirty="0">
              <a:latin typeface="Times New Roman" panose="02020603050405020304" pitchFamily="18" charset="0"/>
            </a:endParaRPr>
          </a:p>
        </p:txBody>
      </p:sp>
      <p:sp>
        <p:nvSpPr>
          <p:cNvPr id="3" name="Text Box 69"/>
          <p:cNvSpPr txBox="1">
            <a:spLocks noChangeArrowheads="1"/>
          </p:cNvSpPr>
          <p:nvPr/>
        </p:nvSpPr>
        <p:spPr bwMode="auto">
          <a:xfrm>
            <a:off x="5181600" y="5105400"/>
            <a:ext cx="4529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hại</a:t>
            </a:r>
            <a:endParaRPr lang="en-US" sz="3200" b="1" dirty="0">
              <a:solidFill>
                <a:srgbClr val="FF0000"/>
              </a:solidFill>
              <a:latin typeface="Times New Roman" panose="02020603050405020304" pitchFamily="18" charset="0"/>
            </a:endParaRPr>
          </a:p>
        </p:txBody>
      </p:sp>
      <p:pic>
        <p:nvPicPr>
          <p:cNvPr id="4" name="Picture 7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048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40261238672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5"/>
          <p:cNvSpPr txBox="1">
            <a:spLocks noChangeArrowheads="1"/>
          </p:cNvSpPr>
          <p:nvPr/>
        </p:nvSpPr>
        <p:spPr bwMode="auto">
          <a:xfrm>
            <a:off x="381000" y="4876800"/>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d. </a:t>
            </a: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lốp</a:t>
            </a:r>
            <a:r>
              <a:rPr lang="en-US" sz="3200" b="1" dirty="0">
                <a:solidFill>
                  <a:srgbClr val="0000FF"/>
                </a:solidFill>
                <a:latin typeface="Times New Roman" panose="02020603050405020304" pitchFamily="18" charset="0"/>
              </a:rPr>
              <a:t> ô </a:t>
            </a:r>
            <a:r>
              <a:rPr lang="en-US" sz="3200" b="1" dirty="0" err="1">
                <a:solidFill>
                  <a:srgbClr val="0000FF"/>
                </a:solidFill>
                <a:latin typeface="Times New Roman" panose="02020603050405020304" pitchFamily="18" charset="0"/>
              </a:rPr>
              <a:t>tô</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vận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phải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khía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sâu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hơn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lốp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xe</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đạp</a:t>
            </a:r>
            <a:r>
              <a:rPr lang="en-US" sz="3200" b="1" dirty="0">
                <a:solidFill>
                  <a:srgbClr val="0000FF"/>
                </a:solidFill>
                <a:latin typeface="Times New Roman" panose="02020603050405020304" pitchFamily="18" charset="0"/>
              </a:rPr>
              <a:t>.</a:t>
            </a:r>
          </a:p>
        </p:txBody>
      </p:sp>
      <p:sp>
        <p:nvSpPr>
          <p:cNvPr id="3" name="Text Box 70"/>
          <p:cNvSpPr txBox="1">
            <a:spLocks noChangeArrowheads="1"/>
          </p:cNvSpPr>
          <p:nvPr/>
        </p:nvSpPr>
        <p:spPr bwMode="auto">
          <a:xfrm>
            <a:off x="3810000" y="5334000"/>
            <a:ext cx="502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graphicFrame>
        <p:nvGraphicFramePr>
          <p:cNvPr id="5" name="Object 79"/>
          <p:cNvGraphicFramePr>
            <a:graphicFrameLocks noChangeAspect="1"/>
          </p:cNvGraphicFramePr>
          <p:nvPr/>
        </p:nvGraphicFramePr>
        <p:xfrm>
          <a:off x="419099" y="440750"/>
          <a:ext cx="3924300" cy="4283650"/>
        </p:xfrm>
        <a:graphic>
          <a:graphicData uri="http://schemas.openxmlformats.org/presentationml/2006/ole">
            <mc:AlternateContent xmlns:mc="http://schemas.openxmlformats.org/markup-compatibility/2006">
              <mc:Choice xmlns:v="urn:schemas-microsoft-com:vml" Requires="v">
                <p:oleObj spid="_x0000_s4109" name="Document" r:id="rId3" imgW="7606030" imgH="5205730" progId="Word.Document.8">
                  <p:embed/>
                </p:oleObj>
              </mc:Choice>
              <mc:Fallback>
                <p:oleObj name="Document" r:id="rId3" imgW="7606030" imgH="5205730" progId="Word.Document.8">
                  <p:embed/>
                  <p:pic>
                    <p:nvPicPr>
                      <p:cNvPr id="0" name="Picture 4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440750"/>
                        <a:ext cx="3924300" cy="4283650"/>
                      </a:xfrm>
                      <a:prstGeom prst="rect">
                        <a:avLst/>
                      </a:prstGeom>
                      <a:noFill/>
                      <a:ln>
                        <a:noFill/>
                      </a:ln>
                      <a:effectLst/>
                    </p:spPr>
                  </p:pic>
                </p:oleObj>
              </mc:Fallback>
            </mc:AlternateContent>
          </a:graphicData>
        </a:graphic>
      </p:graphicFrame>
      <p:pic>
        <p:nvPicPr>
          <p:cNvPr id="6" name="Picture 7" descr="205295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57200"/>
            <a:ext cx="4343400" cy="423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n-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92849"/>
            <a:ext cx="4114799" cy="423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13627" y="551224"/>
            <a:ext cx="42315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6"/>
          <p:cNvSpPr txBox="1">
            <a:spLocks noChangeArrowheads="1"/>
          </p:cNvSpPr>
          <p:nvPr/>
        </p:nvSpPr>
        <p:spPr bwMode="auto">
          <a:xfrm>
            <a:off x="457201" y="4800599"/>
            <a:ext cx="82295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e. </a:t>
            </a:r>
            <a:r>
              <a:rPr lang="en-US" sz="3200" b="1" dirty="0" err="1">
                <a:solidFill>
                  <a:srgbClr val="0000FF"/>
                </a:solidFill>
                <a:latin typeface="Times New Roman" panose="02020603050405020304" pitchFamily="18" charset="0"/>
              </a:rPr>
              <a:t>Phải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bôi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nhựa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dây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cung</a:t>
            </a:r>
            <a:r>
              <a:rPr lang="en-US" sz="3200" b="1" dirty="0">
                <a:solidFill>
                  <a:srgbClr val="0000FF"/>
                </a:solidFill>
                <a:latin typeface="Times New Roman" panose="02020603050405020304" pitchFamily="18" charset="0"/>
              </a:rPr>
              <a:t> ở </a:t>
            </a:r>
            <a:r>
              <a:rPr lang="en-US" sz="3200" b="1" dirty="0" err="1">
                <a:solidFill>
                  <a:srgbClr val="0000FF"/>
                </a:solidFill>
                <a:latin typeface="Times New Roman" panose="02020603050405020304" pitchFamily="18" charset="0"/>
              </a:rPr>
              <a:t>cần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kéo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đàn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cò</a:t>
            </a:r>
            <a:r>
              <a:rPr lang="en-US" sz="3200" b="1" dirty="0">
                <a:solidFill>
                  <a:srgbClr val="0000FF"/>
                </a:solidFill>
                <a:latin typeface="Times New Roman" panose="02020603050405020304" pitchFamily="18" charset="0"/>
              </a:rPr>
              <a:t>).</a:t>
            </a:r>
          </a:p>
          <a:p>
            <a:pPr algn="just">
              <a:spcBef>
                <a:spcPct val="50000"/>
              </a:spcBef>
            </a:pPr>
            <a:endParaRPr lang="en-US" sz="3200" dirty="0">
              <a:latin typeface="Times New Roman" panose="02020603050405020304" pitchFamily="18" charset="0"/>
            </a:endParaRPr>
          </a:p>
        </p:txBody>
      </p:sp>
      <p:sp>
        <p:nvSpPr>
          <p:cNvPr id="5" name="Text Box 71"/>
          <p:cNvSpPr txBox="1">
            <a:spLocks noChangeArrowheads="1"/>
          </p:cNvSpPr>
          <p:nvPr/>
        </p:nvSpPr>
        <p:spPr bwMode="auto">
          <a:xfrm>
            <a:off x="3657600" y="5334000"/>
            <a:ext cx="46529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lợi</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39" name="Picture 23"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3430588"/>
            <a:ext cx="1317625" cy="554037"/>
          </a:xfrm>
          <a:prstGeom prst="rect">
            <a:avLst/>
          </a:prstGeom>
          <a:noFill/>
          <a:extLst>
            <a:ext uri="{909E8E84-426E-40DD-AFC4-6F175D3DCCD1}">
              <a14:hiddenFill xmlns:a14="http://schemas.microsoft.com/office/drawing/2010/main">
                <a:solidFill>
                  <a:srgbClr val="FFFFFF"/>
                </a:solidFill>
              </a14:hiddenFill>
            </a:ext>
          </a:extLst>
        </p:spPr>
      </p:pic>
      <p:pic>
        <p:nvPicPr>
          <p:cNvPr id="111640" name="Picture 2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8" y="3160713"/>
            <a:ext cx="671512" cy="358775"/>
          </a:xfrm>
          <a:prstGeom prst="rect">
            <a:avLst/>
          </a:prstGeom>
          <a:noFill/>
          <a:extLst>
            <a:ext uri="{909E8E84-426E-40DD-AFC4-6F175D3DCCD1}">
              <a14:hiddenFill xmlns:a14="http://schemas.microsoft.com/office/drawing/2010/main">
                <a:solidFill>
                  <a:srgbClr val="FFFFFF"/>
                </a:solidFill>
              </a14:hiddenFill>
            </a:ext>
          </a:extLst>
        </p:spPr>
      </p:pic>
      <p:pic>
        <p:nvPicPr>
          <p:cNvPr id="111641" name="Picture 2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4938" y="2489200"/>
            <a:ext cx="1792287"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1642" name="Picture 2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765300"/>
            <a:ext cx="1441450" cy="320675"/>
          </a:xfrm>
          <a:prstGeom prst="rect">
            <a:avLst/>
          </a:prstGeom>
          <a:noFill/>
          <a:extLst>
            <a:ext uri="{909E8E84-426E-40DD-AFC4-6F175D3DCCD1}">
              <a14:hiddenFill xmlns:a14="http://schemas.microsoft.com/office/drawing/2010/main">
                <a:solidFill>
                  <a:srgbClr val="FFFFFF"/>
                </a:solidFill>
              </a14:hiddenFill>
            </a:ext>
          </a:extLst>
        </p:spPr>
      </p:pic>
      <p:pic>
        <p:nvPicPr>
          <p:cNvPr id="111643" name="Picture 2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375" y="1471613"/>
            <a:ext cx="563563"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1644" name="Picture 28"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4138" y="1735138"/>
            <a:ext cx="184308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1645" name="Picture 29"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7963" y="4565650"/>
            <a:ext cx="892175" cy="1398588"/>
          </a:xfrm>
          <a:prstGeom prst="rect">
            <a:avLst/>
          </a:prstGeom>
          <a:noFill/>
          <a:extLst>
            <a:ext uri="{909E8E84-426E-40DD-AFC4-6F175D3DCCD1}">
              <a14:hiddenFill xmlns:a14="http://schemas.microsoft.com/office/drawing/2010/main">
                <a:solidFill>
                  <a:srgbClr val="FFFFFF"/>
                </a:solidFill>
              </a14:hiddenFill>
            </a:ext>
          </a:extLst>
        </p:spPr>
      </p:pic>
      <p:pic>
        <p:nvPicPr>
          <p:cNvPr id="111646" name="Picture 30"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0200" y="4565650"/>
            <a:ext cx="2298700" cy="871538"/>
          </a:xfrm>
          <a:prstGeom prst="rect">
            <a:avLst/>
          </a:prstGeom>
          <a:noFill/>
          <a:extLst>
            <a:ext uri="{909E8E84-426E-40DD-AFC4-6F175D3DCCD1}">
              <a14:hiddenFill xmlns:a14="http://schemas.microsoft.com/office/drawing/2010/main">
                <a:solidFill>
                  <a:srgbClr val="FFFFFF"/>
                </a:solidFill>
              </a14:hiddenFill>
            </a:ext>
          </a:extLst>
        </p:spPr>
      </p:pic>
      <p:pic>
        <p:nvPicPr>
          <p:cNvPr id="111647" name="Picture 31"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1225" y="3460750"/>
            <a:ext cx="793750"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11648" name="Picture 32"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025" y="4481513"/>
            <a:ext cx="2262188" cy="550862"/>
          </a:xfrm>
          <a:prstGeom prst="rect">
            <a:avLst/>
          </a:prstGeom>
          <a:noFill/>
          <a:extLst>
            <a:ext uri="{909E8E84-426E-40DD-AFC4-6F175D3DCCD1}">
              <a14:hiddenFill xmlns:a14="http://schemas.microsoft.com/office/drawing/2010/main">
                <a:solidFill>
                  <a:srgbClr val="FFFFFF"/>
                </a:solidFill>
              </a14:hiddenFill>
            </a:ext>
          </a:extLst>
        </p:spPr>
      </p:pic>
      <p:pic>
        <p:nvPicPr>
          <p:cNvPr id="111649" name="Picture 33"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7575" y="3441700"/>
            <a:ext cx="3460750" cy="1374775"/>
          </a:xfrm>
          <a:prstGeom prst="rect">
            <a:avLst/>
          </a:prstGeom>
          <a:noFill/>
          <a:extLst>
            <a:ext uri="{909E8E84-426E-40DD-AFC4-6F175D3DCCD1}">
              <a14:hiddenFill xmlns:a14="http://schemas.microsoft.com/office/drawing/2010/main">
                <a:solidFill>
                  <a:srgbClr val="FFFFFF"/>
                </a:solidFill>
              </a14:hiddenFill>
            </a:ext>
          </a:extLst>
        </p:spPr>
      </p:pic>
      <p:pic>
        <p:nvPicPr>
          <p:cNvPr id="111650" name="Picture 34"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1838" y="3019425"/>
            <a:ext cx="2147887" cy="712788"/>
          </a:xfrm>
          <a:prstGeom prst="rect">
            <a:avLst/>
          </a:prstGeom>
          <a:noFill/>
          <a:extLst>
            <a:ext uri="{909E8E84-426E-40DD-AFC4-6F175D3DCCD1}">
              <a14:hiddenFill xmlns:a14="http://schemas.microsoft.com/office/drawing/2010/main">
                <a:solidFill>
                  <a:srgbClr val="FFFFFF"/>
                </a:solidFill>
              </a14:hiddenFill>
            </a:ext>
          </a:extLst>
        </p:spPr>
      </p:pic>
      <p:pic>
        <p:nvPicPr>
          <p:cNvPr id="111651" name="Picture 3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51225" y="3244850"/>
            <a:ext cx="11303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11652" name="Picture 36"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41813" y="1998663"/>
            <a:ext cx="2208212" cy="817562"/>
          </a:xfrm>
          <a:prstGeom prst="rect">
            <a:avLst/>
          </a:prstGeom>
          <a:noFill/>
          <a:extLst>
            <a:ext uri="{909E8E84-426E-40DD-AFC4-6F175D3DCCD1}">
              <a14:hiddenFill xmlns:a14="http://schemas.microsoft.com/office/drawing/2010/main">
                <a:solidFill>
                  <a:srgbClr val="FFFFFF"/>
                </a:solidFill>
              </a14:hiddenFill>
            </a:ext>
          </a:extLst>
        </p:spPr>
      </p:pic>
      <p:pic>
        <p:nvPicPr>
          <p:cNvPr id="111653" name="Picture 37"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70263" y="2654300"/>
            <a:ext cx="1033462" cy="850900"/>
          </a:xfrm>
          <a:prstGeom prst="rect">
            <a:avLst/>
          </a:prstGeom>
          <a:noFill/>
          <a:extLst>
            <a:ext uri="{909E8E84-426E-40DD-AFC4-6F175D3DCCD1}">
              <a14:hiddenFill xmlns:a14="http://schemas.microsoft.com/office/drawing/2010/main">
                <a:solidFill>
                  <a:srgbClr val="FFFFFF"/>
                </a:solidFill>
              </a14:hiddenFill>
            </a:ext>
          </a:extLst>
        </p:spPr>
      </p:pic>
      <p:pic>
        <p:nvPicPr>
          <p:cNvPr id="111654" name="Picture 38"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60688" y="2516188"/>
            <a:ext cx="584200" cy="1033462"/>
          </a:xfrm>
          <a:prstGeom prst="rect">
            <a:avLst/>
          </a:prstGeom>
          <a:noFill/>
          <a:extLst>
            <a:ext uri="{909E8E84-426E-40DD-AFC4-6F175D3DCCD1}">
              <a14:hiddenFill xmlns:a14="http://schemas.microsoft.com/office/drawing/2010/main">
                <a:solidFill>
                  <a:srgbClr val="FFFFFF"/>
                </a:solidFill>
              </a14:hiddenFill>
            </a:ext>
          </a:extLst>
        </p:spPr>
      </p:pic>
      <p:pic>
        <p:nvPicPr>
          <p:cNvPr id="111655" name="Picture 39"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94150" y="887413"/>
            <a:ext cx="2114550" cy="712787"/>
          </a:xfrm>
          <a:prstGeom prst="rect">
            <a:avLst/>
          </a:prstGeom>
          <a:noFill/>
          <a:extLst>
            <a:ext uri="{909E8E84-426E-40DD-AFC4-6F175D3DCCD1}">
              <a14:hiddenFill xmlns:a14="http://schemas.microsoft.com/office/drawing/2010/main">
                <a:solidFill>
                  <a:srgbClr val="FFFFFF"/>
                </a:solidFill>
              </a14:hiddenFill>
            </a:ext>
          </a:extLst>
        </p:spPr>
      </p:pic>
      <p:pic>
        <p:nvPicPr>
          <p:cNvPr id="111656" name="Picture 40"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52763" y="1192213"/>
            <a:ext cx="1049337" cy="1455737"/>
          </a:xfrm>
          <a:prstGeom prst="rect">
            <a:avLst/>
          </a:prstGeom>
          <a:noFill/>
          <a:extLst>
            <a:ext uri="{909E8E84-426E-40DD-AFC4-6F175D3DCCD1}">
              <a14:hiddenFill xmlns:a14="http://schemas.microsoft.com/office/drawing/2010/main">
                <a:solidFill>
                  <a:srgbClr val="FFFFFF"/>
                </a:solidFill>
              </a14:hiddenFill>
            </a:ext>
          </a:extLst>
        </p:spPr>
      </p:pic>
      <p:pic>
        <p:nvPicPr>
          <p:cNvPr id="111637" name="Picture 21" descr="image0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70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6"/>
                                        </p:tgtEl>
                                        <p:attrNameLst>
                                          <p:attrName>style.visibility</p:attrName>
                                        </p:attrNameLst>
                                      </p:cBhvr>
                                      <p:to>
                                        <p:strVal val="visible"/>
                                      </p:to>
                                    </p:set>
                                    <p:animEffect transition="in" filter="wipe(left)">
                                      <p:cBhvr>
                                        <p:cTn id="12" dur="500"/>
                                        <p:tgtEl>
                                          <p:spTgt spid="1116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5"/>
                                        </p:tgtEl>
                                        <p:attrNameLst>
                                          <p:attrName>style.visibility</p:attrName>
                                        </p:attrNameLst>
                                      </p:cBhvr>
                                      <p:to>
                                        <p:strVal val="visible"/>
                                      </p:to>
                                    </p:set>
                                    <p:animEffect transition="in" filter="wipe(left)">
                                      <p:cBhvr>
                                        <p:cTn id="17" dur="500"/>
                                        <p:tgtEl>
                                          <p:spTgt spid="1116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54"/>
                                        </p:tgtEl>
                                        <p:attrNameLst>
                                          <p:attrName>style.visibility</p:attrName>
                                        </p:attrNameLst>
                                      </p:cBhvr>
                                      <p:to>
                                        <p:strVal val="visible"/>
                                      </p:to>
                                    </p:set>
                                    <p:animEffect transition="in" filter="wipe(left)">
                                      <p:cBhvr>
                                        <p:cTn id="22" dur="500"/>
                                        <p:tgtEl>
                                          <p:spTgt spid="1116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53"/>
                                        </p:tgtEl>
                                        <p:attrNameLst>
                                          <p:attrName>style.visibility</p:attrName>
                                        </p:attrNameLst>
                                      </p:cBhvr>
                                      <p:to>
                                        <p:strVal val="visible"/>
                                      </p:to>
                                    </p:set>
                                    <p:animEffect transition="in" filter="wipe(left)">
                                      <p:cBhvr>
                                        <p:cTn id="27" dur="500"/>
                                        <p:tgtEl>
                                          <p:spTgt spid="1116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52"/>
                                        </p:tgtEl>
                                        <p:attrNameLst>
                                          <p:attrName>style.visibility</p:attrName>
                                        </p:attrNameLst>
                                      </p:cBhvr>
                                      <p:to>
                                        <p:strVal val="visible"/>
                                      </p:to>
                                    </p:set>
                                    <p:animEffect transition="in" filter="wipe(left)">
                                      <p:cBhvr>
                                        <p:cTn id="32" dur="500"/>
                                        <p:tgtEl>
                                          <p:spTgt spid="1116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51"/>
                                        </p:tgtEl>
                                        <p:attrNameLst>
                                          <p:attrName>style.visibility</p:attrName>
                                        </p:attrNameLst>
                                      </p:cBhvr>
                                      <p:to>
                                        <p:strVal val="visible"/>
                                      </p:to>
                                    </p:set>
                                    <p:animEffect transition="in" filter="wipe(left)">
                                      <p:cBhvr>
                                        <p:cTn id="37" dur="500"/>
                                        <p:tgtEl>
                                          <p:spTgt spid="1116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50"/>
                                        </p:tgtEl>
                                        <p:attrNameLst>
                                          <p:attrName>style.visibility</p:attrName>
                                        </p:attrNameLst>
                                      </p:cBhvr>
                                      <p:to>
                                        <p:strVal val="visible"/>
                                      </p:to>
                                    </p:set>
                                    <p:animEffect transition="in" filter="wipe(left)">
                                      <p:cBhvr>
                                        <p:cTn id="42" dur="500"/>
                                        <p:tgtEl>
                                          <p:spTgt spid="1116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49"/>
                                        </p:tgtEl>
                                        <p:attrNameLst>
                                          <p:attrName>style.visibility</p:attrName>
                                        </p:attrNameLst>
                                      </p:cBhvr>
                                      <p:to>
                                        <p:strVal val="visible"/>
                                      </p:to>
                                    </p:set>
                                    <p:animEffect transition="in" filter="wipe(left)">
                                      <p:cBhvr>
                                        <p:cTn id="47" dur="500"/>
                                        <p:tgtEl>
                                          <p:spTgt spid="1116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48"/>
                                        </p:tgtEl>
                                        <p:attrNameLst>
                                          <p:attrName>style.visibility</p:attrName>
                                        </p:attrNameLst>
                                      </p:cBhvr>
                                      <p:to>
                                        <p:strVal val="visible"/>
                                      </p:to>
                                    </p:set>
                                    <p:animEffect transition="in" filter="wipe(left)">
                                      <p:cBhvr>
                                        <p:cTn id="52" dur="500"/>
                                        <p:tgtEl>
                                          <p:spTgt spid="1116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47"/>
                                        </p:tgtEl>
                                        <p:attrNameLst>
                                          <p:attrName>style.visibility</p:attrName>
                                        </p:attrNameLst>
                                      </p:cBhvr>
                                      <p:to>
                                        <p:strVal val="visible"/>
                                      </p:to>
                                    </p:set>
                                    <p:animEffect transition="in" filter="wipe(left)">
                                      <p:cBhvr>
                                        <p:cTn id="57" dur="500"/>
                                        <p:tgtEl>
                                          <p:spTgt spid="1116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46"/>
                                        </p:tgtEl>
                                        <p:attrNameLst>
                                          <p:attrName>style.visibility</p:attrName>
                                        </p:attrNameLst>
                                      </p:cBhvr>
                                      <p:to>
                                        <p:strVal val="visible"/>
                                      </p:to>
                                    </p:set>
                                    <p:animEffect transition="in" filter="wipe(left)">
                                      <p:cBhvr>
                                        <p:cTn id="62" dur="500"/>
                                        <p:tgtEl>
                                          <p:spTgt spid="1116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45"/>
                                        </p:tgtEl>
                                        <p:attrNameLst>
                                          <p:attrName>style.visibility</p:attrName>
                                        </p:attrNameLst>
                                      </p:cBhvr>
                                      <p:to>
                                        <p:strVal val="visible"/>
                                      </p:to>
                                    </p:set>
                                    <p:animEffect transition="in" filter="wipe(left)">
                                      <p:cBhvr>
                                        <p:cTn id="67" dur="500"/>
                                        <p:tgtEl>
                                          <p:spTgt spid="1116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11644"/>
                                        </p:tgtEl>
                                        <p:attrNameLst>
                                          <p:attrName>style.visibility</p:attrName>
                                        </p:attrNameLst>
                                      </p:cBhvr>
                                      <p:to>
                                        <p:strVal val="visible"/>
                                      </p:to>
                                    </p:set>
                                    <p:animEffect transition="in" filter="wipe(right)">
                                      <p:cBhvr>
                                        <p:cTn id="72" dur="500"/>
                                        <p:tgtEl>
                                          <p:spTgt spid="1116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111643"/>
                                        </p:tgtEl>
                                        <p:attrNameLst>
                                          <p:attrName>style.visibility</p:attrName>
                                        </p:attrNameLst>
                                      </p:cBhvr>
                                      <p:to>
                                        <p:strVal val="visible"/>
                                      </p:to>
                                    </p:set>
                                    <p:animEffect transition="in" filter="wipe(right)">
                                      <p:cBhvr>
                                        <p:cTn id="77" dur="500"/>
                                        <p:tgtEl>
                                          <p:spTgt spid="11164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111642"/>
                                        </p:tgtEl>
                                        <p:attrNameLst>
                                          <p:attrName>style.visibility</p:attrName>
                                        </p:attrNameLst>
                                      </p:cBhvr>
                                      <p:to>
                                        <p:strVal val="visible"/>
                                      </p:to>
                                    </p:set>
                                    <p:animEffect transition="in" filter="wipe(right)">
                                      <p:cBhvr>
                                        <p:cTn id="82" dur="500"/>
                                        <p:tgtEl>
                                          <p:spTgt spid="1116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11641"/>
                                        </p:tgtEl>
                                        <p:attrNameLst>
                                          <p:attrName>style.visibility</p:attrName>
                                        </p:attrNameLst>
                                      </p:cBhvr>
                                      <p:to>
                                        <p:strVal val="visible"/>
                                      </p:to>
                                    </p:set>
                                    <p:animEffect transition="in" filter="wipe(right)">
                                      <p:cBhvr>
                                        <p:cTn id="87" dur="500"/>
                                        <p:tgtEl>
                                          <p:spTgt spid="11164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11640"/>
                                        </p:tgtEl>
                                        <p:attrNameLst>
                                          <p:attrName>style.visibility</p:attrName>
                                        </p:attrNameLst>
                                      </p:cBhvr>
                                      <p:to>
                                        <p:strVal val="visible"/>
                                      </p:to>
                                    </p:set>
                                    <p:animEffect transition="in" filter="wipe(right)">
                                      <p:cBhvr>
                                        <p:cTn id="92" dur="500"/>
                                        <p:tgtEl>
                                          <p:spTgt spid="11164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11639"/>
                                        </p:tgtEl>
                                        <p:attrNameLst>
                                          <p:attrName>style.visibility</p:attrName>
                                        </p:attrNameLst>
                                      </p:cBhvr>
                                      <p:to>
                                        <p:strVal val="visible"/>
                                      </p:to>
                                    </p:set>
                                    <p:animEffect transition="in" filter="wipe(right)">
                                      <p:cBhvr>
                                        <p:cTn id="97" dur="5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92138" y="1589782"/>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smtClean="0">
                <a:solidFill>
                  <a:srgbClr val="FF0000"/>
                </a:solidFill>
                <a:latin typeface="Times New Roman" panose="02020603050405020304" pitchFamily="18" charset="0"/>
              </a:rPr>
              <a:t>     </a:t>
            </a:r>
            <a:r>
              <a:rPr lang="en-US" sz="3200" b="1" u="sng" dirty="0" smtClean="0">
                <a:solidFill>
                  <a:srgbClr val="FF0000"/>
                </a:solidFill>
                <a:latin typeface="Times New Roman" panose="02020603050405020304" pitchFamily="18" charset="0"/>
              </a:rPr>
              <a:t>Câu1</a:t>
            </a:r>
            <a:r>
              <a:rPr lang="en-US" sz="3200" b="1" u="sng" dirty="0">
                <a:solidFill>
                  <a:srgbClr val="FF0000"/>
                </a:solidFill>
                <a:latin typeface="Times New Roman" panose="02020603050405020304" pitchFamily="18" charset="0"/>
              </a:rPr>
              <a:t>:</a:t>
            </a:r>
            <a:r>
              <a:rPr lang="en-US" sz="3200" b="1" u="sng" dirty="0">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FF0000"/>
                </a:solidFill>
                <a:latin typeface="Times New Roman" panose="02020603050405020304" pitchFamily="18" charset="0"/>
              </a:rPr>
              <a:t>không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phải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6"/>
          <p:cNvSpPr txBox="1">
            <a:spLocks noChangeArrowheads="1"/>
          </p:cNvSpPr>
          <p:nvPr/>
        </p:nvSpPr>
        <p:spPr bwMode="auto">
          <a:xfrm>
            <a:off x="664710" y="28194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a:t>
            </a:r>
          </a:p>
        </p:txBody>
      </p:sp>
      <p:sp>
        <p:nvSpPr>
          <p:cNvPr id="4" name="Text Box 7"/>
          <p:cNvSpPr txBox="1">
            <a:spLocks noChangeArrowheads="1"/>
          </p:cNvSpPr>
          <p:nvPr/>
        </p:nvSpPr>
        <p:spPr bwMode="auto">
          <a:xfrm>
            <a:off x="621167" y="38862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mòn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đế</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giầy</a:t>
            </a:r>
            <a:r>
              <a:rPr lang="en-US" sz="3200" b="1" dirty="0">
                <a:solidFill>
                  <a:srgbClr val="000066"/>
                </a:solidFill>
                <a:latin typeface="Times New Roman" panose="02020603050405020304" pitchFamily="18" charset="0"/>
              </a:rPr>
              <a:t>.</a:t>
            </a:r>
          </a:p>
        </p:txBody>
      </p:sp>
      <p:sp>
        <p:nvSpPr>
          <p:cNvPr id="5" name="Text Box 8"/>
          <p:cNvSpPr txBox="1">
            <a:spLocks noChangeArrowheads="1"/>
          </p:cNvSpPr>
          <p:nvPr/>
        </p:nvSpPr>
        <p:spPr bwMode="auto">
          <a:xfrm>
            <a:off x="621167" y="4596825"/>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lò</a:t>
            </a:r>
            <a:r>
              <a:rPr lang="en-US" sz="3200" b="1" dirty="0">
                <a:solidFill>
                  <a:srgbClr val="000066"/>
                </a:solidFill>
                <a:latin typeface="Times New Roman" panose="02020603050405020304" pitchFamily="18" charset="0"/>
              </a:rPr>
              <a:t> xo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nén</a:t>
            </a:r>
            <a:r>
              <a:rPr lang="en-US" sz="3200" b="1" dirty="0">
                <a:solidFill>
                  <a:srgbClr val="000066"/>
                </a:solidFill>
                <a:latin typeface="Times New Roman" panose="02020603050405020304" pitchFamily="18" charset="0"/>
              </a:rPr>
              <a:t> hay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dãn</a:t>
            </a:r>
            <a:r>
              <a:rPr lang="en-US" sz="3200" b="1" dirty="0">
                <a:solidFill>
                  <a:srgbClr val="000066"/>
                </a:solidFill>
                <a:latin typeface="Times New Roman" panose="02020603050405020304" pitchFamily="18" charset="0"/>
              </a:rPr>
              <a:t>.</a:t>
            </a:r>
          </a:p>
        </p:txBody>
      </p:sp>
      <p:sp>
        <p:nvSpPr>
          <p:cNvPr id="6" name="Text Box 9"/>
          <p:cNvSpPr txBox="1">
            <a:spLocks noChangeArrowheads="1"/>
          </p:cNvSpPr>
          <p:nvPr/>
        </p:nvSpPr>
        <p:spPr bwMode="auto">
          <a:xfrm>
            <a:off x="628424" y="5247382"/>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cuaroa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bánh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truyền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7" name="Text Box 21"/>
          <p:cNvSpPr txBox="1">
            <a:spLocks noChangeArrowheads="1"/>
          </p:cNvSpPr>
          <p:nvPr/>
        </p:nvSpPr>
        <p:spPr bwMode="auto">
          <a:xfrm>
            <a:off x="592138" y="294382"/>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600" b="1" dirty="0" smtClean="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Khoanh</a:t>
            </a:r>
            <a:r>
              <a:rPr lang="en-US" sz="3600" b="1" dirty="0" smtClean="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tròn</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chữ</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cái</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đứng</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trước</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câu</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trả</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lời</a:t>
            </a:r>
            <a:r>
              <a:rPr lang="en-US" sz="3600" b="1" dirty="0">
                <a:solidFill>
                  <a:srgbClr val="0000FF"/>
                </a:solidFill>
                <a:latin typeface="Times New Roman" panose="02020603050405020304" pitchFamily="18" charset="0"/>
              </a:rPr>
              <a:t> ma </a:t>
            </a:r>
            <a:r>
              <a:rPr lang="en-US" sz="3600" b="1" dirty="0" err="1">
                <a:solidFill>
                  <a:srgbClr val="0000FF"/>
                </a:solidFill>
                <a:latin typeface="Times New Roman" panose="02020603050405020304" pitchFamily="18" charset="0"/>
              </a:rPr>
              <a:t>em</a:t>
            </a:r>
            <a:r>
              <a:rPr lang="en-US" sz="3600" b="1" dirty="0">
                <a:solidFill>
                  <a:srgbClr val="0000FF"/>
                </a:solidFill>
                <a:latin typeface="Times New Roman" panose="02020603050405020304" pitchFamily="18" charset="0"/>
              </a:rPr>
              <a:t> </a:t>
            </a:r>
            <a:r>
              <a:rPr lang="en-US" sz="3600" b="1" dirty="0" err="1" smtClean="0">
                <a:solidFill>
                  <a:srgbClr val="0000FF"/>
                </a:solidFill>
                <a:latin typeface="Times New Roman" panose="02020603050405020304" pitchFamily="18" charset="0"/>
              </a:rPr>
              <a:t>chọn</a:t>
            </a:r>
            <a:r>
              <a:rPr lang="en-US" sz="3600" b="1" dirty="0">
                <a:solidFill>
                  <a:srgbClr val="0000FF"/>
                </a:solidFill>
                <a:latin typeface="Times New Roman" panose="02020603050405020304" pitchFamily="18" charset="0"/>
              </a:rPr>
              <a:t>.</a:t>
            </a:r>
          </a:p>
        </p:txBody>
      </p:sp>
      <p:sp>
        <p:nvSpPr>
          <p:cNvPr id="8" name="Oval 23"/>
          <p:cNvSpPr>
            <a:spLocks noChangeArrowheads="1"/>
          </p:cNvSpPr>
          <p:nvPr/>
        </p:nvSpPr>
        <p:spPr bwMode="auto">
          <a:xfrm>
            <a:off x="533400" y="4648200"/>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762000" y="533400"/>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solidFill>
                  <a:srgbClr val="FF0000"/>
                </a:solidFill>
                <a:latin typeface="Times New Roman" panose="02020603050405020304" pitchFamily="18" charset="0"/>
              </a:rPr>
              <a:t>    </a:t>
            </a:r>
            <a:r>
              <a:rPr lang="en-US" sz="3200" b="1" u="sng" dirty="0" smtClean="0">
                <a:solidFill>
                  <a:srgbClr val="FF0000"/>
                </a:solidFill>
                <a:latin typeface="Times New Roman" panose="02020603050405020304" pitchFamily="18" charset="0"/>
              </a:rPr>
              <a:t>Câu2</a:t>
            </a:r>
            <a:r>
              <a:rPr lang="en-US" sz="3200" b="1" u="sng" dirty="0">
                <a:solidFill>
                  <a:srgbClr val="FF0000"/>
                </a:solidFill>
                <a:latin typeface="Times New Roman" panose="02020603050405020304" pitchFamily="18" charset="0"/>
              </a:rPr>
              <a:t>:</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Cách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giảm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được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11"/>
          <p:cNvSpPr txBox="1">
            <a:spLocks noChangeArrowheads="1"/>
          </p:cNvSpPr>
          <p:nvPr/>
        </p:nvSpPr>
        <p:spPr bwMode="auto">
          <a:xfrm>
            <a:off x="762000" y="198120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nhám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của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4" name="Text Box 12"/>
          <p:cNvSpPr txBox="1">
            <a:spLocks noChangeArrowheads="1"/>
          </p:cNvSpPr>
          <p:nvPr/>
        </p:nvSpPr>
        <p:spPr bwMode="auto">
          <a:xfrm>
            <a:off x="762000" y="396240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ép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5" name="Text Box 13"/>
          <p:cNvSpPr txBox="1">
            <a:spLocks noChangeArrowheads="1"/>
          </p:cNvSpPr>
          <p:nvPr/>
        </p:nvSpPr>
        <p:spPr bwMode="auto">
          <a:xfrm>
            <a:off x="762000" y="2996625"/>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nhẵn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6" name="Text Box 14"/>
          <p:cNvSpPr txBox="1">
            <a:spLocks noChangeArrowheads="1"/>
          </p:cNvSpPr>
          <p:nvPr/>
        </p:nvSpPr>
        <p:spPr bwMode="auto">
          <a:xfrm>
            <a:off x="762000" y="4901625"/>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tích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12" name="Oval 23"/>
          <p:cNvSpPr>
            <a:spLocks noChangeArrowheads="1"/>
          </p:cNvSpPr>
          <p:nvPr/>
        </p:nvSpPr>
        <p:spPr bwMode="auto">
          <a:xfrm>
            <a:off x="762000" y="2996625"/>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5"/>
          <p:cNvSpPr txBox="1">
            <a:spLocks noChangeArrowheads="1"/>
          </p:cNvSpPr>
          <p:nvPr/>
        </p:nvSpPr>
        <p:spPr bwMode="auto">
          <a:xfrm>
            <a:off x="542471" y="3810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smtClean="0">
                <a:solidFill>
                  <a:srgbClr val="FF0000"/>
                </a:solidFill>
                <a:latin typeface="Times New Roman" panose="02020603050405020304" pitchFamily="18" charset="0"/>
              </a:rPr>
              <a:t>    </a:t>
            </a:r>
            <a:r>
              <a:rPr lang="en-US" sz="3200" b="1" u="sng" dirty="0" smtClean="0">
                <a:solidFill>
                  <a:srgbClr val="FF0000"/>
                </a:solidFill>
                <a:latin typeface="Times New Roman" panose="02020603050405020304" pitchFamily="18" charset="0"/>
              </a:rPr>
              <a:t>Câu3</a:t>
            </a:r>
            <a:r>
              <a:rPr lang="en-US" sz="3200" b="1" u="sng" dirty="0">
                <a:solidFill>
                  <a:srgbClr val="FF0000"/>
                </a:solidFill>
                <a:latin typeface="Times New Roman" panose="02020603050405020304" pitchFamily="18" charset="0"/>
              </a:rPr>
              <a:t>:</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trong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a:t>
            </a:r>
          </a:p>
        </p:txBody>
      </p:sp>
      <p:sp>
        <p:nvSpPr>
          <p:cNvPr id="26" name="Text Box 16"/>
          <p:cNvSpPr txBox="1">
            <a:spLocks noChangeArrowheads="1"/>
          </p:cNvSpPr>
          <p:nvPr/>
        </p:nvSpPr>
        <p:spPr bwMode="auto">
          <a:xfrm>
            <a:off x="524328" y="1524000"/>
            <a:ext cx="81624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viên</a:t>
            </a:r>
            <a:r>
              <a:rPr lang="en-US" sz="3200" b="1" dirty="0">
                <a:solidFill>
                  <a:srgbClr val="000066"/>
                </a:solidFill>
                <a:latin typeface="Times New Roman" panose="02020603050405020304" pitchFamily="18" charset="0"/>
              </a:rPr>
              <a:t> bi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ổ </a:t>
            </a:r>
            <a:r>
              <a:rPr lang="en-US" sz="3200" b="1" dirty="0" err="1">
                <a:solidFill>
                  <a:srgbClr val="000066"/>
                </a:solidFill>
                <a:latin typeface="Times New Roman" panose="02020603050405020304" pitchFamily="18" charset="0"/>
              </a:rPr>
              <a:t>trục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đạp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máy</a:t>
            </a:r>
            <a:r>
              <a:rPr lang="en-US" sz="3200" b="1" dirty="0">
                <a:solidFill>
                  <a:srgbClr val="000066"/>
                </a:solidFill>
                <a:latin typeface="Times New Roman" panose="02020603050405020304" pitchFamily="18" charset="0"/>
              </a:rPr>
              <a:t>.</a:t>
            </a:r>
          </a:p>
        </p:txBody>
      </p:sp>
      <p:sp>
        <p:nvSpPr>
          <p:cNvPr id="27" name="Text Box 18"/>
          <p:cNvSpPr txBox="1">
            <a:spLocks noChangeArrowheads="1"/>
          </p:cNvSpPr>
          <p:nvPr/>
        </p:nvSpPr>
        <p:spPr bwMode="auto">
          <a:xfrm>
            <a:off x="448129" y="3875782"/>
            <a:ext cx="8238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28" name="Text Box 19"/>
          <p:cNvSpPr txBox="1">
            <a:spLocks noChangeArrowheads="1"/>
          </p:cNvSpPr>
          <p:nvPr/>
        </p:nvSpPr>
        <p:spPr bwMode="auto">
          <a:xfrm>
            <a:off x="468767" y="5094982"/>
            <a:ext cx="8218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vành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bóp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nhẹ</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a:t>
            </a:r>
          </a:p>
        </p:txBody>
      </p:sp>
      <p:sp>
        <p:nvSpPr>
          <p:cNvPr id="29" name="Text Box 17"/>
          <p:cNvSpPr txBox="1">
            <a:spLocks noChangeArrowheads="1"/>
          </p:cNvSpPr>
          <p:nvPr/>
        </p:nvSpPr>
        <p:spPr bwMode="auto">
          <a:xfrm>
            <a:off x="468767" y="2667000"/>
            <a:ext cx="82180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cốc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nước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đăt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a:t>
            </a:r>
          </a:p>
        </p:txBody>
      </p:sp>
      <p:sp>
        <p:nvSpPr>
          <p:cNvPr id="30" name="Oval 23"/>
          <p:cNvSpPr>
            <a:spLocks noChangeArrowheads="1"/>
          </p:cNvSpPr>
          <p:nvPr/>
        </p:nvSpPr>
        <p:spPr bwMode="auto">
          <a:xfrm>
            <a:off x="395514" y="5167086"/>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81675" cy="4332402"/>
          </a:xfrm>
          <a:prstGeom prst="rect">
            <a:avLst/>
          </a:prstGeom>
        </p:spPr>
      </p:pic>
      <p:pic>
        <p:nvPicPr>
          <p:cNvPr id="17" name="Picture 2" descr="OBJEC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1000" y="3070693"/>
            <a:ext cx="4953000" cy="32766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196" y="1496370"/>
            <a:ext cx="4673208" cy="3575407"/>
          </a:xfrm>
          <a:prstGeom prst="rect">
            <a:avLst/>
          </a:prstGeom>
        </p:spPr>
      </p:pic>
      <p:grpSp>
        <p:nvGrpSpPr>
          <p:cNvPr id="16" name="Group 15"/>
          <p:cNvGrpSpPr/>
          <p:nvPr/>
        </p:nvGrpSpPr>
        <p:grpSpPr>
          <a:xfrm>
            <a:off x="3352800" y="105231"/>
            <a:ext cx="5638800" cy="2689172"/>
            <a:chOff x="5029200" y="380999"/>
            <a:chExt cx="3962400" cy="2362201"/>
          </a:xfrm>
        </p:grpSpPr>
        <p:sp>
          <p:nvSpPr>
            <p:cNvPr id="9" name="Rounded Rectangular Callout 8"/>
            <p:cNvSpPr/>
            <p:nvPr/>
          </p:nvSpPr>
          <p:spPr>
            <a:xfrm>
              <a:off x="5029200" y="380999"/>
              <a:ext cx="3962400" cy="2362201"/>
            </a:xfrm>
            <a:prstGeom prst="wedgeRoundRectCallout">
              <a:avLst>
                <a:gd name="adj1" fmla="val 9745"/>
                <a:gd name="adj2" fmla="val 51204"/>
                <a:gd name="adj3" fmla="val 16667"/>
              </a:avLst>
            </a:prstGeom>
            <a:gradFill flip="none" rotWithShape="1">
              <a:gsLst>
                <a:gs pos="0">
                  <a:srgbClr val="FFFF00"/>
                </a:gs>
                <a:gs pos="50000">
                  <a:srgbClr val="FFFF00">
                    <a:tint val="44500"/>
                    <a:satMod val="160000"/>
                    <a:lumMod val="50000"/>
                    <a:alpha val="7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44310" y="581804"/>
              <a:ext cx="3809999" cy="2108766"/>
            </a:xfrm>
            <a:prstGeom prst="rect">
              <a:avLst/>
            </a:prstGeom>
            <a:noFill/>
          </p:spPr>
          <p:txBody>
            <a:bodyPr wrap="square" rtlCol="0">
              <a:spAutoFit/>
            </a:bodyPr>
            <a:lstStyle/>
            <a:p>
              <a:pPr algn="just"/>
              <a:r>
                <a:rPr lang="en-US" sz="3000" b="1" dirty="0" err="1" smtClean="0">
                  <a:latin typeface="Times New Roman" panose="02020603050405020304" pitchFamily="18" charset="0"/>
                  <a:cs typeface="Times New Roman" panose="02020603050405020304" pitchFamily="18" charset="0"/>
                </a:rPr>
                <a:t>Sự</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khác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nhau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giữa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xe</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bò</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ngày</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xưa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xe</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đạp</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xe</a:t>
              </a:r>
              <a:r>
                <a:rPr lang="en-US" sz="3000" b="1" dirty="0" smtClean="0">
                  <a:latin typeface="Times New Roman" panose="02020603050405020304" pitchFamily="18" charset="0"/>
                  <a:cs typeface="Times New Roman" panose="02020603050405020304" pitchFamily="18" charset="0"/>
                </a:rPr>
                <a:t> ô </a:t>
              </a:r>
              <a:r>
                <a:rPr lang="en-US" sz="3000" b="1" dirty="0" err="1" smtClean="0">
                  <a:latin typeface="Times New Roman" panose="02020603050405020304" pitchFamily="18" charset="0"/>
                  <a:cs typeface="Times New Roman" panose="02020603050405020304" pitchFamily="18" charset="0"/>
                </a:rPr>
                <a:t>tô</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ngày</a:t>
              </a:r>
              <a:r>
                <a:rPr lang="en-US" sz="3000" b="1" dirty="0" smtClean="0">
                  <a:latin typeface="Times New Roman" panose="02020603050405020304" pitchFamily="18" charset="0"/>
                  <a:cs typeface="Times New Roman" panose="02020603050405020304" pitchFamily="18" charset="0"/>
                </a:rPr>
                <a:t> nay </a:t>
              </a:r>
              <a:r>
                <a:rPr lang="en-US" sz="3000" b="1" dirty="0" err="1" smtClean="0">
                  <a:latin typeface="Times New Roman" panose="02020603050405020304" pitchFamily="18" charset="0"/>
                  <a:cs typeface="Times New Roman" panose="02020603050405020304" pitchFamily="18" charset="0"/>
                </a:rPr>
                <a:t>là</a:t>
              </a:r>
              <a:r>
                <a:rPr lang="en-US" sz="3000" b="1"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a:t>
              </a:r>
              <a:r>
                <a:rPr lang="en-US" sz="3000" b="1" dirty="0" err="1" smtClean="0">
                  <a:latin typeface="Times New Roman" panose="02020603050405020304" pitchFamily="18" charset="0"/>
                  <a:cs typeface="Times New Roman" panose="02020603050405020304" pitchFamily="18" charset="0"/>
                </a:rPr>
                <a:t>rục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xe</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ngày</a:t>
              </a:r>
              <a:r>
                <a:rPr lang="en-US" sz="3000" b="1" dirty="0" smtClean="0">
                  <a:latin typeface="Times New Roman" panose="02020603050405020304" pitchFamily="18" charset="0"/>
                  <a:cs typeface="Times New Roman" panose="02020603050405020304" pitchFamily="18" charset="0"/>
                </a:rPr>
                <a:t> nay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ổ bi </a:t>
              </a:r>
              <a:r>
                <a:rPr lang="en-US" sz="3000" b="1" dirty="0" err="1" smtClean="0">
                  <a:latin typeface="Times New Roman" panose="02020603050405020304" pitchFamily="18" charset="0"/>
                  <a:cs typeface="Times New Roman" panose="02020603050405020304" pitchFamily="18" charset="0"/>
                </a:rPr>
                <a:t>còn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trục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bánh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xe</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bò</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ổ bi. </a:t>
              </a:r>
              <a:endParaRPr lang="en-US" sz="3000" b="1"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52400" y="3229430"/>
            <a:ext cx="5181600" cy="1508592"/>
            <a:chOff x="-2590800" y="3710028"/>
            <a:chExt cx="3641125" cy="1641430"/>
          </a:xfrm>
        </p:grpSpPr>
        <p:sp>
          <p:nvSpPr>
            <p:cNvPr id="10" name="Rounded Rectangular Callout 9"/>
            <p:cNvSpPr/>
            <p:nvPr/>
          </p:nvSpPr>
          <p:spPr>
            <a:xfrm>
              <a:off x="-2590800" y="3733799"/>
              <a:ext cx="3641125" cy="1617659"/>
            </a:xfrm>
            <a:prstGeom prst="wedgeRoundRectCallout">
              <a:avLst>
                <a:gd name="adj1" fmla="val -30392"/>
                <a:gd name="adj2" fmla="val 50165"/>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37254" y="3710028"/>
              <a:ext cx="3435178" cy="1607413"/>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Con </a:t>
              </a:r>
              <a:r>
                <a:rPr lang="en-US" sz="3000" b="1" dirty="0" err="1" smtClean="0">
                  <a:latin typeface="Times New Roman" panose="02020603050405020304" pitchFamily="18" charset="0"/>
                  <a:cs typeface="Times New Roman" panose="02020603050405020304" pitchFamily="18" charset="0"/>
                </a:rPr>
                <a:t>người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mất</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hàng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chục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thế</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kỉ</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để</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phát</a:t>
              </a:r>
              <a:r>
                <a:rPr lang="en-US" sz="3000" b="1" dirty="0" smtClean="0">
                  <a:latin typeface="Times New Roman" panose="02020603050405020304" pitchFamily="18" charset="0"/>
                  <a:cs typeface="Times New Roman" panose="02020603050405020304" pitchFamily="18" charset="0"/>
                </a:rPr>
                <a:t> minh </a:t>
              </a:r>
              <a:r>
                <a:rPr lang="en-US" sz="3000" b="1" dirty="0" err="1" smtClean="0">
                  <a:latin typeface="Times New Roman" panose="02020603050405020304" pitchFamily="18" charset="0"/>
                  <a:cs typeface="Times New Roman" panose="02020603050405020304" pitchFamily="18" charset="0"/>
                </a:rPr>
                <a:t>ra</a:t>
              </a:r>
              <a:r>
                <a:rPr lang="en-US" sz="3000" b="1" dirty="0" smtClean="0">
                  <a:latin typeface="Times New Roman" panose="02020603050405020304" pitchFamily="18" charset="0"/>
                  <a:cs typeface="Times New Roman" panose="02020603050405020304" pitchFamily="18" charset="0"/>
                </a:rPr>
                <a:t> ổ bi </a:t>
              </a:r>
              <a:r>
                <a:rPr lang="en-US" sz="3000" b="1" dirty="0" err="1" smtClean="0">
                  <a:latin typeface="Times New Roman" panose="02020603050405020304" pitchFamily="18" charset="0"/>
                  <a:cs typeface="Times New Roman" panose="02020603050405020304" pitchFamily="18" charset="0"/>
                </a:rPr>
                <a:t>tạo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nên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sự</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khác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nhau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đó</a:t>
              </a:r>
              <a:r>
                <a:rPr lang="en-US" sz="3000" b="1" dirty="0" smtClean="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241230" y="4876800"/>
            <a:ext cx="4662854" cy="1952352"/>
            <a:chOff x="-2438400" y="5105400"/>
            <a:chExt cx="3276600" cy="1952352"/>
          </a:xfrm>
        </p:grpSpPr>
        <p:sp>
          <p:nvSpPr>
            <p:cNvPr id="13" name="Rounded Rectangular Callout 12"/>
            <p:cNvSpPr/>
            <p:nvPr/>
          </p:nvSpPr>
          <p:spPr>
            <a:xfrm>
              <a:off x="-2438400" y="5105400"/>
              <a:ext cx="3276600" cy="1558636"/>
            </a:xfrm>
            <a:prstGeom prst="wedgeRoundRectCallout">
              <a:avLst>
                <a:gd name="adj1" fmla="val 36658"/>
                <a:gd name="adj2" fmla="val 50716"/>
                <a:gd name="adj3" fmla="val 16667"/>
              </a:avLst>
            </a:prstGeom>
            <a:gradFill>
              <a:gsLst>
                <a:gs pos="0">
                  <a:schemeClr val="accent1"/>
                </a:gs>
                <a:gs pos="50000">
                  <a:schemeClr val="tx2">
                    <a:lumMod val="40000"/>
                    <a:lumOff val="60000"/>
                  </a:schemeClr>
                </a:gs>
                <a:gs pos="100000">
                  <a:srgbClr val="FFFF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5118760"/>
              <a:ext cx="3276600" cy="1938992"/>
            </a:xfrm>
            <a:prstGeom prst="rect">
              <a:avLst/>
            </a:prstGeom>
            <a:noFill/>
          </p:spPr>
          <p:txBody>
            <a:bodyPr wrap="square" rtlCol="0">
              <a:spAutoFit/>
            </a:bodyPr>
            <a:lstStyle/>
            <a:p>
              <a:pPr algn="just"/>
              <a:r>
                <a:rPr lang="en-US" sz="3000" b="1" dirty="0" err="1" smtClean="0">
                  <a:latin typeface="Times New Roman" panose="02020603050405020304" pitchFamily="18" charset="0"/>
                  <a:cs typeface="Times New Roman" panose="02020603050405020304" pitchFamily="18" charset="0"/>
                </a:rPr>
                <a:t>Việc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phát</a:t>
              </a:r>
              <a:r>
                <a:rPr lang="en-US" sz="3000" b="1" dirty="0" smtClean="0">
                  <a:latin typeface="Times New Roman" panose="02020603050405020304" pitchFamily="18" charset="0"/>
                  <a:cs typeface="Times New Roman" panose="02020603050405020304" pitchFamily="18" charset="0"/>
                </a:rPr>
                <a:t> minh </a:t>
              </a:r>
              <a:r>
                <a:rPr lang="en-US" sz="3000" b="1" dirty="0" err="1" smtClean="0">
                  <a:latin typeface="Times New Roman" panose="02020603050405020304" pitchFamily="18" charset="0"/>
                  <a:cs typeface="Times New Roman" panose="02020603050405020304" pitchFamily="18" charset="0"/>
                </a:rPr>
                <a:t>ra</a:t>
              </a:r>
              <a:r>
                <a:rPr lang="en-US" sz="3000" b="1" dirty="0" smtClean="0">
                  <a:latin typeface="Times New Roman" panose="02020603050405020304" pitchFamily="18" charset="0"/>
                  <a:cs typeface="Times New Roman" panose="02020603050405020304" pitchFamily="18" charset="0"/>
                </a:rPr>
                <a:t> ổ bi </a:t>
              </a:r>
              <a:r>
                <a:rPr lang="en-US" sz="3000" b="1" dirty="0" err="1" smtClean="0">
                  <a:latin typeface="Times New Roman" panose="02020603050405020304" pitchFamily="18" charset="0"/>
                  <a:cs typeface="Times New Roman" panose="02020603050405020304" pitchFamily="18" charset="0"/>
                </a:rPr>
                <a:t>có</a:t>
              </a:r>
              <a:r>
                <a:rPr lang="en-US" sz="3000" b="1" dirty="0" smtClean="0">
                  <a:latin typeface="Times New Roman" panose="02020603050405020304" pitchFamily="18" charset="0"/>
                  <a:cs typeface="Times New Roman" panose="02020603050405020304" pitchFamily="18" charset="0"/>
                </a:rPr>
                <a:t> ý </a:t>
              </a:r>
              <a:r>
                <a:rPr lang="en-US" sz="3000" b="1" dirty="0" err="1" smtClean="0">
                  <a:latin typeface="Times New Roman" panose="02020603050405020304" pitchFamily="18" charset="0"/>
                  <a:cs typeface="Times New Roman" panose="02020603050405020304" pitchFamily="18" charset="0"/>
                </a:rPr>
                <a:t>nghĩa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như</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thế</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nào</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đối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với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khoa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học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và</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công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nghệ</a:t>
              </a:r>
              <a:r>
                <a:rPr lang="en-US" sz="3000" b="1" dirty="0" smtClean="0">
                  <a:latin typeface="Times New Roman" panose="02020603050405020304" pitchFamily="18" charset="0"/>
                  <a:cs typeface="Times New Roman" panose="02020603050405020304" pitchFamily="18" charset="0"/>
                </a:rPr>
                <a:t>?  </a:t>
              </a:r>
            </a:p>
            <a:p>
              <a:pPr algn="just"/>
              <a:endParaRPr lang="en-US" sz="3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780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6" presetClass="entr" presetSubtype="2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2000"/>
                                        <p:tgtEl>
                                          <p:spTgt spid="17"/>
                                        </p:tgtEl>
                                      </p:cBhvr>
                                    </p:animEffect>
                                  </p:childTnLst>
                                </p:cTn>
                              </p:par>
                              <p:par>
                                <p:cTn id="11" presetID="22" presetClass="entr" presetSubtype="4"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000"/>
                            </p:stCondLst>
                            <p:childTnLst>
                              <p:par>
                                <p:cTn id="15" presetID="6"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5000"/>
                            </p:stCondLst>
                            <p:childTnLst>
                              <p:par>
                                <p:cTn id="19" presetID="42" presetClass="entr" presetSubtype="0" fill="hold" nodeType="after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ppt_x</p:attrName>
                                        </p:attrNameLst>
                                      </p:cBhvr>
                                      <p:tavLst>
                                        <p:tav tm="0">
                                          <p:val>
                                            <p:strVal val="#ppt_x"/>
                                          </p:val>
                                        </p:tav>
                                        <p:tav tm="100000">
                                          <p:val>
                                            <p:strVal val="#ppt_x"/>
                                          </p:val>
                                        </p:tav>
                                      </p:tavLst>
                                    </p:anim>
                                    <p:anim calcmode="lin" valueType="num">
                                      <p:cBhvr>
                                        <p:cTn id="23" dur="2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8500"/>
                            </p:stCondLst>
                            <p:childTnLst>
                              <p:par>
                                <p:cTn id="25" presetID="22" presetClass="entr" presetSubtype="4"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608" y="1"/>
            <a:ext cx="361239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0" y="3582412"/>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200" b="1" dirty="0" smtClean="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Ổ bi có tác dụng làm giảm ma sát do thay ma sát trượt bằng ma sát lăn của các viên</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bi.</a:t>
            </a:r>
          </a:p>
          <a:p>
            <a:pPr algn="just"/>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Nhờ sử dụng ổ bi đã giảm lực cản lên các vật chuyển động làm cho máy móc hoạt động dể dàng, hiệu quả cao góp phần thúc đẩy sự phát triển của các ngành như động lực học,</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cơ khí,</a:t>
            </a:r>
            <a:r>
              <a:rPr lang="en-US" sz="3200" b="1" dirty="0">
                <a:solidFill>
                  <a:schemeClr val="tx2"/>
                </a:solidFill>
                <a:latin typeface="Times New Roman" panose="02020603050405020304" pitchFamily="18" charset="0"/>
              </a:rPr>
              <a:t> </a:t>
            </a:r>
            <a:r>
              <a:rPr lang="vi-VN" sz="3200" b="1" dirty="0">
                <a:solidFill>
                  <a:schemeClr val="tx2"/>
                </a:solidFill>
                <a:latin typeface="Times New Roman" panose="02020603050405020304" pitchFamily="18" charset="0"/>
              </a:rPr>
              <a:t>chế tạo máy…</a:t>
            </a:r>
          </a:p>
        </p:txBody>
      </p:sp>
    </p:spTree>
    <p:extLst>
      <p:ext uri="{BB962C8B-B14F-4D97-AF65-F5344CB8AC3E}">
        <p14:creationId xmlns:p14="http://schemas.microsoft.com/office/powerpoint/2010/main" val="9342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down)">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500"/>
                                        <p:tgtEl>
                                          <p:spTgt spid="30724"/>
                                        </p:tgtEl>
                                      </p:cBhvr>
                                    </p:animEffect>
                                    <p:anim calcmode="lin" valueType="num">
                                      <p:cBhvr>
                                        <p:cTn id="13" dur="500" fill="hold"/>
                                        <p:tgtEl>
                                          <p:spTgt spid="30724"/>
                                        </p:tgtEl>
                                        <p:attrNameLst>
                                          <p:attrName>style.rotation</p:attrName>
                                        </p:attrNameLst>
                                      </p:cBhvr>
                                      <p:tavLst>
                                        <p:tav tm="0">
                                          <p:val>
                                            <p:fltVal val="720"/>
                                          </p:val>
                                        </p:tav>
                                        <p:tav tm="100000">
                                          <p:val>
                                            <p:fltVal val="0"/>
                                          </p:val>
                                        </p:tav>
                                      </p:tavLst>
                                    </p:anim>
                                    <p:anim calcmode="lin" valueType="num">
                                      <p:cBhvr>
                                        <p:cTn id="14" dur="500" fill="hold"/>
                                        <p:tgtEl>
                                          <p:spTgt spid="30724"/>
                                        </p:tgtEl>
                                        <p:attrNameLst>
                                          <p:attrName>ppt_h</p:attrName>
                                        </p:attrNameLst>
                                      </p:cBhvr>
                                      <p:tavLst>
                                        <p:tav tm="0">
                                          <p:val>
                                            <p:fltVal val="0"/>
                                          </p:val>
                                        </p:tav>
                                        <p:tav tm="100000">
                                          <p:val>
                                            <p:strVal val="#ppt_h"/>
                                          </p:val>
                                        </p:tav>
                                      </p:tavLst>
                                    </p:anim>
                                    <p:anim calcmode="lin" valueType="num">
                                      <p:cBhvr>
                                        <p:cTn id="15" dur="500" fill="hold"/>
                                        <p:tgtEl>
                                          <p:spTgt spid="30724"/>
                                        </p:tgtEl>
                                        <p:attrNameLst>
                                          <p:attrName>ppt_w</p:attrName>
                                        </p:attrNameLst>
                                      </p:cBhvr>
                                      <p:tavLst>
                                        <p:tav tm="0">
                                          <p:val>
                                            <p:fltVal val="0"/>
                                          </p:val>
                                        </p:tav>
                                        <p:tav tm="100000">
                                          <p:val>
                                            <p:strVal val="#ppt_w"/>
                                          </p:val>
                                        </p:tav>
                                      </p:tavLst>
                                    </p:anim>
                                  </p:childTnLst>
                                </p:cTn>
                              </p:par>
                              <p:par>
                                <p:cTn id="16" presetID="22" presetClass="entr" presetSubtype="4" fill="hold" nodeType="with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wipe(down)">
                                      <p:cBhvr>
                                        <p:cTn id="18"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WordArt 4"/>
          <p:cNvSpPr>
            <a:spLocks noChangeArrowheads="1" noChangeShapeType="1" noTextEdit="1"/>
          </p:cNvSpPr>
          <p:nvPr/>
        </p:nvSpPr>
        <p:spPr bwMode="auto">
          <a:xfrm>
            <a:off x="1905000" y="304800"/>
            <a:ext cx="5486400" cy="990600"/>
          </a:xfrm>
          <a:prstGeom prst="rect">
            <a:avLst/>
          </a:prstGeom>
        </p:spPr>
        <p:txBody>
          <a:bodyPr wrap="none" fromWordArt="1">
            <a:prstTxWarp prst="textPlain">
              <a:avLst>
                <a:gd name="adj" fmla="val 50000"/>
              </a:avLst>
            </a:prstTxWarp>
          </a:bodyPr>
          <a:lstStyle/>
          <a:p>
            <a:pPr algn="ctr"/>
            <a:r>
              <a:rPr lang="vi-VN" sz="2800" b="1" kern="10" dirty="0">
                <a:ln w="9525">
                  <a:solidFill>
                    <a:srgbClr val="FF0000"/>
                  </a:solidFill>
                  <a:rou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panose="02020603050405020304"/>
                <a:cs typeface="Times New Roman" panose="02020603050405020304"/>
              </a:rPr>
              <a:t>HƯỚNG DẪN VỀ NHÀ</a:t>
            </a:r>
            <a:endParaRPr lang="en-US" sz="2800" b="1" kern="10" dirty="0">
              <a:ln w="9525">
                <a:solidFill>
                  <a:srgbClr val="FF0000"/>
                </a:solidFill>
                <a:rou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panose="02020603050405020304"/>
              <a:cs typeface="Times New Roman" panose="02020603050405020304"/>
            </a:endParaRPr>
          </a:p>
        </p:txBody>
      </p:sp>
      <p:grpSp>
        <p:nvGrpSpPr>
          <p:cNvPr id="119817" name="Group 9"/>
          <p:cNvGrpSpPr/>
          <p:nvPr/>
        </p:nvGrpSpPr>
        <p:grpSpPr bwMode="auto">
          <a:xfrm>
            <a:off x="1143000" y="2006600"/>
            <a:ext cx="7086600" cy="2641600"/>
            <a:chOff x="720" y="1264"/>
            <a:chExt cx="4464" cy="1664"/>
          </a:xfrm>
        </p:grpSpPr>
        <p:sp>
          <p:nvSpPr>
            <p:cNvPr id="119813" name="Text Box 5"/>
            <p:cNvSpPr txBox="1">
              <a:spLocks noChangeArrowheads="1"/>
            </p:cNvSpPr>
            <p:nvPr/>
          </p:nvSpPr>
          <p:spPr bwMode="auto">
            <a:xfrm>
              <a:off x="720" y="1264"/>
              <a:ext cx="44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a:solidFill>
                    <a:srgbClr val="0000FF"/>
                  </a:solidFill>
                  <a:latin typeface="Times New Roman" panose="02020603050405020304" pitchFamily="18" charset="0"/>
                </a:rPr>
                <a:t>- Học thuộc phần ghi nhớ.</a:t>
              </a:r>
            </a:p>
          </p:txBody>
        </p:sp>
        <p:sp>
          <p:nvSpPr>
            <p:cNvPr id="119814" name="Text Box 6"/>
            <p:cNvSpPr txBox="1">
              <a:spLocks noChangeArrowheads="1"/>
            </p:cNvSpPr>
            <p:nvPr/>
          </p:nvSpPr>
          <p:spPr bwMode="auto">
            <a:xfrm>
              <a:off x="720" y="1776"/>
              <a:ext cx="446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Hệ</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thống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lại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thức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học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bằng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bản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đồ</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tư</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duy</a:t>
              </a:r>
              <a:r>
                <a:rPr lang="en-US" sz="3200" b="1" dirty="0">
                  <a:solidFill>
                    <a:srgbClr val="0000FF"/>
                  </a:solidFill>
                  <a:latin typeface="Times New Roman" panose="02020603050405020304" pitchFamily="18" charset="0"/>
                </a:rPr>
                <a:t>.</a:t>
              </a:r>
            </a:p>
          </p:txBody>
        </p:sp>
        <p:sp>
          <p:nvSpPr>
            <p:cNvPr id="119815" name="Text Box 7"/>
            <p:cNvSpPr txBox="1">
              <a:spLocks noChangeArrowheads="1"/>
            </p:cNvSpPr>
            <p:nvPr/>
          </p:nvSpPr>
          <p:spPr bwMode="auto">
            <a:xfrm>
              <a:off x="720" y="2560"/>
              <a:ext cx="44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Làm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tập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trong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sách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bài</a:t>
              </a:r>
              <a:r>
                <a:rPr lang="en-US" sz="3200" b="1" dirty="0">
                  <a:solidFill>
                    <a:srgbClr val="0000FF"/>
                  </a:solidFill>
                  <a:latin typeface="Times New Roman" panose="02020603050405020304" pitchFamily="18" charset="0"/>
                </a:rPr>
                <a:t> </a:t>
              </a:r>
              <a:r>
                <a:rPr lang="en-US" sz="3200" b="1" dirty="0" err="1" smtClean="0">
                  <a:solidFill>
                    <a:srgbClr val="0000FF"/>
                  </a:solidFill>
                  <a:latin typeface="Times New Roman" panose="02020603050405020304" pitchFamily="18" charset="0"/>
                </a:rPr>
                <a:t>tập</a:t>
              </a:r>
              <a:r>
                <a:rPr lang="en-US" sz="3200" b="1" dirty="0">
                  <a:solidFill>
                    <a:srgbClr val="0000FF"/>
                  </a:solidFill>
                  <a:latin typeface="Times New Roman" panose="02020603050405020304" pitchFamily="18" charset="0"/>
                </a:rPr>
                <a: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457200" y="2286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b.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lăn</a:t>
            </a:r>
            <a:r>
              <a:rPr lang="en-US" sz="3200" b="1" dirty="0">
                <a:solidFill>
                  <a:srgbClr val="FF0000"/>
                </a:solidFill>
                <a:latin typeface="Times New Roman" panose="02020603050405020304" pitchFamily="18" charset="0"/>
              </a:rPr>
              <a:t>.</a:t>
            </a:r>
          </a:p>
        </p:txBody>
      </p:sp>
      <p:sp>
        <p:nvSpPr>
          <p:cNvPr id="12" name="TextBox 11"/>
          <p:cNvSpPr txBox="1"/>
          <p:nvPr/>
        </p:nvSpPr>
        <p:spPr>
          <a:xfrm>
            <a:off x="838200" y="1066800"/>
            <a:ext cx="6705600" cy="1077218"/>
          </a:xfrm>
          <a:prstGeom prst="rect">
            <a:avLst/>
          </a:prstGeom>
          <a:solidFill>
            <a:srgbClr val="FFC000"/>
          </a:solid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ma </a:t>
            </a:r>
            <a:r>
              <a:rPr lang="en-US" sz="3200" dirty="0" err="1" smtClean="0">
                <a:latin typeface="Times New Roman" panose="02020603050405020304" pitchFamily="18" charset="0"/>
                <a:cs typeface="Times New Roman" panose="02020603050405020304" pitchFamily="18" charset="0"/>
              </a:rPr>
              <a:t>sát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endParaRPr lang="en-US" sz="3200" dirty="0" smtClean="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343400"/>
            <a:ext cx="1610248" cy="834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8.33333E-7 7.40741E-7 L 0.11302 7.40741E-7 " pathEditMode="relative" rAng="0" ptsTypes="AA">
                                      <p:cBhvr>
                                        <p:cTn id="11" dur="2000" fill="hold"/>
                                        <p:tgtEl>
                                          <p:spTgt spid="20"/>
                                        </p:tgtEl>
                                        <p:attrNameLst>
                                          <p:attrName>ppt_x</p:attrName>
                                          <p:attrName>ppt_y</p:attrName>
                                        </p:attrNameLst>
                                      </p:cBhvr>
                                      <p:rCtr x="5660" y="0"/>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63" y="2535072"/>
            <a:ext cx="3749637"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5" y="2535072"/>
            <a:ext cx="3854535"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8865" y="1331893"/>
            <a:ext cx="8093160" cy="954107"/>
          </a:xfrm>
          <a:prstGeom prst="rect">
            <a:avLst/>
          </a:prstGeom>
          <a:solidFill>
            <a:srgbClr val="FFC000"/>
          </a:solid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trượt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lăn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19200" y="5267980"/>
            <a:ext cx="2363246" cy="523220"/>
          </a:xfrm>
          <a:prstGeom prst="rect">
            <a:avLst/>
          </a:prstGeom>
          <a:solidFill>
            <a:schemeClr val="accent1">
              <a:lumMod val="40000"/>
              <a:lumOff val="60000"/>
            </a:schemeClr>
          </a:solid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trượt</a:t>
            </a:r>
            <a:endParaRPr lang="en-US" sz="28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5867400" y="5267980"/>
            <a:ext cx="1949967" cy="523220"/>
          </a:xfrm>
          <a:prstGeom prst="rect">
            <a:avLst/>
          </a:prstGeom>
          <a:solidFill>
            <a:schemeClr val="accent1">
              <a:lumMod val="40000"/>
              <a:lumOff val="60000"/>
            </a:schemeClr>
          </a:solid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lăn</a:t>
            </a:r>
            <a:endParaRPr lang="en-US" sz="28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518886" y="1309914"/>
            <a:ext cx="8077200" cy="954107"/>
          </a:xfrm>
          <a:prstGeom prst="rect">
            <a:avLst/>
          </a:prstGeom>
          <a:solidFill>
            <a:srgbClr val="FFC000"/>
          </a:solid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So </a:t>
            </a:r>
            <a:r>
              <a:rPr lang="en-US" sz="2800" dirty="0" err="1" smtClean="0">
                <a:latin typeface="Times New Roman" panose="02020603050405020304" pitchFamily="18" charset="0"/>
                <a:cs typeface="Times New Roman" panose="02020603050405020304" pitchFamily="18" charset="0"/>
              </a:rPr>
              <a:t>sánh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trượt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488865" y="5886403"/>
            <a:ext cx="8093160" cy="523220"/>
          </a:xfrm>
          <a:prstGeom prst="rect">
            <a:avLst/>
          </a:prstGeom>
          <a:solidFill>
            <a:schemeClr val="accent1">
              <a:lumMod val="40000"/>
              <a:lumOff val="60000"/>
            </a:schemeClr>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800" dirty="0" err="1" smtClean="0">
                <a:cs typeface="Times New Roman" panose="02020603050405020304" pitchFamily="18" charset="0"/>
              </a:rPr>
              <a:t>Độ</a:t>
            </a:r>
            <a:r>
              <a:rPr lang="en-US" sz="2800" dirty="0" smtClean="0">
                <a:cs typeface="Times New Roman" panose="02020603050405020304" pitchFamily="18" charset="0"/>
              </a:rPr>
              <a:t> </a:t>
            </a:r>
            <a:r>
              <a:rPr lang="en-US" sz="2800" dirty="0" err="1">
                <a:cs typeface="Times New Roman" panose="02020603050405020304" pitchFamily="18" charset="0"/>
              </a:rPr>
              <a:t>lớn</a:t>
            </a:r>
            <a:r>
              <a:rPr lang="en-US" sz="2800" dirty="0">
                <a:cs typeface="Times New Roman" panose="02020603050405020304" pitchFamily="18" charset="0"/>
              </a:rPr>
              <a:t> </a:t>
            </a:r>
            <a:r>
              <a:rPr lang="en-US" sz="2800" dirty="0" err="1">
                <a:cs typeface="Times New Roman" panose="02020603050405020304" pitchFamily="18" charset="0"/>
              </a:rPr>
              <a:t>của</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a:cs typeface="Times New Roman" panose="02020603050405020304" pitchFamily="18" charset="0"/>
              </a:rPr>
              <a:t>lăn</a:t>
            </a:r>
            <a:r>
              <a:rPr lang="en-US" sz="2800" dirty="0">
                <a:cs typeface="Times New Roman" panose="02020603050405020304" pitchFamily="18" charset="0"/>
              </a:rPr>
              <a:t> </a:t>
            </a:r>
            <a:r>
              <a:rPr lang="en-US" sz="2800" dirty="0" err="1">
                <a:cs typeface="Times New Roman" panose="02020603050405020304" pitchFamily="18" charset="0"/>
              </a:rPr>
              <a:t>nhỏ</a:t>
            </a:r>
            <a:r>
              <a:rPr lang="en-US" sz="2800" dirty="0">
                <a:cs typeface="Times New Roman" panose="02020603050405020304" pitchFamily="18" charset="0"/>
              </a:rPr>
              <a:t> </a:t>
            </a:r>
            <a:r>
              <a:rPr lang="en-US" sz="2800" dirty="0" err="1">
                <a:cs typeface="Times New Roman" panose="02020603050405020304" pitchFamily="18" charset="0"/>
              </a:rPr>
              <a:t>hơn</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smtClean="0">
                <a:cs typeface="Times New Roman" panose="02020603050405020304" pitchFamily="18" charset="0"/>
              </a:rPr>
              <a:t>trượt</a:t>
            </a:r>
            <a:endParaRPr lang="en-US" sz="2800" dirty="0">
              <a:cs typeface="Times New Roman" panose="02020603050405020304" pitchFamily="18" charset="0"/>
            </a:endParaRPr>
          </a:p>
        </p:txBody>
      </p:sp>
      <p:sp>
        <p:nvSpPr>
          <p:cNvPr id="12" name="Text Box 13"/>
          <p:cNvSpPr txBox="1">
            <a:spLocks noChangeArrowheads="1"/>
          </p:cNvSpPr>
          <p:nvPr/>
        </p:nvSpPr>
        <p:spPr bwMode="auto">
          <a:xfrm>
            <a:off x="533400" y="152400"/>
            <a:ext cx="80486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c. </a:t>
            </a:r>
            <a:r>
              <a:rPr lang="en-US" sz="3200" b="1" u="sng" dirty="0">
                <a:solidFill>
                  <a:srgbClr val="FF0000"/>
                </a:solidFill>
                <a:latin typeface="Times New Roman" panose="02020603050405020304" pitchFamily="18" charset="0"/>
              </a:rPr>
              <a:t>So </a:t>
            </a:r>
            <a:r>
              <a:rPr lang="en-US" sz="3200" b="1" u="sng" dirty="0" err="1">
                <a:solidFill>
                  <a:srgbClr val="FF0000"/>
                </a:solidFill>
                <a:latin typeface="Times New Roman" panose="02020603050405020304" pitchFamily="18" charset="0"/>
              </a:rPr>
              <a:t>sánh</a:t>
            </a:r>
            <a:r>
              <a:rPr lang="en-US" sz="3200" b="1" u="sng" dirty="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độ</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lớn</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của</a:t>
            </a:r>
            <a:r>
              <a:rPr lang="en-US" sz="3200" b="1" u="sng" dirty="0" smtClean="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trượt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và</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lăn</a:t>
            </a:r>
            <a:r>
              <a:rPr lang="en-US" sz="3200" b="1" u="sng"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amond(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0" presetClass="exit" presetSubtype="0" fill="hold" grpId="1"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457200" y="1524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d.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nghỉ</a:t>
            </a:r>
            <a:r>
              <a:rPr lang="en-US" sz="3200" b="1" dirty="0">
                <a:solidFill>
                  <a:srgbClr val="FF0000"/>
                </a:solidFill>
                <a:latin typeface="Times New Roman" panose="02020603050405020304" pitchFamily="18" charset="0"/>
              </a:rPr>
              <a:t>.</a:t>
            </a:r>
          </a:p>
        </p:txBody>
      </p:sp>
      <p:sp>
        <p:nvSpPr>
          <p:cNvPr id="3" name="TextBox 2"/>
          <p:cNvSpPr txBox="1"/>
          <p:nvPr/>
        </p:nvSpPr>
        <p:spPr>
          <a:xfrm>
            <a:off x="990600" y="750238"/>
            <a:ext cx="5562600" cy="452431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a:t>
            </a:r>
            <a:endParaRPr lang="en-US" sz="3200" b="1" dirty="0" smtClean="0">
              <a:latin typeface="Times New Roman" panose="02020603050405020304" pitchFamily="18" charset="0"/>
              <a:cs typeface="Times New Roman" panose="02020603050405020304" pitchFamily="18" charset="0"/>
            </a:endParaRPr>
          </a:p>
          <a:p>
            <a:endParaRPr lang="en-US" sz="3200" b="1" dirty="0" smtClean="0">
              <a:latin typeface="Times New Roman" panose="02020603050405020304" pitchFamily="18" charset="0"/>
              <a:cs typeface="Times New Roman" panose="02020603050405020304" pitchFamily="18" charset="0"/>
            </a:endParaRPr>
          </a:p>
          <a:p>
            <a:r>
              <a:rPr lang="en-US" sz="3200" b="1" dirty="0" err="1" smtClean="0">
                <a:latin typeface="Times New Roman" panose="02020603050405020304" pitchFamily="18" charset="0"/>
                <a:cs typeface="Times New Roman" panose="02020603050405020304" pitchFamily="18" charset="0"/>
              </a:rPr>
              <a:t>Tiến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hành</a:t>
            </a:r>
            <a:r>
              <a:rPr lang="en-US" sz="3200" b="1" dirty="0" smtClean="0">
                <a:latin typeface="Times New Roman" panose="02020603050405020304" pitchFamily="18" charset="0"/>
                <a:cs typeface="Times New Roman" panose="02020603050405020304" pitchFamily="18" charset="0"/>
              </a:rPr>
              <a:t> TN: </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endParaRPr lang="en-US" sz="3200" b="1" dirty="0">
              <a:latin typeface="Times New Roman" panose="02020603050405020304" pitchFamily="18" charset="0"/>
              <a:cs typeface="Times New Roman" panose="02020603050405020304" pitchFamily="18" charset="0"/>
            </a:endParaRPr>
          </a:p>
          <a:p>
            <a:pPr marL="285750" indent="-285750">
              <a:buFontTx/>
              <a:buChar char="-"/>
            </a:pPr>
            <a:r>
              <a:rPr lang="en-US" sz="3200" b="1" dirty="0" err="1" smtClean="0">
                <a:latin typeface="Times New Roman" panose="02020603050405020304" pitchFamily="18" charset="0"/>
                <a:cs typeface="Times New Roman" panose="02020603050405020304" pitchFamily="18" charset="0"/>
              </a:rPr>
              <a:t>móc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endParaRPr lang="en-US" sz="3200" b="1" dirty="0">
              <a:latin typeface="Times New Roman" panose="02020603050405020304" pitchFamily="18" charset="0"/>
              <a:cs typeface="Times New Roman" panose="02020603050405020304" pitchFamily="18" charset="0"/>
            </a:endParaRPr>
          </a:p>
          <a:p>
            <a:pPr marL="285750" indent="-285750">
              <a:buFontTx/>
              <a:buChar cha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kéo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theo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phương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nằm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ngang</a:t>
            </a:r>
            <a:endParaRPr lang="en-US" sz="3200" b="1" dirty="0">
              <a:latin typeface="Times New Roman" panose="02020603050405020304" pitchFamily="18" charset="0"/>
              <a:cs typeface="Times New Roman" panose="02020603050405020304" pitchFamily="18" charset="0"/>
            </a:endParaRPr>
          </a:p>
          <a:p>
            <a:pPr marL="285750" indent="-285750">
              <a:buFontTx/>
              <a:buChar char="-"/>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còn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chưa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7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14513"/>
            <a:ext cx="2203450" cy="2203450"/>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ChangeArrowheads="1"/>
          </p:cNvSpPr>
          <p:nvPr/>
        </p:nvSpPr>
        <p:spPr bwMode="auto">
          <a:xfrm>
            <a:off x="3430588" y="1814513"/>
            <a:ext cx="1524000" cy="1538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grpSp>
        <p:nvGrpSpPr>
          <p:cNvPr id="76826" name="Group 26"/>
          <p:cNvGrpSpPr/>
          <p:nvPr/>
        </p:nvGrpSpPr>
        <p:grpSpPr bwMode="auto">
          <a:xfrm>
            <a:off x="685800" y="4024313"/>
            <a:ext cx="8239125" cy="52387"/>
            <a:chOff x="432" y="2535"/>
            <a:chExt cx="5190" cy="33"/>
          </a:xfrm>
        </p:grpSpPr>
        <p:sp>
          <p:nvSpPr>
            <p:cNvPr id="76818" name="Line 18"/>
            <p:cNvSpPr>
              <a:spLocks noChangeShapeType="1"/>
            </p:cNvSpPr>
            <p:nvPr/>
          </p:nvSpPr>
          <p:spPr bwMode="auto">
            <a:xfrm>
              <a:off x="432" y="2535"/>
              <a:ext cx="51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5" name="Line 25"/>
            <p:cNvSpPr>
              <a:spLocks noChangeShapeType="1"/>
            </p:cNvSpPr>
            <p:nvPr/>
          </p:nvSpPr>
          <p:spPr bwMode="auto">
            <a:xfrm>
              <a:off x="438" y="2568"/>
              <a:ext cx="5184" cy="0"/>
            </a:xfrm>
            <a:prstGeom prst="line">
              <a:avLst/>
            </a:prstGeom>
            <a:noFill/>
            <a:ln w="76200">
              <a:pattFill prst="dkUpDiag">
                <a:fgClr>
                  <a:schemeClr val="tx1"/>
                </a:fgClr>
                <a:bgClr>
                  <a:srgbClr val="FFFFFF"/>
                </a:bgClr>
              </a:patt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4" name="Rectangle 4"/>
          <p:cNvSpPr>
            <a:spLocks noChangeArrowheads="1"/>
          </p:cNvSpPr>
          <p:nvPr/>
        </p:nvSpPr>
        <p:spPr bwMode="auto">
          <a:xfrm>
            <a:off x="58420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5" name="Rectangle 5"/>
          <p:cNvSpPr>
            <a:spLocks noChangeArrowheads="1"/>
          </p:cNvSpPr>
          <p:nvPr/>
        </p:nvSpPr>
        <p:spPr bwMode="auto">
          <a:xfrm>
            <a:off x="56896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6" name="Rectangle 6"/>
          <p:cNvSpPr>
            <a:spLocks noChangeArrowheads="1"/>
          </p:cNvSpPr>
          <p:nvPr/>
        </p:nvSpPr>
        <p:spPr bwMode="auto">
          <a:xfrm>
            <a:off x="59944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7" name="Rectangle 7"/>
          <p:cNvSpPr>
            <a:spLocks noChangeArrowheads="1"/>
          </p:cNvSpPr>
          <p:nvPr/>
        </p:nvSpPr>
        <p:spPr bwMode="auto">
          <a:xfrm>
            <a:off x="62992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8" name="Rectangle 8"/>
          <p:cNvSpPr>
            <a:spLocks noChangeArrowheads="1"/>
          </p:cNvSpPr>
          <p:nvPr/>
        </p:nvSpPr>
        <p:spPr bwMode="auto">
          <a:xfrm>
            <a:off x="61468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1" name="Rectangle 11"/>
          <p:cNvSpPr>
            <a:spLocks noChangeArrowheads="1"/>
          </p:cNvSpPr>
          <p:nvPr/>
        </p:nvSpPr>
        <p:spPr bwMode="auto">
          <a:xfrm>
            <a:off x="2439988" y="1447800"/>
            <a:ext cx="12954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2" name="Oval 12"/>
          <p:cNvSpPr>
            <a:spLocks noChangeArrowheads="1"/>
          </p:cNvSpPr>
          <p:nvPr/>
        </p:nvSpPr>
        <p:spPr bwMode="auto">
          <a:xfrm>
            <a:off x="3432175" y="3390900"/>
            <a:ext cx="593725" cy="338138"/>
          </a:xfrm>
          <a:prstGeom prst="ellipse">
            <a:avLst/>
          </a:prstGeom>
          <a:noFill/>
          <a:ln w="5715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3" name="Rectangle 13"/>
          <p:cNvSpPr>
            <a:spLocks noChangeArrowheads="1"/>
          </p:cNvSpPr>
          <p:nvPr/>
        </p:nvSpPr>
        <p:spPr bwMode="auto">
          <a:xfrm>
            <a:off x="3735388" y="3327400"/>
            <a:ext cx="2741612" cy="4572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4" name="Oval 14"/>
          <p:cNvSpPr>
            <a:spLocks noChangeArrowheads="1"/>
          </p:cNvSpPr>
          <p:nvPr/>
        </p:nvSpPr>
        <p:spPr bwMode="auto">
          <a:xfrm>
            <a:off x="6464300" y="3492500"/>
            <a:ext cx="228600" cy="152400"/>
          </a:xfrm>
          <a:prstGeom prst="ellipse">
            <a:avLst/>
          </a:prstGeom>
          <a:noFill/>
          <a:ln w="3810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5" name="AutoShape 15" descr="Papyrus"/>
          <p:cNvSpPr>
            <a:spLocks noChangeArrowheads="1"/>
          </p:cNvSpPr>
          <p:nvPr/>
        </p:nvSpPr>
        <p:spPr bwMode="auto">
          <a:xfrm>
            <a:off x="6604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7" name="Oval 17"/>
          <p:cNvSpPr>
            <a:spLocks noChangeArrowheads="1"/>
          </p:cNvSpPr>
          <p:nvPr/>
        </p:nvSpPr>
        <p:spPr bwMode="auto">
          <a:xfrm>
            <a:off x="7632700" y="2260600"/>
            <a:ext cx="152400" cy="228600"/>
          </a:xfrm>
          <a:prstGeom prst="ellipse">
            <a:avLst/>
          </a:prstGeom>
          <a:noFill/>
          <a:ln w="38100">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9" name="Line 19"/>
          <p:cNvSpPr>
            <a:spLocks noChangeShapeType="1"/>
          </p:cNvSpPr>
          <p:nvPr/>
        </p:nvSpPr>
        <p:spPr bwMode="auto">
          <a:xfrm flipH="1">
            <a:off x="5410200"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0" name="Line 20"/>
          <p:cNvSpPr>
            <a:spLocks noChangeShapeType="1"/>
          </p:cNvSpPr>
          <p:nvPr/>
        </p:nvSpPr>
        <p:spPr bwMode="auto">
          <a:xfrm rot="10800000" flipH="1">
            <a:off x="7486197" y="3973284"/>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Text Box 21"/>
          <p:cNvSpPr txBox="1">
            <a:spLocks noChangeArrowheads="1"/>
          </p:cNvSpPr>
          <p:nvPr/>
        </p:nvSpPr>
        <p:spPr bwMode="auto">
          <a:xfrm>
            <a:off x="5435600" y="2971800"/>
            <a:ext cx="60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latin typeface="Times New Roman" panose="02020603050405020304" pitchFamily="18" charset="0"/>
              </a:rPr>
              <a:t>F</a:t>
            </a:r>
            <a:r>
              <a:rPr lang="en-US" sz="3200" b="1" baseline="-25000">
                <a:latin typeface="Times New Roman" panose="02020603050405020304" pitchFamily="18" charset="0"/>
              </a:rPr>
              <a:t>k</a:t>
            </a:r>
          </a:p>
        </p:txBody>
      </p:sp>
      <p:sp>
        <p:nvSpPr>
          <p:cNvPr id="76822" name="Line 22"/>
          <p:cNvSpPr>
            <a:spLocks noChangeShapeType="1"/>
          </p:cNvSpPr>
          <p:nvPr/>
        </p:nvSpPr>
        <p:spPr bwMode="auto">
          <a:xfrm>
            <a:off x="5511800" y="2971800"/>
            <a:ext cx="2286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3" name="Text Box 23"/>
          <p:cNvSpPr txBox="1">
            <a:spLocks noChangeArrowheads="1"/>
          </p:cNvSpPr>
          <p:nvPr/>
        </p:nvSpPr>
        <p:spPr bwMode="auto">
          <a:xfrm>
            <a:off x="7785100" y="4125684"/>
            <a:ext cx="948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FF0000"/>
                </a:solidFill>
                <a:latin typeface="Times New Roman" panose="02020603050405020304" pitchFamily="18" charset="0"/>
              </a:rPr>
              <a:t>F</a:t>
            </a:r>
            <a:r>
              <a:rPr lang="en-US" sz="3200" b="1" baseline="-25000">
                <a:solidFill>
                  <a:srgbClr val="FF0000"/>
                </a:solidFill>
                <a:latin typeface="Times New Roman" panose="02020603050405020304" pitchFamily="18" charset="0"/>
              </a:rPr>
              <a:t>msn</a:t>
            </a:r>
          </a:p>
        </p:txBody>
      </p:sp>
      <p:sp>
        <p:nvSpPr>
          <p:cNvPr id="76824" name="Line 24"/>
          <p:cNvSpPr>
            <a:spLocks noChangeShapeType="1"/>
          </p:cNvSpPr>
          <p:nvPr/>
        </p:nvSpPr>
        <p:spPr bwMode="auto">
          <a:xfrm>
            <a:off x="7772400" y="4189184"/>
            <a:ext cx="474436"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Text Box 15"/>
          <p:cNvSpPr txBox="1">
            <a:spLocks noChangeArrowheads="1"/>
          </p:cNvSpPr>
          <p:nvPr/>
        </p:nvSpPr>
        <p:spPr bwMode="auto">
          <a:xfrm>
            <a:off x="457200" y="1524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d.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nghỉ</a:t>
            </a:r>
            <a:r>
              <a:rPr lang="en-US" sz="3200" b="1" dirty="0">
                <a:solidFill>
                  <a:srgbClr val="FF0000"/>
                </a:solidFill>
                <a:latin typeface="Times New Roman" panose="02020603050405020304" pitchFamily="18" charset="0"/>
              </a:rPr>
              <a:t>.</a:t>
            </a:r>
          </a:p>
        </p:txBody>
      </p:sp>
      <p:sp>
        <p:nvSpPr>
          <p:cNvPr id="35" name="Text Box 36"/>
          <p:cNvSpPr txBox="1">
            <a:spLocks noChangeArrowheads="1"/>
          </p:cNvSpPr>
          <p:nvPr/>
        </p:nvSpPr>
        <p:spPr bwMode="auto">
          <a:xfrm>
            <a:off x="955906" y="826075"/>
            <a:ext cx="7883294" cy="2308324"/>
          </a:xfrm>
          <a:prstGeom prst="rect">
            <a:avLst/>
          </a:prstGeom>
          <a:solidFill>
            <a:srgbClr val="FFC000"/>
          </a:solidFill>
          <a:ln>
            <a:noFill/>
          </a:ln>
          <a:effectLst/>
        </p:spPr>
        <p:txBody>
          <a:bodyPr wrap="square">
            <a:spAutoFit/>
          </a:bodyPr>
          <a:lstStyle/>
          <a:p>
            <a:pPr marL="457200" indent="-457200" algn="just">
              <a:spcBef>
                <a:spcPct val="50000"/>
              </a:spcBef>
              <a:buFontTx/>
              <a:buChar char="-"/>
            </a:pP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ma </a:t>
            </a:r>
            <a:r>
              <a:rPr lang="en-US" sz="3200" b="1" dirty="0" err="1" smtClean="0">
                <a:latin typeface="Times New Roman" panose="02020603050405020304" pitchFamily="18" charset="0"/>
                <a:cs typeface="Times New Roman" panose="02020603050405020304" pitchFamily="18" charset="0"/>
              </a:rPr>
              <a:t>sát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nghỉ</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xuất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vẫn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yên</a:t>
            </a:r>
            <a:endParaRPr lang="en-US" sz="3200" b="1" dirty="0" smtClean="0">
              <a:latin typeface="Times New Roman" panose="02020603050405020304" pitchFamily="18" charset="0"/>
              <a:cs typeface="Times New Roman" panose="02020603050405020304" pitchFamily="18" charset="0"/>
            </a:endParaRPr>
          </a:p>
          <a:p>
            <a:pPr marL="457200" indent="-457200" algn="just">
              <a:spcBef>
                <a:spcPct val="50000"/>
              </a:spcBef>
              <a:buFontTx/>
              <a:buChar char="-"/>
            </a:pP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trượt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chịu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khác</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676400" y="5715000"/>
            <a:ext cx="548640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Tìm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ma </a:t>
            </a:r>
            <a:r>
              <a:rPr lang="en-US" sz="3200" b="1" dirty="0" err="1" smtClean="0">
                <a:latin typeface="Times New Roman" panose="02020603050405020304" pitchFamily="18" charset="0"/>
                <a:cs typeface="Times New Roman" panose="02020603050405020304" pitchFamily="18" charset="0"/>
              </a:rPr>
              <a:t>sát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nghỉ</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8333 0 " pathEditMode="relative" ptsTypes="AA">
                                      <p:cBhvr>
                                        <p:cTn id="12" dur="2000" fill="hold"/>
                                        <p:tgtEl>
                                          <p:spTgt spid="768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8333 0 " pathEditMode="relative" ptsTypes="AA">
                                      <p:cBhvr>
                                        <p:cTn id="14" dur="2000" fill="hold"/>
                                        <p:tgtEl>
                                          <p:spTgt spid="768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8333 0 " pathEditMode="relative" ptsTypes="AA">
                                      <p:cBhvr>
                                        <p:cTn id="16" dur="2000" fill="hold"/>
                                        <p:tgtEl>
                                          <p:spTgt spid="7681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08333 0 " pathEditMode="relative" ptsTypes="AA">
                                      <p:cBhvr>
                                        <p:cTn id="18" dur="2000" fill="hold"/>
                                        <p:tgtEl>
                                          <p:spTgt spid="7680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8333 0 " pathEditMode="relative" ptsTypes="AA">
                                      <p:cBhvr>
                                        <p:cTn id="20" dur="2000" fill="hold"/>
                                        <p:tgtEl>
                                          <p:spTgt spid="76813"/>
                                        </p:tgtEl>
                                        <p:attrNameLst>
                                          <p:attrName>ppt_x</p:attrName>
                                          <p:attrName>ppt_y</p:attrName>
                                        </p:attrNameLst>
                                      </p:cBhvr>
                                    </p:animMotion>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76819"/>
                                        </p:tgtEl>
                                        <p:attrNameLst>
                                          <p:attrName>style.visibility</p:attrName>
                                        </p:attrNameLst>
                                      </p:cBhvr>
                                      <p:to>
                                        <p:strVal val="visible"/>
                                      </p:to>
                                    </p:set>
                                    <p:animEffect transition="in" filter="blinds(horizontal)">
                                      <p:cBhvr>
                                        <p:cTn id="24" dur="500"/>
                                        <p:tgtEl>
                                          <p:spTgt spid="7681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6821"/>
                                        </p:tgtEl>
                                        <p:attrNameLst>
                                          <p:attrName>style.visibility</p:attrName>
                                        </p:attrNameLst>
                                      </p:cBhvr>
                                      <p:to>
                                        <p:strVal val="visible"/>
                                      </p:to>
                                    </p:set>
                                    <p:animEffect transition="in" filter="blinds(horizontal)">
                                      <p:cBhvr>
                                        <p:cTn id="27" dur="500"/>
                                        <p:tgtEl>
                                          <p:spTgt spid="768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822"/>
                                        </p:tgtEl>
                                        <p:attrNameLst>
                                          <p:attrName>style.visibility</p:attrName>
                                        </p:attrNameLst>
                                      </p:cBhvr>
                                      <p:to>
                                        <p:strVal val="visible"/>
                                      </p:to>
                                    </p:set>
                                    <p:animEffect transition="in" filter="blinds(horizontal)">
                                      <p:cBhvr>
                                        <p:cTn id="30" dur="500"/>
                                        <p:tgtEl>
                                          <p:spTgt spid="768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6820"/>
                                        </p:tgtEl>
                                        <p:attrNameLst>
                                          <p:attrName>style.visibility</p:attrName>
                                        </p:attrNameLst>
                                      </p:cBhvr>
                                      <p:to>
                                        <p:strVal val="visible"/>
                                      </p:to>
                                    </p:set>
                                    <p:animEffect transition="in" filter="blinds(horizontal)">
                                      <p:cBhvr>
                                        <p:cTn id="35" dur="500"/>
                                        <p:tgtEl>
                                          <p:spTgt spid="768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6824"/>
                                        </p:tgtEl>
                                        <p:attrNameLst>
                                          <p:attrName>style.visibility</p:attrName>
                                        </p:attrNameLst>
                                      </p:cBhvr>
                                      <p:to>
                                        <p:strVal val="visible"/>
                                      </p:to>
                                    </p:set>
                                    <p:animEffect transition="in" filter="blinds(horizontal)">
                                      <p:cBhvr>
                                        <p:cTn id="38" dur="500"/>
                                        <p:tgtEl>
                                          <p:spTgt spid="7682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76823"/>
                                        </p:tgtEl>
                                        <p:attrNameLst>
                                          <p:attrName>style.visibility</p:attrName>
                                        </p:attrNameLst>
                                      </p:cBhvr>
                                      <p:to>
                                        <p:strVal val="visible"/>
                                      </p:to>
                                    </p:set>
                                    <p:animEffect transition="in" filter="blinds(horizontal)">
                                      <p:cBhvr>
                                        <p:cTn id="41" dur="500"/>
                                        <p:tgtEl>
                                          <p:spTgt spid="768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linds(horizontal)">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1" grpId="0" animBg="1"/>
      <p:bldP spid="76812" grpId="0" animBg="1"/>
      <p:bldP spid="76813" grpId="0" animBg="1"/>
      <p:bldP spid="76819" grpId="0" animBg="1"/>
      <p:bldP spid="76820" grpId="0" animBg="1"/>
      <p:bldP spid="76821" grpId="0"/>
      <p:bldP spid="76822" grpId="0" animBg="1"/>
      <p:bldP spid="76823" grpId="0"/>
      <p:bldP spid="76824" grpId="0" animBg="1"/>
      <p:bldP spid="28"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13935"/>
            <a:ext cx="3985041" cy="30120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926" y="3149948"/>
            <a:ext cx="3547874" cy="33000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46" y="3125999"/>
            <a:ext cx="3966754" cy="332396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81278"/>
            <a:ext cx="3581400" cy="3055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anim calcmode="lin" valueType="num">
                                      <p:cBhvr>
                                        <p:cTn id="14" dur="3000" fill="hold"/>
                                        <p:tgtEl>
                                          <p:spTgt spid="3"/>
                                        </p:tgtEl>
                                        <p:attrNameLst>
                                          <p:attrName>ppt_x</p:attrName>
                                        </p:attrNameLst>
                                      </p:cBhvr>
                                      <p:tavLst>
                                        <p:tav tm="0">
                                          <p:val>
                                            <p:strVal val="#ppt_x"/>
                                          </p:val>
                                        </p:tav>
                                        <p:tav tm="100000">
                                          <p:val>
                                            <p:strVal val="#ppt_x"/>
                                          </p:val>
                                        </p:tav>
                                      </p:tavLst>
                                    </p:anim>
                                    <p:anim calcmode="lin" valueType="num">
                                      <p:cBhvr>
                                        <p:cTn id="15" dur="3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par>
                          <p:cTn id="20" fill="hold">
                            <p:stCondLst>
                              <p:cond delay="9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09600" y="15240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II. </a:t>
            </a:r>
            <a:r>
              <a:rPr lang="en-US" sz="3200" b="1" u="sng" dirty="0" smtClean="0">
                <a:solidFill>
                  <a:srgbClr val="0000FF"/>
                </a:solidFill>
                <a:latin typeface="Times New Roman" panose="02020603050405020304" pitchFamily="18" charset="0"/>
              </a:rPr>
              <a:t>LỰC MA SÁT TRONG ĐỜI SỐNG VÀ KĨ THUẬT</a:t>
            </a:r>
            <a:endParaRPr lang="en-US" sz="3200" b="1" dirty="0">
              <a:solidFill>
                <a:srgbClr val="0000FF"/>
              </a:solidFill>
              <a:latin typeface="Times New Roman" panose="02020603050405020304" pitchFamily="18" charset="0"/>
            </a:endParaRPr>
          </a:p>
        </p:txBody>
      </p:sp>
      <p:sp>
        <p:nvSpPr>
          <p:cNvPr id="3" name="Text Box 32"/>
          <p:cNvSpPr txBox="1">
            <a:spLocks noChangeArrowheads="1"/>
          </p:cNvSpPr>
          <p:nvPr/>
        </p:nvSpPr>
        <p:spPr bwMode="auto">
          <a:xfrm>
            <a:off x="685800" y="12192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smtClean="0">
                <a:solidFill>
                  <a:srgbClr val="FF0000"/>
                </a:solidFill>
                <a:latin typeface="Times New Roman" panose="02020603050405020304" pitchFamily="18" charset="0"/>
              </a:rPr>
              <a:t>1. </a:t>
            </a:r>
            <a:r>
              <a:rPr lang="en-US" sz="3200" b="1" u="sng" dirty="0" err="1" smtClean="0">
                <a:solidFill>
                  <a:srgbClr val="FF0000"/>
                </a:solidFill>
                <a:latin typeface="Times New Roman" panose="02020603050405020304" pitchFamily="18" charset="0"/>
              </a:rPr>
              <a:t>Tác</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hại</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của</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lực</a:t>
            </a:r>
            <a:r>
              <a:rPr lang="en-US" sz="3200" b="1" u="sng" dirty="0" smtClean="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và</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cách</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làm</a:t>
            </a:r>
            <a:r>
              <a:rPr lang="en-US" sz="3200" b="1" u="sng" dirty="0" smtClean="0">
                <a:solidFill>
                  <a:srgbClr val="FF0000"/>
                </a:solidFill>
                <a:latin typeface="Times New Roman" panose="02020603050405020304" pitchFamily="18" charset="0"/>
              </a:rPr>
              <a:t> </a:t>
            </a:r>
            <a:r>
              <a:rPr lang="en-US" sz="3200" b="1" u="sng" dirty="0" err="1" smtClean="0">
                <a:solidFill>
                  <a:srgbClr val="FF0000"/>
                </a:solidFill>
                <a:latin typeface="Times New Roman" panose="02020603050405020304" pitchFamily="18" charset="0"/>
              </a:rPr>
              <a:t>giảm</a:t>
            </a:r>
            <a:r>
              <a:rPr lang="en-US" sz="3200" b="1" u="sng" dirty="0" smtClean="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6" y="2057400"/>
            <a:ext cx="437197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4"/>
          <p:cNvSpPr txBox="1">
            <a:spLocks noChangeArrowheads="1"/>
          </p:cNvSpPr>
          <p:nvPr/>
        </p:nvSpPr>
        <p:spPr bwMode="auto">
          <a:xfrm>
            <a:off x="4953000" y="4145340"/>
            <a:ext cx="3505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Cách</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làm</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giảm</a:t>
            </a:r>
            <a:r>
              <a:rPr lang="en-US" sz="3200" b="1" u="sng" dirty="0" smtClean="0">
                <a:latin typeface="Times New Roman" panose="02020603050405020304" pitchFamily="18" charset="0"/>
              </a:rPr>
              <a:t> ma </a:t>
            </a:r>
            <a:r>
              <a:rPr lang="en-US" sz="3200" b="1" u="sng" dirty="0" err="1" smtClean="0">
                <a:latin typeface="Times New Roman" panose="02020603050405020304" pitchFamily="18" charset="0"/>
              </a:rPr>
              <a:t>sát</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Tra</a:t>
            </a:r>
            <a:r>
              <a:rPr lang="en-US" sz="3200" b="1" dirty="0" smtClean="0">
                <a:latin typeface="Times New Roman" panose="02020603050405020304" pitchFamily="18" charset="0"/>
              </a:rPr>
              <a:t> </a:t>
            </a:r>
            <a:r>
              <a:rPr lang="en-US" sz="3200" b="1" dirty="0" err="1">
                <a:latin typeface="Times New Roman" panose="02020603050405020304" pitchFamily="18" charset="0"/>
              </a:rPr>
              <a:t>dầu</a:t>
            </a:r>
            <a:r>
              <a:rPr lang="en-US" sz="3200" b="1" dirty="0">
                <a:latin typeface="Times New Roman" panose="02020603050405020304" pitchFamily="18" charset="0"/>
              </a:rPr>
              <a:t> </a:t>
            </a:r>
            <a:r>
              <a:rPr lang="en-US" sz="3200" b="1" dirty="0" err="1">
                <a:latin typeface="Times New Roman" panose="02020603050405020304" pitchFamily="18" charset="0"/>
              </a:rPr>
              <a:t>mỡ</a:t>
            </a:r>
            <a:r>
              <a:rPr lang="en-US" sz="3200" b="1" dirty="0">
                <a:latin typeface="Times New Roman" panose="02020603050405020304" pitchFamily="18" charset="0"/>
              </a:rPr>
              <a:t> </a:t>
            </a:r>
            <a:r>
              <a:rPr lang="en-US" sz="3200" b="1" dirty="0" err="1">
                <a:latin typeface="Times New Roman" panose="02020603050405020304" pitchFamily="18" charset="0"/>
              </a:rPr>
              <a:t>thường</a:t>
            </a:r>
            <a:r>
              <a:rPr lang="en-US" sz="3200" b="1" dirty="0">
                <a:latin typeface="Times New Roman" panose="02020603050405020304" pitchFamily="18" charset="0"/>
              </a:rPr>
              <a:t> </a:t>
            </a:r>
            <a:r>
              <a:rPr lang="en-US" sz="3200" b="1" dirty="0" err="1">
                <a:latin typeface="Times New Roman" panose="02020603050405020304" pitchFamily="18" charset="0"/>
              </a:rPr>
              <a:t>xuyên</a:t>
            </a:r>
            <a:endParaRPr lang="en-US" sz="3200" b="1" dirty="0">
              <a:latin typeface="Times New Roman" panose="02020603050405020304" pitchFamily="18" charset="0"/>
            </a:endParaRPr>
          </a:p>
        </p:txBody>
      </p:sp>
      <p:sp>
        <p:nvSpPr>
          <p:cNvPr id="6" name="Text Box 17"/>
          <p:cNvSpPr txBox="1">
            <a:spLocks noChangeArrowheads="1"/>
          </p:cNvSpPr>
          <p:nvPr/>
        </p:nvSpPr>
        <p:spPr bwMode="auto">
          <a:xfrm>
            <a:off x="4876800" y="2000350"/>
            <a:ext cx="3733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xích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đĩa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đạp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xe</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thấy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nặng</a:t>
            </a:r>
            <a:endParaRPr lang="en-US" sz="32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autoRev="1" fill="hold" nodeType="clickEffect">
                                  <p:stCondLst>
                                    <p:cond delay="0"/>
                                  </p:stCondLst>
                                  <p:childTnLst>
                                    <p:animScale>
                                      <p:cBhvr>
                                        <p:cTn id="21" dur="2000" fill="hold"/>
                                        <p:tgtEl>
                                          <p:spTgt spid="4"/>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blinds(horizontal)">
                                      <p:cBhvr>
                                        <p:cTn id="3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441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5"/>
          <p:cNvSpPr txBox="1">
            <a:spLocks noChangeArrowheads="1"/>
          </p:cNvSpPr>
          <p:nvPr/>
        </p:nvSpPr>
        <p:spPr bwMode="auto">
          <a:xfrm>
            <a:off x="5105400" y="610612"/>
            <a:ext cx="3505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a:solidFill>
                  <a:srgbClr val="FF0000"/>
                </a:solidFill>
                <a:latin typeface="Times New Roman" panose="02020603050405020304" pitchFamily="18" charset="0"/>
              </a:rPr>
              <a:t>Tác</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hại</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Lực</a:t>
            </a:r>
            <a:r>
              <a:rPr lang="en-US" sz="3200" b="1" dirty="0" smtClean="0">
                <a:solidFill>
                  <a:srgbClr val="FF0000"/>
                </a:solidFill>
                <a:latin typeface="Times New Roman" panose="02020603050405020304" pitchFamily="18" charset="0"/>
              </a:rPr>
              <a:t> ma </a:t>
            </a:r>
            <a:r>
              <a:rPr lang="en-US" sz="3200" b="1" dirty="0" err="1" smtClean="0">
                <a:solidFill>
                  <a:srgbClr val="FF0000"/>
                </a:solidFill>
                <a:latin typeface="Times New Roman" panose="02020603050405020304" pitchFamily="18" charset="0"/>
              </a:rPr>
              <a:t>sát</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trượt</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xuất</a:t>
            </a:r>
            <a:r>
              <a:rPr lang="en-US" sz="3200" b="1" dirty="0" smtClean="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hiện</a:t>
            </a:r>
            <a:r>
              <a:rPr lang="en-US" sz="3200" b="1" dirty="0">
                <a:solidFill>
                  <a:srgbClr val="FF0000"/>
                </a:solidFill>
                <a:latin typeface="Times New Roman" panose="02020603050405020304" pitchFamily="18" charset="0"/>
              </a:rPr>
              <a:t> ở ổ bi </a:t>
            </a:r>
            <a:r>
              <a:rPr lang="en-US" sz="3200" b="1" dirty="0" err="1">
                <a:solidFill>
                  <a:srgbClr val="FF0000"/>
                </a:solidFill>
                <a:latin typeface="Times New Roman" panose="02020603050405020304" pitchFamily="18" charset="0"/>
              </a:rPr>
              <a:t>và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khi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bị</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rỉ</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mòn</a:t>
            </a:r>
            <a:r>
              <a:rPr lang="en-US" sz="3200" b="1" dirty="0">
                <a:solidFill>
                  <a:srgbClr val="FF0000"/>
                </a:solidFill>
                <a:latin typeface="Times New Roman" panose="02020603050405020304" pitchFamily="18" charset="0"/>
              </a:rPr>
              <a:t> bi, </a:t>
            </a:r>
            <a:r>
              <a:rPr lang="en-US" sz="3200" b="1" dirty="0" err="1">
                <a:solidFill>
                  <a:srgbClr val="FF0000"/>
                </a:solidFill>
                <a:latin typeface="Times New Roman" panose="02020603050405020304" pitchFamily="18" charset="0"/>
              </a:rPr>
              <a:t>trục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cản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trở</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chuyển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động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nóng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vật</a:t>
            </a:r>
            <a:r>
              <a:rPr lang="en-US" sz="3200" b="1" dirty="0">
                <a:solidFill>
                  <a:srgbClr val="FF0000"/>
                </a:solidFill>
                <a:latin typeface="Times New Roman" panose="02020603050405020304" pitchFamily="18" charset="0"/>
              </a:rPr>
              <a:t>.</a:t>
            </a:r>
          </a:p>
        </p:txBody>
      </p:sp>
      <p:sp>
        <p:nvSpPr>
          <p:cNvPr id="6" name="Text Box 18"/>
          <p:cNvSpPr txBox="1">
            <a:spLocks noChangeArrowheads="1"/>
          </p:cNvSpPr>
          <p:nvPr/>
        </p:nvSpPr>
        <p:spPr bwMode="auto">
          <a:xfrm>
            <a:off x="5178348" y="4110097"/>
            <a:ext cx="343225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u="sng" dirty="0" err="1" smtClean="0">
                <a:latin typeface="Times New Roman" panose="02020603050405020304" pitchFamily="18" charset="0"/>
              </a:rPr>
              <a:t>Cách</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làm</a:t>
            </a:r>
            <a:r>
              <a:rPr lang="en-US" sz="3200" b="1" u="sng" dirty="0" smtClean="0">
                <a:latin typeface="Times New Roman" panose="02020603050405020304" pitchFamily="18" charset="0"/>
              </a:rPr>
              <a:t> </a:t>
            </a:r>
            <a:r>
              <a:rPr lang="en-US" sz="3200" b="1" u="sng" dirty="0" err="1" smtClean="0">
                <a:latin typeface="Times New Roman" panose="02020603050405020304" pitchFamily="18" charset="0"/>
              </a:rPr>
              <a:t>giảm</a:t>
            </a:r>
            <a:r>
              <a:rPr lang="en-US" sz="3200" b="1" u="sng" dirty="0" smtClean="0">
                <a:latin typeface="Times New Roman" panose="02020603050405020304" pitchFamily="18" charset="0"/>
              </a:rPr>
              <a:t> ma </a:t>
            </a:r>
            <a:r>
              <a:rPr lang="en-US" sz="3200" b="1" u="sng" dirty="0" err="1" smtClean="0">
                <a:latin typeface="Times New Roman" panose="02020603050405020304" pitchFamily="18" charset="0"/>
              </a:rPr>
              <a:t>sát</a:t>
            </a:r>
            <a:r>
              <a:rPr lang="en-US" sz="3200" b="1" u="sng" dirty="0" smtClean="0">
                <a:latin typeface="Times New Roman" panose="02020603050405020304" pitchFamily="18" charset="0"/>
              </a:rPr>
              <a:t> :</a:t>
            </a:r>
            <a:r>
              <a:rPr lang="en-US" sz="3200" b="1" dirty="0" smtClean="0">
                <a:latin typeface="Times New Roman" panose="02020603050405020304" pitchFamily="18" charset="0"/>
              </a:rPr>
              <a:t> </a:t>
            </a:r>
            <a:r>
              <a:rPr lang="en-US" sz="3200" b="1" dirty="0" err="1">
                <a:latin typeface="Times New Roman" panose="02020603050405020304" pitchFamily="18" charset="0"/>
              </a:rPr>
              <a:t>Gắn</a:t>
            </a:r>
            <a:r>
              <a:rPr lang="en-US" sz="3200" b="1" dirty="0">
                <a:latin typeface="Times New Roman" panose="02020603050405020304" pitchFamily="18" charset="0"/>
              </a:rPr>
              <a:t> ổ bi </a:t>
            </a:r>
            <a:r>
              <a:rPr lang="en-US" sz="3200" b="1" dirty="0" err="1">
                <a:latin typeface="Times New Roman" panose="02020603050405020304" pitchFamily="18" charset="0"/>
              </a:rPr>
              <a:t>mới</a:t>
            </a:r>
            <a:r>
              <a:rPr lang="en-US" sz="3200" b="1" dirty="0">
                <a:latin typeface="Times New Roman" panose="02020603050405020304" pitchFamily="18" charset="0"/>
              </a:rPr>
              <a:t>, </a:t>
            </a:r>
            <a:r>
              <a:rPr lang="en-US" sz="3200" b="1" dirty="0" err="1">
                <a:latin typeface="Times New Roman" panose="02020603050405020304" pitchFamily="18" charset="0"/>
              </a:rPr>
              <a:t>tra</a:t>
            </a:r>
            <a:r>
              <a:rPr lang="en-US" sz="3200" b="1" dirty="0">
                <a:latin typeface="Times New Roman" panose="02020603050405020304" pitchFamily="18" charset="0"/>
              </a:rPr>
              <a:t> </a:t>
            </a:r>
            <a:r>
              <a:rPr lang="en-US" sz="3200" b="1" dirty="0" err="1">
                <a:latin typeface="Times New Roman" panose="02020603050405020304" pitchFamily="18" charset="0"/>
              </a:rPr>
              <a:t>dầu</a:t>
            </a:r>
            <a:r>
              <a:rPr lang="en-US" sz="3200" b="1" dirty="0">
                <a:latin typeface="Times New Roman" panose="02020603050405020304" pitchFamily="18" charset="0"/>
              </a:rPr>
              <a:t> </a:t>
            </a:r>
            <a:r>
              <a:rPr lang="en-US" sz="3200" b="1" dirty="0" err="1">
                <a:latin typeface="Times New Roman" panose="02020603050405020304" pitchFamily="18" charset="0"/>
              </a:rPr>
              <a:t>mỡ</a:t>
            </a:r>
            <a:r>
              <a:rPr lang="en-US" sz="3200" b="1" dirty="0">
                <a:latin typeface="Times New Roman" panose="02020603050405020304" pitchFamily="18" charset="0"/>
              </a:rPr>
              <a:t> </a:t>
            </a:r>
            <a:r>
              <a:rPr lang="en-US" sz="3200" b="1" dirty="0" err="1">
                <a:latin typeface="Times New Roman" panose="02020603050405020304" pitchFamily="18" charset="0"/>
              </a:rPr>
              <a:t>vào</a:t>
            </a:r>
            <a:r>
              <a:rPr lang="en-US" sz="3200" b="1" dirty="0">
                <a:latin typeface="Times New Roman" panose="02020603050405020304" pitchFamily="18" charset="0"/>
              </a:rPr>
              <a:t> ổ bi, ổ </a:t>
            </a:r>
            <a:r>
              <a:rPr lang="en-US" sz="3200" b="1" dirty="0" err="1">
                <a:latin typeface="Times New Roman" panose="02020603050405020304" pitchFamily="18" charset="0"/>
              </a:rPr>
              <a:t>trục</a:t>
            </a:r>
            <a:r>
              <a:rPr lang="en-US" sz="3200" b="1"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mph" presetSubtype="0" autoRev="1" fill="hold" nodeType="withEffect">
                                  <p:stCondLst>
                                    <p:cond delay="0"/>
                                  </p:stCondLst>
                                  <p:childTnLst>
                                    <p:animScale>
                                      <p:cBhvr>
                                        <p:cTn id="9" dur="2000" fill="hold"/>
                                        <p:tgtEl>
                                          <p:spTgt spid="3"/>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1214</Words>
  <Application>Microsoft Office PowerPoint</Application>
  <PresentationFormat>On-screen Show (4:3)</PresentationFormat>
  <Paragraphs>97</Paragraphs>
  <Slides>29</Slides>
  <Notes>1</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Times New Roman</vt: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 8.1 Version 2</cp:lastModifiedBy>
  <cp:revision>13</cp:revision>
  <dcterms:created xsi:type="dcterms:W3CDTF">2017-09-21T17:04:00Z</dcterms:created>
  <dcterms:modified xsi:type="dcterms:W3CDTF">2020-10-12T20:42:13Z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