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323" r:id="rId2"/>
    <p:sldId id="301" r:id="rId3"/>
    <p:sldId id="305" r:id="rId4"/>
    <p:sldId id="306" r:id="rId5"/>
    <p:sldId id="304" r:id="rId6"/>
    <p:sldId id="307" r:id="rId7"/>
    <p:sldId id="308" r:id="rId8"/>
    <p:sldId id="309" r:id="rId9"/>
    <p:sldId id="310" r:id="rId10"/>
    <p:sldId id="311" r:id="rId11"/>
    <p:sldId id="321" r:id="rId12"/>
    <p:sldId id="313" r:id="rId13"/>
    <p:sldId id="314" r:id="rId14"/>
    <p:sldId id="317" r:id="rId15"/>
    <p:sldId id="315" r:id="rId16"/>
    <p:sldId id="316" r:id="rId17"/>
    <p:sldId id="281" r:id="rId18"/>
    <p:sldId id="298" r:id="rId19"/>
    <p:sldId id="31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9F7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47" autoAdjust="0"/>
    <p:restoredTop sz="99822" autoAdjust="0"/>
  </p:normalViewPr>
  <p:slideViewPr>
    <p:cSldViewPr>
      <p:cViewPr varScale="1">
        <p:scale>
          <a:sx n="79" d="100"/>
          <a:sy n="79" d="100"/>
        </p:scale>
        <p:origin x="-76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1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5.wmf"/><Relationship Id="rId3" Type="http://schemas.openxmlformats.org/officeDocument/2006/relationships/image" Target="../media/image35.wmf"/><Relationship Id="rId7" Type="http://schemas.openxmlformats.org/officeDocument/2006/relationships/image" Target="../media/image39.wmf"/><Relationship Id="rId12" Type="http://schemas.openxmlformats.org/officeDocument/2006/relationships/image" Target="../media/image44.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1D0D1-4FC7-4F3B-8C25-14F0681755BB}" type="datetimeFigureOut">
              <a:rPr lang="en-US" smtClean="0"/>
              <a:pPr/>
              <a:t>2/19/2021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5F1DD-976B-4235-840B-9DCC8161FD41}" type="slidenum">
              <a:rPr lang="en-US" smtClean="0"/>
              <a:pPr/>
              <a:t>‹#›</a:t>
            </a:fld>
            <a:endParaRPr lang="en-US"/>
          </a:p>
        </p:txBody>
      </p:sp>
    </p:spTree>
    <p:extLst>
      <p:ext uri="{BB962C8B-B14F-4D97-AF65-F5344CB8AC3E}">
        <p14:creationId xmlns="" xmlns:p14="http://schemas.microsoft.com/office/powerpoint/2010/main" val="284456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496A867-74F3-412A-9CCE-88D9A0FCA9D5}" type="datetimeFigureOut">
              <a:rPr lang="en-US" smtClean="0"/>
              <a:pPr/>
              <a:t>2/19/2021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ABB92F0-7EAB-4A46-9DF7-CD0D35954C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96A867-74F3-412A-9CCE-88D9A0FCA9D5}"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B92F0-7EAB-4A46-9DF7-CD0D35954C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96A867-74F3-412A-9CCE-88D9A0FCA9D5}"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B92F0-7EAB-4A46-9DF7-CD0D35954C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5EC2113-D635-4B78-8011-4C0C7F55CF61}" type="slidenum">
              <a:rPr lang="en-US" altLang="en-US"/>
              <a:pPr>
                <a:defRPr/>
              </a:pPr>
              <a:t>‹#›</a:t>
            </a:fld>
            <a:endParaRPr lang="en-US" altLang="en-US"/>
          </a:p>
        </p:txBody>
      </p:sp>
    </p:spTree>
    <p:extLst>
      <p:ext uri="{BB962C8B-B14F-4D97-AF65-F5344CB8AC3E}">
        <p14:creationId xmlns="" xmlns:p14="http://schemas.microsoft.com/office/powerpoint/2010/main" val="4916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96A867-74F3-412A-9CCE-88D9A0FCA9D5}"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B92F0-7EAB-4A46-9DF7-CD0D35954C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96A867-74F3-412A-9CCE-88D9A0FCA9D5}" type="datetimeFigureOut">
              <a:rPr lang="en-US" smtClean="0"/>
              <a:pPr/>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B92F0-7EAB-4A46-9DF7-CD0D35954C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96A867-74F3-412A-9CCE-88D9A0FCA9D5}" type="datetimeFigureOut">
              <a:rPr lang="en-US" smtClean="0"/>
              <a:pPr/>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B92F0-7EAB-4A46-9DF7-CD0D35954C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496A867-74F3-412A-9CCE-88D9A0FCA9D5}" type="datetimeFigureOut">
              <a:rPr lang="en-US" smtClean="0"/>
              <a:pPr/>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BB92F0-7EAB-4A46-9DF7-CD0D35954C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96A867-74F3-412A-9CCE-88D9A0FCA9D5}" type="datetimeFigureOut">
              <a:rPr lang="en-US" smtClean="0"/>
              <a:pPr/>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BB92F0-7EAB-4A46-9DF7-CD0D35954C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6A867-74F3-412A-9CCE-88D9A0FCA9D5}" type="datetimeFigureOut">
              <a:rPr lang="en-US" smtClean="0"/>
              <a:pPr/>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BB92F0-7EAB-4A46-9DF7-CD0D35954C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96A867-74F3-412A-9CCE-88D9A0FCA9D5}" type="datetimeFigureOut">
              <a:rPr lang="en-US" smtClean="0"/>
              <a:pPr/>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B92F0-7EAB-4A46-9DF7-CD0D35954C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96A867-74F3-412A-9CCE-88D9A0FCA9D5}" type="datetimeFigureOut">
              <a:rPr lang="en-US" smtClean="0"/>
              <a:pPr/>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ABB92F0-7EAB-4A46-9DF7-CD0D35954C0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96A867-74F3-412A-9CCE-88D9A0FCA9D5}" type="datetimeFigureOut">
              <a:rPr lang="en-US" smtClean="0"/>
              <a:pPr/>
              <a:t>2/19/2021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BB92F0-7EAB-4A46-9DF7-CD0D35954C0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2.xml"/><Relationship Id="rId1" Type="http://schemas.openxmlformats.org/officeDocument/2006/relationships/audio" Target="../media/audio1.wav"/><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9.bin"/><Relationship Id="rId3" Type="http://schemas.openxmlformats.org/officeDocument/2006/relationships/oleObject" Target="../embeddings/oleObject9.bin"/><Relationship Id="rId7" Type="http://schemas.openxmlformats.org/officeDocument/2006/relationships/oleObject" Target="../embeddings/oleObject13.bin"/><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oleObject" Target="../embeddings/oleObject17.bin"/><Relationship Id="rId5" Type="http://schemas.openxmlformats.org/officeDocument/2006/relationships/oleObject" Target="../embeddings/oleObject11.bin"/><Relationship Id="rId15" Type="http://schemas.openxmlformats.org/officeDocument/2006/relationships/oleObject" Target="../embeddings/oleObject2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 Id="rId1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609600" y="1371600"/>
            <a:ext cx="3886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VnTime" panose="020B7200000000000000" pitchFamily="34" charset="0"/>
            </a:endParaRPr>
          </a:p>
        </p:txBody>
      </p:sp>
      <p:sp>
        <p:nvSpPr>
          <p:cNvPr id="2052" name="Text Box 7"/>
          <p:cNvSpPr txBox="1">
            <a:spLocks noChangeArrowheads="1"/>
          </p:cNvSpPr>
          <p:nvPr/>
        </p:nvSpPr>
        <p:spPr bwMode="auto">
          <a:xfrm>
            <a:off x="914400" y="1371600"/>
            <a:ext cx="4114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VnTime" panose="020B7200000000000000" pitchFamily="34" charset="0"/>
            </a:endParaRPr>
          </a:p>
        </p:txBody>
      </p:sp>
      <p:pic>
        <p:nvPicPr>
          <p:cNvPr id="2053" name="Picture 8" descr="WaterLily-02-june"/>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73300" y="5751513"/>
            <a:ext cx="1365250" cy="148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4" name="Picture 9" descr="WaterLily-02-june"/>
          <p:cNvPicPr>
            <a:picLocks noChangeAspect="1" noChangeArrowheads="1" noCrop="1"/>
          </p:cNvPicPr>
          <p:nvPr/>
        </p:nvPicPr>
        <p:blipFill>
          <a:blip r:embed="rId4" cstate="print">
            <a:lum bright="4000"/>
            <a:extLst>
              <a:ext uri="{28A0092B-C50C-407E-A947-70E740481C1C}">
                <a14:useLocalDpi xmlns="" xmlns:a14="http://schemas.microsoft.com/office/drawing/2010/main" val="0"/>
              </a:ext>
            </a:extLst>
          </a:blip>
          <a:srcRect/>
          <a:stretch>
            <a:fillRect/>
          </a:stretch>
        </p:blipFill>
        <p:spPr bwMode="auto">
          <a:xfrm>
            <a:off x="3733800" y="5791200"/>
            <a:ext cx="1365250" cy="148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5" name="Picture 10" descr="WaterLily-02-june"/>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49900" y="5770563"/>
            <a:ext cx="1365250" cy="148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6" name="Picture 11" descr="WaterLily-02-june"/>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35900" y="5694363"/>
            <a:ext cx="1365250" cy="148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4" name="WordArt 12"/>
          <p:cNvSpPr>
            <a:spLocks noChangeArrowheads="1" noChangeShapeType="1" noTextEdit="1"/>
          </p:cNvSpPr>
          <p:nvPr/>
        </p:nvSpPr>
        <p:spPr bwMode="auto">
          <a:xfrm>
            <a:off x="609600" y="0"/>
            <a:ext cx="7772400" cy="9144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FF"/>
                  </a:solidFill>
                  <a:round/>
                  <a:headEnd/>
                  <a:tailEnd/>
                </a:ln>
                <a:gradFill rotWithShape="1">
                  <a:gsLst>
                    <a:gs pos="0">
                      <a:srgbClr val="006600"/>
                    </a:gs>
                    <a:gs pos="50000">
                      <a:srgbClr val="FF0000"/>
                    </a:gs>
                    <a:gs pos="100000">
                      <a:srgbClr val="006600"/>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TRƯỜNG THCS LONG BIÊN</a:t>
            </a:r>
          </a:p>
          <a:p>
            <a:pPr algn="ctr"/>
            <a:r>
              <a:rPr lang="en-US" sz="3600" kern="10" dirty="0" smtClean="0">
                <a:ln w="9525">
                  <a:solidFill>
                    <a:srgbClr val="0000FF"/>
                  </a:solidFill>
                  <a:round/>
                  <a:headEnd/>
                  <a:tailEnd/>
                </a:ln>
                <a:gradFill rotWithShape="1">
                  <a:gsLst>
                    <a:gs pos="0">
                      <a:srgbClr val="006600"/>
                    </a:gs>
                    <a:gs pos="50000">
                      <a:srgbClr val="FF0000"/>
                    </a:gs>
                    <a:gs pos="100000">
                      <a:srgbClr val="006600"/>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ĐẠI </a:t>
            </a:r>
            <a:r>
              <a:rPr lang="en-US" sz="3600" kern="10" dirty="0">
                <a:ln w="9525">
                  <a:solidFill>
                    <a:srgbClr val="0000FF"/>
                  </a:solidFill>
                  <a:round/>
                  <a:headEnd/>
                  <a:tailEnd/>
                </a:ln>
                <a:gradFill rotWithShape="1">
                  <a:gsLst>
                    <a:gs pos="0">
                      <a:srgbClr val="006600"/>
                    </a:gs>
                    <a:gs pos="50000">
                      <a:srgbClr val="FF0000"/>
                    </a:gs>
                    <a:gs pos="100000">
                      <a:srgbClr val="006600"/>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SỐ 9</a:t>
            </a:r>
          </a:p>
        </p:txBody>
      </p:sp>
      <p:pic>
        <p:nvPicPr>
          <p:cNvPr id="3087" name="Picture 15">
            <a:hlinkClick r:id="" action="ppaction://media"/>
          </p:cNvPr>
          <p:cNvPicPr>
            <a:picLocks noRot="1" noChangeAspect="1" noChangeArrowheads="1"/>
          </p:cNvPicPr>
          <p:nvPr>
            <a:wavAudioFile r:embed="rId1" name="ELPHRG01.wav"/>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8" name="Picture 16"/>
          <p:cNvPicPr>
            <a:picLocks noChangeAspect="1" noChangeArrowheads="1"/>
          </p:cNvPicPr>
          <p:nvPr/>
        </p:nvPicPr>
        <p:blipFill>
          <a:blip r:embed="rId6" cstate="print">
            <a:lum bright="100000"/>
            <a:extLst>
              <a:ext uri="{28A0092B-C50C-407E-A947-70E740481C1C}">
                <a14:useLocalDpi xmlns="" xmlns:a14="http://schemas.microsoft.com/office/drawing/2010/main" val="0"/>
              </a:ext>
            </a:extLst>
          </a:blip>
          <a:srcRect/>
          <a:stretch>
            <a:fillRect/>
          </a:stretch>
        </p:blipFill>
        <p:spPr bwMode="auto">
          <a:xfrm rot="5400000" flipH="1">
            <a:off x="6634162" y="5283201"/>
            <a:ext cx="1641475"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TextBox 34"/>
          <p:cNvSpPr txBox="1"/>
          <p:nvPr/>
        </p:nvSpPr>
        <p:spPr>
          <a:xfrm>
            <a:off x="1219200" y="2362200"/>
            <a:ext cx="6553200" cy="584775"/>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44  ÔN TẬP CHƯƠNG III</a:t>
            </a:r>
            <a:endParaRPr lang="en-US" sz="3200" b="1" dirty="0">
              <a:solidFill>
                <a:srgbClr val="FF0000"/>
              </a:solidFill>
              <a:latin typeface="Times New Roman" pitchFamily="18" charset="0"/>
              <a:cs typeface="Times New Roman" pitchFamily="18" charset="0"/>
            </a:endParaRPr>
          </a:p>
        </p:txBody>
      </p:sp>
      <p:sp>
        <p:nvSpPr>
          <p:cNvPr id="28" name="TextBox 27"/>
          <p:cNvSpPr txBox="1"/>
          <p:nvPr/>
        </p:nvSpPr>
        <p:spPr>
          <a:xfrm>
            <a:off x="4343400" y="3962400"/>
            <a:ext cx="3505200" cy="369332"/>
          </a:xfrm>
          <a:prstGeom prst="rect">
            <a:avLst/>
          </a:prstGeom>
          <a:noFill/>
        </p:spPr>
        <p:txBody>
          <a:bodyPr wrap="square" rtlCol="0">
            <a:spAutoFit/>
          </a:bodyPr>
          <a:lstStyle/>
          <a:p>
            <a:r>
              <a:rPr lang="en-US" dirty="0" smtClean="0"/>
              <a:t>GV: NGUYỄN HOÀNG QUÂN</a:t>
            </a:r>
            <a:endParaRPr lang="vi-VN" dirty="0"/>
          </a:p>
        </p:txBody>
      </p:sp>
    </p:spTree>
    <p:extLst>
      <p:ext uri="{BB962C8B-B14F-4D97-AF65-F5344CB8AC3E}">
        <p14:creationId xmlns="" xmlns:p14="http://schemas.microsoft.com/office/powerpoint/2010/main" val="1068909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nodeType="afterEffect">
                                  <p:stCondLst>
                                    <p:cond delay="0"/>
                                  </p:stCondLst>
                                  <p:childTnLst>
                                    <p:animClr clrSpc="hsl" dir="cw">
                                      <p:cBhvr override="childStyle">
                                        <p:cTn id="6" dur="500" fill="hold"/>
                                        <p:tgtEl>
                                          <p:spTgt spid="3084"/>
                                        </p:tgtEl>
                                        <p:attrNameLst>
                                          <p:attrName>style.color</p:attrName>
                                        </p:attrNameLst>
                                      </p:cBhvr>
                                      <p:by>
                                        <p:hsl h="7200000" s="0" l="0"/>
                                      </p:by>
                                    </p:animClr>
                                    <p:animClr clrSpc="hsl" dir="cw">
                                      <p:cBhvr>
                                        <p:cTn id="7" dur="500" fill="hold"/>
                                        <p:tgtEl>
                                          <p:spTgt spid="3084"/>
                                        </p:tgtEl>
                                        <p:attrNameLst>
                                          <p:attrName>fillcolor</p:attrName>
                                        </p:attrNameLst>
                                      </p:cBhvr>
                                      <p:by>
                                        <p:hsl h="7200000" s="0" l="0"/>
                                      </p:by>
                                    </p:animClr>
                                    <p:animClr clrSpc="hsl" dir="cw">
                                      <p:cBhvr>
                                        <p:cTn id="8" dur="500" fill="hold"/>
                                        <p:tgtEl>
                                          <p:spTgt spid="3084"/>
                                        </p:tgtEl>
                                        <p:attrNameLst>
                                          <p:attrName>stroke.color</p:attrName>
                                        </p:attrNameLst>
                                      </p:cBhvr>
                                      <p:by>
                                        <p:hsl h="7200000" s="0" l="0"/>
                                      </p:by>
                                    </p:animClr>
                                    <p:set>
                                      <p:cBhvr>
                                        <p:cTn id="9" dur="500" fill="hold"/>
                                        <p:tgtEl>
                                          <p:spTgt spid="3084"/>
                                        </p:tgtEl>
                                        <p:attrNameLst>
                                          <p:attrName>fill.type</p:attrName>
                                        </p:attrNameLst>
                                      </p:cBhvr>
                                      <p:to>
                                        <p:strVal val="solid"/>
                                      </p:to>
                                    </p:set>
                                  </p:childTnLst>
                                </p:cTn>
                              </p:par>
                            </p:childTnLst>
                          </p:cTn>
                        </p:par>
                        <p:par>
                          <p:cTn id="10" fill="hold" nodeType="afterGroup">
                            <p:stCondLst>
                              <p:cond delay="500"/>
                            </p:stCondLst>
                            <p:childTnLst>
                              <p:par>
                                <p:cTn id="11" presetID="8" presetClass="emph" presetSubtype="0" accel="50000" fill="hold" nodeType="afterEffect">
                                  <p:stCondLst>
                                    <p:cond delay="0"/>
                                  </p:stCondLst>
                                  <p:childTnLst>
                                    <p:animRot by="-5400000">
                                      <p:cBhvr>
                                        <p:cTn id="12" dur="2000" fill="hold"/>
                                        <p:tgtEl>
                                          <p:spTgt spid="3088"/>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TuoiTreTheHeBacHo-TrieuDa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087"/>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3992" fill="hold"/>
                                        <p:tgtEl>
                                          <p:spTgt spid="3087"/>
                                        </p:tgtEl>
                                      </p:cBhvr>
                                    </p:cmd>
                                  </p:childTnLst>
                                </p:cTn>
                              </p:par>
                            </p:childTnLst>
                          </p:cTn>
                        </p:par>
                      </p:childTnLst>
                    </p:cTn>
                  </p:par>
                </p:childTnLst>
              </p:cTn>
              <p:nextCondLst>
                <p:cond evt="onClick" delay="0">
                  <p:tgtEl>
                    <p:spTgt spid="3087"/>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08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3978" y="541170"/>
            <a:ext cx="8359882" cy="6012030"/>
            <a:chOff x="511970" y="291831"/>
            <a:chExt cx="11146509" cy="5787959"/>
          </a:xfrm>
        </p:grpSpPr>
        <p:cxnSp>
          <p:nvCxnSpPr>
            <p:cNvPr id="5" name="Straight Connector 4">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0" name="TextBox 9"/>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1" name="Straight Connector 10">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14" name="TextBox 13"/>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5" name="TextBox 14"/>
          <p:cNvSpPr txBox="1"/>
          <p:nvPr/>
        </p:nvSpPr>
        <p:spPr>
          <a:xfrm>
            <a:off x="457200" y="1371600"/>
            <a:ext cx="4192078" cy="707886"/>
          </a:xfrm>
          <a:prstGeom prst="rect">
            <a:avLst/>
          </a:prstGeom>
          <a:noFill/>
        </p:spPr>
        <p:txBody>
          <a:bodyPr wrap="square" rtlCol="0">
            <a:spAutoFit/>
          </a:bodyPr>
          <a:lstStyle/>
          <a:p>
            <a:r>
              <a:rPr lang="en-US" sz="2000" b="1" smtClean="0">
                <a:latin typeface="Times New Roman" pitchFamily="18" charset="0"/>
                <a:cs typeface="Times New Roman" pitchFamily="18" charset="0"/>
              </a:rPr>
              <a:t>4. Giải </a:t>
            </a:r>
            <a:r>
              <a:rPr lang="en-US" sz="2000" b="1" dirty="0" err="1" smtClean="0">
                <a:latin typeface="Times New Roman" pitchFamily="18" charset="0"/>
                <a:cs typeface="Times New Roman" pitchFamily="18" charset="0"/>
              </a:rPr>
              <a:t>hệ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phương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phương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cộng</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đại</a:t>
            </a:r>
            <a:r>
              <a:rPr lang="en-US" sz="2000" b="1" smtClean="0">
                <a:latin typeface="Times New Roman" pitchFamily="18" charset="0"/>
                <a:cs typeface="Times New Roman" pitchFamily="18" charset="0"/>
              </a:rPr>
              <a:t> số</a:t>
            </a:r>
            <a:endParaRPr lang="en-US" sz="2000" b="1" dirty="0">
              <a:latin typeface="Times New Roman" pitchFamily="18" charset="0"/>
              <a:cs typeface="Times New Roman" pitchFamily="18" charset="0"/>
            </a:endParaRPr>
          </a:p>
        </p:txBody>
      </p:sp>
      <p:sp>
        <p:nvSpPr>
          <p:cNvPr id="17" name="TextBox 16"/>
          <p:cNvSpPr txBox="1"/>
          <p:nvPr/>
        </p:nvSpPr>
        <p:spPr>
          <a:xfrm>
            <a:off x="457200" y="2133600"/>
            <a:ext cx="4038600" cy="4093428"/>
          </a:xfrm>
          <a:prstGeom prst="rect">
            <a:avLst/>
          </a:prstGeom>
          <a:noFill/>
        </p:spPr>
        <p:txBody>
          <a:bodyPr wrap="square" rtlCol="0">
            <a:spAutoFit/>
          </a:bodyPr>
          <a:lstStyle/>
          <a:p>
            <a:pPr algn="just"/>
            <a:r>
              <a:rPr lang="en-US" sz="2000" smtClean="0">
                <a:latin typeface="Times New Roman" pitchFamily="18" charset="0"/>
                <a:cs typeface="Times New Roman" pitchFamily="18" charset="0"/>
              </a:rPr>
              <a:t>Áp dụng: 3 trường hợp</a:t>
            </a:r>
          </a:p>
          <a:p>
            <a:pPr algn="just"/>
            <a:r>
              <a:rPr lang="en-US" sz="2000" smtClean="0">
                <a:latin typeface="Times New Roman" pitchFamily="18" charset="0"/>
                <a:cs typeface="Times New Roman" pitchFamily="18" charset="0"/>
              </a:rPr>
              <a:t>Trường hợp 1: Các hệ số của cùng một ẩn nào đó trong hai phương trình bằng nhau </a:t>
            </a:r>
          </a:p>
          <a:p>
            <a:pPr marL="457200" indent="-457200" algn="just">
              <a:buFont typeface="Symbol" pitchFamily="18" charset="2"/>
              <a:buChar char="Þ"/>
            </a:pPr>
            <a:r>
              <a:rPr lang="en-US" sz="2000" smtClean="0">
                <a:solidFill>
                  <a:srgbClr val="FF0000"/>
                </a:solidFill>
                <a:latin typeface="Times New Roman" pitchFamily="18" charset="0"/>
                <a:cs typeface="Times New Roman" pitchFamily="18" charset="0"/>
              </a:rPr>
              <a:t>BẰNG – TRỪ</a:t>
            </a:r>
          </a:p>
          <a:p>
            <a:pPr algn="just"/>
            <a:r>
              <a:rPr lang="en-US" sz="2000">
                <a:latin typeface="Times New Roman" pitchFamily="18" charset="0"/>
                <a:cs typeface="Times New Roman" pitchFamily="18" charset="0"/>
              </a:rPr>
              <a:t>Trường hợp </a:t>
            </a:r>
            <a:r>
              <a:rPr lang="en-US" sz="2000" smtClean="0">
                <a:latin typeface="Times New Roman" pitchFamily="18" charset="0"/>
                <a:cs typeface="Times New Roman" pitchFamily="18" charset="0"/>
              </a:rPr>
              <a:t>2: </a:t>
            </a:r>
            <a:r>
              <a:rPr lang="en-US" sz="2000">
                <a:latin typeface="Times New Roman" pitchFamily="18" charset="0"/>
                <a:cs typeface="Times New Roman" pitchFamily="18" charset="0"/>
              </a:rPr>
              <a:t>Các hệ số của cùng một ẩn nào đó trong hai phương trình </a:t>
            </a:r>
            <a:r>
              <a:rPr lang="en-US" sz="2000" smtClean="0">
                <a:latin typeface="Times New Roman" pitchFamily="18" charset="0"/>
                <a:cs typeface="Times New Roman" pitchFamily="18" charset="0"/>
              </a:rPr>
              <a:t>đối </a:t>
            </a:r>
            <a:r>
              <a:rPr lang="en-US" sz="2000">
                <a:latin typeface="Times New Roman" pitchFamily="18" charset="0"/>
                <a:cs typeface="Times New Roman" pitchFamily="18" charset="0"/>
              </a:rPr>
              <a:t>nhau </a:t>
            </a:r>
          </a:p>
          <a:p>
            <a:pPr marL="457200" indent="-457200" algn="just">
              <a:buFont typeface="Symbol" pitchFamily="18" charset="2"/>
              <a:buChar char="Þ"/>
            </a:pPr>
            <a:r>
              <a:rPr lang="en-US" sz="2000" smtClean="0">
                <a:solidFill>
                  <a:srgbClr val="FF0000"/>
                </a:solidFill>
                <a:latin typeface="Times New Roman" pitchFamily="18" charset="0"/>
                <a:cs typeface="Times New Roman" pitchFamily="18" charset="0"/>
              </a:rPr>
              <a:t>ĐỐI – CỘNG</a:t>
            </a:r>
          </a:p>
          <a:p>
            <a:pPr algn="just"/>
            <a:r>
              <a:rPr lang="en-US" sz="2000">
                <a:latin typeface="Times New Roman" pitchFamily="18" charset="0"/>
                <a:cs typeface="Times New Roman" pitchFamily="18" charset="0"/>
              </a:rPr>
              <a:t>Trường hợp </a:t>
            </a:r>
            <a:r>
              <a:rPr lang="en-US" sz="2000" smtClean="0">
                <a:latin typeface="Times New Roman" pitchFamily="18" charset="0"/>
                <a:cs typeface="Times New Roman" pitchFamily="18" charset="0"/>
              </a:rPr>
              <a:t>3: </a:t>
            </a:r>
            <a:r>
              <a:rPr lang="en-US" sz="2000">
                <a:latin typeface="Times New Roman" pitchFamily="18" charset="0"/>
                <a:cs typeface="Times New Roman" pitchFamily="18" charset="0"/>
              </a:rPr>
              <a:t>Các hệ số của cùng một ẩn nào đó trong hai phương </a:t>
            </a:r>
            <a:r>
              <a:rPr lang="en-US" sz="2000" smtClean="0">
                <a:latin typeface="Times New Roman" pitchFamily="18" charset="0"/>
                <a:cs typeface="Times New Roman" pitchFamily="18" charset="0"/>
              </a:rPr>
              <a:t>trình không bằng nhau và không đối nhau</a:t>
            </a:r>
            <a:endParaRPr lang="en-US" sz="2000">
              <a:latin typeface="Times New Roman" pitchFamily="18" charset="0"/>
              <a:cs typeface="Times New Roman" pitchFamily="18" charset="0"/>
            </a:endParaRPr>
          </a:p>
          <a:p>
            <a:pPr marL="457200" indent="-457200" algn="just">
              <a:buFont typeface="Symbol" pitchFamily="18" charset="2"/>
              <a:buChar char="Þ"/>
            </a:pPr>
            <a:r>
              <a:rPr lang="en-US" sz="2000" smtClean="0">
                <a:solidFill>
                  <a:srgbClr val="FF0000"/>
                </a:solidFill>
                <a:latin typeface="Times New Roman" pitchFamily="18" charset="0"/>
                <a:cs typeface="Times New Roman" pitchFamily="18" charset="0"/>
              </a:rPr>
              <a:t>KHÔNG – QUY ĐỒNG.</a:t>
            </a:r>
            <a:endParaRPr lang="en-US" sz="2000" dirty="0">
              <a:solidFill>
                <a:srgbClr val="FF0000"/>
              </a:solidFill>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18" name="TextBox 17"/>
              <p:cNvSpPr txBox="1"/>
              <p:nvPr/>
            </p:nvSpPr>
            <p:spPr>
              <a:xfrm>
                <a:off x="4648200" y="1397562"/>
                <a:ext cx="3959263" cy="1282852"/>
              </a:xfrm>
              <a:prstGeom prst="rect">
                <a:avLst/>
              </a:prstGeom>
              <a:noFill/>
            </p:spPr>
            <p:txBody>
              <a:bodyPr wrap="square" rtlCol="0">
                <a:spAutoFit/>
              </a:bodyPr>
              <a:lstStyle/>
              <a:p>
                <a:pPr algn="just"/>
                <a:r>
                  <a:rPr lang="en-US" sz="2000" smtClean="0">
                    <a:solidFill>
                      <a:schemeClr val="tx1"/>
                    </a:solidFill>
                    <a:latin typeface="Times New Roman" pitchFamily="18" charset="0"/>
                    <a:cs typeface="Times New Roman" pitchFamily="18" charset="0"/>
                  </a:rPr>
                  <a:t>Bài 2: </a:t>
                </a:r>
                <a:r>
                  <a:rPr lang="en-US" sz="2000" dirty="0" err="1" smtClean="0">
                    <a:solidFill>
                      <a:schemeClr val="tx1"/>
                    </a:solidFill>
                    <a:latin typeface="Times New Roman" pitchFamily="18" charset="0"/>
                    <a:cs typeface="Times New Roman" pitchFamily="18" charset="0"/>
                  </a:rPr>
                  <a:t>Giải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hệ</a:t>
                </a:r>
                <a:r>
                  <a:rPr lang="en-US" sz="2000" dirty="0" smtClean="0">
                    <a:solidFill>
                      <a:schemeClr val="tx1"/>
                    </a:solidFill>
                    <a:latin typeface="Times New Roman" pitchFamily="18" charset="0"/>
                    <a:cs typeface="Times New Roman" pitchFamily="18" charset="0"/>
                  </a:rPr>
                  <a:t> </a:t>
                </a:r>
                <a:r>
                  <a:rPr lang="en-US" sz="2000" err="1" smtClean="0">
                    <a:solidFill>
                      <a:schemeClr val="tx1"/>
                    </a:solidFill>
                    <a:latin typeface="Times New Roman" pitchFamily="18" charset="0"/>
                    <a:cs typeface="Times New Roman" pitchFamily="18" charset="0"/>
                  </a:rPr>
                  <a:t>phương</a:t>
                </a:r>
                <a:r>
                  <a:rPr lang="en-US" sz="2000" smtClean="0">
                    <a:solidFill>
                      <a:schemeClr val="tx1"/>
                    </a:solidFill>
                    <a:latin typeface="Times New Roman" pitchFamily="18" charset="0"/>
                    <a:cs typeface="Times New Roman" pitchFamily="18" charset="0"/>
                  </a:rPr>
                  <a:t> trình </a:t>
                </a:r>
                <a:r>
                  <a:rPr lang="en-US" sz="2000" err="1" smtClean="0">
                    <a:solidFill>
                      <a:schemeClr val="tx1"/>
                    </a:solidFill>
                    <a:latin typeface="Times New Roman" pitchFamily="18" charset="0"/>
                    <a:cs typeface="Times New Roman" pitchFamily="18" charset="0"/>
                  </a:rPr>
                  <a:t>sau</a:t>
                </a:r>
                <a:r>
                  <a:rPr lang="en-US" sz="2000" smtClean="0">
                    <a:solidFill>
                      <a:schemeClr val="tx1"/>
                    </a:solidFill>
                    <a:latin typeface="Times New Roman" pitchFamily="18" charset="0"/>
                    <a:cs typeface="Times New Roman" pitchFamily="18" charset="0"/>
                  </a:rPr>
                  <a:t>  bằng phương pháp cộng đại số: (II</a:t>
                </a:r>
                <a:r>
                  <a:rPr lang="en-US" sz="2000" dirty="0" smtClean="0">
                    <a:solidFill>
                      <a:schemeClr val="tx1"/>
                    </a:solidFill>
                    <a:latin typeface="Times New Roman" pitchFamily="18" charset="0"/>
                    <a:cs typeface="Times New Roman" pitchFamily="18" charset="0"/>
                  </a:rPr>
                  <a:t>)</a:t>
                </a:r>
                <a14:m>
                  <m:oMath xmlns:m="http://schemas.openxmlformats.org/officeDocument/2006/math">
                    <m:d>
                      <m:dPr>
                        <m:begChr m:val="{"/>
                        <m:endChr m:val=""/>
                        <m:ctrlPr>
                          <a:rPr lang="en-US" sz="2000" i="1" smtClean="0">
                            <a:solidFill>
                              <a:schemeClr val="tx1"/>
                            </a:solidFill>
                            <a:latin typeface="Cambria Math" panose="02040503050406030204" pitchFamily="18" charset="0"/>
                            <a:cs typeface="Times New Roman" pitchFamily="18" charset="0"/>
                          </a:rPr>
                        </m:ctrlPr>
                      </m:dPr>
                      <m:e>
                        <m:eqArr>
                          <m:eqArrPr>
                            <m:ctrlPr>
                              <a:rPr lang="en-US" sz="2000" i="1" smtClean="0">
                                <a:solidFill>
                                  <a:schemeClr val="tx1"/>
                                </a:solidFill>
                                <a:latin typeface="Cambria Math" panose="02040503050406030204" pitchFamily="18" charset="0"/>
                                <a:cs typeface="Times New Roman" pitchFamily="18" charset="0"/>
                              </a:rPr>
                            </m:ctrlPr>
                          </m:eqArrPr>
                          <m:e>
                            <m:r>
                              <a:rPr lang="en-US" sz="2000" b="0" i="0" smtClean="0">
                                <a:solidFill>
                                  <a:schemeClr val="tx1"/>
                                </a:solidFill>
                                <a:latin typeface="Cambria Math"/>
                                <a:cs typeface="Times New Roman" pitchFamily="18" charset="0"/>
                              </a:rPr>
                              <m:t>2</m:t>
                            </m:r>
                            <m:r>
                              <m:rPr>
                                <m:sty m:val="p"/>
                              </m:rPr>
                              <a:rPr lang="en-US" sz="2000" b="0" i="0" smtClean="0">
                                <a:solidFill>
                                  <a:schemeClr val="tx1"/>
                                </a:solidFill>
                                <a:latin typeface="Cambria Math"/>
                                <a:cs typeface="Times New Roman" pitchFamily="18" charset="0"/>
                              </a:rPr>
                              <m:t>x</m:t>
                            </m:r>
                            <m:r>
                              <a:rPr lang="en-US" sz="2000" b="0" i="0" smtClean="0">
                                <a:solidFill>
                                  <a:schemeClr val="tx1"/>
                                </a:solidFill>
                                <a:latin typeface="Cambria Math"/>
                                <a:cs typeface="Times New Roman" pitchFamily="18" charset="0"/>
                              </a:rPr>
                              <m:t>+</m:t>
                            </m:r>
                            <m:r>
                              <m:rPr>
                                <m:sty m:val="p"/>
                              </m:rPr>
                              <a:rPr lang="en-US" sz="2000" b="0" i="0" smtClean="0">
                                <a:solidFill>
                                  <a:schemeClr val="tx1"/>
                                </a:solidFill>
                                <a:latin typeface="Cambria Math"/>
                                <a:cs typeface="Times New Roman" pitchFamily="18" charset="0"/>
                              </a:rPr>
                              <m:t>y</m:t>
                            </m:r>
                            <m:r>
                              <a:rPr lang="en-US" sz="2000" b="0" i="0" smtClean="0">
                                <a:solidFill>
                                  <a:schemeClr val="tx1"/>
                                </a:solidFill>
                                <a:latin typeface="Cambria Math"/>
                                <a:cs typeface="Times New Roman" pitchFamily="18" charset="0"/>
                              </a:rPr>
                              <m:t>=3</m:t>
                            </m:r>
                          </m:e>
                          <m:e>
                            <m:r>
                              <m:rPr>
                                <m:sty m:val="p"/>
                              </m:rPr>
                              <a:rPr lang="en-US" sz="2000" b="0" i="0" smtClean="0">
                                <a:solidFill>
                                  <a:schemeClr val="tx1"/>
                                </a:solidFill>
                                <a:latin typeface="Cambria Math"/>
                                <a:cs typeface="Times New Roman" pitchFamily="18" charset="0"/>
                              </a:rPr>
                              <m:t>x</m:t>
                            </m:r>
                            <m:r>
                              <a:rPr lang="en-US" sz="2000" b="0" i="0" smtClean="0">
                                <a:solidFill>
                                  <a:schemeClr val="tx1"/>
                                </a:solidFill>
                                <a:latin typeface="Cambria Math"/>
                                <a:cs typeface="Times New Roman" pitchFamily="18" charset="0"/>
                              </a:rPr>
                              <m:t>−</m:t>
                            </m:r>
                            <m:r>
                              <m:rPr>
                                <m:sty m:val="p"/>
                              </m:rPr>
                              <a:rPr lang="en-US" sz="2000" b="0" i="0" smtClean="0">
                                <a:solidFill>
                                  <a:schemeClr val="tx1"/>
                                </a:solidFill>
                                <a:latin typeface="Cambria Math"/>
                                <a:cs typeface="Times New Roman" pitchFamily="18" charset="0"/>
                              </a:rPr>
                              <m:t>y</m:t>
                            </m:r>
                            <m:r>
                              <a:rPr lang="en-US" sz="2000" b="0" i="0" smtClean="0">
                                <a:solidFill>
                                  <a:schemeClr val="tx1"/>
                                </a:solidFill>
                                <a:latin typeface="Cambria Math"/>
                                <a:cs typeface="Times New Roman" pitchFamily="18" charset="0"/>
                              </a:rPr>
                              <m:t>=6</m:t>
                            </m:r>
                          </m:e>
                        </m:eqArr>
                      </m:e>
                    </m:d>
                  </m:oMath>
                </a14:m>
                <a:r>
                  <a:rPr lang="en-US" sz="2000" dirty="0" smtClean="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4648200" y="1397562"/>
                <a:ext cx="3959263" cy="1282852"/>
              </a:xfrm>
              <a:prstGeom prst="rect">
                <a:avLst/>
              </a:prstGeom>
              <a:blipFill rotWithShape="1">
                <a:blip r:embed="rId2" cstate="print"/>
                <a:stretch>
                  <a:fillRect l="-1695" t="-2370" r="-1541"/>
                </a:stretch>
              </a:blipFill>
            </p:spPr>
            <p:txBody>
              <a:bodyPr/>
              <a:lstStyle/>
              <a:p>
                <a:r>
                  <a:rPr lang="en-US">
                    <a:noFill/>
                  </a:rPr>
                  <a:t> </a:t>
                </a:r>
              </a:p>
            </p:txBody>
          </p:sp>
        </mc:Fallback>
      </mc:AlternateContent>
      <p:sp>
        <p:nvSpPr>
          <p:cNvPr id="19" name="TextBox 18"/>
          <p:cNvSpPr txBox="1"/>
          <p:nvPr/>
        </p:nvSpPr>
        <p:spPr>
          <a:xfrm>
            <a:off x="5867645" y="4019490"/>
            <a:ext cx="723900"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Giải</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20" name="TextBox 19"/>
              <p:cNvSpPr txBox="1"/>
              <p:nvPr/>
            </p:nvSpPr>
            <p:spPr>
              <a:xfrm>
                <a:off x="4572000" y="4475513"/>
                <a:ext cx="2667000" cy="667299"/>
              </a:xfrm>
              <a:prstGeom prst="rect">
                <a:avLst/>
              </a:prstGeom>
              <a:noFill/>
            </p:spPr>
            <p:txBody>
              <a:bodyPr wrap="square" rtlCol="0">
                <a:spAutoFit/>
              </a:bodyPr>
              <a:lstStyle/>
              <a:p>
                <a:r>
                  <a:rPr lang="en-US" sz="2000" smtClean="0">
                    <a:solidFill>
                      <a:schemeClr val="tx1"/>
                    </a:solidFill>
                    <a:latin typeface="Times New Roman" pitchFamily="18" charset="0"/>
                    <a:cs typeface="Times New Roman" pitchFamily="18" charset="0"/>
                  </a:rPr>
                  <a:t>Ta có: (II</a:t>
                </a:r>
                <a:r>
                  <a:rPr lang="en-US" sz="2000" dirty="0">
                    <a:solidFill>
                      <a:schemeClr val="tx1"/>
                    </a:solidFill>
                    <a:latin typeface="Times New Roman" pitchFamily="18" charset="0"/>
                    <a:cs typeface="Times New Roman" pitchFamily="18" charset="0"/>
                  </a:rPr>
                  <a:t>)</a:t>
                </a:r>
                <a14:m>
                  <m:oMath xmlns:m="http://schemas.openxmlformats.org/officeDocument/2006/math">
                    <m:d>
                      <m:dPr>
                        <m:begChr m:val="{"/>
                        <m:endChr m:val=""/>
                        <m:ctrlPr>
                          <a:rPr lang="en-US" sz="2000" i="1">
                            <a:solidFill>
                              <a:schemeClr val="tx1"/>
                            </a:solidFill>
                            <a:latin typeface="Cambria Math" panose="02040503050406030204" pitchFamily="18" charset="0"/>
                            <a:cs typeface="Times New Roman" pitchFamily="18" charset="0"/>
                          </a:rPr>
                        </m:ctrlPr>
                      </m:dPr>
                      <m:e>
                        <m:eqArr>
                          <m:eqArrPr>
                            <m:ctrlPr>
                              <a:rPr lang="en-US" sz="2000" i="1">
                                <a:solidFill>
                                  <a:schemeClr val="tx1"/>
                                </a:solidFill>
                                <a:latin typeface="Cambria Math" panose="02040503050406030204" pitchFamily="18" charset="0"/>
                                <a:cs typeface="Times New Roman" pitchFamily="18" charset="0"/>
                              </a:rPr>
                            </m:ctrlPr>
                          </m:eqArrPr>
                          <m:e>
                            <m:r>
                              <a:rPr lang="en-US" sz="2000" i="0">
                                <a:solidFill>
                                  <a:schemeClr val="tx1"/>
                                </a:solidFill>
                                <a:latin typeface="Cambria Math"/>
                                <a:cs typeface="Times New Roman" pitchFamily="18" charset="0"/>
                              </a:rPr>
                              <m:t>2</m:t>
                            </m:r>
                            <m:r>
                              <m:rPr>
                                <m:sty m:val="p"/>
                              </m:rPr>
                              <a:rPr lang="en-US" sz="2000" i="0">
                                <a:solidFill>
                                  <a:schemeClr val="tx1"/>
                                </a:solidFill>
                                <a:latin typeface="Cambria Math"/>
                                <a:cs typeface="Times New Roman" pitchFamily="18" charset="0"/>
                              </a:rPr>
                              <m:t>x</m:t>
                            </m:r>
                            <m:r>
                              <a:rPr lang="en-US" sz="2000" i="0">
                                <a:solidFill>
                                  <a:schemeClr val="tx1"/>
                                </a:solidFill>
                                <a:latin typeface="Cambria Math"/>
                                <a:cs typeface="Times New Roman" pitchFamily="18" charset="0"/>
                              </a:rPr>
                              <m:t>+</m:t>
                            </m:r>
                            <m:r>
                              <m:rPr>
                                <m:sty m:val="p"/>
                              </m:rPr>
                              <a:rPr lang="en-US" sz="2000" i="0">
                                <a:solidFill>
                                  <a:schemeClr val="tx1"/>
                                </a:solidFill>
                                <a:latin typeface="Cambria Math"/>
                                <a:cs typeface="Times New Roman" pitchFamily="18" charset="0"/>
                              </a:rPr>
                              <m:t>y</m:t>
                            </m:r>
                            <m:r>
                              <a:rPr lang="en-US" sz="2000" i="0">
                                <a:solidFill>
                                  <a:schemeClr val="tx1"/>
                                </a:solidFill>
                                <a:latin typeface="Cambria Math"/>
                                <a:cs typeface="Times New Roman" pitchFamily="18" charset="0"/>
                              </a:rPr>
                              <m:t>=3</m:t>
                            </m:r>
                          </m:e>
                          <m:e>
                            <m:r>
                              <m:rPr>
                                <m:sty m:val="p"/>
                              </m:rPr>
                              <a:rPr lang="en-US" sz="2000" i="0">
                                <a:solidFill>
                                  <a:schemeClr val="tx1"/>
                                </a:solidFill>
                                <a:latin typeface="Cambria Math"/>
                                <a:cs typeface="Times New Roman" pitchFamily="18" charset="0"/>
                              </a:rPr>
                              <m:t>x</m:t>
                            </m:r>
                            <m:r>
                              <a:rPr lang="en-US" sz="2000" i="0">
                                <a:solidFill>
                                  <a:schemeClr val="tx1"/>
                                </a:solidFill>
                                <a:latin typeface="Cambria Math"/>
                                <a:cs typeface="Times New Roman" pitchFamily="18" charset="0"/>
                              </a:rPr>
                              <m:t>−</m:t>
                            </m:r>
                            <m:r>
                              <m:rPr>
                                <m:sty m:val="p"/>
                              </m:rPr>
                              <a:rPr lang="en-US" sz="2000" i="0">
                                <a:solidFill>
                                  <a:schemeClr val="tx1"/>
                                </a:solidFill>
                                <a:latin typeface="Cambria Math"/>
                                <a:cs typeface="Times New Roman" pitchFamily="18" charset="0"/>
                              </a:rPr>
                              <m:t>y</m:t>
                            </m:r>
                            <m:r>
                              <a:rPr lang="en-US" sz="2000" i="0">
                                <a:solidFill>
                                  <a:schemeClr val="tx1"/>
                                </a:solidFill>
                                <a:latin typeface="Cambria Math"/>
                                <a:cs typeface="Times New Roman" pitchFamily="18" charset="0"/>
                              </a:rPr>
                              <m:t>=6</m:t>
                            </m:r>
                          </m:e>
                        </m:eqArr>
                      </m:e>
                    </m:d>
                  </m:oMath>
                </a14:m>
                <a:endParaRPr lang="en-US" sz="2000" dirty="0">
                  <a:solidFill>
                    <a:schemeClr val="tx1"/>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4572000" y="4475513"/>
                <a:ext cx="2667000" cy="667299"/>
              </a:xfrm>
              <a:prstGeom prst="rect">
                <a:avLst/>
              </a:prstGeom>
              <a:blipFill rotWithShape="1">
                <a:blip r:embed="rId3" cstate="print"/>
                <a:stretch>
                  <a:fillRect l="-228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1" name="TextBox 20"/>
              <p:cNvSpPr txBox="1"/>
              <p:nvPr/>
            </p:nvSpPr>
            <p:spPr>
              <a:xfrm>
                <a:off x="6934200" y="4473714"/>
                <a:ext cx="1905000" cy="658385"/>
              </a:xfrm>
              <a:prstGeom prst="rect">
                <a:avLst/>
              </a:prstGeom>
              <a:noFill/>
            </p:spPr>
            <p:txBody>
              <a:bodyPr wrap="square" rtlCol="0">
                <a:spAutoFit/>
              </a:bodyPr>
              <a:lstStyle/>
              <a:p>
                <a:r>
                  <a:rPr lang="en-US" sz="2000" dirty="0" smtClean="0">
                    <a:solidFill>
                      <a:schemeClr val="tx1"/>
                    </a:solidFill>
                    <a:sym typeface="Wingdings" pitchFamily="2" charset="2"/>
                  </a:rPr>
                  <a:t> </a:t>
                </a:r>
                <a14:m>
                  <m:oMath xmlns:m="http://schemas.openxmlformats.org/officeDocument/2006/math">
                    <m:d>
                      <m:dPr>
                        <m:begChr m:val="{"/>
                        <m:endChr m:val=""/>
                        <m:ctrlPr>
                          <a:rPr lang="en-US" sz="2000" i="1" smtClean="0">
                            <a:solidFill>
                              <a:schemeClr val="tx1"/>
                            </a:solidFill>
                            <a:latin typeface="Cambria Math" panose="02040503050406030204" pitchFamily="18" charset="0"/>
                            <a:sym typeface="Wingdings" pitchFamily="2" charset="2"/>
                          </a:rPr>
                        </m:ctrlPr>
                      </m:dPr>
                      <m:e>
                        <m:eqArr>
                          <m:eqArrPr>
                            <m:ctrlPr>
                              <a:rPr lang="en-US" sz="2000" i="1" smtClean="0">
                                <a:solidFill>
                                  <a:schemeClr val="tx1"/>
                                </a:solidFill>
                                <a:latin typeface="Cambria Math" panose="02040503050406030204" pitchFamily="18" charset="0"/>
                                <a:sym typeface="Wingdings" pitchFamily="2" charset="2"/>
                              </a:rPr>
                            </m:ctrlPr>
                          </m:eqArrPr>
                          <m:e>
                            <m:r>
                              <a:rPr lang="en-US" sz="2000" b="0" i="0" smtClean="0">
                                <a:solidFill>
                                  <a:schemeClr val="tx1"/>
                                </a:solidFill>
                                <a:latin typeface="Cambria Math"/>
                                <a:sym typeface="Wingdings" pitchFamily="2" charset="2"/>
                              </a:rPr>
                              <m:t>3</m:t>
                            </m:r>
                            <m:r>
                              <m:rPr>
                                <m:sty m:val="p"/>
                              </m:rPr>
                              <a:rPr lang="en-US" sz="2000" b="0" i="0" smtClean="0">
                                <a:solidFill>
                                  <a:schemeClr val="tx1"/>
                                </a:solidFill>
                                <a:latin typeface="Cambria Math"/>
                                <a:sym typeface="Wingdings" pitchFamily="2" charset="2"/>
                              </a:rPr>
                              <m:t>x</m:t>
                            </m:r>
                            <m:r>
                              <a:rPr lang="en-US" sz="2000" b="0" i="0" smtClean="0">
                                <a:solidFill>
                                  <a:schemeClr val="tx1"/>
                                </a:solidFill>
                                <a:latin typeface="Cambria Math"/>
                                <a:sym typeface="Wingdings" pitchFamily="2" charset="2"/>
                              </a:rPr>
                              <m:t>=9</m:t>
                            </m:r>
                          </m:e>
                          <m:e>
                            <m:r>
                              <m:rPr>
                                <m:sty m:val="p"/>
                              </m:rPr>
                              <a:rPr lang="en-US" sz="2000" b="0" i="0" smtClean="0">
                                <a:solidFill>
                                  <a:schemeClr val="tx1"/>
                                </a:solidFill>
                                <a:latin typeface="Cambria Math"/>
                                <a:sym typeface="Wingdings" pitchFamily="2" charset="2"/>
                              </a:rPr>
                              <m:t>x</m:t>
                            </m:r>
                            <m:r>
                              <a:rPr lang="en-US" sz="2000" b="0" i="0" smtClean="0">
                                <a:solidFill>
                                  <a:schemeClr val="tx1"/>
                                </a:solidFill>
                                <a:latin typeface="Cambria Math"/>
                                <a:sym typeface="Wingdings" pitchFamily="2" charset="2"/>
                              </a:rPr>
                              <m:t>−</m:t>
                            </m:r>
                            <m:r>
                              <m:rPr>
                                <m:sty m:val="p"/>
                              </m:rPr>
                              <a:rPr lang="en-US" sz="2000" b="0" i="0" smtClean="0">
                                <a:solidFill>
                                  <a:schemeClr val="tx1"/>
                                </a:solidFill>
                                <a:latin typeface="Cambria Math"/>
                                <a:sym typeface="Wingdings" pitchFamily="2" charset="2"/>
                              </a:rPr>
                              <m:t>y</m:t>
                            </m:r>
                            <m:r>
                              <a:rPr lang="en-US" sz="2000" b="0" i="0" smtClean="0">
                                <a:solidFill>
                                  <a:schemeClr val="tx1"/>
                                </a:solidFill>
                                <a:latin typeface="Cambria Math"/>
                                <a:sym typeface="Wingdings" pitchFamily="2" charset="2"/>
                              </a:rPr>
                              <m:t>=6</m:t>
                            </m:r>
                          </m:e>
                        </m:eqArr>
                      </m:e>
                    </m:d>
                  </m:oMath>
                </a14:m>
                <a:endParaRPr lang="en-US" sz="2000" dirty="0">
                  <a:solidFill>
                    <a:schemeClr val="tx1"/>
                  </a:solidFill>
                </a:endParaRPr>
              </a:p>
            </p:txBody>
          </p:sp>
        </mc:Choice>
        <mc:Fallback>
          <p:sp>
            <p:nvSpPr>
              <p:cNvPr id="21" name="TextBox 20"/>
              <p:cNvSpPr txBox="1">
                <a:spLocks noRot="1" noChangeAspect="1" noMove="1" noResize="1" noEditPoints="1" noAdjustHandles="1" noChangeArrowheads="1" noChangeShapeType="1" noTextEdit="1"/>
              </p:cNvSpPr>
              <p:nvPr/>
            </p:nvSpPr>
            <p:spPr>
              <a:xfrm>
                <a:off x="6934200" y="4473714"/>
                <a:ext cx="1905000" cy="658385"/>
              </a:xfrm>
              <a:prstGeom prst="rect">
                <a:avLst/>
              </a:prstGeom>
              <a:blipFill rotWithShape="1">
                <a:blip r:embed="rId4" cstate="print"/>
                <a:stretch>
                  <a:fillRect l="-3526"/>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2" name="TextBox 21"/>
              <p:cNvSpPr txBox="1"/>
              <p:nvPr/>
            </p:nvSpPr>
            <p:spPr>
              <a:xfrm>
                <a:off x="4648200" y="5083315"/>
                <a:ext cx="2438400" cy="658385"/>
              </a:xfrm>
              <a:prstGeom prst="rect">
                <a:avLst/>
              </a:prstGeom>
              <a:noFill/>
            </p:spPr>
            <p:txBody>
              <a:bodyPr wrap="square" rtlCol="0">
                <a:spAutoFit/>
              </a:bodyPr>
              <a:lstStyle/>
              <a:p>
                <a:r>
                  <a:rPr lang="en-US" sz="2000" dirty="0" smtClean="0">
                    <a:solidFill>
                      <a:schemeClr val="tx1"/>
                    </a:solidFill>
                    <a:sym typeface="Wingdings" pitchFamily="2" charset="2"/>
                  </a:rPr>
                  <a:t></a:t>
                </a:r>
                <a14:m>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eqArr>
                          <m:eqArrPr>
                            <m:ctrlPr>
                              <a:rPr lang="en-US" sz="2000" i="1" smtClean="0">
                                <a:solidFill>
                                  <a:schemeClr val="tx1"/>
                                </a:solidFill>
                                <a:latin typeface="Cambria Math" panose="02040503050406030204" pitchFamily="18" charset="0"/>
                              </a:rPr>
                            </m:ctrlPr>
                          </m:eqArrPr>
                          <m:e>
                            <m:r>
                              <m:rPr>
                                <m:sty m:val="p"/>
                              </m:rPr>
                              <a:rPr lang="en-US" sz="2000" b="0" i="0" smtClean="0">
                                <a:solidFill>
                                  <a:schemeClr val="tx1"/>
                                </a:solidFill>
                                <a:latin typeface="Cambria Math"/>
                              </a:rPr>
                              <m:t>x</m:t>
                            </m:r>
                            <m:r>
                              <a:rPr lang="en-US" sz="2000" b="0" i="0" smtClean="0">
                                <a:solidFill>
                                  <a:schemeClr val="tx1"/>
                                </a:solidFill>
                                <a:latin typeface="Cambria Math"/>
                              </a:rPr>
                              <m:t>=3</m:t>
                            </m:r>
                          </m:e>
                          <m:e>
                            <m:r>
                              <m:rPr>
                                <m:sty m:val="p"/>
                              </m:rPr>
                              <a:rPr lang="en-US" sz="2000" b="0" i="0" smtClean="0">
                                <a:solidFill>
                                  <a:schemeClr val="tx1"/>
                                </a:solidFill>
                                <a:latin typeface="Cambria Math"/>
                              </a:rPr>
                              <m:t>x</m:t>
                            </m:r>
                            <m:r>
                              <a:rPr lang="en-US" sz="2000" b="0" i="0" smtClean="0">
                                <a:solidFill>
                                  <a:schemeClr val="tx1"/>
                                </a:solidFill>
                                <a:latin typeface="Cambria Math"/>
                              </a:rPr>
                              <m:t>−</m:t>
                            </m:r>
                            <m:r>
                              <m:rPr>
                                <m:sty m:val="p"/>
                              </m:rPr>
                              <a:rPr lang="en-US" sz="2000" b="0" i="0" smtClean="0">
                                <a:solidFill>
                                  <a:schemeClr val="tx1"/>
                                </a:solidFill>
                                <a:latin typeface="Cambria Math"/>
                              </a:rPr>
                              <m:t>y</m:t>
                            </m:r>
                            <m:r>
                              <a:rPr lang="en-US" sz="2000" b="0" i="0" smtClean="0">
                                <a:solidFill>
                                  <a:schemeClr val="tx1"/>
                                </a:solidFill>
                                <a:latin typeface="Cambria Math"/>
                              </a:rPr>
                              <m:t>=6</m:t>
                            </m:r>
                          </m:e>
                        </m:eqArr>
                      </m:e>
                    </m:d>
                  </m:oMath>
                </a14:m>
                <a:endParaRPr lang="en-US" sz="2000" dirty="0">
                  <a:solidFill>
                    <a:schemeClr val="tx1"/>
                  </a:solidFill>
                </a:endParaRPr>
              </a:p>
            </p:txBody>
          </p:sp>
        </mc:Choice>
        <mc:Fallback>
          <p:sp>
            <p:nvSpPr>
              <p:cNvPr id="22" name="TextBox 21"/>
              <p:cNvSpPr txBox="1">
                <a:spLocks noRot="1" noChangeAspect="1" noMove="1" noResize="1" noEditPoints="1" noAdjustHandles="1" noChangeArrowheads="1" noChangeShapeType="1" noTextEdit="1"/>
              </p:cNvSpPr>
              <p:nvPr/>
            </p:nvSpPr>
            <p:spPr>
              <a:xfrm>
                <a:off x="4648200" y="5083315"/>
                <a:ext cx="2438400" cy="658385"/>
              </a:xfrm>
              <a:prstGeom prst="rect">
                <a:avLst/>
              </a:prstGeom>
              <a:blipFill rotWithShape="1">
                <a:blip r:embed="rId5" cstate="print"/>
                <a:stretch>
                  <a:fillRect l="-275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3" name="TextBox 22"/>
              <p:cNvSpPr txBox="1"/>
              <p:nvPr/>
            </p:nvSpPr>
            <p:spPr>
              <a:xfrm>
                <a:off x="6172200" y="5083314"/>
                <a:ext cx="1828800" cy="658385"/>
              </a:xfrm>
              <a:prstGeom prst="rect">
                <a:avLst/>
              </a:prstGeom>
              <a:noFill/>
            </p:spPr>
            <p:txBody>
              <a:bodyPr wrap="square" rtlCol="0">
                <a:spAutoFit/>
              </a:bodyPr>
              <a:lstStyle/>
              <a:p>
                <a:r>
                  <a:rPr lang="en-US" sz="2000" dirty="0" smtClean="0">
                    <a:solidFill>
                      <a:schemeClr val="tx1"/>
                    </a:solidFill>
                    <a:sym typeface="Wingdings" pitchFamily="2" charset="2"/>
                  </a:rPr>
                  <a:t></a:t>
                </a:r>
                <a14:m>
                  <m:oMath xmlns:m="http://schemas.openxmlformats.org/officeDocument/2006/math">
                    <m:d>
                      <m:dPr>
                        <m:begChr m:val="{"/>
                        <m:endChr m:val=""/>
                        <m:ctrlPr>
                          <a:rPr lang="en-US" sz="2000" i="1" smtClean="0">
                            <a:solidFill>
                              <a:schemeClr val="tx1"/>
                            </a:solidFill>
                            <a:latin typeface="Cambria Math" panose="02040503050406030204" pitchFamily="18" charset="0"/>
                            <a:sym typeface="Wingdings" pitchFamily="2" charset="2"/>
                          </a:rPr>
                        </m:ctrlPr>
                      </m:dPr>
                      <m:e>
                        <m:eqArr>
                          <m:eqArrPr>
                            <m:ctrlPr>
                              <a:rPr lang="en-US" sz="2000" i="1" smtClean="0">
                                <a:solidFill>
                                  <a:schemeClr val="tx1"/>
                                </a:solidFill>
                                <a:latin typeface="Cambria Math" panose="02040503050406030204" pitchFamily="18" charset="0"/>
                                <a:sym typeface="Wingdings" pitchFamily="2" charset="2"/>
                              </a:rPr>
                            </m:ctrlPr>
                          </m:eqArrPr>
                          <m:e>
                            <m:r>
                              <m:rPr>
                                <m:sty m:val="p"/>
                              </m:rPr>
                              <a:rPr lang="en-US" sz="2000" b="0" i="0" smtClean="0">
                                <a:solidFill>
                                  <a:schemeClr val="tx1"/>
                                </a:solidFill>
                                <a:latin typeface="Cambria Math"/>
                                <a:sym typeface="Wingdings" pitchFamily="2" charset="2"/>
                              </a:rPr>
                              <m:t>x</m:t>
                            </m:r>
                            <m:r>
                              <a:rPr lang="en-US" sz="2000" b="0" i="0" smtClean="0">
                                <a:solidFill>
                                  <a:schemeClr val="tx1"/>
                                </a:solidFill>
                                <a:latin typeface="Cambria Math"/>
                                <a:sym typeface="Wingdings" pitchFamily="2" charset="2"/>
                              </a:rPr>
                              <m:t>=3</m:t>
                            </m:r>
                          </m:e>
                          <m:e>
                            <m:r>
                              <m:rPr>
                                <m:sty m:val="p"/>
                              </m:rPr>
                              <a:rPr lang="en-US" sz="2000" b="0" i="0" smtClean="0">
                                <a:solidFill>
                                  <a:schemeClr val="tx1"/>
                                </a:solidFill>
                                <a:latin typeface="Cambria Math"/>
                                <a:sym typeface="Wingdings" pitchFamily="2" charset="2"/>
                              </a:rPr>
                              <m:t>y</m:t>
                            </m:r>
                            <m:r>
                              <a:rPr lang="en-US" sz="2000" b="0" i="0" smtClean="0">
                                <a:solidFill>
                                  <a:schemeClr val="tx1"/>
                                </a:solidFill>
                                <a:latin typeface="Cambria Math"/>
                                <a:sym typeface="Wingdings" pitchFamily="2" charset="2"/>
                              </a:rPr>
                              <m:t>=−3</m:t>
                            </m:r>
                          </m:e>
                        </m:eqArr>
                      </m:e>
                    </m:d>
                  </m:oMath>
                </a14:m>
                <a:endParaRPr lang="en-US" sz="2000" dirty="0">
                  <a:solidFill>
                    <a:schemeClr val="tx1"/>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6172200" y="5083314"/>
                <a:ext cx="1828800" cy="658385"/>
              </a:xfrm>
              <a:prstGeom prst="rect">
                <a:avLst/>
              </a:prstGeom>
              <a:blipFill rotWithShape="1">
                <a:blip r:embed="rId6" cstate="print"/>
                <a:stretch>
                  <a:fillRect l="-3667"/>
                </a:stretch>
              </a:blipFill>
            </p:spPr>
            <p:txBody>
              <a:bodyPr/>
              <a:lstStyle/>
              <a:p>
                <a:r>
                  <a:rPr lang="en-US">
                    <a:noFill/>
                  </a:rPr>
                  <a:t> </a:t>
                </a:r>
              </a:p>
            </p:txBody>
          </p:sp>
        </mc:Fallback>
      </mc:AlternateContent>
      <p:sp>
        <p:nvSpPr>
          <p:cNvPr id="24" name="TextBox 23"/>
          <p:cNvSpPr txBox="1"/>
          <p:nvPr/>
        </p:nvSpPr>
        <p:spPr>
          <a:xfrm>
            <a:off x="4648200" y="5692914"/>
            <a:ext cx="4038600" cy="707886"/>
          </a:xfrm>
          <a:prstGeom prst="rect">
            <a:avLst/>
          </a:prstGeom>
          <a:noFill/>
        </p:spPr>
        <p:txBody>
          <a:bodyPr wrap="square" rtlCol="0">
            <a:spAutoFit/>
          </a:bodyPr>
          <a:lstStyle/>
          <a:p>
            <a:pPr algn="just"/>
            <a:r>
              <a:rPr lang="en-US" sz="2000" dirty="0" err="1" smtClean="0">
                <a:latin typeface="Times New Roman" pitchFamily="18" charset="0"/>
                <a:cs typeface="Times New Roman" pitchFamily="18" charset="0"/>
              </a:rPr>
              <a:t>Vậy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trình</a:t>
            </a:r>
            <a:r>
              <a:rPr lang="en-US" sz="2000" smtClean="0">
                <a:latin typeface="Times New Roman" pitchFamily="18" charset="0"/>
                <a:cs typeface="Times New Roman" pitchFamily="18" charset="0"/>
              </a:rPr>
              <a:t>  (II) có </a:t>
            </a:r>
            <a:r>
              <a:rPr lang="en-US" sz="2000" dirty="0" err="1" smtClean="0">
                <a:latin typeface="Times New Roman" pitchFamily="18" charset="0"/>
                <a:cs typeface="Times New Roman" pitchFamily="18" charset="0"/>
              </a:rPr>
              <a:t>nghiệm</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duy</a:t>
            </a:r>
            <a:r>
              <a:rPr lang="en-US" sz="2000" smtClean="0">
                <a:latin typeface="Times New Roman" pitchFamily="18" charset="0"/>
                <a:cs typeface="Times New Roman" pitchFamily="18" charset="0"/>
              </a:rPr>
              <a:t> nhất (x ; y) = (3 ; -</a:t>
            </a: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p:txBody>
      </p:sp>
      <p:sp>
        <p:nvSpPr>
          <p:cNvPr id="2" name="TextBox 1"/>
          <p:cNvSpPr txBox="1"/>
          <p:nvPr/>
        </p:nvSpPr>
        <p:spPr>
          <a:xfrm>
            <a:off x="4648200" y="2561272"/>
            <a:ext cx="3914183" cy="1477328"/>
          </a:xfrm>
          <a:prstGeom prst="rect">
            <a:avLst/>
          </a:prstGeom>
          <a:noFill/>
        </p:spPr>
        <p:txBody>
          <a:bodyPr wrap="square" rtlCol="0">
            <a:spAutoFit/>
          </a:bodyPr>
          <a:lstStyle/>
          <a:p>
            <a:pPr algn="just"/>
            <a:r>
              <a:rPr lang="en-US" smtClean="0"/>
              <a:t>Nhận xét: Hệ số của ẩn y của hai phương trình trong hệ là hai số đối nhau.</a:t>
            </a:r>
          </a:p>
          <a:p>
            <a:pPr algn="just"/>
            <a:r>
              <a:rPr lang="en-US" smtClean="0"/>
              <a:t>=&gt; Cộng hai phương trình cho nhau, vế với vế (cộng theo cột)</a:t>
            </a:r>
            <a:endParaRPr lang="en-US"/>
          </a:p>
        </p:txBody>
      </p:sp>
    </p:spTree>
    <p:extLst>
      <p:ext uri="{BB962C8B-B14F-4D97-AF65-F5344CB8AC3E}">
        <p14:creationId xmlns="" xmlns:p14="http://schemas.microsoft.com/office/powerpoint/2010/main" val="204346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xEl>
                                              <p:pRg st="4" end="4"/>
                                            </p:txEl>
                                          </p:spTgt>
                                        </p:tgtEl>
                                        <p:attrNameLst>
                                          <p:attrName>style.visibility</p:attrName>
                                        </p:attrNameLst>
                                      </p:cBhvr>
                                      <p:to>
                                        <p:strVal val="visible"/>
                                      </p:to>
                                    </p:set>
                                    <p:animEffect transition="in" filter="fade">
                                      <p:cBhvr>
                                        <p:cTn id="35" dur="1000"/>
                                        <p:tgtEl>
                                          <p:spTgt spid="17">
                                            <p:txEl>
                                              <p:pRg st="4" end="4"/>
                                            </p:txEl>
                                          </p:spTgt>
                                        </p:tgtEl>
                                      </p:cBhvr>
                                    </p:animEffect>
                                    <p:anim calcmode="lin" valueType="num">
                                      <p:cBhvr>
                                        <p:cTn id="36"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xEl>
                                              <p:pRg st="5" end="5"/>
                                            </p:txEl>
                                          </p:spTgt>
                                        </p:tgtEl>
                                        <p:attrNameLst>
                                          <p:attrName>style.visibility</p:attrName>
                                        </p:attrNameLst>
                                      </p:cBhvr>
                                      <p:to>
                                        <p:strVal val="visible"/>
                                      </p:to>
                                    </p:set>
                                    <p:animEffect transition="in" filter="fade">
                                      <p:cBhvr>
                                        <p:cTn id="42" dur="1000"/>
                                        <p:tgtEl>
                                          <p:spTgt spid="17">
                                            <p:txEl>
                                              <p:pRg st="5" end="5"/>
                                            </p:txEl>
                                          </p:spTgt>
                                        </p:tgtEl>
                                      </p:cBhvr>
                                    </p:animEffect>
                                    <p:anim calcmode="lin" valueType="num">
                                      <p:cBhvr>
                                        <p:cTn id="43"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xEl>
                                              <p:pRg st="6" end="6"/>
                                            </p:txEl>
                                          </p:spTgt>
                                        </p:tgtEl>
                                        <p:attrNameLst>
                                          <p:attrName>style.visibility</p:attrName>
                                        </p:attrNameLst>
                                      </p:cBhvr>
                                      <p:to>
                                        <p:strVal val="visible"/>
                                      </p:to>
                                    </p:set>
                                    <p:animEffect transition="in" filter="fade">
                                      <p:cBhvr>
                                        <p:cTn id="49" dur="1000"/>
                                        <p:tgtEl>
                                          <p:spTgt spid="17">
                                            <p:txEl>
                                              <p:pRg st="6" end="6"/>
                                            </p:txEl>
                                          </p:spTgt>
                                        </p:tgtEl>
                                      </p:cBhvr>
                                    </p:animEffect>
                                    <p:anim calcmode="lin" valueType="num">
                                      <p:cBhvr>
                                        <p:cTn id="50"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 calcmode="lin" valueType="num">
                                      <p:cBhvr>
                                        <p:cTn id="58" dur="1000" fill="hold"/>
                                        <p:tgtEl>
                                          <p:spTgt spid="18"/>
                                        </p:tgtEl>
                                        <p:attrNameLst>
                                          <p:attrName>style.rotation</p:attrName>
                                        </p:attrNameLst>
                                      </p:cBhvr>
                                      <p:tavLst>
                                        <p:tav tm="0">
                                          <p:val>
                                            <p:fltVal val="90"/>
                                          </p:val>
                                        </p:tav>
                                        <p:tav tm="100000">
                                          <p:val>
                                            <p:fltVal val="0"/>
                                          </p:val>
                                        </p:tav>
                                      </p:tavLst>
                                    </p:anim>
                                    <p:animEffect transition="in" filter="fade">
                                      <p:cBhvr>
                                        <p:cTn id="59" dur="10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arn(inVertical)">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ircle(in)">
                                      <p:cBhvr>
                                        <p:cTn id="69" dur="20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heel(1)">
                                      <p:cBhvr>
                                        <p:cTn id="74" dur="20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animBg="1"/>
      <p:bldP spid="22" grpId="0" animBg="1"/>
      <p:bldP spid="23" grpId="0" animBg="1"/>
      <p:bldP spid="2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3978" y="541170"/>
            <a:ext cx="8359882" cy="6012030"/>
            <a:chOff x="511970" y="291831"/>
            <a:chExt cx="11146509" cy="5787959"/>
          </a:xfrm>
        </p:grpSpPr>
        <p:cxnSp>
          <p:nvCxnSpPr>
            <p:cNvPr id="5" name="Straight Connector 4">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7EF1FC4C-8B1E-485A-9C1A-36C69CD4656E}"/>
                </a:ext>
              </a:extLst>
            </p:cNvPr>
            <p:cNvCxnSpPr/>
            <p:nvPr/>
          </p:nvCxnSpPr>
          <p:spPr>
            <a:xfrm>
              <a:off x="4571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9240D817-EDE8-4747-A2AD-C4F8E0BEAC7E}"/>
                </a:ext>
              </a:extLst>
            </p:cNvPr>
            <p:cNvSpPr txBox="1"/>
            <p:nvPr/>
          </p:nvSpPr>
          <p:spPr>
            <a:xfrm>
              <a:off x="754041" y="449817"/>
              <a:ext cx="3942701" cy="369332"/>
            </a:xfrm>
            <a:prstGeom prst="rect">
              <a:avLst/>
            </a:prstGeom>
            <a:noFill/>
          </p:spPr>
          <p:txBody>
            <a:bodyPr wrap="square" rtlCol="0">
              <a:spAutoFit/>
            </a:bodyPr>
            <a:lstStyle/>
            <a:p>
              <a:pPr algn="ctr"/>
              <a:r>
                <a:rPr lang="en-US" dirty="0" smtClean="0"/>
                <a:t>KIẾN THỨC TRỌNG TÂM</a:t>
              </a:r>
              <a:endParaRPr lang="en-US" dirty="0"/>
            </a:p>
          </p:txBody>
        </p:sp>
        <p:sp>
          <p:nvSpPr>
            <p:cNvPr id="10" name="TextBox 9"/>
            <p:cNvSpPr txBox="1"/>
            <p:nvPr/>
          </p:nvSpPr>
          <p:spPr>
            <a:xfrm>
              <a:off x="4696742" y="423137"/>
              <a:ext cx="6961737" cy="355567"/>
            </a:xfrm>
            <a:prstGeom prst="rect">
              <a:avLst/>
            </a:prstGeom>
            <a:noFill/>
          </p:spPr>
          <p:txBody>
            <a:bodyPr wrap="square" rtlCol="0">
              <a:spAutoFit/>
            </a:bodyPr>
            <a:lstStyle/>
            <a:p>
              <a:pPr algn="ctr"/>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1" name="Straight Connector 10">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14" name="TextBox 13"/>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5" name="Rectangle 3"/>
          <p:cNvSpPr>
            <a:spLocks noChangeArrowheads="1"/>
          </p:cNvSpPr>
          <p:nvPr/>
        </p:nvSpPr>
        <p:spPr bwMode="auto">
          <a:xfrm>
            <a:off x="0" y="13811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399341" y="1885890"/>
            <a:ext cx="312321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Bài</a:t>
            </a:r>
            <a:r>
              <a:rPr kumimoji="0" lang="en-US" sz="2000" b="0" i="0" u="none" strike="noStrike" cap="none" normalizeH="0" smtClean="0">
                <a:ln>
                  <a:noFill/>
                </a:ln>
                <a:solidFill>
                  <a:schemeClr val="tx1"/>
                </a:solidFill>
                <a:effectLst/>
                <a:latin typeface="Times New Roman" pitchFamily="18" charset="0"/>
                <a:ea typeface="Calibri" pitchFamily="34" charset="0"/>
                <a:cs typeface="Times New Roman" pitchFamily="18" charset="0"/>
              </a:rPr>
              <a:t> 3: </a:t>
            </a: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Giải hệ phương trình </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 xmlns:p14="http://schemas.microsoft.com/office/powerpoint/2010/main" val="2198301899"/>
              </p:ext>
            </p:extLst>
          </p:nvPr>
        </p:nvGraphicFramePr>
        <p:xfrm>
          <a:off x="598974" y="2450068"/>
          <a:ext cx="1856783" cy="1501572"/>
        </p:xfrm>
        <a:graphic>
          <a:graphicData uri="http://schemas.openxmlformats.org/presentationml/2006/ole">
            <p:oleObj spid="_x0000_s17128" name="Equation" r:id="rId3" imgW="1091726" imgH="888614" progId="Equation.DSMT4">
              <p:embed/>
            </p:oleObj>
          </a:graphicData>
        </a:graphic>
      </p:graphicFrame>
      <p:sp>
        <p:nvSpPr>
          <p:cNvPr id="20" name="TextBox 19"/>
          <p:cNvSpPr txBox="1"/>
          <p:nvPr/>
        </p:nvSpPr>
        <p:spPr>
          <a:xfrm>
            <a:off x="457200" y="4419600"/>
            <a:ext cx="2799134" cy="369332"/>
          </a:xfrm>
          <a:prstGeom prst="rect">
            <a:avLst/>
          </a:prstGeom>
          <a:noFill/>
        </p:spPr>
        <p:txBody>
          <a:bodyPr wrap="square" rtlCol="0">
            <a:spAutoFit/>
          </a:bodyPr>
          <a:lstStyle/>
          <a:p>
            <a:r>
              <a:rPr lang="en-US" smtClean="0">
                <a:solidFill>
                  <a:srgbClr val="FF0000"/>
                </a:solidFill>
              </a:rPr>
              <a:t>Phương pháp: Đặt ẩn phụ</a:t>
            </a:r>
          </a:p>
        </p:txBody>
      </p:sp>
      <p:sp>
        <p:nvSpPr>
          <p:cNvPr id="21" name="Rectangle 20"/>
          <p:cNvSpPr/>
          <p:nvPr/>
        </p:nvSpPr>
        <p:spPr>
          <a:xfrm>
            <a:off x="490624" y="5715000"/>
            <a:ext cx="2732286" cy="369332"/>
          </a:xfrm>
          <a:prstGeom prst="rect">
            <a:avLst/>
          </a:prstGeom>
        </p:spPr>
        <p:txBody>
          <a:bodyPr wrap="none">
            <a:spAutoFit/>
          </a:bodyPr>
          <a:lstStyle/>
          <a:p>
            <a:r>
              <a:rPr lang="en-US">
                <a:solidFill>
                  <a:srgbClr val="FF0000"/>
                </a:solidFill>
              </a:rPr>
              <a:t>Chú ý: Điều kiện xác định</a:t>
            </a:r>
          </a:p>
        </p:txBody>
      </p:sp>
      <p:graphicFrame>
        <p:nvGraphicFramePr>
          <p:cNvPr id="47" name="Object 46"/>
          <p:cNvGraphicFramePr>
            <a:graphicFrameLocks noChangeAspect="1"/>
          </p:cNvGraphicFramePr>
          <p:nvPr>
            <p:extLst>
              <p:ext uri="{D42A27DB-BD31-4B8C-83A1-F6EECF244321}">
                <p14:modId xmlns="" xmlns:p14="http://schemas.microsoft.com/office/powerpoint/2010/main" val="3551831582"/>
              </p:ext>
            </p:extLst>
          </p:nvPr>
        </p:nvGraphicFramePr>
        <p:xfrm>
          <a:off x="4985371" y="1407931"/>
          <a:ext cx="1186829" cy="332312"/>
        </p:xfrm>
        <a:graphic>
          <a:graphicData uri="http://schemas.openxmlformats.org/presentationml/2006/ole">
            <p:oleObj spid="_x0000_s17129" name="Equation" r:id="rId4" imgW="710891" imgH="203112" progId="Equation.DSMT4">
              <p:embed/>
            </p:oleObj>
          </a:graphicData>
        </a:graphic>
      </p:graphicFrame>
      <p:graphicFrame>
        <p:nvGraphicFramePr>
          <p:cNvPr id="48" name="Object 47"/>
          <p:cNvGraphicFramePr>
            <a:graphicFrameLocks noChangeAspect="1"/>
          </p:cNvGraphicFramePr>
          <p:nvPr>
            <p:extLst>
              <p:ext uri="{D42A27DB-BD31-4B8C-83A1-F6EECF244321}">
                <p14:modId xmlns="" xmlns:p14="http://schemas.microsoft.com/office/powerpoint/2010/main" val="2229686858"/>
              </p:ext>
            </p:extLst>
          </p:nvPr>
        </p:nvGraphicFramePr>
        <p:xfrm>
          <a:off x="4012623" y="1727886"/>
          <a:ext cx="1854777" cy="685800"/>
        </p:xfrm>
        <a:graphic>
          <a:graphicData uri="http://schemas.openxmlformats.org/presentationml/2006/ole">
            <p:oleObj spid="_x0000_s17130" name="Equation" r:id="rId5" imgW="1130300" imgH="419100" progId="Equation.DSMT4">
              <p:embed/>
            </p:oleObj>
          </a:graphicData>
        </a:graphic>
      </p:graphicFrame>
      <p:sp>
        <p:nvSpPr>
          <p:cNvPr id="49" name="Rectangle 33"/>
          <p:cNvSpPr>
            <a:spLocks noChangeArrowheads="1"/>
          </p:cNvSpPr>
          <p:nvPr/>
        </p:nvSpPr>
        <p:spPr bwMode="auto">
          <a:xfrm>
            <a:off x="3505200" y="1371600"/>
            <a:ext cx="1752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Giải: ĐKXĐ: </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52" name="TextBox 51"/>
          <p:cNvSpPr txBox="1"/>
          <p:nvPr/>
        </p:nvSpPr>
        <p:spPr>
          <a:xfrm>
            <a:off x="3429000" y="1840468"/>
            <a:ext cx="609600" cy="400110"/>
          </a:xfrm>
          <a:prstGeom prst="rect">
            <a:avLst/>
          </a:prstGeom>
          <a:noFill/>
        </p:spPr>
        <p:txBody>
          <a:bodyPr wrap="square" rtlCol="0">
            <a:spAutoFit/>
          </a:bodyPr>
          <a:lstStyle/>
          <a:p>
            <a:r>
              <a:rPr lang="en-US" sz="2000" smtClean="0"/>
              <a:t>Đặt</a:t>
            </a:r>
            <a:endParaRPr lang="en-US" sz="2000"/>
          </a:p>
        </p:txBody>
      </p:sp>
      <p:sp>
        <p:nvSpPr>
          <p:cNvPr id="53" name="TextBox 52"/>
          <p:cNvSpPr txBox="1"/>
          <p:nvPr/>
        </p:nvSpPr>
        <p:spPr>
          <a:xfrm>
            <a:off x="3505200" y="2660650"/>
            <a:ext cx="1676400" cy="369332"/>
          </a:xfrm>
          <a:prstGeom prst="rect">
            <a:avLst/>
          </a:prstGeom>
          <a:noFill/>
        </p:spPr>
        <p:txBody>
          <a:bodyPr wrap="square" rtlCol="0">
            <a:spAutoFit/>
          </a:bodyPr>
          <a:lstStyle/>
          <a:p>
            <a:r>
              <a:rPr lang="en-US" smtClean="0"/>
              <a:t>Hệ trở thành:</a:t>
            </a:r>
            <a:endParaRPr lang="en-US"/>
          </a:p>
        </p:txBody>
      </p:sp>
      <p:graphicFrame>
        <p:nvGraphicFramePr>
          <p:cNvPr id="54" name="Object 53"/>
          <p:cNvGraphicFramePr>
            <a:graphicFrameLocks noChangeAspect="1"/>
          </p:cNvGraphicFramePr>
          <p:nvPr>
            <p:extLst>
              <p:ext uri="{D42A27DB-BD31-4B8C-83A1-F6EECF244321}">
                <p14:modId xmlns="" xmlns:p14="http://schemas.microsoft.com/office/powerpoint/2010/main" val="509828273"/>
              </p:ext>
            </p:extLst>
          </p:nvPr>
        </p:nvGraphicFramePr>
        <p:xfrm>
          <a:off x="4997450" y="2535238"/>
          <a:ext cx="1098550" cy="665162"/>
        </p:xfrm>
        <a:graphic>
          <a:graphicData uri="http://schemas.openxmlformats.org/presentationml/2006/ole">
            <p:oleObj spid="_x0000_s17131" name="Equation" r:id="rId6" imgW="749160" imgH="457200" progId="Equation.DSMT4">
              <p:embed/>
            </p:oleObj>
          </a:graphicData>
        </a:graphic>
      </p:graphicFrame>
      <p:sp>
        <p:nvSpPr>
          <p:cNvPr id="55" name="Rectangle 46"/>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 name="Object 55"/>
          <p:cNvGraphicFramePr>
            <a:graphicFrameLocks noChangeAspect="1"/>
          </p:cNvGraphicFramePr>
          <p:nvPr>
            <p:extLst>
              <p:ext uri="{D42A27DB-BD31-4B8C-83A1-F6EECF244321}">
                <p14:modId xmlns="" xmlns:p14="http://schemas.microsoft.com/office/powerpoint/2010/main" val="172386421"/>
              </p:ext>
            </p:extLst>
          </p:nvPr>
        </p:nvGraphicFramePr>
        <p:xfrm>
          <a:off x="6178550" y="2524125"/>
          <a:ext cx="1722438" cy="676275"/>
        </p:xfrm>
        <a:graphic>
          <a:graphicData uri="http://schemas.openxmlformats.org/presentationml/2006/ole">
            <p:oleObj spid="_x0000_s17132" name="Equation" r:id="rId7" imgW="1282680" imgH="507960" progId="Equation.DSMT4">
              <p:embed/>
            </p:oleObj>
          </a:graphicData>
        </a:graphic>
      </p:graphicFrame>
      <p:sp>
        <p:nvSpPr>
          <p:cNvPr id="57" name="Rectangle 53"/>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 name="Object 57"/>
          <p:cNvGraphicFramePr>
            <a:graphicFrameLocks noChangeAspect="1"/>
          </p:cNvGraphicFramePr>
          <p:nvPr>
            <p:extLst>
              <p:ext uri="{D42A27DB-BD31-4B8C-83A1-F6EECF244321}">
                <p14:modId xmlns="" xmlns:p14="http://schemas.microsoft.com/office/powerpoint/2010/main" val="1999088246"/>
              </p:ext>
            </p:extLst>
          </p:nvPr>
        </p:nvGraphicFramePr>
        <p:xfrm>
          <a:off x="3532188" y="3403599"/>
          <a:ext cx="1641475" cy="649288"/>
        </p:xfrm>
        <a:graphic>
          <a:graphicData uri="http://schemas.openxmlformats.org/presentationml/2006/ole">
            <p:oleObj spid="_x0000_s17133" name="Equation" r:id="rId8" imgW="1155600" imgH="457200" progId="Equation.DSMT4">
              <p:embed/>
            </p:oleObj>
          </a:graphicData>
        </a:graphic>
      </p:graphicFrame>
      <p:sp>
        <p:nvSpPr>
          <p:cNvPr id="59" name="Rectangle 55"/>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 name="Object 59"/>
          <p:cNvGraphicFramePr>
            <a:graphicFrameLocks noChangeAspect="1"/>
          </p:cNvGraphicFramePr>
          <p:nvPr>
            <p:extLst>
              <p:ext uri="{D42A27DB-BD31-4B8C-83A1-F6EECF244321}">
                <p14:modId xmlns="" xmlns:p14="http://schemas.microsoft.com/office/powerpoint/2010/main" val="3130574290"/>
              </p:ext>
            </p:extLst>
          </p:nvPr>
        </p:nvGraphicFramePr>
        <p:xfrm>
          <a:off x="5181600" y="3276600"/>
          <a:ext cx="1050925" cy="819150"/>
        </p:xfrm>
        <a:graphic>
          <a:graphicData uri="http://schemas.openxmlformats.org/presentationml/2006/ole">
            <p:oleObj spid="_x0000_s17134" name="Equation" r:id="rId9" imgW="838080" imgH="660240" progId="Equation.DSMT4">
              <p:embed/>
            </p:oleObj>
          </a:graphicData>
        </a:graphic>
      </p:graphicFrame>
      <p:sp>
        <p:nvSpPr>
          <p:cNvPr id="61" name="Rectangle 57"/>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 name="Object 61"/>
          <p:cNvGraphicFramePr>
            <a:graphicFrameLocks noChangeAspect="1"/>
          </p:cNvGraphicFramePr>
          <p:nvPr>
            <p:extLst>
              <p:ext uri="{D42A27DB-BD31-4B8C-83A1-F6EECF244321}">
                <p14:modId xmlns="" xmlns:p14="http://schemas.microsoft.com/office/powerpoint/2010/main" val="416769769"/>
              </p:ext>
            </p:extLst>
          </p:nvPr>
        </p:nvGraphicFramePr>
        <p:xfrm>
          <a:off x="6400800" y="3200400"/>
          <a:ext cx="817600" cy="1037153"/>
        </p:xfrm>
        <a:graphic>
          <a:graphicData uri="http://schemas.openxmlformats.org/presentationml/2006/ole">
            <p:oleObj spid="_x0000_s17135" name="Equation" r:id="rId10" imgW="660240" imgH="838080" progId="Equation.DSMT4">
              <p:embed/>
            </p:oleObj>
          </a:graphicData>
        </a:graphic>
      </p:graphicFrame>
      <p:sp>
        <p:nvSpPr>
          <p:cNvPr id="63" name="TextBox 62"/>
          <p:cNvSpPr txBox="1"/>
          <p:nvPr/>
        </p:nvSpPr>
        <p:spPr>
          <a:xfrm>
            <a:off x="6477001" y="5268912"/>
            <a:ext cx="2180968" cy="369332"/>
          </a:xfrm>
          <a:prstGeom prst="rect">
            <a:avLst/>
          </a:prstGeom>
          <a:noFill/>
        </p:spPr>
        <p:txBody>
          <a:bodyPr wrap="square" rtlCol="0">
            <a:spAutoFit/>
          </a:bodyPr>
          <a:lstStyle/>
          <a:p>
            <a:r>
              <a:rPr lang="en-US" smtClean="0"/>
              <a:t>(thỏa mãn ĐKXĐ)</a:t>
            </a:r>
            <a:endParaRPr lang="en-US"/>
          </a:p>
        </p:txBody>
      </p:sp>
      <p:sp>
        <p:nvSpPr>
          <p:cNvPr id="64" name="TextBox 63"/>
          <p:cNvSpPr txBox="1"/>
          <p:nvPr/>
        </p:nvSpPr>
        <p:spPr>
          <a:xfrm>
            <a:off x="3522557" y="4626530"/>
            <a:ext cx="897043" cy="369332"/>
          </a:xfrm>
          <a:prstGeom prst="rect">
            <a:avLst/>
          </a:prstGeom>
          <a:noFill/>
        </p:spPr>
        <p:txBody>
          <a:bodyPr wrap="square" rtlCol="0">
            <a:spAutoFit/>
          </a:bodyPr>
          <a:lstStyle/>
          <a:p>
            <a:r>
              <a:rPr lang="en-US" smtClean="0"/>
              <a:t>Suy ra:</a:t>
            </a:r>
            <a:endParaRPr lang="en-US"/>
          </a:p>
        </p:txBody>
      </p:sp>
      <p:graphicFrame>
        <p:nvGraphicFramePr>
          <p:cNvPr id="65" name="Object 64"/>
          <p:cNvGraphicFramePr>
            <a:graphicFrameLocks noChangeAspect="1"/>
          </p:cNvGraphicFramePr>
          <p:nvPr>
            <p:extLst>
              <p:ext uri="{D42A27DB-BD31-4B8C-83A1-F6EECF244321}">
                <p14:modId xmlns="" xmlns:p14="http://schemas.microsoft.com/office/powerpoint/2010/main" val="475605220"/>
              </p:ext>
            </p:extLst>
          </p:nvPr>
        </p:nvGraphicFramePr>
        <p:xfrm>
          <a:off x="4440238" y="4292600"/>
          <a:ext cx="566737" cy="1036637"/>
        </p:xfrm>
        <a:graphic>
          <a:graphicData uri="http://schemas.openxmlformats.org/presentationml/2006/ole">
            <p:oleObj spid="_x0000_s17136" name="Equation" r:id="rId11" imgW="457200" imgH="838080" progId="Equation.DSMT4">
              <p:embed/>
            </p:oleObj>
          </a:graphicData>
        </a:graphic>
      </p:graphicFrame>
      <p:graphicFrame>
        <p:nvGraphicFramePr>
          <p:cNvPr id="66" name="Object 65"/>
          <p:cNvGraphicFramePr>
            <a:graphicFrameLocks noChangeAspect="1"/>
          </p:cNvGraphicFramePr>
          <p:nvPr>
            <p:extLst>
              <p:ext uri="{D42A27DB-BD31-4B8C-83A1-F6EECF244321}">
                <p14:modId xmlns="" xmlns:p14="http://schemas.microsoft.com/office/powerpoint/2010/main" val="3826899959"/>
              </p:ext>
            </p:extLst>
          </p:nvPr>
        </p:nvGraphicFramePr>
        <p:xfrm>
          <a:off x="5148263" y="4278312"/>
          <a:ext cx="1100137" cy="1066800"/>
        </p:xfrm>
        <a:graphic>
          <a:graphicData uri="http://schemas.openxmlformats.org/presentationml/2006/ole">
            <p:oleObj spid="_x0000_s17137" name="Equation" r:id="rId12" imgW="888840" imgH="863280" progId="Equation.DSMT4">
              <p:embed/>
            </p:oleObj>
          </a:graphicData>
        </a:graphic>
      </p:graphicFrame>
      <p:graphicFrame>
        <p:nvGraphicFramePr>
          <p:cNvPr id="67" name="Object 66"/>
          <p:cNvGraphicFramePr>
            <a:graphicFrameLocks noChangeAspect="1"/>
          </p:cNvGraphicFramePr>
          <p:nvPr>
            <p:extLst>
              <p:ext uri="{D42A27DB-BD31-4B8C-83A1-F6EECF244321}">
                <p14:modId xmlns="" xmlns:p14="http://schemas.microsoft.com/office/powerpoint/2010/main" val="316595277"/>
              </p:ext>
            </p:extLst>
          </p:nvPr>
        </p:nvGraphicFramePr>
        <p:xfrm>
          <a:off x="6324600" y="4273550"/>
          <a:ext cx="1068388" cy="1035050"/>
        </p:xfrm>
        <a:graphic>
          <a:graphicData uri="http://schemas.openxmlformats.org/presentationml/2006/ole">
            <p:oleObj spid="_x0000_s17138" name="Equation" r:id="rId13" imgW="863280" imgH="838080" progId="Equation.DSMT4">
              <p:embed/>
            </p:oleObj>
          </a:graphicData>
        </a:graphic>
      </p:graphicFrame>
      <p:graphicFrame>
        <p:nvGraphicFramePr>
          <p:cNvPr id="68" name="Object 67"/>
          <p:cNvGraphicFramePr>
            <a:graphicFrameLocks noChangeAspect="1"/>
          </p:cNvGraphicFramePr>
          <p:nvPr>
            <p:extLst>
              <p:ext uri="{D42A27DB-BD31-4B8C-83A1-F6EECF244321}">
                <p14:modId xmlns="" xmlns:p14="http://schemas.microsoft.com/office/powerpoint/2010/main" val="3951046926"/>
              </p:ext>
            </p:extLst>
          </p:nvPr>
        </p:nvGraphicFramePr>
        <p:xfrm>
          <a:off x="7513638" y="4267200"/>
          <a:ext cx="879475" cy="1035050"/>
        </p:xfrm>
        <a:graphic>
          <a:graphicData uri="http://schemas.openxmlformats.org/presentationml/2006/ole">
            <p:oleObj spid="_x0000_s17139" name="Equation" r:id="rId14" imgW="711000" imgH="838080" progId="Equation.DSMT4">
              <p:embed/>
            </p:oleObj>
          </a:graphicData>
        </a:graphic>
      </p:graphicFrame>
      <p:sp>
        <p:nvSpPr>
          <p:cNvPr id="69" name="Rectangle 79"/>
          <p:cNvSpPr>
            <a:spLocks noChangeArrowheads="1"/>
          </p:cNvSpPr>
          <p:nvPr/>
        </p:nvSpPr>
        <p:spPr bwMode="auto">
          <a:xfrm>
            <a:off x="3448140" y="5562600"/>
            <a:ext cx="485766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Vậy hệ phương trình đã cho có nghiệm duy nhất </a:t>
            </a:r>
          </a:p>
        </p:txBody>
      </p:sp>
      <p:graphicFrame>
        <p:nvGraphicFramePr>
          <p:cNvPr id="70" name="Object 69"/>
          <p:cNvGraphicFramePr>
            <a:graphicFrameLocks noChangeAspect="1"/>
          </p:cNvGraphicFramePr>
          <p:nvPr>
            <p:extLst>
              <p:ext uri="{D42A27DB-BD31-4B8C-83A1-F6EECF244321}">
                <p14:modId xmlns="" xmlns:p14="http://schemas.microsoft.com/office/powerpoint/2010/main" val="1312478606"/>
              </p:ext>
            </p:extLst>
          </p:nvPr>
        </p:nvGraphicFramePr>
        <p:xfrm>
          <a:off x="3530600" y="5943600"/>
          <a:ext cx="1346200" cy="571500"/>
        </p:xfrm>
        <a:graphic>
          <a:graphicData uri="http://schemas.openxmlformats.org/presentationml/2006/ole">
            <p:oleObj spid="_x0000_s17140" name="Equation" r:id="rId15" imgW="1002960" imgH="431640" progId="Equation.DSMT4">
              <p:embed/>
            </p:oleObj>
          </a:graphicData>
        </a:graphic>
      </p:graphicFrame>
      <p:sp>
        <p:nvSpPr>
          <p:cNvPr id="71" name="Rectangle 80"/>
          <p:cNvSpPr>
            <a:spLocks noChangeArrowheads="1"/>
          </p:cNvSpPr>
          <p:nvPr/>
        </p:nvSpPr>
        <p:spPr bwMode="auto">
          <a:xfrm>
            <a:off x="0" y="9239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016500" algn="l"/>
              </a:tabLst>
            </a:pPr>
            <a:r>
              <a:rPr kumimoji="0" lang="en-US" sz="13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TextBox 40"/>
          <p:cNvSpPr txBox="1"/>
          <p:nvPr/>
        </p:nvSpPr>
        <p:spPr>
          <a:xfrm>
            <a:off x="477466" y="4038600"/>
            <a:ext cx="2799134" cy="369332"/>
          </a:xfrm>
          <a:prstGeom prst="rect">
            <a:avLst/>
          </a:prstGeom>
          <a:noFill/>
        </p:spPr>
        <p:txBody>
          <a:bodyPr wrap="square" rtlCol="0">
            <a:spAutoFit/>
          </a:bodyPr>
          <a:lstStyle/>
          <a:p>
            <a:r>
              <a:rPr lang="en-US" smtClean="0"/>
              <a:t>Nêu phương pháp làm?</a:t>
            </a:r>
          </a:p>
        </p:txBody>
      </p:sp>
      <p:sp>
        <p:nvSpPr>
          <p:cNvPr id="42" name="Rectangle 41"/>
          <p:cNvSpPr/>
          <p:nvPr/>
        </p:nvSpPr>
        <p:spPr>
          <a:xfrm>
            <a:off x="487221" y="4992469"/>
            <a:ext cx="2713179" cy="646331"/>
          </a:xfrm>
          <a:prstGeom prst="rect">
            <a:avLst/>
          </a:prstGeom>
        </p:spPr>
        <p:txBody>
          <a:bodyPr wrap="none">
            <a:spAutoFit/>
          </a:bodyPr>
          <a:lstStyle/>
          <a:p>
            <a:r>
              <a:rPr lang="en-US" smtClean="0"/>
              <a:t>Trước khi giải hệ, em cần</a:t>
            </a:r>
          </a:p>
          <a:p>
            <a:r>
              <a:rPr lang="en-US" smtClean="0"/>
              <a:t> chú ý điều gì?</a:t>
            </a:r>
            <a:endParaRPr lang="en-US"/>
          </a:p>
        </p:txBody>
      </p:sp>
      <p:sp>
        <p:nvSpPr>
          <p:cNvPr id="43" name="Rectangle 2"/>
          <p:cNvSpPr>
            <a:spLocks noChangeArrowheads="1"/>
          </p:cNvSpPr>
          <p:nvPr/>
        </p:nvSpPr>
        <p:spPr bwMode="auto">
          <a:xfrm>
            <a:off x="475541" y="1440358"/>
            <a:ext cx="242005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smtClean="0">
                <a:latin typeface="Times New Roman" pitchFamily="18" charset="0"/>
                <a:cs typeface="Times New Roman" pitchFamily="18" charset="0"/>
              </a:rPr>
              <a:t>Dạng khác (5’):</a:t>
            </a:r>
            <a:endParaRPr kumimoji="0" lang="en-US" sz="2000" b="1"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7432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par>
                                <p:cTn id="28" presetID="16" presetClass="entr" presetSubtype="21"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arn(inVertical)">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500" fill="hold"/>
                                        <p:tgtEl>
                                          <p:spTgt spid="62"/>
                                        </p:tgtEl>
                                        <p:attrNameLst>
                                          <p:attrName>ppt_x</p:attrName>
                                        </p:attrNameLst>
                                      </p:cBhvr>
                                      <p:tavLst>
                                        <p:tav tm="0">
                                          <p:val>
                                            <p:strVal val="#ppt_x"/>
                                          </p:val>
                                        </p:tav>
                                        <p:tav tm="100000">
                                          <p:val>
                                            <p:strVal val="#ppt_x"/>
                                          </p:val>
                                        </p:tav>
                                      </p:tavLst>
                                    </p:anim>
                                    <p:anim calcmode="lin" valueType="num">
                                      <p:cBhvr additive="base">
                                        <p:cTn id="6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barn(inVertical)">
                                      <p:cBhvr>
                                        <p:cTn id="68" dur="500"/>
                                        <p:tgtEl>
                                          <p:spTgt spid="64"/>
                                        </p:tgtEl>
                                      </p:cBhvr>
                                    </p:animEffect>
                                  </p:childTnLst>
                                </p:cTn>
                              </p:par>
                              <p:par>
                                <p:cTn id="69" presetID="16" presetClass="entr" presetSubtype="21"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barn(inVertical)">
                                      <p:cBhvr>
                                        <p:cTn id="71" dur="500"/>
                                        <p:tgtEl>
                                          <p:spTgt spid="65"/>
                                        </p:tgtEl>
                                      </p:cBhvr>
                                    </p:animEffect>
                                  </p:childTnLst>
                                </p:cTn>
                              </p:par>
                              <p:par>
                                <p:cTn id="72" presetID="16" presetClass="entr" presetSubtype="21" fill="hold"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arn(inVertical)">
                                      <p:cBhvr>
                                        <p:cTn id="74" dur="500"/>
                                        <p:tgtEl>
                                          <p:spTgt spid="6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circle(in)">
                                      <p:cBhvr>
                                        <p:cTn id="79" dur="2000"/>
                                        <p:tgtEl>
                                          <p:spTgt spid="67"/>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heel(1)">
                                      <p:cBhvr>
                                        <p:cTn id="84" dur="20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500"/>
                                        <p:tgtEl>
                                          <p:spTgt spid="69"/>
                                        </p:tgtEl>
                                      </p:cBhvr>
                                    </p:animEffect>
                                  </p:childTnLst>
                                </p:cTn>
                              </p:par>
                              <p:par>
                                <p:cTn id="94" presetID="10" presetClass="entr" presetSubtype="0" fill="hold" nodeType="with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fade">
                                      <p:cBhvr>
                                        <p:cTn id="9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49" grpId="0"/>
      <p:bldP spid="52" grpId="0"/>
      <p:bldP spid="53" grpId="0"/>
      <p:bldP spid="63" grpId="0"/>
      <p:bldP spid="64" grpId="0"/>
      <p:bldP spid="69"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3978" y="541170"/>
            <a:ext cx="8359882" cy="6012030"/>
            <a:chOff x="511970" y="291831"/>
            <a:chExt cx="11146509" cy="5787959"/>
          </a:xfrm>
        </p:grpSpPr>
        <p:cxnSp>
          <p:nvCxnSpPr>
            <p:cNvPr id="5" name="Straight Connector 4">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0" name="TextBox 9"/>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1" name="Straight Connector 10">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14" name="TextBox 13"/>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5" name="TextBox 14"/>
          <p:cNvSpPr txBox="1"/>
          <p:nvPr/>
        </p:nvSpPr>
        <p:spPr>
          <a:xfrm>
            <a:off x="457200" y="1349514"/>
            <a:ext cx="4106719" cy="707886"/>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5. Giải </a:t>
            </a:r>
            <a:r>
              <a:rPr lang="en-US" sz="2000" b="1" dirty="0" err="1" smtClean="0">
                <a:latin typeface="Times New Roman" pitchFamily="18" charset="0"/>
                <a:cs typeface="Times New Roman" pitchFamily="18" charset="0"/>
              </a:rPr>
              <a:t>bài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toán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lập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hệ</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phương</a:t>
            </a:r>
            <a:r>
              <a:rPr lang="en-US" sz="2000" b="1" smtClean="0">
                <a:latin typeface="Times New Roman" pitchFamily="18" charset="0"/>
                <a:cs typeface="Times New Roman" pitchFamily="18" charset="0"/>
              </a:rPr>
              <a:t> trình (1’)</a:t>
            </a:r>
            <a:endParaRPr lang="en-US" sz="2000" b="1" dirty="0">
              <a:latin typeface="Times New Roman" pitchFamily="18" charset="0"/>
              <a:cs typeface="Times New Roman" pitchFamily="18" charset="0"/>
            </a:endParaRPr>
          </a:p>
        </p:txBody>
      </p:sp>
      <p:sp>
        <p:nvSpPr>
          <p:cNvPr id="16" name="TextBox 15"/>
          <p:cNvSpPr txBox="1"/>
          <p:nvPr/>
        </p:nvSpPr>
        <p:spPr>
          <a:xfrm>
            <a:off x="457200" y="2017455"/>
            <a:ext cx="4106719" cy="2554545"/>
          </a:xfrm>
          <a:prstGeom prst="rect">
            <a:avLst/>
          </a:prstGeom>
          <a:noFill/>
        </p:spPr>
        <p:txBody>
          <a:bodyPr wrap="square" rtlCol="0">
            <a:spAutoFit/>
          </a:bodyPr>
          <a:lstStyle/>
          <a:p>
            <a:pPr algn="just"/>
            <a:r>
              <a:rPr lang="en-US" sz="2000" smtClean="0">
                <a:latin typeface="Times New Roman" pitchFamily="18" charset="0"/>
                <a:cs typeface="Times New Roman" pitchFamily="18" charset="0"/>
              </a:rPr>
              <a:t>Bước 1: </a:t>
            </a:r>
            <a:r>
              <a:rPr lang="en-US" sz="2000" dirty="0" err="1" smtClean="0">
                <a:latin typeface="Times New Roman" pitchFamily="18" charset="0"/>
                <a:cs typeface="Times New Roman" pitchFamily="18" charset="0"/>
              </a:rPr>
              <a:t>Lập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a:t>
            </a:r>
          </a:p>
          <a:p>
            <a:pPr marL="285750" indent="-285750" algn="just">
              <a:buFont typeface="Wingdings" pitchFamily="2" charset="2"/>
              <a:buChar char="Ø"/>
            </a:pPr>
            <a:r>
              <a:rPr lang="en-US" sz="2000" dirty="0" err="1" smtClean="0">
                <a:latin typeface="Times New Roman" pitchFamily="18" charset="0"/>
                <a:cs typeface="Times New Roman" pitchFamily="18" charset="0"/>
              </a:rPr>
              <a:t>Chọn</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hai</a:t>
            </a:r>
            <a:r>
              <a:rPr lang="en-US" sz="2000" smtClean="0">
                <a:latin typeface="Times New Roman" pitchFamily="18" charset="0"/>
                <a:cs typeface="Times New Roman" pitchFamily="18" charset="0"/>
              </a:rPr>
              <a:t> ẩn, chọn đơn vị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đặt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thích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hợp</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cho</a:t>
            </a:r>
            <a:r>
              <a:rPr lang="en-US" sz="2000" smtClean="0">
                <a:latin typeface="Times New Roman" pitchFamily="18" charset="0"/>
                <a:cs typeface="Times New Roman" pitchFamily="18" charset="0"/>
              </a:rPr>
              <a:t> chúng.</a:t>
            </a:r>
            <a:endParaRPr lang="en-US" sz="2000" dirty="0" smtClean="0">
              <a:latin typeface="Times New Roman" pitchFamily="18" charset="0"/>
              <a:cs typeface="Times New Roman" pitchFamily="18" charset="0"/>
            </a:endParaRPr>
          </a:p>
          <a:p>
            <a:pPr marL="285750" indent="-285750" algn="just">
              <a:buFont typeface="Wingdings" pitchFamily="2" charset="2"/>
              <a:buChar char="Ø"/>
            </a:pPr>
            <a:r>
              <a:rPr lang="en-US" sz="2000" dirty="0" err="1" smtClean="0">
                <a:latin typeface="Times New Roman" pitchFamily="18" charset="0"/>
                <a:cs typeface="Times New Roman" pitchFamily="18" charset="0"/>
              </a:rPr>
              <a:t>Biểu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diễn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lượng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chưa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theo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ẩn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lượng</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đã</a:t>
            </a:r>
            <a:r>
              <a:rPr lang="en-US" sz="2000" smtClean="0">
                <a:latin typeface="Times New Roman" pitchFamily="18" charset="0"/>
                <a:cs typeface="Times New Roman" pitchFamily="18" charset="0"/>
              </a:rPr>
              <a:t> biết.</a:t>
            </a:r>
            <a:endParaRPr lang="en-US" sz="2000" dirty="0" smtClean="0">
              <a:latin typeface="Times New Roman" pitchFamily="18" charset="0"/>
              <a:cs typeface="Times New Roman" pitchFamily="18" charset="0"/>
            </a:endParaRPr>
          </a:p>
          <a:p>
            <a:pPr marL="285750" indent="-285750" algn="just">
              <a:buFont typeface="Wingdings" pitchFamily="2" charset="2"/>
              <a:buChar char="Ø"/>
            </a:pPr>
            <a:r>
              <a:rPr lang="en-US" sz="2000" dirty="0" err="1" smtClean="0">
                <a:latin typeface="Times New Roman" pitchFamily="18" charset="0"/>
                <a:cs typeface="Times New Roman" pitchFamily="18" charset="0"/>
              </a:rPr>
              <a:t>Lập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giữa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đại</a:t>
            </a:r>
            <a:r>
              <a:rPr lang="en-US" sz="2000" smtClean="0">
                <a:latin typeface="Times New Roman" pitchFamily="18" charset="0"/>
                <a:cs typeface="Times New Roman" pitchFamily="18" charset="0"/>
              </a:rPr>
              <a:t> lượng.</a:t>
            </a:r>
          </a:p>
          <a:p>
            <a:pPr algn="just"/>
            <a:r>
              <a:rPr lang="en-US" sz="2000" smtClean="0">
                <a:latin typeface="Times New Roman" pitchFamily="18" charset="0"/>
                <a:cs typeface="Times New Roman" pitchFamily="18" charset="0"/>
              </a:rPr>
              <a:t>=&gt; Hệ phương trình.</a:t>
            </a:r>
            <a:endParaRPr lang="en-US" sz="2000" dirty="0" smtClean="0">
              <a:latin typeface="Times New Roman" pitchFamily="18" charset="0"/>
              <a:cs typeface="Times New Roman" pitchFamily="18" charset="0"/>
            </a:endParaRPr>
          </a:p>
        </p:txBody>
      </p:sp>
      <p:sp>
        <p:nvSpPr>
          <p:cNvPr id="17" name="TextBox 16"/>
          <p:cNvSpPr txBox="1"/>
          <p:nvPr/>
        </p:nvSpPr>
        <p:spPr>
          <a:xfrm>
            <a:off x="457200" y="4473714"/>
            <a:ext cx="4106719" cy="707886"/>
          </a:xfrm>
          <a:prstGeom prst="rect">
            <a:avLst/>
          </a:prstGeom>
          <a:noFill/>
        </p:spPr>
        <p:txBody>
          <a:bodyPr wrap="square" rtlCol="0">
            <a:spAutoFit/>
          </a:bodyPr>
          <a:lstStyle/>
          <a:p>
            <a:pPr algn="just"/>
            <a:r>
              <a:rPr lang="en-US" sz="2000" smtClean="0">
                <a:latin typeface="Times New Roman" pitchFamily="18" charset="0"/>
                <a:cs typeface="Times New Roman" pitchFamily="18" charset="0"/>
              </a:rPr>
              <a:t>Bước 2: Giải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nói</a:t>
            </a:r>
            <a:r>
              <a:rPr lang="en-US" sz="2000" smtClean="0">
                <a:latin typeface="Times New Roman" pitchFamily="18" charset="0"/>
                <a:cs typeface="Times New Roman" pitchFamily="18" charset="0"/>
              </a:rPr>
              <a:t> trên.</a:t>
            </a:r>
            <a:endParaRPr lang="en-US" sz="2000" dirty="0">
              <a:latin typeface="Times New Roman" pitchFamily="18" charset="0"/>
              <a:cs typeface="Times New Roman" pitchFamily="18" charset="0"/>
            </a:endParaRPr>
          </a:p>
        </p:txBody>
      </p:sp>
      <p:sp>
        <p:nvSpPr>
          <p:cNvPr id="18" name="TextBox 17"/>
          <p:cNvSpPr txBox="1"/>
          <p:nvPr/>
        </p:nvSpPr>
        <p:spPr>
          <a:xfrm>
            <a:off x="457200" y="5153561"/>
            <a:ext cx="4129519" cy="1323439"/>
          </a:xfrm>
          <a:prstGeom prst="rect">
            <a:avLst/>
          </a:prstGeom>
          <a:noFill/>
        </p:spPr>
        <p:txBody>
          <a:bodyPr wrap="square" rtlCol="0">
            <a:spAutoFit/>
          </a:bodyPr>
          <a:lstStyle/>
          <a:p>
            <a:pPr algn="just"/>
            <a:r>
              <a:rPr lang="en-US" sz="2000" smtClean="0">
                <a:latin typeface="Times New Roman" pitchFamily="18" charset="0"/>
                <a:cs typeface="Times New Roman" pitchFamily="18" charset="0"/>
              </a:rPr>
              <a:t>Bước 3: Trả lời: Kiểm tra xem trong các nghiệm của hệ phương trình, nghiệm nào thích hợp với bài toán (điều kiện ban đầu) và kết luận.</a:t>
            </a:r>
            <a:endParaRPr lang="en-US" sz="2000" dirty="0">
              <a:latin typeface="Times New Roman" pitchFamily="18" charset="0"/>
              <a:cs typeface="Times New Roman" pitchFamily="18" charset="0"/>
            </a:endParaRPr>
          </a:p>
        </p:txBody>
      </p:sp>
      <p:sp>
        <p:nvSpPr>
          <p:cNvPr id="2" name="TextBox 1"/>
          <p:cNvSpPr txBox="1"/>
          <p:nvPr/>
        </p:nvSpPr>
        <p:spPr>
          <a:xfrm>
            <a:off x="5410200" y="3540761"/>
            <a:ext cx="2514600" cy="369332"/>
          </a:xfrm>
          <a:prstGeom prst="rect">
            <a:avLst/>
          </a:prstGeom>
          <a:noFill/>
        </p:spPr>
        <p:txBody>
          <a:bodyPr wrap="square" rtlCol="0">
            <a:spAutoFit/>
          </a:bodyPr>
          <a:lstStyle/>
          <a:p>
            <a:r>
              <a:rPr lang="en-US" smtClean="0"/>
              <a:t>Học sinh nghe giảng</a:t>
            </a:r>
            <a:endParaRPr lang="en-US"/>
          </a:p>
        </p:txBody>
      </p:sp>
    </p:spTree>
    <p:extLst>
      <p:ext uri="{BB962C8B-B14F-4D97-AF65-F5344CB8AC3E}">
        <p14:creationId xmlns="" xmlns:p14="http://schemas.microsoft.com/office/powerpoint/2010/main" val="249978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down)">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anim calcmode="lin" valueType="num">
                                      <p:cBhvr>
                                        <p:cTn id="1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fade">
                                      <p:cBhvr>
                                        <p:cTn id="24" dur="1000"/>
                                        <p:tgtEl>
                                          <p:spTgt spid="16">
                                            <p:txEl>
                                              <p:pRg st="3" end="3"/>
                                            </p:txEl>
                                          </p:spTgt>
                                        </p:tgtEl>
                                      </p:cBhvr>
                                    </p:animEffect>
                                    <p:anim calcmode="lin" valueType="num">
                                      <p:cBhvr>
                                        <p:cTn id="25"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1000"/>
                                        <p:tgtEl>
                                          <p:spTgt spid="16">
                                            <p:txEl>
                                              <p:pRg st="4" end="4"/>
                                            </p:txEl>
                                          </p:spTgt>
                                        </p:tgtEl>
                                      </p:cBhvr>
                                    </p:animEffect>
                                    <p:anim calcmode="lin" valueType="num">
                                      <p:cBhvr>
                                        <p:cTn id="3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barn(inVertical)">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xit" presetSubtype="0" fill="hold" grpId="0" nodeType="clickEffect">
                                  <p:stCondLst>
                                    <p:cond delay="0"/>
                                  </p:stCondLst>
                                  <p:childTnLst>
                                    <p:animEffect transition="out" filter="fade">
                                      <p:cBhvr>
                                        <p:cTn id="48" dur="2000"/>
                                        <p:tgtEl>
                                          <p:spTgt spid="16">
                                            <p:txEl>
                                              <p:pRg st="0" end="0"/>
                                            </p:txEl>
                                          </p:spTgt>
                                        </p:tgtEl>
                                      </p:cBhvr>
                                    </p:animEffect>
                                    <p:anim calcmode="lin" valueType="num">
                                      <p:cBhvr>
                                        <p:cTn id="49" dur="2000"/>
                                        <p:tgtEl>
                                          <p:spTgt spid="1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0" dur="2000"/>
                                        <p:tgtEl>
                                          <p:spTgt spid="16">
                                            <p:txEl>
                                              <p:pRg st="0" end="0"/>
                                            </p:txEl>
                                          </p:spTgt>
                                        </p:tgtEl>
                                        <p:attrNameLst>
                                          <p:attrName>ppt_h</p:attrName>
                                        </p:attrNameLst>
                                      </p:cBhvr>
                                      <p:tavLst>
                                        <p:tav tm="0">
                                          <p:val>
                                            <p:strVal val="ppt_h"/>
                                          </p:val>
                                        </p:tav>
                                        <p:tav tm="100000">
                                          <p:val>
                                            <p:strVal val="ppt_h"/>
                                          </p:val>
                                        </p:tav>
                                      </p:tavLst>
                                    </p:anim>
                                    <p:set>
                                      <p:cBhvr>
                                        <p:cTn id="51" dur="1" fill="hold">
                                          <p:stCondLst>
                                            <p:cond delay="1999"/>
                                          </p:stCondLst>
                                        </p:cTn>
                                        <p:tgtEl>
                                          <p:spTgt spid="16">
                                            <p:txEl>
                                              <p:pRg st="0" end="0"/>
                                            </p:txEl>
                                          </p:spTgt>
                                        </p:tgtEl>
                                        <p:attrNameLst>
                                          <p:attrName>style.visibility</p:attrName>
                                        </p:attrNameLst>
                                      </p:cBhvr>
                                      <p:to>
                                        <p:strVal val="hidden"/>
                                      </p:to>
                                    </p:set>
                                  </p:childTnLst>
                                </p:cTn>
                              </p:par>
                              <p:par>
                                <p:cTn id="52" presetID="45" presetClass="exit" presetSubtype="0" fill="hold" grpId="0" nodeType="withEffect">
                                  <p:stCondLst>
                                    <p:cond delay="0"/>
                                  </p:stCondLst>
                                  <p:childTnLst>
                                    <p:animEffect transition="out" filter="fade">
                                      <p:cBhvr>
                                        <p:cTn id="53" dur="2000"/>
                                        <p:tgtEl>
                                          <p:spTgt spid="16">
                                            <p:txEl>
                                              <p:pRg st="1" end="1"/>
                                            </p:txEl>
                                          </p:spTgt>
                                        </p:tgtEl>
                                      </p:cBhvr>
                                    </p:animEffect>
                                    <p:anim calcmode="lin" valueType="num">
                                      <p:cBhvr>
                                        <p:cTn id="54" dur="2000"/>
                                        <p:tgtEl>
                                          <p:spTgt spid="16">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5" dur="2000"/>
                                        <p:tgtEl>
                                          <p:spTgt spid="16">
                                            <p:txEl>
                                              <p:pRg st="1" end="1"/>
                                            </p:txEl>
                                          </p:spTgt>
                                        </p:tgtEl>
                                        <p:attrNameLst>
                                          <p:attrName>ppt_h</p:attrName>
                                        </p:attrNameLst>
                                      </p:cBhvr>
                                      <p:tavLst>
                                        <p:tav tm="0">
                                          <p:val>
                                            <p:strVal val="ppt_h"/>
                                          </p:val>
                                        </p:tav>
                                        <p:tav tm="100000">
                                          <p:val>
                                            <p:strVal val="ppt_h"/>
                                          </p:val>
                                        </p:tav>
                                      </p:tavLst>
                                    </p:anim>
                                    <p:set>
                                      <p:cBhvr>
                                        <p:cTn id="56" dur="1" fill="hold">
                                          <p:stCondLst>
                                            <p:cond delay="1999"/>
                                          </p:stCondLst>
                                        </p:cTn>
                                        <p:tgtEl>
                                          <p:spTgt spid="16">
                                            <p:txEl>
                                              <p:pRg st="1" end="1"/>
                                            </p:txEl>
                                          </p:spTgt>
                                        </p:tgtEl>
                                        <p:attrNameLst>
                                          <p:attrName>style.visibility</p:attrName>
                                        </p:attrNameLst>
                                      </p:cBhvr>
                                      <p:to>
                                        <p:strVal val="hidden"/>
                                      </p:to>
                                    </p:set>
                                  </p:childTnLst>
                                </p:cTn>
                              </p:par>
                              <p:par>
                                <p:cTn id="57" presetID="45" presetClass="exit" presetSubtype="0" fill="hold" grpId="0" nodeType="withEffect">
                                  <p:stCondLst>
                                    <p:cond delay="0"/>
                                  </p:stCondLst>
                                  <p:childTnLst>
                                    <p:animEffect transition="out" filter="fade">
                                      <p:cBhvr>
                                        <p:cTn id="58" dur="2000"/>
                                        <p:tgtEl>
                                          <p:spTgt spid="16">
                                            <p:txEl>
                                              <p:pRg st="2" end="2"/>
                                            </p:txEl>
                                          </p:spTgt>
                                        </p:tgtEl>
                                      </p:cBhvr>
                                    </p:animEffect>
                                    <p:anim calcmode="lin" valueType="num">
                                      <p:cBhvr>
                                        <p:cTn id="59" dur="2000"/>
                                        <p:tgtEl>
                                          <p:spTgt spid="16">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0" dur="2000"/>
                                        <p:tgtEl>
                                          <p:spTgt spid="16">
                                            <p:txEl>
                                              <p:pRg st="2" end="2"/>
                                            </p:txEl>
                                          </p:spTgt>
                                        </p:tgtEl>
                                        <p:attrNameLst>
                                          <p:attrName>ppt_h</p:attrName>
                                        </p:attrNameLst>
                                      </p:cBhvr>
                                      <p:tavLst>
                                        <p:tav tm="0">
                                          <p:val>
                                            <p:strVal val="ppt_h"/>
                                          </p:val>
                                        </p:tav>
                                        <p:tav tm="100000">
                                          <p:val>
                                            <p:strVal val="ppt_h"/>
                                          </p:val>
                                        </p:tav>
                                      </p:tavLst>
                                    </p:anim>
                                    <p:set>
                                      <p:cBhvr>
                                        <p:cTn id="61" dur="1" fill="hold">
                                          <p:stCondLst>
                                            <p:cond delay="1999"/>
                                          </p:stCondLst>
                                        </p:cTn>
                                        <p:tgtEl>
                                          <p:spTgt spid="16">
                                            <p:txEl>
                                              <p:pRg st="2" end="2"/>
                                            </p:txEl>
                                          </p:spTgt>
                                        </p:tgtEl>
                                        <p:attrNameLst>
                                          <p:attrName>style.visibility</p:attrName>
                                        </p:attrNameLst>
                                      </p:cBhvr>
                                      <p:to>
                                        <p:strVal val="hidden"/>
                                      </p:to>
                                    </p:set>
                                  </p:childTnLst>
                                </p:cTn>
                              </p:par>
                              <p:par>
                                <p:cTn id="62" presetID="45" presetClass="exit" presetSubtype="0" fill="hold" grpId="0" nodeType="withEffect">
                                  <p:stCondLst>
                                    <p:cond delay="0"/>
                                  </p:stCondLst>
                                  <p:childTnLst>
                                    <p:animEffect transition="out" filter="fade">
                                      <p:cBhvr>
                                        <p:cTn id="63" dur="2000"/>
                                        <p:tgtEl>
                                          <p:spTgt spid="16">
                                            <p:txEl>
                                              <p:pRg st="3" end="3"/>
                                            </p:txEl>
                                          </p:spTgt>
                                        </p:tgtEl>
                                      </p:cBhvr>
                                    </p:animEffect>
                                    <p:anim calcmode="lin" valueType="num">
                                      <p:cBhvr>
                                        <p:cTn id="64" dur="2000"/>
                                        <p:tgtEl>
                                          <p:spTgt spid="16">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 dur="2000"/>
                                        <p:tgtEl>
                                          <p:spTgt spid="16">
                                            <p:txEl>
                                              <p:pRg st="3" end="3"/>
                                            </p:txEl>
                                          </p:spTgt>
                                        </p:tgtEl>
                                        <p:attrNameLst>
                                          <p:attrName>ppt_h</p:attrName>
                                        </p:attrNameLst>
                                      </p:cBhvr>
                                      <p:tavLst>
                                        <p:tav tm="0">
                                          <p:val>
                                            <p:strVal val="ppt_h"/>
                                          </p:val>
                                        </p:tav>
                                        <p:tav tm="100000">
                                          <p:val>
                                            <p:strVal val="ppt_h"/>
                                          </p:val>
                                        </p:tav>
                                      </p:tavLst>
                                    </p:anim>
                                    <p:set>
                                      <p:cBhvr>
                                        <p:cTn id="66" dur="1" fill="hold">
                                          <p:stCondLst>
                                            <p:cond delay="1999"/>
                                          </p:stCondLst>
                                        </p:cTn>
                                        <p:tgtEl>
                                          <p:spTgt spid="16">
                                            <p:txEl>
                                              <p:pRg st="3" end="3"/>
                                            </p:txEl>
                                          </p:spTgt>
                                        </p:tgtEl>
                                        <p:attrNameLst>
                                          <p:attrName>style.visibility</p:attrName>
                                        </p:attrNameLst>
                                      </p:cBhvr>
                                      <p:to>
                                        <p:strVal val="hidden"/>
                                      </p:to>
                                    </p:set>
                                  </p:childTnLst>
                                </p:cTn>
                              </p:par>
                              <p:par>
                                <p:cTn id="67" presetID="45" presetClass="exit" presetSubtype="0" fill="hold" grpId="0" nodeType="withEffect">
                                  <p:stCondLst>
                                    <p:cond delay="0"/>
                                  </p:stCondLst>
                                  <p:childTnLst>
                                    <p:animEffect transition="out" filter="fade">
                                      <p:cBhvr>
                                        <p:cTn id="68" dur="2000"/>
                                        <p:tgtEl>
                                          <p:spTgt spid="16">
                                            <p:txEl>
                                              <p:pRg st="4" end="4"/>
                                            </p:txEl>
                                          </p:spTgt>
                                        </p:tgtEl>
                                      </p:cBhvr>
                                    </p:animEffect>
                                    <p:anim calcmode="lin" valueType="num">
                                      <p:cBhvr>
                                        <p:cTn id="69" dur="2000"/>
                                        <p:tgtEl>
                                          <p:spTgt spid="16">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0" dur="2000"/>
                                        <p:tgtEl>
                                          <p:spTgt spid="16">
                                            <p:txEl>
                                              <p:pRg st="4" end="4"/>
                                            </p:txEl>
                                          </p:spTgt>
                                        </p:tgtEl>
                                        <p:attrNameLst>
                                          <p:attrName>ppt_h</p:attrName>
                                        </p:attrNameLst>
                                      </p:cBhvr>
                                      <p:tavLst>
                                        <p:tav tm="0">
                                          <p:val>
                                            <p:strVal val="ppt_h"/>
                                          </p:val>
                                        </p:tav>
                                        <p:tav tm="100000">
                                          <p:val>
                                            <p:strVal val="ppt_h"/>
                                          </p:val>
                                        </p:tav>
                                      </p:tavLst>
                                    </p:anim>
                                    <p:set>
                                      <p:cBhvr>
                                        <p:cTn id="71" dur="1" fill="hold">
                                          <p:stCondLst>
                                            <p:cond delay="1999"/>
                                          </p:stCondLst>
                                        </p:cTn>
                                        <p:tgtEl>
                                          <p:spTgt spid="16">
                                            <p:txEl>
                                              <p:pRg st="4" end="4"/>
                                            </p:txEl>
                                          </p:spTgt>
                                        </p:tgtEl>
                                        <p:attrNameLst>
                                          <p:attrName>style.visibility</p:attrName>
                                        </p:attrNameLst>
                                      </p:cBhvr>
                                      <p:to>
                                        <p:strVal val="hidden"/>
                                      </p:to>
                                    </p:set>
                                  </p:childTnLst>
                                </p:cTn>
                              </p:par>
                              <p:par>
                                <p:cTn id="72" presetID="45" presetClass="exit" presetSubtype="0" fill="hold" grpId="0" nodeType="withEffect">
                                  <p:stCondLst>
                                    <p:cond delay="0"/>
                                  </p:stCondLst>
                                  <p:childTnLst>
                                    <p:animEffect transition="out" filter="fade">
                                      <p:cBhvr>
                                        <p:cTn id="73" dur="2000"/>
                                        <p:tgtEl>
                                          <p:spTgt spid="17">
                                            <p:txEl>
                                              <p:pRg st="0" end="0"/>
                                            </p:txEl>
                                          </p:spTgt>
                                        </p:tgtEl>
                                      </p:cBhvr>
                                    </p:animEffect>
                                    <p:anim calcmode="lin" valueType="num">
                                      <p:cBhvr>
                                        <p:cTn id="74" dur="2000"/>
                                        <p:tgtEl>
                                          <p:spTgt spid="1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5" dur="2000"/>
                                        <p:tgtEl>
                                          <p:spTgt spid="17">
                                            <p:txEl>
                                              <p:pRg st="0" end="0"/>
                                            </p:txEl>
                                          </p:spTgt>
                                        </p:tgtEl>
                                        <p:attrNameLst>
                                          <p:attrName>ppt_h</p:attrName>
                                        </p:attrNameLst>
                                      </p:cBhvr>
                                      <p:tavLst>
                                        <p:tav tm="0">
                                          <p:val>
                                            <p:strVal val="ppt_h"/>
                                          </p:val>
                                        </p:tav>
                                        <p:tav tm="100000">
                                          <p:val>
                                            <p:strVal val="ppt_h"/>
                                          </p:val>
                                        </p:tav>
                                      </p:tavLst>
                                    </p:anim>
                                    <p:set>
                                      <p:cBhvr>
                                        <p:cTn id="76" dur="1" fill="hold">
                                          <p:stCondLst>
                                            <p:cond delay="1999"/>
                                          </p:stCondLst>
                                        </p:cTn>
                                        <p:tgtEl>
                                          <p:spTgt spid="17">
                                            <p:txEl>
                                              <p:pRg st="0" end="0"/>
                                            </p:txEl>
                                          </p:spTgt>
                                        </p:tgtEl>
                                        <p:attrNameLst>
                                          <p:attrName>style.visibility</p:attrName>
                                        </p:attrNameLst>
                                      </p:cBhvr>
                                      <p:to>
                                        <p:strVal val="hidden"/>
                                      </p:to>
                                    </p:set>
                                  </p:childTnLst>
                                </p:cTn>
                              </p:par>
                              <p:par>
                                <p:cTn id="77" presetID="45" presetClass="exit" presetSubtype="0" fill="hold" grpId="1" nodeType="withEffect">
                                  <p:stCondLst>
                                    <p:cond delay="0"/>
                                  </p:stCondLst>
                                  <p:childTnLst>
                                    <p:animEffect transition="out" filter="fade">
                                      <p:cBhvr>
                                        <p:cTn id="78" dur="2000"/>
                                        <p:tgtEl>
                                          <p:spTgt spid="18"/>
                                        </p:tgtEl>
                                      </p:cBhvr>
                                    </p:animEffect>
                                    <p:anim calcmode="lin" valueType="num">
                                      <p:cBhvr>
                                        <p:cTn id="79"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0" dur="2000"/>
                                        <p:tgtEl>
                                          <p:spTgt spid="18"/>
                                        </p:tgtEl>
                                        <p:attrNameLst>
                                          <p:attrName>ppt_h</p:attrName>
                                        </p:attrNameLst>
                                      </p:cBhvr>
                                      <p:tavLst>
                                        <p:tav tm="0">
                                          <p:val>
                                            <p:strVal val="ppt_h"/>
                                          </p:val>
                                        </p:tav>
                                        <p:tav tm="100000">
                                          <p:val>
                                            <p:strVal val="ppt_h"/>
                                          </p:val>
                                        </p:tav>
                                      </p:tavLst>
                                    </p:anim>
                                    <p:set>
                                      <p:cBhvr>
                                        <p:cTn id="81"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3355" y="533400"/>
            <a:ext cx="8359882" cy="6019800"/>
            <a:chOff x="511970" y="284352"/>
            <a:chExt cx="11146509" cy="5795438"/>
          </a:xfrm>
        </p:grpSpPr>
        <p:cxnSp>
          <p:nvCxnSpPr>
            <p:cNvPr id="5" name="Straight Connector 4">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7EF1FC4C-8B1E-485A-9C1A-36C69CD4656E}"/>
                </a:ext>
              </a:extLst>
            </p:cNvPr>
            <p:cNvCxnSpPr/>
            <p:nvPr/>
          </p:nvCxnSpPr>
          <p:spPr>
            <a:xfrm>
              <a:off x="6070163" y="284352"/>
              <a:ext cx="0" cy="704761"/>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9240D817-EDE8-4747-A2AD-C4F8E0BEAC7E}"/>
                </a:ext>
              </a:extLst>
            </p:cNvPr>
            <p:cNvSpPr txBox="1"/>
            <p:nvPr/>
          </p:nvSpPr>
          <p:spPr>
            <a:xfrm>
              <a:off x="754039" y="449817"/>
              <a:ext cx="5231612" cy="369332"/>
            </a:xfrm>
            <a:prstGeom prst="rect">
              <a:avLst/>
            </a:prstGeom>
            <a:noFill/>
          </p:spPr>
          <p:txBody>
            <a:bodyPr wrap="square" rtlCol="0">
              <a:spAutoFit/>
            </a:bodyPr>
            <a:lstStyle/>
            <a:p>
              <a:pPr algn="ctr"/>
              <a:r>
                <a:rPr lang="en-US" dirty="0" smtClean="0"/>
                <a:t>KIẾN THỨC TRỌNG TÂM</a:t>
              </a:r>
              <a:endParaRPr lang="en-US" dirty="0"/>
            </a:p>
          </p:txBody>
        </p:sp>
        <p:sp>
          <p:nvSpPr>
            <p:cNvPr id="10" name="TextBox 9"/>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1" name="Straight Connector 10">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14" name="TextBox 13"/>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5" name="TextBox 14"/>
          <p:cNvSpPr txBox="1"/>
          <p:nvPr/>
        </p:nvSpPr>
        <p:spPr>
          <a:xfrm>
            <a:off x="457200" y="1428690"/>
            <a:ext cx="8056934" cy="400110"/>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5. Giải </a:t>
            </a:r>
            <a:r>
              <a:rPr lang="en-US" sz="2000" b="1" dirty="0" err="1" smtClean="0">
                <a:latin typeface="Times New Roman" pitchFamily="18" charset="0"/>
                <a:cs typeface="Times New Roman" pitchFamily="18" charset="0"/>
              </a:rPr>
              <a:t>bài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toán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lập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hệ</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phương</a:t>
            </a:r>
            <a:r>
              <a:rPr lang="en-US" sz="2000" b="1" smtClean="0">
                <a:latin typeface="Times New Roman" pitchFamily="18" charset="0"/>
                <a:cs typeface="Times New Roman" pitchFamily="18" charset="0"/>
              </a:rPr>
              <a:t> trình (1’)</a:t>
            </a:r>
            <a:endParaRPr lang="en-US" sz="2000" b="1" dirty="0">
              <a:latin typeface="Times New Roman" pitchFamily="18" charset="0"/>
              <a:cs typeface="Times New Roman" pitchFamily="18" charset="0"/>
            </a:endParaRPr>
          </a:p>
        </p:txBody>
      </p:sp>
      <p:sp>
        <p:nvSpPr>
          <p:cNvPr id="19" name="TextBox 18"/>
          <p:cNvSpPr txBox="1"/>
          <p:nvPr/>
        </p:nvSpPr>
        <p:spPr>
          <a:xfrm>
            <a:off x="457200" y="2151995"/>
            <a:ext cx="8229600" cy="4401205"/>
          </a:xfrm>
          <a:prstGeom prst="rect">
            <a:avLst/>
          </a:prstGeom>
          <a:noFill/>
        </p:spPr>
        <p:txBody>
          <a:bodyPr wrap="square" rtlCol="0">
            <a:spAutoFit/>
          </a:bodyPr>
          <a:lstStyle/>
          <a:p>
            <a:pPr algn="just"/>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Các</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dạng</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toán</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thường</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err="1" smtClean="0">
                <a:effectLst>
                  <a:outerShdw blurRad="38100" dist="38100" dir="2700000" algn="tl">
                    <a:srgbClr val="000000">
                      <a:alpha val="43137"/>
                    </a:srgbClr>
                  </a:outerShdw>
                </a:effectLst>
                <a:latin typeface="Times New Roman" pitchFamily="18" charset="0"/>
                <a:cs typeface="Times New Roman" pitchFamily="18" charset="0"/>
              </a:rPr>
              <a:t>gặp</a:t>
            </a:r>
            <a:r>
              <a:rPr lang="en-US" sz="2000" b="1" smtClean="0">
                <a:effectLst>
                  <a:outerShdw blurRad="38100" dist="38100" dir="2700000" algn="tl">
                    <a:srgbClr val="000000">
                      <a:alpha val="43137"/>
                    </a:srgbClr>
                  </a:outerShdw>
                </a:effectLst>
                <a:latin typeface="Times New Roman" pitchFamily="18" charset="0"/>
                <a:cs typeface="Times New Roman" pitchFamily="18" charset="0"/>
              </a:rPr>
              <a:t>:</a:t>
            </a:r>
          </a:p>
          <a:p>
            <a:pPr marL="285750" indent="-285750" algn="just">
              <a:buFont typeface="Wingdings" pitchFamily="2" charset="2"/>
              <a:buChar char="v"/>
            </a:pPr>
            <a:r>
              <a:rPr lang="nl-NL" sz="2000" b="1" smtClean="0">
                <a:latin typeface="Times New Roman" pitchFamily="18" charset="0"/>
                <a:cs typeface="Times New Roman" pitchFamily="18" charset="0"/>
              </a:rPr>
              <a:t>DẠNG </a:t>
            </a:r>
            <a:r>
              <a:rPr lang="nl-NL" sz="2000" b="1" dirty="0" smtClean="0">
                <a:latin typeface="Times New Roman" pitchFamily="18" charset="0"/>
                <a:cs typeface="Times New Roman" pitchFamily="18" charset="0"/>
              </a:rPr>
              <a:t>1: DẠNG TOÁN </a:t>
            </a:r>
            <a:r>
              <a:rPr lang="nl-NL" sz="2000" b="1" smtClean="0">
                <a:latin typeface="Times New Roman" pitchFamily="18" charset="0"/>
                <a:cs typeface="Times New Roman" pitchFamily="18" charset="0"/>
              </a:rPr>
              <a:t>CHUYỂN ĐỘNG (THỦY – BỘ).</a:t>
            </a:r>
            <a:endParaRPr lang="en-US" sz="2000" b="1" dirty="0" smtClean="0">
              <a:latin typeface="Times New Roman" pitchFamily="18" charset="0"/>
              <a:cs typeface="Times New Roman" pitchFamily="18" charset="0"/>
            </a:endParaRPr>
          </a:p>
          <a:p>
            <a:pPr marL="285750" indent="-285750" algn="just">
              <a:buFont typeface="Wingdings" pitchFamily="2" charset="2"/>
              <a:buChar char="v"/>
            </a:pPr>
            <a:r>
              <a:rPr lang="nl-NL" sz="2000" b="1" dirty="0" smtClean="0">
                <a:latin typeface="Times New Roman" pitchFamily="18" charset="0"/>
                <a:cs typeface="Times New Roman" pitchFamily="18" charset="0"/>
              </a:rPr>
              <a:t>DẠNG </a:t>
            </a:r>
            <a:r>
              <a:rPr lang="nl-NL" sz="2000" b="1" dirty="0">
                <a:latin typeface="Times New Roman" pitchFamily="18" charset="0"/>
                <a:cs typeface="Times New Roman" pitchFamily="18" charset="0"/>
              </a:rPr>
              <a:t>2</a:t>
            </a:r>
            <a:r>
              <a:rPr lang="nl-NL" sz="2000" b="1" dirty="0" smtClean="0">
                <a:latin typeface="Times New Roman" pitchFamily="18" charset="0"/>
                <a:cs typeface="Times New Roman" pitchFamily="18" charset="0"/>
              </a:rPr>
              <a:t>: DẠNG </a:t>
            </a:r>
            <a:r>
              <a:rPr lang="nl-NL" sz="2000" b="1" dirty="0">
                <a:latin typeface="Times New Roman" pitchFamily="18" charset="0"/>
                <a:cs typeface="Times New Roman" pitchFamily="18" charset="0"/>
              </a:rPr>
              <a:t>TOÁN VỀ NĂNG SUẤT </a:t>
            </a:r>
            <a:r>
              <a:rPr lang="nl-NL" sz="2000" b="1">
                <a:latin typeface="Times New Roman" pitchFamily="18" charset="0"/>
                <a:cs typeface="Times New Roman" pitchFamily="18" charset="0"/>
              </a:rPr>
              <a:t>LAO </a:t>
            </a:r>
            <a:r>
              <a:rPr lang="nl-NL" sz="2000" b="1" smtClean="0">
                <a:latin typeface="Times New Roman" pitchFamily="18" charset="0"/>
                <a:cs typeface="Times New Roman" pitchFamily="18" charset="0"/>
              </a:rPr>
              <a:t>ĐỘNG.</a:t>
            </a:r>
            <a:endParaRPr lang="en-US" sz="2000" b="1" dirty="0">
              <a:latin typeface="Times New Roman" pitchFamily="18" charset="0"/>
              <a:cs typeface="Times New Roman" pitchFamily="18" charset="0"/>
            </a:endParaRPr>
          </a:p>
          <a:p>
            <a:pPr marL="285750" indent="-285750" algn="just">
              <a:buFont typeface="Wingdings" pitchFamily="2" charset="2"/>
              <a:buChar char="v"/>
            </a:pPr>
            <a:r>
              <a:rPr lang="nl-NL" sz="2000" b="1" dirty="0">
                <a:latin typeface="Times New Roman" pitchFamily="18" charset="0"/>
                <a:cs typeface="Times New Roman" pitchFamily="18" charset="0"/>
              </a:rPr>
              <a:t>DẠNG 3</a:t>
            </a:r>
            <a:r>
              <a:rPr lang="nl-NL" sz="2000" b="1" dirty="0" smtClean="0">
                <a:latin typeface="Times New Roman" pitchFamily="18" charset="0"/>
                <a:cs typeface="Times New Roman" pitchFamily="18" charset="0"/>
              </a:rPr>
              <a:t>: DẠNG </a:t>
            </a:r>
            <a:r>
              <a:rPr lang="nl-NL" sz="2000" b="1" dirty="0">
                <a:latin typeface="Times New Roman" pitchFamily="18" charset="0"/>
                <a:cs typeface="Times New Roman" pitchFamily="18" charset="0"/>
              </a:rPr>
              <a:t>TOÁN VỀ </a:t>
            </a:r>
            <a:r>
              <a:rPr lang="nl-NL" sz="2000" b="1">
                <a:latin typeface="Times New Roman" pitchFamily="18" charset="0"/>
                <a:cs typeface="Times New Roman" pitchFamily="18" charset="0"/>
              </a:rPr>
              <a:t>CÔNG </a:t>
            </a:r>
            <a:r>
              <a:rPr lang="nl-NL" sz="2000" b="1" smtClean="0">
                <a:latin typeface="Times New Roman" pitchFamily="18" charset="0"/>
                <a:cs typeface="Times New Roman" pitchFamily="18" charset="0"/>
              </a:rPr>
              <a:t>VIỆC (</a:t>
            </a:r>
            <a:r>
              <a:rPr lang="nl-NL" sz="2000" b="1" dirty="0">
                <a:latin typeface="Times New Roman" pitchFamily="18" charset="0"/>
                <a:cs typeface="Times New Roman" pitchFamily="18" charset="0"/>
              </a:rPr>
              <a:t>LÀM </a:t>
            </a:r>
            <a:r>
              <a:rPr lang="nl-NL" sz="2000" b="1">
                <a:latin typeface="Times New Roman" pitchFamily="18" charset="0"/>
                <a:cs typeface="Times New Roman" pitchFamily="18" charset="0"/>
              </a:rPr>
              <a:t>CHUNG-LÀM </a:t>
            </a:r>
            <a:r>
              <a:rPr lang="nl-NL" sz="2000" b="1" smtClean="0">
                <a:latin typeface="Times New Roman" pitchFamily="18" charset="0"/>
                <a:cs typeface="Times New Roman" pitchFamily="18" charset="0"/>
              </a:rPr>
              <a:t>RIÊNG, VÒI </a:t>
            </a:r>
            <a:r>
              <a:rPr lang="nl-NL" sz="2000" b="1">
                <a:latin typeface="Times New Roman" pitchFamily="18" charset="0"/>
                <a:cs typeface="Times New Roman" pitchFamily="18" charset="0"/>
              </a:rPr>
              <a:t>NƯỚC </a:t>
            </a:r>
            <a:r>
              <a:rPr lang="nl-NL" sz="2000" b="1"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a:p>
            <a:pPr marL="285750" indent="-285750" algn="just">
              <a:buFont typeface="Wingdings" pitchFamily="2" charset="2"/>
              <a:buChar char="v"/>
            </a:pPr>
            <a:r>
              <a:rPr lang="nl-NL" sz="2000" b="1">
                <a:latin typeface="Times New Roman" pitchFamily="18" charset="0"/>
                <a:cs typeface="Times New Roman" pitchFamily="18" charset="0"/>
              </a:rPr>
              <a:t>DẠNG </a:t>
            </a:r>
            <a:r>
              <a:rPr lang="nl-NL" sz="2000" b="1" smtClean="0">
                <a:latin typeface="Times New Roman" pitchFamily="18" charset="0"/>
                <a:cs typeface="Times New Roman" pitchFamily="18" charset="0"/>
              </a:rPr>
              <a:t>4: DẠNG </a:t>
            </a:r>
            <a:r>
              <a:rPr lang="nl-NL" sz="2000" b="1" dirty="0">
                <a:latin typeface="Times New Roman" pitchFamily="18" charset="0"/>
                <a:cs typeface="Times New Roman" pitchFamily="18" charset="0"/>
              </a:rPr>
              <a:t>TOÁN VỀ TỈ LỆ </a:t>
            </a:r>
            <a:r>
              <a:rPr lang="nl-NL" sz="2000" b="1">
                <a:latin typeface="Times New Roman" pitchFamily="18" charset="0"/>
                <a:cs typeface="Times New Roman" pitchFamily="18" charset="0"/>
              </a:rPr>
              <a:t>CHIA </a:t>
            </a:r>
            <a:r>
              <a:rPr lang="nl-NL" sz="2000" b="1" smtClean="0">
                <a:latin typeface="Times New Roman" pitchFamily="18" charset="0"/>
                <a:cs typeface="Times New Roman" pitchFamily="18" charset="0"/>
              </a:rPr>
              <a:t>PHẦN.</a:t>
            </a:r>
            <a:endParaRPr lang="en-US" sz="2000" b="1" dirty="0">
              <a:latin typeface="Times New Roman" pitchFamily="18" charset="0"/>
              <a:cs typeface="Times New Roman" pitchFamily="18" charset="0"/>
            </a:endParaRPr>
          </a:p>
          <a:p>
            <a:pPr marL="285750" indent="-285750" algn="just">
              <a:buFont typeface="Wingdings" pitchFamily="2" charset="2"/>
              <a:buChar char="v"/>
            </a:pPr>
            <a:r>
              <a:rPr lang="nl-NL" sz="2000" b="1" dirty="0">
                <a:latin typeface="Times New Roman" pitchFamily="18" charset="0"/>
                <a:cs typeface="Times New Roman" pitchFamily="18" charset="0"/>
              </a:rPr>
              <a:t>DẠNG </a:t>
            </a:r>
            <a:r>
              <a:rPr lang="nl-NL" sz="2000" b="1" dirty="0" smtClean="0">
                <a:latin typeface="Times New Roman" pitchFamily="18" charset="0"/>
                <a:cs typeface="Times New Roman" pitchFamily="18" charset="0"/>
              </a:rPr>
              <a:t>5: DẠNG </a:t>
            </a:r>
            <a:r>
              <a:rPr lang="nl-NL" sz="2000" b="1" dirty="0">
                <a:latin typeface="Times New Roman" pitchFamily="18" charset="0"/>
                <a:cs typeface="Times New Roman" pitchFamily="18" charset="0"/>
              </a:rPr>
              <a:t>TOÁN VỀ TỈ LỆ </a:t>
            </a:r>
            <a:r>
              <a:rPr lang="nl-NL" sz="2000" b="1">
                <a:latin typeface="Times New Roman" pitchFamily="18" charset="0"/>
                <a:cs typeface="Times New Roman" pitchFamily="18" charset="0"/>
              </a:rPr>
              <a:t>PHẦN </a:t>
            </a:r>
            <a:r>
              <a:rPr lang="nl-NL" sz="2000" b="1" smtClean="0">
                <a:latin typeface="Times New Roman" pitchFamily="18" charset="0"/>
                <a:cs typeface="Times New Roman" pitchFamily="18" charset="0"/>
              </a:rPr>
              <a:t>TRĂM.</a:t>
            </a:r>
            <a:endParaRPr lang="en-US" sz="2000" b="1" dirty="0">
              <a:latin typeface="Times New Roman" pitchFamily="18" charset="0"/>
              <a:cs typeface="Times New Roman" pitchFamily="18" charset="0"/>
            </a:endParaRPr>
          </a:p>
          <a:p>
            <a:pPr marL="285750" indent="-285750" algn="just">
              <a:buFont typeface="Wingdings" pitchFamily="2" charset="2"/>
              <a:buChar char="v"/>
            </a:pPr>
            <a:r>
              <a:rPr lang="nl-NL" sz="2000" b="1" dirty="0">
                <a:latin typeface="Times New Roman" pitchFamily="18" charset="0"/>
                <a:cs typeface="Times New Roman" pitchFamily="18" charset="0"/>
              </a:rPr>
              <a:t>DẠNG 6</a:t>
            </a:r>
            <a:r>
              <a:rPr lang="nl-NL" sz="2000" b="1" dirty="0" smtClean="0">
                <a:latin typeface="Times New Roman" pitchFamily="18" charset="0"/>
                <a:cs typeface="Times New Roman" pitchFamily="18" charset="0"/>
              </a:rPr>
              <a:t>: DẠNG </a:t>
            </a:r>
            <a:r>
              <a:rPr lang="nl-NL" sz="2000" b="1" dirty="0">
                <a:latin typeface="Times New Roman" pitchFamily="18" charset="0"/>
                <a:cs typeface="Times New Roman" pitchFamily="18" charset="0"/>
              </a:rPr>
              <a:t>TOÁN CÓ NỘI DUNG </a:t>
            </a:r>
            <a:r>
              <a:rPr lang="nl-NL" sz="2000" b="1">
                <a:latin typeface="Times New Roman" pitchFamily="18" charset="0"/>
                <a:cs typeface="Times New Roman" pitchFamily="18" charset="0"/>
              </a:rPr>
              <a:t>HÌNH </a:t>
            </a:r>
            <a:r>
              <a:rPr lang="nl-NL" sz="2000" b="1" smtClean="0">
                <a:latin typeface="Times New Roman" pitchFamily="18" charset="0"/>
                <a:cs typeface="Times New Roman" pitchFamily="18" charset="0"/>
              </a:rPr>
              <a:t>HỌC.</a:t>
            </a:r>
            <a:endParaRPr lang="en-US" sz="2000" b="1" dirty="0">
              <a:latin typeface="Times New Roman" pitchFamily="18" charset="0"/>
              <a:cs typeface="Times New Roman" pitchFamily="18" charset="0"/>
            </a:endParaRPr>
          </a:p>
          <a:p>
            <a:pPr marL="285750" indent="-285750" algn="just">
              <a:buFont typeface="Wingdings" pitchFamily="2" charset="2"/>
              <a:buChar char="v"/>
            </a:pPr>
            <a:r>
              <a:rPr lang="nl-NL" sz="2000" b="1" dirty="0">
                <a:latin typeface="Times New Roman" pitchFamily="18" charset="0"/>
                <a:cs typeface="Times New Roman" pitchFamily="18" charset="0"/>
              </a:rPr>
              <a:t>DẠNG 7</a:t>
            </a:r>
            <a:r>
              <a:rPr lang="nl-NL" sz="2000" b="1" dirty="0" smtClean="0">
                <a:latin typeface="Times New Roman" pitchFamily="18" charset="0"/>
                <a:cs typeface="Times New Roman" pitchFamily="18" charset="0"/>
              </a:rPr>
              <a:t>: DẠNG </a:t>
            </a:r>
            <a:r>
              <a:rPr lang="nl-NL" sz="2000" b="1" dirty="0">
                <a:latin typeface="Times New Roman" pitchFamily="18" charset="0"/>
                <a:cs typeface="Times New Roman" pitchFamily="18" charset="0"/>
              </a:rPr>
              <a:t>TOÁN VỀ TÌM SỐ VÀ </a:t>
            </a:r>
            <a:r>
              <a:rPr lang="nl-NL" sz="2000" b="1">
                <a:latin typeface="Times New Roman" pitchFamily="18" charset="0"/>
                <a:cs typeface="Times New Roman" pitchFamily="18" charset="0"/>
              </a:rPr>
              <a:t>CHỮ </a:t>
            </a:r>
            <a:r>
              <a:rPr lang="nl-NL" sz="2000" b="1" smtClean="0">
                <a:latin typeface="Times New Roman" pitchFamily="18" charset="0"/>
                <a:cs typeface="Times New Roman" pitchFamily="18" charset="0"/>
              </a:rPr>
              <a:t>SỐ.</a:t>
            </a:r>
          </a:p>
          <a:p>
            <a:pPr algn="just"/>
            <a:r>
              <a:rPr lang="nl-NL" sz="2000" b="1" smtClean="0">
                <a:latin typeface="Times New Roman" pitchFamily="18" charset="0"/>
                <a:cs typeface="Times New Roman" pitchFamily="18" charset="0"/>
              </a:rPr>
              <a:t>...</a:t>
            </a:r>
          </a:p>
          <a:p>
            <a:pPr algn="just"/>
            <a:r>
              <a:rPr lang="nl-NL" sz="2000" b="1" smtClean="0">
                <a:solidFill>
                  <a:srgbClr val="FF0000"/>
                </a:solidFill>
                <a:latin typeface="Times New Roman" pitchFamily="18" charset="0"/>
                <a:cs typeface="Times New Roman" pitchFamily="18" charset="0"/>
              </a:rPr>
              <a:t>Mỗi dạng toán trên đều có những đặc điểm riêng về mối quan hệ giữa các đại lượng liên quan; đặc điểm về điều kiện của các ẩn; cách để lập ra các phương trình ...</a:t>
            </a:r>
            <a:endParaRPr lang="en-US" sz="2000" b="1" dirty="0">
              <a:solidFill>
                <a:srgbClr val="FF0000"/>
              </a:solidFill>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420327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wheel(1)">
                                      <p:cBhvr>
                                        <p:cTn id="13" dur="2000"/>
                                        <p:tgtEl>
                                          <p:spTgt spid="1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9">
                                            <p:txEl>
                                              <p:pRg st="2" end="2"/>
                                            </p:txEl>
                                          </p:spTgt>
                                        </p:tgtEl>
                                        <p:attrNameLst>
                                          <p:attrName>style.visibility</p:attrName>
                                        </p:attrNameLst>
                                      </p:cBhvr>
                                      <p:to>
                                        <p:strVal val="visible"/>
                                      </p:to>
                                    </p:set>
                                    <p:animEffect transition="in" filter="circle(in)">
                                      <p:cBhvr>
                                        <p:cTn id="18" dur="2000"/>
                                        <p:tgtEl>
                                          <p:spTgt spid="1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Effect transition="in" filter="fade">
                                      <p:cBhvr>
                                        <p:cTn id="23" dur="1000"/>
                                        <p:tgtEl>
                                          <p:spTgt spid="19">
                                            <p:txEl>
                                              <p:pRg st="3" end="3"/>
                                            </p:txEl>
                                          </p:spTgt>
                                        </p:tgtEl>
                                      </p:cBhvr>
                                    </p:animEffect>
                                    <p:anim calcmode="lin" valueType="num">
                                      <p:cBhvr>
                                        <p:cTn id="24"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4" end="4"/>
                                            </p:txEl>
                                          </p:spTgt>
                                        </p:tgtEl>
                                        <p:attrNameLst>
                                          <p:attrName>style.visibility</p:attrName>
                                        </p:attrNameLst>
                                      </p:cBhvr>
                                      <p:to>
                                        <p:strVal val="visible"/>
                                      </p:to>
                                    </p:set>
                                    <p:anim calcmode="lin" valueType="num">
                                      <p:cBhvr additive="base">
                                        <p:cTn id="3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wipe(down)">
                                      <p:cBhvr>
                                        <p:cTn id="36" dur="580">
                                          <p:stCondLst>
                                            <p:cond delay="0"/>
                                          </p:stCondLst>
                                        </p:cTn>
                                        <p:tgtEl>
                                          <p:spTgt spid="19">
                                            <p:txEl>
                                              <p:pRg st="5" end="5"/>
                                            </p:txEl>
                                          </p:spTgt>
                                        </p:tgtEl>
                                      </p:cBhvr>
                                    </p:animEffect>
                                    <p:anim calcmode="lin" valueType="num">
                                      <p:cBhvr>
                                        <p:cTn id="37" dur="1822" tmFilter="0,0; 0.14,0.36; 0.43,0.73; 0.71,0.91; 1.0,1.0">
                                          <p:stCondLst>
                                            <p:cond delay="0"/>
                                          </p:stCondLst>
                                        </p:cTn>
                                        <p:tgtEl>
                                          <p:spTgt spid="19">
                                            <p:txEl>
                                              <p:pRg st="5" end="5"/>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9">
                                            <p:txEl>
                                              <p:pRg st="5" end="5"/>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9">
                                            <p:txEl>
                                              <p:pRg st="5" end="5"/>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9">
                                            <p:txEl>
                                              <p:pRg st="5" end="5"/>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9">
                                            <p:txEl>
                                              <p:pRg st="5" end="5"/>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19">
                                            <p:txEl>
                                              <p:pRg st="5" end="5"/>
                                            </p:txEl>
                                          </p:spTgt>
                                        </p:tgtEl>
                                      </p:cBhvr>
                                      <p:to x="100000" y="60000"/>
                                    </p:animScale>
                                    <p:animScale>
                                      <p:cBhvr>
                                        <p:cTn id="43" dur="166" decel="50000">
                                          <p:stCondLst>
                                            <p:cond delay="676"/>
                                          </p:stCondLst>
                                        </p:cTn>
                                        <p:tgtEl>
                                          <p:spTgt spid="19">
                                            <p:txEl>
                                              <p:pRg st="5" end="5"/>
                                            </p:txEl>
                                          </p:spTgt>
                                        </p:tgtEl>
                                      </p:cBhvr>
                                      <p:to x="100000" y="100000"/>
                                    </p:animScale>
                                    <p:animScale>
                                      <p:cBhvr>
                                        <p:cTn id="44" dur="26">
                                          <p:stCondLst>
                                            <p:cond delay="1312"/>
                                          </p:stCondLst>
                                        </p:cTn>
                                        <p:tgtEl>
                                          <p:spTgt spid="19">
                                            <p:txEl>
                                              <p:pRg st="5" end="5"/>
                                            </p:txEl>
                                          </p:spTgt>
                                        </p:tgtEl>
                                      </p:cBhvr>
                                      <p:to x="100000" y="80000"/>
                                    </p:animScale>
                                    <p:animScale>
                                      <p:cBhvr>
                                        <p:cTn id="45" dur="166" decel="50000">
                                          <p:stCondLst>
                                            <p:cond delay="1338"/>
                                          </p:stCondLst>
                                        </p:cTn>
                                        <p:tgtEl>
                                          <p:spTgt spid="19">
                                            <p:txEl>
                                              <p:pRg st="5" end="5"/>
                                            </p:txEl>
                                          </p:spTgt>
                                        </p:tgtEl>
                                      </p:cBhvr>
                                      <p:to x="100000" y="100000"/>
                                    </p:animScale>
                                    <p:animScale>
                                      <p:cBhvr>
                                        <p:cTn id="46" dur="26">
                                          <p:stCondLst>
                                            <p:cond delay="1642"/>
                                          </p:stCondLst>
                                        </p:cTn>
                                        <p:tgtEl>
                                          <p:spTgt spid="19">
                                            <p:txEl>
                                              <p:pRg st="5" end="5"/>
                                            </p:txEl>
                                          </p:spTgt>
                                        </p:tgtEl>
                                      </p:cBhvr>
                                      <p:to x="100000" y="90000"/>
                                    </p:animScale>
                                    <p:animScale>
                                      <p:cBhvr>
                                        <p:cTn id="47" dur="166" decel="50000">
                                          <p:stCondLst>
                                            <p:cond delay="1668"/>
                                          </p:stCondLst>
                                        </p:cTn>
                                        <p:tgtEl>
                                          <p:spTgt spid="19">
                                            <p:txEl>
                                              <p:pRg st="5" end="5"/>
                                            </p:txEl>
                                          </p:spTgt>
                                        </p:tgtEl>
                                      </p:cBhvr>
                                      <p:to x="100000" y="100000"/>
                                    </p:animScale>
                                    <p:animScale>
                                      <p:cBhvr>
                                        <p:cTn id="48" dur="26">
                                          <p:stCondLst>
                                            <p:cond delay="1808"/>
                                          </p:stCondLst>
                                        </p:cTn>
                                        <p:tgtEl>
                                          <p:spTgt spid="19">
                                            <p:txEl>
                                              <p:pRg st="5" end="5"/>
                                            </p:txEl>
                                          </p:spTgt>
                                        </p:tgtEl>
                                      </p:cBhvr>
                                      <p:to x="100000" y="95000"/>
                                    </p:animScale>
                                    <p:animScale>
                                      <p:cBhvr>
                                        <p:cTn id="49" dur="166" decel="50000">
                                          <p:stCondLst>
                                            <p:cond delay="1834"/>
                                          </p:stCondLst>
                                        </p:cTn>
                                        <p:tgtEl>
                                          <p:spTgt spid="19">
                                            <p:txEl>
                                              <p:pRg st="5" end="5"/>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9">
                                            <p:txEl>
                                              <p:pRg st="6" end="6"/>
                                            </p:txEl>
                                          </p:spTgt>
                                        </p:tgtEl>
                                        <p:attrNameLst>
                                          <p:attrName>style.visibility</p:attrName>
                                        </p:attrNameLst>
                                      </p:cBhvr>
                                      <p:to>
                                        <p:strVal val="visible"/>
                                      </p:to>
                                    </p:set>
                                    <p:animEffect transition="in" filter="fade">
                                      <p:cBhvr>
                                        <p:cTn id="54" dur="1000"/>
                                        <p:tgtEl>
                                          <p:spTgt spid="19">
                                            <p:txEl>
                                              <p:pRg st="6" end="6"/>
                                            </p:txEl>
                                          </p:spTgt>
                                        </p:tgtEl>
                                      </p:cBhvr>
                                    </p:animEffect>
                                    <p:anim calcmode="lin" valueType="num">
                                      <p:cBhvr>
                                        <p:cTn id="55" dur="1000" fill="hold"/>
                                        <p:tgtEl>
                                          <p:spTgt spid="1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9">
                                            <p:txEl>
                                              <p:pRg st="7" end="7"/>
                                            </p:txEl>
                                          </p:spTgt>
                                        </p:tgtEl>
                                        <p:attrNameLst>
                                          <p:attrName>style.visibility</p:attrName>
                                        </p:attrNameLst>
                                      </p:cBhvr>
                                      <p:to>
                                        <p:strVal val="visible"/>
                                      </p:to>
                                    </p:set>
                                    <p:animEffect transition="in" filter="wipe(down)">
                                      <p:cBhvr>
                                        <p:cTn id="61" dur="500"/>
                                        <p:tgtEl>
                                          <p:spTgt spid="19">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9">
                                            <p:txEl>
                                              <p:pRg st="8" end="8"/>
                                            </p:txEl>
                                          </p:spTgt>
                                        </p:tgtEl>
                                        <p:attrNameLst>
                                          <p:attrName>style.visibility</p:attrName>
                                        </p:attrNameLst>
                                      </p:cBhvr>
                                      <p:to>
                                        <p:strVal val="visible"/>
                                      </p:to>
                                    </p:set>
                                    <p:animEffect transition="in" filter="wipe(down)">
                                      <p:cBhvr>
                                        <p:cTn id="66" dur="500"/>
                                        <p:tgtEl>
                                          <p:spTgt spid="19">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9">
                                            <p:txEl>
                                              <p:pRg st="9" end="9"/>
                                            </p:txEl>
                                          </p:spTgt>
                                        </p:tgtEl>
                                        <p:attrNameLst>
                                          <p:attrName>style.visibility</p:attrName>
                                        </p:attrNameLst>
                                      </p:cBhvr>
                                      <p:to>
                                        <p:strVal val="visible"/>
                                      </p:to>
                                    </p:set>
                                    <p:animEffect transition="in" filter="wipe(down)">
                                      <p:cBhvr>
                                        <p:cTn id="71" dur="500"/>
                                        <p:tgtEl>
                                          <p:spTgt spid="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3978" y="541170"/>
            <a:ext cx="8359882" cy="6012030"/>
            <a:chOff x="511970" y="291831"/>
            <a:chExt cx="11146509" cy="5787959"/>
          </a:xfrm>
        </p:grpSpPr>
        <p:cxnSp>
          <p:nvCxnSpPr>
            <p:cNvPr id="5" name="Straight Connector 4">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0" name="TextBox 9"/>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1" name="Straight Connector 10">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14" name="TextBox 13"/>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5" name="TextBox 14"/>
          <p:cNvSpPr txBox="1"/>
          <p:nvPr/>
        </p:nvSpPr>
        <p:spPr>
          <a:xfrm>
            <a:off x="457200" y="1349514"/>
            <a:ext cx="4106719" cy="707886"/>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5. Giải </a:t>
            </a:r>
            <a:r>
              <a:rPr lang="en-US" sz="2000" b="1" dirty="0" err="1" smtClean="0">
                <a:latin typeface="Times New Roman" pitchFamily="18" charset="0"/>
                <a:cs typeface="Times New Roman" pitchFamily="18" charset="0"/>
              </a:rPr>
              <a:t>bài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toán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lập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hệ</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phương</a:t>
            </a:r>
            <a:r>
              <a:rPr lang="en-US" sz="2000" b="1" smtClean="0">
                <a:latin typeface="Times New Roman" pitchFamily="18" charset="0"/>
                <a:cs typeface="Times New Roman" pitchFamily="18" charset="0"/>
              </a:rPr>
              <a:t> trình (10 phút)</a:t>
            </a:r>
            <a:endParaRPr lang="en-US" sz="2000" b="1" dirty="0">
              <a:latin typeface="Times New Roman" pitchFamily="18" charset="0"/>
              <a:cs typeface="Times New Roman" pitchFamily="18" charset="0"/>
            </a:endParaRPr>
          </a:p>
        </p:txBody>
      </p:sp>
      <p:sp>
        <p:nvSpPr>
          <p:cNvPr id="16" name="Rectangle 40"/>
          <p:cNvSpPr>
            <a:spLocks noChangeArrowheads="1"/>
          </p:cNvSpPr>
          <p:nvPr/>
        </p:nvSpPr>
        <p:spPr bwMode="auto">
          <a:xfrm>
            <a:off x="457200" y="2133600"/>
            <a:ext cx="403860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indent="4763" algn="just">
              <a:lnSpc>
                <a:spcPct val="80000"/>
              </a:lnSpc>
              <a:spcBef>
                <a:spcPct val="20000"/>
              </a:spcBef>
            </a:pPr>
            <a:r>
              <a:rPr lang="en-US" sz="2000" u="sng" smtClean="0">
                <a:latin typeface="Times New Roman" pitchFamily="18" charset="0"/>
              </a:rPr>
              <a:t>Bài tập:</a:t>
            </a:r>
          </a:p>
          <a:p>
            <a:pPr indent="4763" algn="just">
              <a:lnSpc>
                <a:spcPct val="80000"/>
              </a:lnSpc>
              <a:spcBef>
                <a:spcPct val="20000"/>
              </a:spcBef>
            </a:pPr>
            <a:r>
              <a:rPr lang="en-US" sz="2000" b="0" smtClean="0">
                <a:latin typeface="Times New Roman" pitchFamily="18" charset="0"/>
              </a:rPr>
              <a:t>        Năm </a:t>
            </a:r>
            <a:r>
              <a:rPr lang="en-US" sz="2000" b="0">
                <a:latin typeface="Times New Roman" pitchFamily="18" charset="0"/>
              </a:rPr>
              <a:t>ngoái, hai đơn vị sản xuất nông nghiệp thu hoạch được 720 tấn thóc. Năm nay, đơn vị thứ nhất làm vượt mức 15%, đơn vị thứ hai làm vượt mức 12% so với năm </a:t>
            </a:r>
            <a:r>
              <a:rPr lang="en-US" sz="2000" b="0" smtClean="0">
                <a:latin typeface="Times New Roman" pitchFamily="18" charset="0"/>
              </a:rPr>
              <a:t>ngoái, do </a:t>
            </a:r>
            <a:r>
              <a:rPr lang="en-US" sz="2000" b="0">
                <a:latin typeface="Times New Roman" pitchFamily="18" charset="0"/>
              </a:rPr>
              <a:t>đó cả hai đơn vị thu hoạch được 819 tấn thóc. Hỏi mỗi năm, mỗi đơn vị thu hoạch được bao nhiêu tấn thóc ?</a:t>
            </a:r>
          </a:p>
        </p:txBody>
      </p:sp>
      <p:graphicFrame>
        <p:nvGraphicFramePr>
          <p:cNvPr id="29" name="Group 73"/>
          <p:cNvGraphicFramePr>
            <a:graphicFrameLocks noGrp="1"/>
          </p:cNvGraphicFramePr>
          <p:nvPr>
            <p:ph/>
            <p:extLst>
              <p:ext uri="{D42A27DB-BD31-4B8C-83A1-F6EECF244321}">
                <p14:modId xmlns="" xmlns:p14="http://schemas.microsoft.com/office/powerpoint/2010/main" val="91052210"/>
              </p:ext>
            </p:extLst>
          </p:nvPr>
        </p:nvGraphicFramePr>
        <p:xfrm>
          <a:off x="4648200" y="1981200"/>
          <a:ext cx="4038600" cy="2322576"/>
        </p:xfrm>
        <a:graphic>
          <a:graphicData uri="http://schemas.openxmlformats.org/drawingml/2006/table">
            <a:tbl>
              <a:tblPr/>
              <a:tblGrid>
                <a:gridCol w="921084">
                  <a:extLst>
                    <a:ext uri="{9D8B030D-6E8A-4147-A177-3AD203B41FA5}">
                      <a16:colId xmlns="" xmlns:a16="http://schemas.microsoft.com/office/drawing/2014/main" val="20000"/>
                    </a:ext>
                  </a:extLst>
                </a:gridCol>
                <a:gridCol w="991937">
                  <a:extLst>
                    <a:ext uri="{9D8B030D-6E8A-4147-A177-3AD203B41FA5}">
                      <a16:colId xmlns="" xmlns:a16="http://schemas.microsoft.com/office/drawing/2014/main" val="20001"/>
                    </a:ext>
                  </a:extLst>
                </a:gridCol>
                <a:gridCol w="921084">
                  <a:extLst>
                    <a:ext uri="{9D8B030D-6E8A-4147-A177-3AD203B41FA5}">
                      <a16:colId xmlns="" xmlns:a16="http://schemas.microsoft.com/office/drawing/2014/main" val="20002"/>
                    </a:ext>
                  </a:extLst>
                </a:gridCol>
                <a:gridCol w="1204495">
                  <a:extLst>
                    <a:ext uri="{9D8B030D-6E8A-4147-A177-3AD203B41FA5}">
                      <a16:colId xmlns="" xmlns:a16="http://schemas.microsoft.com/office/drawing/2014/main" val="20003"/>
                    </a:ext>
                  </a:extLst>
                </a:gridCol>
              </a:tblGrid>
              <a:tr h="6246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Đơn</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vị</a:t>
                      </a:r>
                      <a:endParaRPr kumimoji="0" lang="en-US" sz="1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Năm</a:t>
                      </a: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Đơn vị thứ nhất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Đơn vị thứ hai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Cả</a:t>
                      </a:r>
                      <a:r>
                        <a:rPr kumimoji="0" lang="en-US" sz="16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err="1" smtClean="0">
                          <a:ln>
                            <a:noFill/>
                          </a:ln>
                          <a:solidFill>
                            <a:schemeClr val="tx1"/>
                          </a:solidFill>
                          <a:effectLst/>
                          <a:latin typeface="Arial" charset="0"/>
                        </a:rPr>
                        <a:t>hai</a:t>
                      </a:r>
                      <a:r>
                        <a:rPr kumimoji="0" lang="en-US" sz="16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err="1" smtClean="0">
                          <a:ln>
                            <a:noFill/>
                          </a:ln>
                          <a:solidFill>
                            <a:schemeClr val="tx1"/>
                          </a:solidFill>
                          <a:effectLst/>
                          <a:latin typeface="Arial" charset="0"/>
                        </a:rPr>
                        <a:t>đơn</a:t>
                      </a:r>
                      <a:r>
                        <a:rPr kumimoji="0" lang="en-US" sz="16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err="1" smtClean="0">
                          <a:ln>
                            <a:noFill/>
                          </a:ln>
                          <a:solidFill>
                            <a:schemeClr val="tx1"/>
                          </a:solidFill>
                          <a:effectLst/>
                          <a:latin typeface="Arial" charset="0"/>
                        </a:rPr>
                        <a:t>vị</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89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Năm ngoái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220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Năm nay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30" name="TextBox 29"/>
          <p:cNvSpPr txBox="1"/>
          <p:nvPr/>
        </p:nvSpPr>
        <p:spPr>
          <a:xfrm>
            <a:off x="4772617" y="1535668"/>
            <a:ext cx="3741517" cy="369332"/>
          </a:xfrm>
          <a:prstGeom prst="rect">
            <a:avLst/>
          </a:prstGeom>
          <a:noFill/>
        </p:spPr>
        <p:txBody>
          <a:bodyPr wrap="square" rtlCol="0">
            <a:spAutoFit/>
          </a:bodyPr>
          <a:lstStyle/>
          <a:p>
            <a:r>
              <a:rPr lang="en-US" smtClean="0"/>
              <a:t>Lập bảng:</a:t>
            </a:r>
            <a:endParaRPr lang="en-US"/>
          </a:p>
        </p:txBody>
      </p:sp>
      <p:sp>
        <p:nvSpPr>
          <p:cNvPr id="31" name="TextBox 30"/>
          <p:cNvSpPr txBox="1"/>
          <p:nvPr/>
        </p:nvSpPr>
        <p:spPr>
          <a:xfrm>
            <a:off x="4772617" y="4867870"/>
            <a:ext cx="3741517" cy="923330"/>
          </a:xfrm>
          <a:prstGeom prst="rect">
            <a:avLst/>
          </a:prstGeom>
          <a:noFill/>
        </p:spPr>
        <p:txBody>
          <a:bodyPr wrap="square" rtlCol="0">
            <a:spAutoFit/>
          </a:bodyPr>
          <a:lstStyle/>
          <a:p>
            <a:pPr algn="just"/>
            <a:r>
              <a:rPr lang="en-US" smtClean="0">
                <a:solidFill>
                  <a:srgbClr val="FF0000"/>
                </a:solidFill>
              </a:rPr>
              <a:t>Học sinh hoạt động cá nhân, hoàn thành nội dung của bảng, thời gian 5 phút</a:t>
            </a:r>
            <a:endParaRPr lang="en-US">
              <a:solidFill>
                <a:srgbClr val="FF0000"/>
              </a:solidFill>
            </a:endParaRPr>
          </a:p>
        </p:txBody>
      </p:sp>
      <p:sp>
        <p:nvSpPr>
          <p:cNvPr id="2" name="TextBox 1"/>
          <p:cNvSpPr txBox="1"/>
          <p:nvPr/>
        </p:nvSpPr>
        <p:spPr>
          <a:xfrm>
            <a:off x="533400" y="4659868"/>
            <a:ext cx="3733800" cy="369332"/>
          </a:xfrm>
          <a:prstGeom prst="rect">
            <a:avLst/>
          </a:prstGeom>
          <a:noFill/>
        </p:spPr>
        <p:txBody>
          <a:bodyPr wrap="square" rtlCol="0">
            <a:spAutoFit/>
          </a:bodyPr>
          <a:lstStyle/>
          <a:p>
            <a:r>
              <a:rPr lang="en-US" smtClean="0">
                <a:solidFill>
                  <a:srgbClr val="FF0000"/>
                </a:solidFill>
              </a:rPr>
              <a:t>Có bao nhiêu đại lượng phải tìm?</a:t>
            </a:r>
            <a:endParaRPr lang="en-US">
              <a:solidFill>
                <a:srgbClr val="FF0000"/>
              </a:solidFill>
            </a:endParaRPr>
          </a:p>
        </p:txBody>
      </p:sp>
      <p:sp>
        <p:nvSpPr>
          <p:cNvPr id="19" name="TextBox 18"/>
          <p:cNvSpPr txBox="1"/>
          <p:nvPr/>
        </p:nvSpPr>
        <p:spPr>
          <a:xfrm>
            <a:off x="521057" y="5144869"/>
            <a:ext cx="3733800" cy="369332"/>
          </a:xfrm>
          <a:prstGeom prst="rect">
            <a:avLst/>
          </a:prstGeom>
          <a:noFill/>
        </p:spPr>
        <p:txBody>
          <a:bodyPr wrap="square" rtlCol="0">
            <a:spAutoFit/>
          </a:bodyPr>
          <a:lstStyle/>
          <a:p>
            <a:r>
              <a:rPr lang="en-US" smtClean="0">
                <a:solidFill>
                  <a:srgbClr val="FF0000"/>
                </a:solidFill>
              </a:rPr>
              <a:t>Chọn những đại lượng nào làm ẩn?</a:t>
            </a:r>
            <a:endParaRPr lang="en-US">
              <a:solidFill>
                <a:srgbClr val="FF0000"/>
              </a:solidFill>
            </a:endParaRPr>
          </a:p>
        </p:txBody>
      </p:sp>
      <p:sp>
        <p:nvSpPr>
          <p:cNvPr id="20" name="TextBox 19"/>
          <p:cNvSpPr txBox="1"/>
          <p:nvPr/>
        </p:nvSpPr>
        <p:spPr>
          <a:xfrm>
            <a:off x="568411" y="5606534"/>
            <a:ext cx="3733800" cy="646331"/>
          </a:xfrm>
          <a:prstGeom prst="rect">
            <a:avLst/>
          </a:prstGeom>
          <a:noFill/>
        </p:spPr>
        <p:txBody>
          <a:bodyPr wrap="square" rtlCol="0">
            <a:spAutoFit/>
          </a:bodyPr>
          <a:lstStyle/>
          <a:p>
            <a:pPr algn="just"/>
            <a:r>
              <a:rPr lang="en-US" smtClean="0">
                <a:solidFill>
                  <a:srgbClr val="FF0000"/>
                </a:solidFill>
              </a:rPr>
              <a:t>Khi đó có tìm được các đại lượng còn lại không?</a:t>
            </a:r>
            <a:endParaRPr lang="en-US">
              <a:solidFill>
                <a:srgbClr val="FF0000"/>
              </a:solidFill>
            </a:endParaRPr>
          </a:p>
        </p:txBody>
      </p:sp>
    </p:spTree>
    <p:extLst>
      <p:ext uri="{BB962C8B-B14F-4D97-AF65-F5344CB8AC3E}">
        <p14:creationId xmlns="" xmlns:p14="http://schemas.microsoft.com/office/powerpoint/2010/main" val="28812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par>
                                <p:cTn id="22" presetID="22" presetClass="entr" presetSubtype="4"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
          <p:cNvSpPr>
            <a:spLocks noChangeArrowheads="1"/>
          </p:cNvSpPr>
          <p:nvPr/>
        </p:nvSpPr>
        <p:spPr bwMode="auto">
          <a:xfrm>
            <a:off x="381000" y="304800"/>
            <a:ext cx="8458200"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indent="4763" algn="just">
              <a:lnSpc>
                <a:spcPct val="80000"/>
              </a:lnSpc>
              <a:spcBef>
                <a:spcPct val="20000"/>
              </a:spcBef>
            </a:pPr>
            <a:r>
              <a:rPr lang="en-US" sz="2800" u="sng" smtClean="0">
                <a:latin typeface="Times New Roman" pitchFamily="18" charset="0"/>
              </a:rPr>
              <a:t>Bài tập: </a:t>
            </a:r>
            <a:r>
              <a:rPr lang="en-US" sz="2800" b="0" smtClean="0">
                <a:latin typeface="Times New Roman" pitchFamily="18" charset="0"/>
              </a:rPr>
              <a:t>Năm </a:t>
            </a:r>
            <a:r>
              <a:rPr lang="en-US" sz="2800" b="0">
                <a:latin typeface="Times New Roman" pitchFamily="18" charset="0"/>
              </a:rPr>
              <a:t>ngoái, hai đơn vị sản xuất nông nghiệp thu hoạch được 720 tấn thóc. Năm nay, đơn vị thứ nhất làm vượt mức 15%, đơn vị thứ hai làm vượt mức 12% so với năm </a:t>
            </a:r>
            <a:r>
              <a:rPr lang="en-US" sz="2800" b="0" smtClean="0">
                <a:latin typeface="Times New Roman" pitchFamily="18" charset="0"/>
              </a:rPr>
              <a:t>ngoái, do </a:t>
            </a:r>
            <a:r>
              <a:rPr lang="en-US" sz="2800" b="0">
                <a:latin typeface="Times New Roman" pitchFamily="18" charset="0"/>
              </a:rPr>
              <a:t>đó cả hai đơn vị thu hoạch được 819 tấn thóc. Hỏi mỗi năm, mỗi đơn vị thu hoạch được bao nhiêu tấn thóc ?</a:t>
            </a:r>
          </a:p>
        </p:txBody>
      </p:sp>
      <p:graphicFrame>
        <p:nvGraphicFramePr>
          <p:cNvPr id="5" name="Group 73"/>
          <p:cNvGraphicFramePr>
            <a:graphicFrameLocks noGrp="1"/>
          </p:cNvGraphicFramePr>
          <p:nvPr>
            <p:ph/>
            <p:extLst>
              <p:ext uri="{D42A27DB-BD31-4B8C-83A1-F6EECF244321}">
                <p14:modId xmlns="" xmlns:p14="http://schemas.microsoft.com/office/powerpoint/2010/main" val="1934438277"/>
              </p:ext>
            </p:extLst>
          </p:nvPr>
        </p:nvGraphicFramePr>
        <p:xfrm>
          <a:off x="228600" y="3130550"/>
          <a:ext cx="8915400" cy="3023235"/>
        </p:xfrm>
        <a:graphic>
          <a:graphicData uri="http://schemas.openxmlformats.org/drawingml/2006/table">
            <a:tbl>
              <a:tblPr/>
              <a:tblGrid>
                <a:gridCol w="1103811">
                  <a:extLst>
                    <a:ext uri="{9D8B030D-6E8A-4147-A177-3AD203B41FA5}">
                      <a16:colId xmlns="" xmlns:a16="http://schemas.microsoft.com/office/drawing/2014/main" val="20000"/>
                    </a:ext>
                  </a:extLst>
                </a:gridCol>
                <a:gridCol w="1316083">
                  <a:extLst>
                    <a:ext uri="{9D8B030D-6E8A-4147-A177-3AD203B41FA5}">
                      <a16:colId xmlns="" xmlns:a16="http://schemas.microsoft.com/office/drawing/2014/main" val="20001"/>
                    </a:ext>
                  </a:extLst>
                </a:gridCol>
                <a:gridCol w="1464673"/>
                <a:gridCol w="1464673">
                  <a:extLst>
                    <a:ext uri="{9D8B030D-6E8A-4147-A177-3AD203B41FA5}">
                      <a16:colId xmlns="" xmlns:a16="http://schemas.microsoft.com/office/drawing/2014/main" val="20002"/>
                    </a:ext>
                  </a:extLst>
                </a:gridCol>
                <a:gridCol w="3566160">
                  <a:extLst>
                    <a:ext uri="{9D8B030D-6E8A-4147-A177-3AD203B41FA5}">
                      <a16:colId xmlns="" xmlns:a16="http://schemas.microsoft.com/office/drawing/2014/main" val="20003"/>
                    </a:ext>
                  </a:extLst>
                </a:gridCol>
              </a:tblGrid>
              <a:tr h="1060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Đơn</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vị</a:t>
                      </a:r>
                      <a:endParaRPr kumimoji="0" lang="en-US"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rPr>
                        <a:t>Năm</a:t>
                      </a: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Đơn vị thứ nhất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rPr>
                        <a:t>Đơn</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err="1" smtClean="0">
                          <a:ln>
                            <a:noFill/>
                          </a:ln>
                          <a:solidFill>
                            <a:schemeClr val="tx1"/>
                          </a:solidFill>
                          <a:effectLst/>
                          <a:latin typeface="Arial" charset="0"/>
                        </a:rPr>
                        <a:t>vị</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err="1" smtClean="0">
                          <a:ln>
                            <a:noFill/>
                          </a:ln>
                          <a:solidFill>
                            <a:schemeClr val="tx1"/>
                          </a:solidFill>
                          <a:effectLst/>
                          <a:latin typeface="Arial" charset="0"/>
                        </a:rPr>
                        <a:t>thứ</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err="1" smtClean="0">
                          <a:ln>
                            <a:noFill/>
                          </a:ln>
                          <a:solidFill>
                            <a:schemeClr val="tx1"/>
                          </a:solidFill>
                          <a:effectLst/>
                          <a:latin typeface="Arial" charset="0"/>
                        </a:rPr>
                        <a:t>hai</a:t>
                      </a: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Phương trình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28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Năm ngoái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      </a:t>
                      </a:r>
                      <a:endParaRPr kumimoji="0" lang="en-US" sz="24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Năm nay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6" name="Text Box 66"/>
          <p:cNvSpPr txBox="1">
            <a:spLocks noChangeArrowheads="1"/>
          </p:cNvSpPr>
          <p:nvPr/>
        </p:nvSpPr>
        <p:spPr bwMode="auto">
          <a:xfrm>
            <a:off x="228600" y="2514600"/>
            <a:ext cx="17526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0" u="sng"/>
              <a:t>Bảng :</a:t>
            </a:r>
          </a:p>
        </p:txBody>
      </p:sp>
      <p:sp>
        <p:nvSpPr>
          <p:cNvPr id="7" name="Rectangle 74"/>
          <p:cNvSpPr>
            <a:spLocks noChangeArrowheads="1"/>
          </p:cNvSpPr>
          <p:nvPr/>
        </p:nvSpPr>
        <p:spPr bwMode="auto">
          <a:xfrm>
            <a:off x="1981200" y="4648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0" dirty="0"/>
              <a:t>x</a:t>
            </a:r>
          </a:p>
        </p:txBody>
      </p:sp>
      <p:sp>
        <p:nvSpPr>
          <p:cNvPr id="8" name="Rectangle 75"/>
          <p:cNvSpPr>
            <a:spLocks noChangeArrowheads="1"/>
          </p:cNvSpPr>
          <p:nvPr/>
        </p:nvSpPr>
        <p:spPr bwMode="auto">
          <a:xfrm>
            <a:off x="3429000" y="4648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dirty="0"/>
              <a:t>y</a:t>
            </a:r>
          </a:p>
        </p:txBody>
      </p:sp>
      <p:sp>
        <p:nvSpPr>
          <p:cNvPr id="9" name="Rectangle 76"/>
          <p:cNvSpPr>
            <a:spLocks noChangeArrowheads="1"/>
          </p:cNvSpPr>
          <p:nvPr/>
        </p:nvSpPr>
        <p:spPr bwMode="auto">
          <a:xfrm>
            <a:off x="6127750" y="4437063"/>
            <a:ext cx="156793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a:t>x + y = 720</a:t>
            </a:r>
          </a:p>
        </p:txBody>
      </p:sp>
      <p:sp>
        <p:nvSpPr>
          <p:cNvPr id="10" name="Rectangle 77"/>
          <p:cNvSpPr>
            <a:spLocks noChangeArrowheads="1"/>
          </p:cNvSpPr>
          <p:nvPr/>
        </p:nvSpPr>
        <p:spPr bwMode="auto">
          <a:xfrm>
            <a:off x="1371600" y="5562600"/>
            <a:ext cx="128823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dirty="0"/>
              <a:t>x + 15%x</a:t>
            </a:r>
          </a:p>
        </p:txBody>
      </p:sp>
      <p:sp>
        <p:nvSpPr>
          <p:cNvPr id="11" name="Rectangle 78"/>
          <p:cNvSpPr>
            <a:spLocks noChangeArrowheads="1"/>
          </p:cNvSpPr>
          <p:nvPr/>
        </p:nvSpPr>
        <p:spPr bwMode="auto">
          <a:xfrm>
            <a:off x="2743200" y="55626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0" dirty="0"/>
              <a:t>y + 12%y</a:t>
            </a:r>
          </a:p>
        </p:txBody>
      </p:sp>
      <p:sp>
        <p:nvSpPr>
          <p:cNvPr id="12" name="Rectangle 79"/>
          <p:cNvSpPr>
            <a:spLocks noChangeArrowheads="1"/>
          </p:cNvSpPr>
          <p:nvPr/>
        </p:nvSpPr>
        <p:spPr bwMode="auto">
          <a:xfrm>
            <a:off x="5692799" y="5562600"/>
            <a:ext cx="345120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0" dirty="0"/>
              <a:t>x + 15%x + y + 12%y = 819</a:t>
            </a:r>
          </a:p>
        </p:txBody>
      </p:sp>
      <p:sp>
        <p:nvSpPr>
          <p:cNvPr id="13" name="Rectangle 80"/>
          <p:cNvSpPr>
            <a:spLocks noChangeArrowheads="1"/>
          </p:cNvSpPr>
          <p:nvPr/>
        </p:nvSpPr>
        <p:spPr bwMode="auto">
          <a:xfrm>
            <a:off x="6019800" y="6172200"/>
            <a:ext cx="2439707" cy="46166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spAutoFit/>
          </a:bodyPr>
          <a:lstStyle/>
          <a:p>
            <a:r>
              <a:rPr lang="en-US" sz="2400" b="0"/>
              <a:t>15%x + 12%y = 99</a:t>
            </a:r>
          </a:p>
        </p:txBody>
      </p:sp>
      <p:sp>
        <p:nvSpPr>
          <p:cNvPr id="14" name="Line 81"/>
          <p:cNvSpPr>
            <a:spLocks noChangeShapeType="1"/>
          </p:cNvSpPr>
          <p:nvPr/>
        </p:nvSpPr>
        <p:spPr bwMode="auto">
          <a:xfrm flipH="1">
            <a:off x="7086600" y="5715000"/>
            <a:ext cx="76200" cy="381000"/>
          </a:xfrm>
          <a:prstGeom prst="line">
            <a:avLst/>
          </a:prstGeom>
          <a:noFill/>
          <a:ln w="28575">
            <a:solidFill>
              <a:srgbClr val="00206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4572000" y="4724400"/>
            <a:ext cx="762000" cy="369332"/>
          </a:xfrm>
          <a:prstGeom prst="rect">
            <a:avLst/>
          </a:prstGeom>
          <a:noFill/>
        </p:spPr>
        <p:txBody>
          <a:bodyPr wrap="square" rtlCol="0">
            <a:spAutoFit/>
          </a:bodyPr>
          <a:lstStyle/>
          <a:p>
            <a:r>
              <a:rPr lang="en-US" dirty="0" smtClean="0"/>
              <a:t>720</a:t>
            </a:r>
            <a:endParaRPr lang="vi-VN" dirty="0"/>
          </a:p>
        </p:txBody>
      </p:sp>
      <p:sp>
        <p:nvSpPr>
          <p:cNvPr id="16" name="TextBox 15"/>
          <p:cNvSpPr txBox="1"/>
          <p:nvPr/>
        </p:nvSpPr>
        <p:spPr>
          <a:xfrm>
            <a:off x="4495800" y="5562600"/>
            <a:ext cx="762000" cy="369332"/>
          </a:xfrm>
          <a:prstGeom prst="rect">
            <a:avLst/>
          </a:prstGeom>
          <a:noFill/>
        </p:spPr>
        <p:txBody>
          <a:bodyPr wrap="square" rtlCol="0">
            <a:spAutoFit/>
          </a:bodyPr>
          <a:lstStyle/>
          <a:p>
            <a:r>
              <a:rPr lang="en-US" dirty="0" smtClean="0"/>
              <a:t>819</a:t>
            </a:r>
            <a:endParaRPr lang="vi-VN" dirty="0"/>
          </a:p>
        </p:txBody>
      </p:sp>
    </p:spTree>
    <p:extLst>
      <p:ext uri="{BB962C8B-B14F-4D97-AF65-F5344CB8AC3E}">
        <p14:creationId xmlns="" xmlns:p14="http://schemas.microsoft.com/office/powerpoint/2010/main" val="98173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ox(i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heckerboard(across)">
                                      <p:cBhvr>
                                        <p:cTn id="54" dur="500"/>
                                        <p:tgtEl>
                                          <p:spTgt spid="14"/>
                                        </p:tgtEl>
                                      </p:cBhvr>
                                    </p:animEffect>
                                  </p:childTnLst>
                                </p:cTn>
                              </p:par>
                            </p:childTnLst>
                          </p:cTn>
                        </p:par>
                        <p:par>
                          <p:cTn id="55" fill="hold">
                            <p:stCondLst>
                              <p:cond delay="500"/>
                            </p:stCondLst>
                            <p:childTnLst>
                              <p:par>
                                <p:cTn id="56" presetID="5" presetClass="entr" presetSubtype="1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checkerboard(across)">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animBg="1"/>
      <p:bldP spid="14"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609600" y="609600"/>
            <a:ext cx="7086600" cy="779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a:latin typeface="Times New Roman" pitchFamily="18" charset="0"/>
                <a:cs typeface="Times New Roman" pitchFamily="18" charset="0"/>
              </a:rPr>
              <a:t>Gọi x(tấn) là số thóc mà năm ngoái đơn vị thứ nhất thu hoạch </a:t>
            </a:r>
            <a:r>
              <a:rPr lang="en-US" b="0" smtClean="0">
                <a:latin typeface="Times New Roman" pitchFamily="18" charset="0"/>
                <a:cs typeface="Times New Roman" pitchFamily="18" charset="0"/>
              </a:rPr>
              <a:t>được;</a:t>
            </a:r>
            <a:endParaRPr lang="en-US" b="0">
              <a:latin typeface="Times New Roman" pitchFamily="18" charset="0"/>
              <a:cs typeface="Times New Roman" pitchFamily="18" charset="0"/>
            </a:endParaRPr>
          </a:p>
          <a:p>
            <a:pPr>
              <a:spcBef>
                <a:spcPct val="50000"/>
              </a:spcBef>
            </a:pPr>
            <a:r>
              <a:rPr lang="en-US" b="0">
                <a:latin typeface="Times New Roman" pitchFamily="18" charset="0"/>
                <a:cs typeface="Times New Roman" pitchFamily="18" charset="0"/>
              </a:rPr>
              <a:t>       y(tấn) là số thóc mà năm ngoái đơn vị thứ hai thu hoạch </a:t>
            </a:r>
            <a:r>
              <a:rPr lang="en-US" b="0" smtClean="0">
                <a:latin typeface="Times New Roman" pitchFamily="18" charset="0"/>
                <a:cs typeface="Times New Roman" pitchFamily="18" charset="0"/>
              </a:rPr>
              <a:t>được.</a:t>
            </a:r>
            <a:endParaRPr lang="en-US" b="0">
              <a:latin typeface="Times New Roman" pitchFamily="18" charset="0"/>
              <a:cs typeface="Times New Roman" pitchFamily="18" charset="0"/>
            </a:endParaRPr>
          </a:p>
        </p:txBody>
      </p:sp>
      <p:sp>
        <p:nvSpPr>
          <p:cNvPr id="5" name="Rectangle 21"/>
          <p:cNvSpPr>
            <a:spLocks noChangeArrowheads="1"/>
          </p:cNvSpPr>
          <p:nvPr/>
        </p:nvSpPr>
        <p:spPr bwMode="auto">
          <a:xfrm>
            <a:off x="152400" y="1905000"/>
            <a:ext cx="86868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b="0" smtClean="0">
                <a:latin typeface="Times New Roman" pitchFamily="18" charset="0"/>
                <a:cs typeface="Times New Roman" pitchFamily="18" charset="0"/>
              </a:rPr>
              <a:t>Vì năm </a:t>
            </a:r>
            <a:r>
              <a:rPr lang="en-US" b="0">
                <a:latin typeface="Times New Roman" pitchFamily="18" charset="0"/>
                <a:cs typeface="Times New Roman" pitchFamily="18" charset="0"/>
              </a:rPr>
              <a:t>ngoái, hai đơn vị thu hoạch được 720 tấn </a:t>
            </a:r>
            <a:r>
              <a:rPr lang="en-US" b="0" smtClean="0">
                <a:latin typeface="Times New Roman" pitchFamily="18" charset="0"/>
                <a:cs typeface="Times New Roman" pitchFamily="18" charset="0"/>
              </a:rPr>
              <a:t>nên ta có phương trình x + y = 720 (1). </a:t>
            </a:r>
            <a:endParaRPr lang="en-US" b="0">
              <a:latin typeface="Times New Roman" pitchFamily="18" charset="0"/>
              <a:cs typeface="Times New Roman" pitchFamily="18" charset="0"/>
            </a:endParaRPr>
          </a:p>
        </p:txBody>
      </p:sp>
      <p:sp>
        <p:nvSpPr>
          <p:cNvPr id="6" name="Text Box 23"/>
          <p:cNvSpPr txBox="1">
            <a:spLocks noChangeArrowheads="1"/>
          </p:cNvSpPr>
          <p:nvPr/>
        </p:nvSpPr>
        <p:spPr bwMode="auto">
          <a:xfrm>
            <a:off x="152400" y="2362200"/>
            <a:ext cx="8686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a:latin typeface="Times New Roman" pitchFamily="18" charset="0"/>
                <a:cs typeface="Times New Roman" pitchFamily="18" charset="0"/>
              </a:rPr>
              <a:t>Năm nay, đơn vị thứ nhất vượt mức 15%, tức là nhiều hơn năm ngoái </a:t>
            </a:r>
            <a:r>
              <a:rPr lang="en-US" b="0" smtClean="0">
                <a:latin typeface="Times New Roman" pitchFamily="18" charset="0"/>
                <a:cs typeface="Times New Roman" pitchFamily="18" charset="0"/>
              </a:rPr>
              <a:t>15%x </a:t>
            </a:r>
            <a:r>
              <a:rPr lang="en-US" b="0">
                <a:latin typeface="Times New Roman" pitchFamily="18" charset="0"/>
                <a:cs typeface="Times New Roman" pitchFamily="18" charset="0"/>
              </a:rPr>
              <a:t>(tấn)</a:t>
            </a:r>
          </a:p>
        </p:txBody>
      </p:sp>
      <p:sp>
        <p:nvSpPr>
          <p:cNvPr id="7" name="Rectangle 24"/>
          <p:cNvSpPr>
            <a:spLocks noChangeArrowheads="1"/>
          </p:cNvSpPr>
          <p:nvPr/>
        </p:nvSpPr>
        <p:spPr bwMode="auto">
          <a:xfrm>
            <a:off x="1181100" y="2743200"/>
            <a:ext cx="66351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b="0">
                <a:latin typeface="Times New Roman" pitchFamily="18" charset="0"/>
                <a:cs typeface="Times New Roman" pitchFamily="18" charset="0"/>
              </a:rPr>
              <a:t>đơn vị thứ hai vượt mức 12%, tức là nhiều hơn năm ngoái </a:t>
            </a:r>
            <a:r>
              <a:rPr lang="en-US" b="0" smtClean="0">
                <a:latin typeface="Times New Roman" pitchFamily="18" charset="0"/>
                <a:cs typeface="Times New Roman" pitchFamily="18" charset="0"/>
              </a:rPr>
              <a:t>12%y </a:t>
            </a:r>
            <a:r>
              <a:rPr lang="en-US" b="0">
                <a:latin typeface="Times New Roman" pitchFamily="18" charset="0"/>
                <a:cs typeface="Times New Roman" pitchFamily="18" charset="0"/>
              </a:rPr>
              <a:t>(tấn)</a:t>
            </a:r>
          </a:p>
        </p:txBody>
      </p:sp>
      <p:sp>
        <p:nvSpPr>
          <p:cNvPr id="8" name="Rectangle 25"/>
          <p:cNvSpPr>
            <a:spLocks noChangeArrowheads="1"/>
          </p:cNvSpPr>
          <p:nvPr/>
        </p:nvSpPr>
        <p:spPr bwMode="auto">
          <a:xfrm>
            <a:off x="76200" y="3214688"/>
            <a:ext cx="7998343" cy="7848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b="0">
                <a:latin typeface="Times New Roman" pitchFamily="18" charset="0"/>
                <a:cs typeface="Times New Roman" pitchFamily="18" charset="0"/>
              </a:rPr>
              <a:t> Theo bài ra, </a:t>
            </a:r>
            <a:r>
              <a:rPr lang="en-US" b="0" smtClean="0">
                <a:latin typeface="Times New Roman" pitchFamily="18" charset="0"/>
                <a:cs typeface="Times New Roman" pitchFamily="18" charset="0"/>
              </a:rPr>
              <a:t>vì cả </a:t>
            </a:r>
            <a:r>
              <a:rPr lang="en-US" b="0">
                <a:latin typeface="Times New Roman" pitchFamily="18" charset="0"/>
                <a:cs typeface="Times New Roman" pitchFamily="18" charset="0"/>
              </a:rPr>
              <a:t>hai đơn vị thu hoạch nhiều hơn năm ngoái là  819 -720 = 99(tấn)  </a:t>
            </a:r>
          </a:p>
          <a:p>
            <a:pPr>
              <a:spcBef>
                <a:spcPct val="50000"/>
              </a:spcBef>
            </a:pPr>
            <a:r>
              <a:rPr lang="en-US" b="0">
                <a:latin typeface="Times New Roman" pitchFamily="18" charset="0"/>
                <a:cs typeface="Times New Roman" pitchFamily="18" charset="0"/>
              </a:rPr>
              <a:t>  nên ta có phương trình</a:t>
            </a:r>
            <a:r>
              <a:rPr lang="en-US" b="0" smtClean="0">
                <a:latin typeface="Times New Roman" pitchFamily="18" charset="0"/>
                <a:cs typeface="Times New Roman" pitchFamily="18" charset="0"/>
              </a:rPr>
              <a:t>: </a:t>
            </a:r>
            <a:r>
              <a:rPr lang="en-US">
                <a:latin typeface="Times New Roman" pitchFamily="18" charset="0"/>
                <a:cs typeface="Times New Roman" pitchFamily="18" charset="0"/>
              </a:rPr>
              <a:t>15%x + 12%y = </a:t>
            </a:r>
            <a:r>
              <a:rPr lang="en-US" smtClean="0">
                <a:latin typeface="Times New Roman" pitchFamily="18" charset="0"/>
                <a:cs typeface="Times New Roman" pitchFamily="18" charset="0"/>
              </a:rPr>
              <a:t>99 (2).</a:t>
            </a:r>
            <a:endParaRPr lang="en-US" b="0">
              <a:latin typeface="Times New Roman" pitchFamily="18" charset="0"/>
              <a:cs typeface="Times New Roman" pitchFamily="18" charset="0"/>
            </a:endParaRPr>
          </a:p>
        </p:txBody>
      </p:sp>
      <p:sp>
        <p:nvSpPr>
          <p:cNvPr id="9" name="Text Box 27"/>
          <p:cNvSpPr txBox="1">
            <a:spLocks noChangeArrowheads="1"/>
          </p:cNvSpPr>
          <p:nvPr/>
        </p:nvSpPr>
        <p:spPr bwMode="auto">
          <a:xfrm>
            <a:off x="152400" y="4191000"/>
            <a:ext cx="3657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0" smtClean="0">
                <a:latin typeface="Times New Roman" pitchFamily="18" charset="0"/>
                <a:cs typeface="Times New Roman" pitchFamily="18" charset="0"/>
              </a:rPr>
              <a:t>Từ (1) và (2) ta có hệ </a:t>
            </a:r>
            <a:r>
              <a:rPr lang="en-US" b="0">
                <a:latin typeface="Times New Roman" pitchFamily="18" charset="0"/>
                <a:cs typeface="Times New Roman" pitchFamily="18" charset="0"/>
              </a:rPr>
              <a:t>phương trình</a:t>
            </a:r>
          </a:p>
        </p:txBody>
      </p:sp>
      <p:graphicFrame>
        <p:nvGraphicFramePr>
          <p:cNvPr id="10" name="Object 28"/>
          <p:cNvGraphicFramePr>
            <a:graphicFrameLocks noChangeAspect="1"/>
          </p:cNvGraphicFramePr>
          <p:nvPr>
            <p:extLst>
              <p:ext uri="{D42A27DB-BD31-4B8C-83A1-F6EECF244321}">
                <p14:modId xmlns="" xmlns:p14="http://schemas.microsoft.com/office/powerpoint/2010/main" val="2391684136"/>
              </p:ext>
            </p:extLst>
          </p:nvPr>
        </p:nvGraphicFramePr>
        <p:xfrm>
          <a:off x="3568700" y="3984625"/>
          <a:ext cx="2298700" cy="742768"/>
        </p:xfrm>
        <a:graphic>
          <a:graphicData uri="http://schemas.openxmlformats.org/presentationml/2006/ole">
            <p:oleObj spid="_x0000_s14414" name="Equation" r:id="rId3" imgW="1257120" imgH="457200" progId="Equation.DSMT4">
              <p:embed/>
            </p:oleObj>
          </a:graphicData>
        </a:graphic>
      </p:graphicFrame>
      <p:sp>
        <p:nvSpPr>
          <p:cNvPr id="11" name="Rectangle 30"/>
          <p:cNvSpPr>
            <a:spLocks noChangeArrowheads="1"/>
          </p:cNvSpPr>
          <p:nvPr/>
        </p:nvSpPr>
        <p:spPr bwMode="auto">
          <a:xfrm>
            <a:off x="3352800" y="152400"/>
            <a:ext cx="914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000" u="sng">
                <a:latin typeface="Times New Roman" pitchFamily="18" charset="0"/>
                <a:cs typeface="Times New Roman" pitchFamily="18" charset="0"/>
              </a:rPr>
              <a:t>Giải:</a:t>
            </a:r>
          </a:p>
        </p:txBody>
      </p:sp>
      <p:sp>
        <p:nvSpPr>
          <p:cNvPr id="12" name="Text Box 31"/>
          <p:cNvSpPr txBox="1">
            <a:spLocks noChangeArrowheads="1"/>
          </p:cNvSpPr>
          <p:nvPr/>
        </p:nvSpPr>
        <p:spPr bwMode="auto">
          <a:xfrm>
            <a:off x="228600" y="5181600"/>
            <a:ext cx="8229600" cy="1338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mtClean="0">
                <a:latin typeface="Times New Roman" pitchFamily="18" charset="0"/>
                <a:cs typeface="Times New Roman" pitchFamily="18" charset="0"/>
              </a:rPr>
              <a:t>Vậy n</a:t>
            </a:r>
            <a:r>
              <a:rPr lang="en-US" b="0" smtClean="0">
                <a:latin typeface="Times New Roman" pitchFamily="18" charset="0"/>
                <a:cs typeface="Times New Roman" pitchFamily="18" charset="0"/>
              </a:rPr>
              <a:t>ăm </a:t>
            </a:r>
            <a:r>
              <a:rPr lang="en-US" b="0">
                <a:latin typeface="Times New Roman" pitchFamily="18" charset="0"/>
                <a:cs typeface="Times New Roman" pitchFamily="18" charset="0"/>
              </a:rPr>
              <a:t>ngoái đơn vị thứ nhất thu hoạch được 420 tấn </a:t>
            </a:r>
            <a:r>
              <a:rPr lang="en-US" b="0" smtClean="0">
                <a:latin typeface="Times New Roman" pitchFamily="18" charset="0"/>
                <a:cs typeface="Times New Roman" pitchFamily="18" charset="0"/>
              </a:rPr>
              <a:t>thóc; đơn </a:t>
            </a:r>
            <a:r>
              <a:rPr lang="en-US" b="0">
                <a:latin typeface="Times New Roman" pitchFamily="18" charset="0"/>
                <a:cs typeface="Times New Roman" pitchFamily="18" charset="0"/>
              </a:rPr>
              <a:t>vị thứ hai thu hoạch được 300 tấn </a:t>
            </a:r>
            <a:r>
              <a:rPr lang="en-US" b="0" smtClean="0">
                <a:latin typeface="Times New Roman" pitchFamily="18" charset="0"/>
                <a:cs typeface="Times New Roman" pitchFamily="18" charset="0"/>
              </a:rPr>
              <a:t>thóc.</a:t>
            </a:r>
          </a:p>
          <a:p>
            <a:pPr algn="just">
              <a:spcBef>
                <a:spcPct val="50000"/>
              </a:spcBef>
            </a:pPr>
            <a:r>
              <a:rPr lang="en-US">
                <a:latin typeface="Times New Roman" pitchFamily="18" charset="0"/>
                <a:cs typeface="Times New Roman" pitchFamily="18" charset="0"/>
              </a:rPr>
              <a:t>Năm nay đơn vị thứ nhất thu hoạch được 420 + 420. 15% = 483  tấn </a:t>
            </a:r>
            <a:r>
              <a:rPr lang="en-US" smtClean="0">
                <a:latin typeface="Times New Roman" pitchFamily="18" charset="0"/>
                <a:cs typeface="Times New Roman" pitchFamily="18" charset="0"/>
              </a:rPr>
              <a:t>thóc; đơn </a:t>
            </a:r>
            <a:r>
              <a:rPr lang="en-US">
                <a:latin typeface="Times New Roman" pitchFamily="18" charset="0"/>
                <a:cs typeface="Times New Roman" pitchFamily="18" charset="0"/>
              </a:rPr>
              <a:t>vị thứ hai thu hoạch được 300 + 300.12% = 336 tấn </a:t>
            </a:r>
            <a:r>
              <a:rPr lang="en-US" smtClean="0">
                <a:latin typeface="Times New Roman" pitchFamily="18" charset="0"/>
                <a:cs typeface="Times New Roman" pitchFamily="18" charset="0"/>
              </a:rPr>
              <a:t>thóc.</a:t>
            </a:r>
            <a:endParaRPr lang="en-US" b="0">
              <a:latin typeface="Times New Roman" pitchFamily="18" charset="0"/>
              <a:cs typeface="Times New Roman" pitchFamily="18" charset="0"/>
            </a:endParaRPr>
          </a:p>
        </p:txBody>
      </p:sp>
      <p:sp>
        <p:nvSpPr>
          <p:cNvPr id="13" name="TextBox 12"/>
          <p:cNvSpPr txBox="1"/>
          <p:nvPr/>
        </p:nvSpPr>
        <p:spPr>
          <a:xfrm>
            <a:off x="228600" y="1447800"/>
            <a:ext cx="4572000" cy="381000"/>
          </a:xfrm>
          <a:prstGeom prst="rect">
            <a:avLst/>
          </a:prstGeom>
          <a:noFill/>
        </p:spPr>
        <p:txBody>
          <a:bodyPr wrap="square" rtlCol="0">
            <a:spAutoFit/>
          </a:bodyPr>
          <a:lstStyle/>
          <a:p>
            <a:r>
              <a:rPr lang="en-US" smtClean="0">
                <a:latin typeface="Times New Roman" pitchFamily="18" charset="0"/>
                <a:cs typeface="Times New Roman" pitchFamily="18" charset="0"/>
              </a:rPr>
              <a:t>Điều kiện: 0 &lt;  x,y &lt; 720.</a:t>
            </a:r>
            <a:endParaRPr lang="en-US">
              <a:latin typeface="Times New Roman" pitchFamily="18" charset="0"/>
              <a:cs typeface="Times New Roman" pitchFamily="18" charset="0"/>
            </a:endParaRPr>
          </a:p>
        </p:txBody>
      </p:sp>
      <p:sp>
        <p:nvSpPr>
          <p:cNvPr id="14" name="TextBox 13"/>
          <p:cNvSpPr txBox="1"/>
          <p:nvPr/>
        </p:nvSpPr>
        <p:spPr>
          <a:xfrm>
            <a:off x="193587" y="4724400"/>
            <a:ext cx="8534400" cy="369332"/>
          </a:xfrm>
          <a:prstGeom prst="rect">
            <a:avLst/>
          </a:prstGeom>
          <a:noFill/>
        </p:spPr>
        <p:txBody>
          <a:bodyPr wrap="square" rtlCol="0">
            <a:spAutoFit/>
          </a:bodyPr>
          <a:lstStyle/>
          <a:p>
            <a:r>
              <a:rPr lang="en-US" smtClean="0">
                <a:latin typeface="Times New Roman" pitchFamily="18" charset="0"/>
                <a:cs typeface="Times New Roman" pitchFamily="18" charset="0"/>
              </a:rPr>
              <a:t>Giải hệ phương trình tìm được x = 420; y = 300 thỏa mãn điều kiện bài toán</a:t>
            </a:r>
            <a:endParaRPr lang="en-US">
              <a:latin typeface="Times New Roman" pitchFamily="18" charset="0"/>
              <a:cs typeface="Times New Roman" pitchFamily="18" charset="0"/>
            </a:endParaRPr>
          </a:p>
        </p:txBody>
      </p:sp>
      <p:sp>
        <p:nvSpPr>
          <p:cNvPr id="15" name="Text Box 27"/>
          <p:cNvSpPr txBox="1">
            <a:spLocks noChangeArrowheads="1"/>
          </p:cNvSpPr>
          <p:nvPr/>
        </p:nvSpPr>
        <p:spPr bwMode="auto">
          <a:xfrm>
            <a:off x="6403457" y="4129087"/>
            <a:ext cx="2054743" cy="369332"/>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en-US" b="1" smtClean="0">
                <a:solidFill>
                  <a:srgbClr val="FF0000"/>
                </a:solidFill>
                <a:latin typeface="Times New Roman" pitchFamily="18" charset="0"/>
                <a:cs typeface="Times New Roman" pitchFamily="18" charset="0"/>
              </a:rPr>
              <a:t>Học sinh tự giải hệ</a:t>
            </a:r>
            <a:endParaRPr lang="en-US" b="1">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22419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2" grpId="0"/>
      <p:bldP spid="13"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lay 1"/>
          <p:cNvSpPr/>
          <p:nvPr/>
        </p:nvSpPr>
        <p:spPr>
          <a:xfrm>
            <a:off x="18535" y="2601097"/>
            <a:ext cx="1657865" cy="762000"/>
          </a:xfrm>
          <a:prstGeom prst="flowChartDelay">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smtClean="0">
                <a:solidFill>
                  <a:srgbClr val="C00000"/>
                </a:solidFill>
                <a:effectLst>
                  <a:outerShdw blurRad="38100" dist="38100" dir="2700000" algn="tl">
                    <a:srgbClr val="000000">
                      <a:alpha val="43137"/>
                    </a:srgbClr>
                  </a:outerShdw>
                </a:effectLst>
              </a:rPr>
              <a:t>Chương III</a:t>
            </a:r>
            <a:endParaRPr lang="en-US" sz="2400" b="1" dirty="0">
              <a:solidFill>
                <a:srgbClr val="C00000"/>
              </a:solidFill>
              <a:effectLst>
                <a:outerShdw blurRad="38100" dist="38100" dir="2700000" algn="tl">
                  <a:srgbClr val="000000">
                    <a:alpha val="43137"/>
                  </a:srgbClr>
                </a:outerShdw>
              </a:effectLst>
            </a:endParaRPr>
          </a:p>
        </p:txBody>
      </p:sp>
      <p:cxnSp>
        <p:nvCxnSpPr>
          <p:cNvPr id="19" name="Curved Connector 18"/>
          <p:cNvCxnSpPr/>
          <p:nvPr/>
        </p:nvCxnSpPr>
        <p:spPr>
          <a:xfrm rot="5400000" flipH="1" flipV="1">
            <a:off x="312009" y="1376748"/>
            <a:ext cx="1686698" cy="761999"/>
          </a:xfrm>
          <a:prstGeom prst="curvedConnector3">
            <a:avLst>
              <a:gd name="adj1" fmla="val 101282"/>
            </a:avLst>
          </a:prstGeom>
          <a:ln>
            <a:tailEnd type="arrow"/>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1447800" y="609600"/>
            <a:ext cx="1676400" cy="646331"/>
          </a:xfrm>
          <a:prstGeom prst="rect">
            <a:avLst/>
          </a:prstGeom>
          <a:noFill/>
        </p:spPr>
        <p:txBody>
          <a:bodyPr wrap="square" rtlCol="0">
            <a:spAutoFit/>
          </a:bodyPr>
          <a:lstStyle/>
          <a:p>
            <a:r>
              <a:rPr lang="en-US" b="1" dirty="0" err="1" smtClean="0"/>
              <a:t>Phương</a:t>
            </a:r>
            <a:r>
              <a:rPr lang="en-US" b="1" dirty="0" smtClean="0"/>
              <a:t> </a:t>
            </a:r>
            <a:r>
              <a:rPr lang="en-US" b="1" dirty="0" err="1" smtClean="0"/>
              <a:t>trình</a:t>
            </a:r>
            <a:r>
              <a:rPr lang="en-US" b="1" dirty="0" smtClean="0"/>
              <a:t> </a:t>
            </a:r>
            <a:r>
              <a:rPr lang="en-US" b="1" dirty="0" err="1" smtClean="0"/>
              <a:t>bậc</a:t>
            </a:r>
            <a:r>
              <a:rPr lang="en-US" b="1" dirty="0" smtClean="0"/>
              <a:t> </a:t>
            </a:r>
            <a:r>
              <a:rPr lang="en-US" b="1" dirty="0" err="1" smtClean="0"/>
              <a:t>nhất</a:t>
            </a:r>
            <a:r>
              <a:rPr lang="en-US" b="1" dirty="0" smtClean="0"/>
              <a:t> </a:t>
            </a:r>
            <a:r>
              <a:rPr lang="en-US" b="1" dirty="0" err="1" smtClean="0"/>
              <a:t>hai</a:t>
            </a:r>
            <a:r>
              <a:rPr lang="en-US" b="1" dirty="0" smtClean="0"/>
              <a:t> </a:t>
            </a:r>
            <a:r>
              <a:rPr lang="en-US" b="1" dirty="0" err="1" smtClean="0"/>
              <a:t>ẩn</a:t>
            </a:r>
            <a:endParaRPr lang="en-US" b="1" dirty="0"/>
          </a:p>
        </p:txBody>
      </p:sp>
      <p:cxnSp>
        <p:nvCxnSpPr>
          <p:cNvPr id="1031" name="Straight Arrow Connector 1030"/>
          <p:cNvCxnSpPr/>
          <p:nvPr/>
        </p:nvCxnSpPr>
        <p:spPr>
          <a:xfrm flipV="1">
            <a:off x="2743200" y="609600"/>
            <a:ext cx="304800" cy="2890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2743200" y="898699"/>
            <a:ext cx="304800" cy="3231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35" name="TextBox 1034"/>
          <p:cNvSpPr txBox="1"/>
          <p:nvPr/>
        </p:nvSpPr>
        <p:spPr>
          <a:xfrm>
            <a:off x="3087128" y="457200"/>
            <a:ext cx="838200" cy="369332"/>
          </a:xfrm>
          <a:prstGeom prst="rect">
            <a:avLst/>
          </a:prstGeom>
          <a:noFill/>
        </p:spPr>
        <p:txBody>
          <a:bodyPr wrap="square" rtlCol="0">
            <a:spAutoFit/>
          </a:bodyPr>
          <a:lstStyle/>
          <a:p>
            <a:r>
              <a:rPr lang="en-US" b="1" dirty="0" err="1" smtClean="0"/>
              <a:t>Dạng</a:t>
            </a:r>
            <a:endParaRPr lang="en-US" b="1" dirty="0"/>
          </a:p>
        </p:txBody>
      </p:sp>
      <p:sp>
        <p:nvSpPr>
          <p:cNvPr id="1036" name="TextBox 1035"/>
          <p:cNvSpPr txBox="1"/>
          <p:nvPr/>
        </p:nvSpPr>
        <p:spPr>
          <a:xfrm>
            <a:off x="3037700" y="1037198"/>
            <a:ext cx="1066800" cy="369332"/>
          </a:xfrm>
          <a:prstGeom prst="rect">
            <a:avLst/>
          </a:prstGeom>
          <a:noFill/>
        </p:spPr>
        <p:txBody>
          <a:bodyPr wrap="square" rtlCol="0">
            <a:spAutoFit/>
          </a:bodyPr>
          <a:lstStyle/>
          <a:p>
            <a:r>
              <a:rPr lang="en-US" b="1" dirty="0" err="1" smtClean="0"/>
              <a:t>Nghiệm</a:t>
            </a:r>
            <a:endParaRPr lang="en-US" b="1" dirty="0"/>
          </a:p>
        </p:txBody>
      </p:sp>
      <p:cxnSp>
        <p:nvCxnSpPr>
          <p:cNvPr id="1038" name="Straight Arrow Connector 1037"/>
          <p:cNvCxnSpPr/>
          <p:nvPr/>
        </p:nvCxnSpPr>
        <p:spPr>
          <a:xfrm>
            <a:off x="3810000" y="641866"/>
            <a:ext cx="45514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40" name="TextBox 1039"/>
          <p:cNvSpPr txBox="1"/>
          <p:nvPr/>
        </p:nvSpPr>
        <p:spPr>
          <a:xfrm>
            <a:off x="4191000" y="457200"/>
            <a:ext cx="4878859" cy="369332"/>
          </a:xfrm>
          <a:prstGeom prst="rect">
            <a:avLst/>
          </a:prstGeom>
          <a:noFill/>
        </p:spPr>
        <p:txBody>
          <a:bodyPr wrap="square" rtlCol="0">
            <a:spAutoFit/>
          </a:bodyPr>
          <a:lstStyle/>
          <a:p>
            <a:r>
              <a:rPr lang="en-US" b="1" dirty="0" err="1">
                <a:latin typeface="Times New Roman" pitchFamily="18" charset="0"/>
                <a:cs typeface="Times New Roman" pitchFamily="18" charset="0"/>
              </a:rPr>
              <a:t>a</a:t>
            </a:r>
            <a:r>
              <a:rPr lang="en-US" b="1" dirty="0" err="1" smtClean="0">
                <a:latin typeface="Times New Roman" pitchFamily="18" charset="0"/>
                <a:cs typeface="Times New Roman" pitchFamily="18" charset="0"/>
              </a:rPr>
              <a:t>x+by</a:t>
            </a:r>
            <a:r>
              <a:rPr lang="en-US" b="1" dirty="0" smtClean="0">
                <a:latin typeface="Times New Roman" pitchFamily="18" charset="0"/>
                <a:cs typeface="Times New Roman" pitchFamily="18" charset="0"/>
              </a:rPr>
              <a:t>=c (</a:t>
            </a:r>
            <a:r>
              <a:rPr lang="en-US" b="1" dirty="0" err="1" smtClean="0">
                <a:latin typeface="Times New Roman" pitchFamily="18" charset="0"/>
                <a:cs typeface="Times New Roman" pitchFamily="18" charset="0"/>
              </a:rPr>
              <a:t>a,b,c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a,b</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khác</a:t>
            </a:r>
            <a:r>
              <a:rPr lang="en-US" b="1" dirty="0" smtClean="0">
                <a:latin typeface="Times New Roman" pitchFamily="18" charset="0"/>
                <a:cs typeface="Times New Roman" pitchFamily="18" charset="0"/>
              </a:rPr>
              <a:t> 0)</a:t>
            </a:r>
            <a:endParaRPr lang="en-US" b="1" dirty="0">
              <a:latin typeface="Times New Roman" pitchFamily="18" charset="0"/>
              <a:cs typeface="Times New Roman" pitchFamily="18" charset="0"/>
            </a:endParaRPr>
          </a:p>
        </p:txBody>
      </p:sp>
      <p:cxnSp>
        <p:nvCxnSpPr>
          <p:cNvPr id="1042" name="Straight Arrow Connector 1041"/>
          <p:cNvCxnSpPr/>
          <p:nvPr/>
        </p:nvCxnSpPr>
        <p:spPr>
          <a:xfrm>
            <a:off x="4044779" y="1221864"/>
            <a:ext cx="53545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a:xfrm>
            <a:off x="3999471" y="1224528"/>
            <a:ext cx="535459" cy="2994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46" name="TextBox 1045"/>
          <p:cNvSpPr txBox="1"/>
          <p:nvPr/>
        </p:nvSpPr>
        <p:spPr>
          <a:xfrm>
            <a:off x="4499919" y="1004932"/>
            <a:ext cx="2506362" cy="369332"/>
          </a:xfrm>
          <a:prstGeom prst="rect">
            <a:avLst/>
          </a:prstGeom>
          <a:noFill/>
        </p:spPr>
        <p:txBody>
          <a:bodyPr wrap="square" rtlCol="0">
            <a:spAutoFit/>
          </a:bodyPr>
          <a:lstStyle/>
          <a:p>
            <a:r>
              <a:rPr lang="en-US" b="1" dirty="0" err="1" smtClean="0"/>
              <a:t>Luôn</a:t>
            </a:r>
            <a:r>
              <a:rPr lang="en-US" b="1" dirty="0" smtClean="0"/>
              <a:t> </a:t>
            </a:r>
            <a:r>
              <a:rPr lang="en-US" b="1" dirty="0" err="1" smtClean="0"/>
              <a:t>có</a:t>
            </a:r>
            <a:r>
              <a:rPr lang="en-US" b="1" dirty="0" smtClean="0"/>
              <a:t> </a:t>
            </a:r>
            <a:r>
              <a:rPr lang="en-US" b="1" dirty="0" err="1" smtClean="0"/>
              <a:t>vô</a:t>
            </a:r>
            <a:r>
              <a:rPr lang="en-US" b="1" dirty="0" smtClean="0"/>
              <a:t> </a:t>
            </a:r>
            <a:r>
              <a:rPr lang="en-US" b="1" dirty="0" err="1" smtClean="0"/>
              <a:t>số</a:t>
            </a:r>
            <a:r>
              <a:rPr lang="en-US" b="1" dirty="0" smtClean="0"/>
              <a:t> </a:t>
            </a:r>
            <a:r>
              <a:rPr lang="en-US" b="1" dirty="0" err="1" smtClean="0"/>
              <a:t>nghiệm</a:t>
            </a:r>
            <a:endParaRPr lang="en-US" b="1" dirty="0"/>
          </a:p>
        </p:txBody>
      </p:sp>
      <p:sp>
        <p:nvSpPr>
          <p:cNvPr id="1047" name="TextBox 1046"/>
          <p:cNvSpPr txBox="1"/>
          <p:nvPr/>
        </p:nvSpPr>
        <p:spPr>
          <a:xfrm>
            <a:off x="4457699" y="1358997"/>
            <a:ext cx="4419600" cy="923330"/>
          </a:xfrm>
          <a:prstGeom prst="rect">
            <a:avLst/>
          </a:prstGeom>
          <a:noFill/>
        </p:spPr>
        <p:txBody>
          <a:bodyPr wrap="square" rtlCol="0">
            <a:spAutoFit/>
          </a:bodyPr>
          <a:lstStyle/>
          <a:p>
            <a:pPr algn="just"/>
            <a:r>
              <a:rPr lang="en-US" b="1" dirty="0" err="1" smtClean="0"/>
              <a:t>Trong</a:t>
            </a:r>
            <a:r>
              <a:rPr lang="en-US" b="1" dirty="0" smtClean="0"/>
              <a:t> </a:t>
            </a:r>
            <a:r>
              <a:rPr lang="en-US" b="1" dirty="0" err="1" smtClean="0"/>
              <a:t>mặt</a:t>
            </a:r>
            <a:r>
              <a:rPr lang="en-US" b="1" dirty="0" smtClean="0"/>
              <a:t> </a:t>
            </a:r>
            <a:r>
              <a:rPr lang="en-US" b="1" dirty="0" err="1" smtClean="0"/>
              <a:t>phẳng</a:t>
            </a:r>
            <a:r>
              <a:rPr lang="en-US" b="1" dirty="0" smtClean="0"/>
              <a:t> </a:t>
            </a:r>
            <a:r>
              <a:rPr lang="en-US" b="1" err="1" smtClean="0"/>
              <a:t>tọa</a:t>
            </a:r>
            <a:r>
              <a:rPr lang="en-US" b="1" smtClean="0"/>
              <a:t> độ, tập nghiệm </a:t>
            </a:r>
            <a:r>
              <a:rPr lang="en-US" b="1" dirty="0" err="1" smtClean="0"/>
              <a:t>được</a:t>
            </a:r>
            <a:r>
              <a:rPr lang="en-US" b="1" dirty="0" smtClean="0"/>
              <a:t> </a:t>
            </a:r>
            <a:r>
              <a:rPr lang="en-US" b="1" dirty="0" err="1" smtClean="0"/>
              <a:t>biểu</a:t>
            </a:r>
            <a:r>
              <a:rPr lang="en-US" b="1" dirty="0" smtClean="0"/>
              <a:t> </a:t>
            </a:r>
            <a:r>
              <a:rPr lang="en-US" b="1" dirty="0" err="1" smtClean="0"/>
              <a:t>diễn</a:t>
            </a:r>
            <a:r>
              <a:rPr lang="en-US" b="1" dirty="0" smtClean="0"/>
              <a:t> </a:t>
            </a:r>
            <a:r>
              <a:rPr lang="en-US" b="1" dirty="0" err="1" smtClean="0"/>
              <a:t>bởi</a:t>
            </a:r>
            <a:r>
              <a:rPr lang="en-US" b="1" dirty="0" smtClean="0"/>
              <a:t> </a:t>
            </a:r>
            <a:r>
              <a:rPr lang="en-US" b="1" dirty="0" err="1" smtClean="0"/>
              <a:t>đường</a:t>
            </a:r>
            <a:r>
              <a:rPr lang="en-US" b="1" dirty="0" smtClean="0"/>
              <a:t> </a:t>
            </a:r>
            <a:r>
              <a:rPr lang="en-US" b="1" err="1" smtClean="0"/>
              <a:t>thẳng</a:t>
            </a:r>
            <a:r>
              <a:rPr lang="en-US" b="1" smtClean="0"/>
              <a:t> ax+by=c</a:t>
            </a:r>
            <a:endParaRPr lang="en-US" b="1" dirty="0"/>
          </a:p>
        </p:txBody>
      </p:sp>
      <p:cxnSp>
        <p:nvCxnSpPr>
          <p:cNvPr id="1051" name="Straight Arrow Connector 1050"/>
          <p:cNvCxnSpPr>
            <a:stCxn id="2" idx="3"/>
          </p:cNvCxnSpPr>
          <p:nvPr/>
        </p:nvCxnSpPr>
        <p:spPr>
          <a:xfrm>
            <a:off x="1676400" y="2982097"/>
            <a:ext cx="5334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4" name="TextBox 33"/>
          <p:cNvSpPr txBox="1"/>
          <p:nvPr/>
        </p:nvSpPr>
        <p:spPr>
          <a:xfrm>
            <a:off x="2133600" y="2503610"/>
            <a:ext cx="1295400" cy="923330"/>
          </a:xfrm>
          <a:prstGeom prst="rect">
            <a:avLst/>
          </a:prstGeom>
          <a:noFill/>
        </p:spPr>
        <p:txBody>
          <a:bodyPr wrap="square" rtlCol="0">
            <a:spAutoFit/>
          </a:bodyPr>
          <a:lstStyle/>
          <a:p>
            <a:r>
              <a:rPr lang="en-US" b="1" dirty="0" err="1" smtClean="0">
                <a:solidFill>
                  <a:srgbClr val="7030A0"/>
                </a:solidFill>
              </a:rPr>
              <a:t>Hệ</a:t>
            </a:r>
            <a:r>
              <a:rPr lang="en-US" b="1" dirty="0" smtClean="0">
                <a:solidFill>
                  <a:srgbClr val="7030A0"/>
                </a:solidFill>
              </a:rPr>
              <a:t> </a:t>
            </a:r>
            <a:r>
              <a:rPr lang="en-US" b="1" dirty="0" err="1" smtClean="0">
                <a:solidFill>
                  <a:srgbClr val="7030A0"/>
                </a:solidFill>
              </a:rPr>
              <a:t>phương</a:t>
            </a:r>
            <a:r>
              <a:rPr lang="en-US" b="1" dirty="0" smtClean="0">
                <a:solidFill>
                  <a:srgbClr val="7030A0"/>
                </a:solidFill>
              </a:rPr>
              <a:t> </a:t>
            </a:r>
            <a:r>
              <a:rPr lang="en-US" b="1" dirty="0" err="1" smtClean="0">
                <a:solidFill>
                  <a:srgbClr val="7030A0"/>
                </a:solidFill>
              </a:rPr>
              <a:t>trình</a:t>
            </a:r>
            <a:r>
              <a:rPr lang="en-US" b="1" dirty="0" smtClean="0">
                <a:solidFill>
                  <a:srgbClr val="7030A0"/>
                </a:solidFill>
              </a:rPr>
              <a:t> </a:t>
            </a:r>
            <a:r>
              <a:rPr lang="en-US" b="1" dirty="0" err="1" smtClean="0">
                <a:solidFill>
                  <a:srgbClr val="7030A0"/>
                </a:solidFill>
              </a:rPr>
              <a:t>bậc</a:t>
            </a:r>
            <a:r>
              <a:rPr lang="en-US" b="1" dirty="0" smtClean="0">
                <a:solidFill>
                  <a:srgbClr val="7030A0"/>
                </a:solidFill>
              </a:rPr>
              <a:t> </a:t>
            </a:r>
            <a:r>
              <a:rPr lang="en-US" b="1" dirty="0" err="1" smtClean="0">
                <a:solidFill>
                  <a:srgbClr val="7030A0"/>
                </a:solidFill>
              </a:rPr>
              <a:t>nhất</a:t>
            </a:r>
            <a:r>
              <a:rPr lang="en-US" b="1" dirty="0" smtClean="0">
                <a:solidFill>
                  <a:srgbClr val="7030A0"/>
                </a:solidFill>
              </a:rPr>
              <a:t> </a:t>
            </a:r>
            <a:r>
              <a:rPr lang="en-US" b="1" dirty="0" err="1" smtClean="0">
                <a:solidFill>
                  <a:srgbClr val="7030A0"/>
                </a:solidFill>
              </a:rPr>
              <a:t>hai</a:t>
            </a:r>
            <a:r>
              <a:rPr lang="en-US" b="1" dirty="0" smtClean="0">
                <a:solidFill>
                  <a:srgbClr val="7030A0"/>
                </a:solidFill>
              </a:rPr>
              <a:t> </a:t>
            </a:r>
            <a:r>
              <a:rPr lang="en-US" b="1" dirty="0" err="1" smtClean="0">
                <a:solidFill>
                  <a:srgbClr val="7030A0"/>
                </a:solidFill>
              </a:rPr>
              <a:t>ẩn</a:t>
            </a:r>
            <a:endParaRPr lang="en-US" b="1" dirty="0">
              <a:solidFill>
                <a:srgbClr val="7030A0"/>
              </a:solidFill>
            </a:endParaRPr>
          </a:p>
        </p:txBody>
      </p:sp>
      <p:cxnSp>
        <p:nvCxnSpPr>
          <p:cNvPr id="36" name="Straight Arrow Connector 35"/>
          <p:cNvCxnSpPr>
            <a:stCxn id="34" idx="3"/>
          </p:cNvCxnSpPr>
          <p:nvPr/>
        </p:nvCxnSpPr>
        <p:spPr>
          <a:xfrm flipV="1">
            <a:off x="3429000" y="2601097"/>
            <a:ext cx="381000" cy="36417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7" name="TextBox 36"/>
          <p:cNvSpPr txBox="1"/>
          <p:nvPr/>
        </p:nvSpPr>
        <p:spPr>
          <a:xfrm>
            <a:off x="3731741" y="2416431"/>
            <a:ext cx="1295400" cy="369332"/>
          </a:xfrm>
          <a:prstGeom prst="rect">
            <a:avLst/>
          </a:prstGeom>
          <a:noFill/>
        </p:spPr>
        <p:txBody>
          <a:bodyPr wrap="square" rtlCol="0">
            <a:spAutoFit/>
          </a:bodyPr>
          <a:lstStyle/>
          <a:p>
            <a:r>
              <a:rPr lang="en-US" b="1" dirty="0" err="1" smtClean="0">
                <a:solidFill>
                  <a:srgbClr val="7030A0"/>
                </a:solidFill>
              </a:rPr>
              <a:t>Dạng</a:t>
            </a:r>
            <a:endParaRPr lang="en-US" b="1" dirty="0">
              <a:solidFill>
                <a:srgbClr val="7030A0"/>
              </a:solidFill>
            </a:endParaRPr>
          </a:p>
        </p:txBody>
      </p:sp>
      <mc:AlternateContent xmlns:mc="http://schemas.openxmlformats.org/markup-compatibility/2006">
        <mc:Choice xmlns="" xmlns:a14="http://schemas.microsoft.com/office/drawing/2010/main" Requires="a14">
          <p:sp>
            <p:nvSpPr>
              <p:cNvPr id="38" name="TextBox 37"/>
              <p:cNvSpPr txBox="1"/>
              <p:nvPr/>
            </p:nvSpPr>
            <p:spPr>
              <a:xfrm>
                <a:off x="4534930" y="2285658"/>
                <a:ext cx="2130510" cy="6308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smtClean="0">
                              <a:solidFill>
                                <a:srgbClr val="7030A0"/>
                              </a:solidFill>
                              <a:latin typeface="Cambria Math" panose="02040503050406030204" pitchFamily="18" charset="0"/>
                            </a:rPr>
                          </m:ctrlPr>
                        </m:dPr>
                        <m:e>
                          <m:eqArr>
                            <m:eqArrPr>
                              <m:ctrlPr>
                                <a:rPr lang="en-US" b="1" i="1" smtClean="0">
                                  <a:solidFill>
                                    <a:srgbClr val="7030A0"/>
                                  </a:solidFill>
                                  <a:latin typeface="Cambria Math" panose="02040503050406030204" pitchFamily="18" charset="0"/>
                                </a:rPr>
                              </m:ctrlPr>
                            </m:eqArrPr>
                            <m:e>
                              <m:r>
                                <a:rPr lang="en-US" b="1" i="1" smtClean="0">
                                  <a:solidFill>
                                    <a:srgbClr val="7030A0"/>
                                  </a:solidFill>
                                  <a:latin typeface="Cambria Math"/>
                                </a:rPr>
                                <m:t>𝒂𝒙</m:t>
                              </m:r>
                              <m:r>
                                <a:rPr lang="en-US" b="1" i="1" smtClean="0">
                                  <a:solidFill>
                                    <a:srgbClr val="7030A0"/>
                                  </a:solidFill>
                                  <a:latin typeface="Cambria Math"/>
                                </a:rPr>
                                <m:t>+</m:t>
                              </m:r>
                              <m:r>
                                <a:rPr lang="en-US" b="1" i="1" smtClean="0">
                                  <a:solidFill>
                                    <a:srgbClr val="7030A0"/>
                                  </a:solidFill>
                                  <a:latin typeface="Cambria Math"/>
                                </a:rPr>
                                <m:t>𝒃𝒚</m:t>
                              </m:r>
                              <m:r>
                                <a:rPr lang="en-US" b="1" i="1" smtClean="0">
                                  <a:solidFill>
                                    <a:srgbClr val="7030A0"/>
                                  </a:solidFill>
                                  <a:latin typeface="Cambria Math"/>
                                </a:rPr>
                                <m:t>=</m:t>
                              </m:r>
                              <m:r>
                                <a:rPr lang="en-US" b="1" i="1" smtClean="0">
                                  <a:solidFill>
                                    <a:srgbClr val="7030A0"/>
                                  </a:solidFill>
                                  <a:latin typeface="Cambria Math"/>
                                </a:rPr>
                                <m:t>𝒄</m:t>
                              </m:r>
                            </m:e>
                            <m:e>
                              <m:sSup>
                                <m:sSupPr>
                                  <m:ctrlPr>
                                    <a:rPr lang="en-US" b="1" i="1" smtClean="0">
                                      <a:solidFill>
                                        <a:srgbClr val="7030A0"/>
                                      </a:solidFill>
                                      <a:latin typeface="Cambria Math" panose="02040503050406030204" pitchFamily="18" charset="0"/>
                                    </a:rPr>
                                  </m:ctrlPr>
                                </m:sSupPr>
                                <m:e>
                                  <m:r>
                                    <a:rPr lang="en-US" b="1" i="1" smtClean="0">
                                      <a:solidFill>
                                        <a:srgbClr val="7030A0"/>
                                      </a:solidFill>
                                      <a:latin typeface="Cambria Math"/>
                                    </a:rPr>
                                    <m:t>𝒂</m:t>
                                  </m:r>
                                </m:e>
                                <m:sup>
                                  <m:r>
                                    <a:rPr lang="en-US" b="1" i="1" smtClean="0">
                                      <a:solidFill>
                                        <a:srgbClr val="7030A0"/>
                                      </a:solidFill>
                                      <a:latin typeface="Cambria Math"/>
                                    </a:rPr>
                                    <m:t>′</m:t>
                                  </m:r>
                                </m:sup>
                              </m:sSup>
                              <m:r>
                                <a:rPr lang="en-US" b="1" i="1" smtClean="0">
                                  <a:solidFill>
                                    <a:srgbClr val="7030A0"/>
                                  </a:solidFill>
                                  <a:latin typeface="Cambria Math"/>
                                </a:rPr>
                                <m:t>𝒄</m:t>
                              </m:r>
                              <m:r>
                                <a:rPr lang="en-US" b="1" i="1" smtClean="0">
                                  <a:solidFill>
                                    <a:srgbClr val="7030A0"/>
                                  </a:solidFill>
                                  <a:latin typeface="Cambria Math"/>
                                </a:rPr>
                                <m:t>+</m:t>
                              </m:r>
                              <m:sSup>
                                <m:sSupPr>
                                  <m:ctrlPr>
                                    <a:rPr lang="en-US" b="1" i="1" smtClean="0">
                                      <a:solidFill>
                                        <a:srgbClr val="7030A0"/>
                                      </a:solidFill>
                                      <a:latin typeface="Cambria Math" panose="02040503050406030204" pitchFamily="18" charset="0"/>
                                    </a:rPr>
                                  </m:ctrlPr>
                                </m:sSupPr>
                                <m:e>
                                  <m:r>
                                    <a:rPr lang="en-US" b="1" i="1" smtClean="0">
                                      <a:solidFill>
                                        <a:srgbClr val="7030A0"/>
                                      </a:solidFill>
                                      <a:latin typeface="Cambria Math"/>
                                    </a:rPr>
                                    <m:t>𝒃</m:t>
                                  </m:r>
                                </m:e>
                                <m:sup>
                                  <m:r>
                                    <a:rPr lang="en-US" b="1" i="1" smtClean="0">
                                      <a:solidFill>
                                        <a:srgbClr val="7030A0"/>
                                      </a:solidFill>
                                      <a:latin typeface="Cambria Math"/>
                                    </a:rPr>
                                    <m:t>′</m:t>
                                  </m:r>
                                </m:sup>
                              </m:sSup>
                              <m:r>
                                <a:rPr lang="en-US" b="1" i="1" smtClean="0">
                                  <a:solidFill>
                                    <a:srgbClr val="7030A0"/>
                                  </a:solidFill>
                                  <a:latin typeface="Cambria Math"/>
                                </a:rPr>
                                <m:t>𝒚</m:t>
                              </m:r>
                              <m:r>
                                <a:rPr lang="en-US" b="1" i="1" smtClean="0">
                                  <a:solidFill>
                                    <a:srgbClr val="7030A0"/>
                                  </a:solidFill>
                                  <a:latin typeface="Cambria Math"/>
                                </a:rPr>
                                <m:t>=</m:t>
                              </m:r>
                              <m:r>
                                <a:rPr lang="en-US" b="1" i="1" smtClean="0">
                                  <a:solidFill>
                                    <a:srgbClr val="7030A0"/>
                                  </a:solidFill>
                                  <a:latin typeface="Cambria Math"/>
                                </a:rPr>
                                <m:t>𝒄</m:t>
                              </m:r>
                              <m:r>
                                <a:rPr lang="en-US" b="1" i="1" smtClean="0">
                                  <a:solidFill>
                                    <a:srgbClr val="7030A0"/>
                                  </a:solidFill>
                                  <a:latin typeface="Cambria Math"/>
                                </a:rPr>
                                <m:t> ′</m:t>
                              </m:r>
                            </m:e>
                          </m:eqArr>
                        </m:e>
                      </m:d>
                    </m:oMath>
                  </m:oMathPara>
                </a14:m>
                <a:endParaRPr lang="en-US" b="1" dirty="0">
                  <a:solidFill>
                    <a:srgbClr val="7030A0"/>
                  </a:solidFill>
                </a:endParaRPr>
              </a:p>
            </p:txBody>
          </p:sp>
        </mc:Choice>
        <mc:Fallback>
          <p:sp>
            <p:nvSpPr>
              <p:cNvPr id="38" name="TextBox 37"/>
              <p:cNvSpPr txBox="1">
                <a:spLocks noRot="1" noChangeAspect="1" noMove="1" noResize="1" noEditPoints="1" noAdjustHandles="1" noChangeArrowheads="1" noChangeShapeType="1" noTextEdit="1"/>
              </p:cNvSpPr>
              <p:nvPr/>
            </p:nvSpPr>
            <p:spPr>
              <a:xfrm>
                <a:off x="4534930" y="2285658"/>
                <a:ext cx="2130510" cy="630878"/>
              </a:xfrm>
              <a:prstGeom prst="rect">
                <a:avLst/>
              </a:prstGeom>
              <a:blipFill rotWithShape="1">
                <a:blip r:embed="rId2" cstate="print"/>
                <a:stretch>
                  <a:fillRect/>
                </a:stretch>
              </a:blipFill>
            </p:spPr>
            <p:txBody>
              <a:bodyPr/>
              <a:lstStyle/>
              <a:p>
                <a:r>
                  <a:rPr lang="en-US">
                    <a:noFill/>
                  </a:rPr>
                  <a:t> </a:t>
                </a:r>
              </a:p>
            </p:txBody>
          </p:sp>
        </mc:Fallback>
      </mc:AlternateContent>
      <p:cxnSp>
        <p:nvCxnSpPr>
          <p:cNvPr id="40" name="Straight Arrow Connector 39"/>
          <p:cNvCxnSpPr/>
          <p:nvPr/>
        </p:nvCxnSpPr>
        <p:spPr>
          <a:xfrm>
            <a:off x="4379441" y="2601097"/>
            <a:ext cx="421159"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a:stCxn id="34" idx="3"/>
          </p:cNvCxnSpPr>
          <p:nvPr/>
        </p:nvCxnSpPr>
        <p:spPr>
          <a:xfrm>
            <a:off x="3429000" y="2965275"/>
            <a:ext cx="381000" cy="1589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5" name="TextBox 44"/>
          <p:cNvSpPr txBox="1"/>
          <p:nvPr/>
        </p:nvSpPr>
        <p:spPr>
          <a:xfrm>
            <a:off x="3731741" y="2963216"/>
            <a:ext cx="1295400" cy="369332"/>
          </a:xfrm>
          <a:prstGeom prst="rect">
            <a:avLst/>
          </a:prstGeom>
          <a:noFill/>
        </p:spPr>
        <p:txBody>
          <a:bodyPr wrap="square" rtlCol="0">
            <a:spAutoFit/>
          </a:bodyPr>
          <a:lstStyle/>
          <a:p>
            <a:r>
              <a:rPr lang="en-US" b="1" dirty="0" err="1" smtClean="0">
                <a:solidFill>
                  <a:srgbClr val="7030A0"/>
                </a:solidFill>
              </a:rPr>
              <a:t>Nghiệm</a:t>
            </a:r>
            <a:endParaRPr lang="en-US" b="1" dirty="0">
              <a:solidFill>
                <a:srgbClr val="7030A0"/>
              </a:solidFill>
            </a:endParaRPr>
          </a:p>
        </p:txBody>
      </p:sp>
      <p:cxnSp>
        <p:nvCxnSpPr>
          <p:cNvPr id="47" name="Straight Arrow Connector 46"/>
          <p:cNvCxnSpPr/>
          <p:nvPr/>
        </p:nvCxnSpPr>
        <p:spPr>
          <a:xfrm>
            <a:off x="4724400" y="3147882"/>
            <a:ext cx="5334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1" name="Straight Arrow Connector 80"/>
          <p:cNvCxnSpPr/>
          <p:nvPr/>
        </p:nvCxnSpPr>
        <p:spPr>
          <a:xfrm>
            <a:off x="4720281" y="3173625"/>
            <a:ext cx="533400" cy="228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p:nvPr/>
        </p:nvCxnSpPr>
        <p:spPr>
          <a:xfrm>
            <a:off x="4697627" y="3183922"/>
            <a:ext cx="533400" cy="50971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52" name="TextBox 51"/>
          <p:cNvSpPr txBox="1"/>
          <p:nvPr/>
        </p:nvSpPr>
        <p:spPr>
          <a:xfrm>
            <a:off x="5231026" y="2961155"/>
            <a:ext cx="2769973" cy="369332"/>
          </a:xfrm>
          <a:prstGeom prst="rect">
            <a:avLst/>
          </a:prstGeom>
          <a:noFill/>
        </p:spPr>
        <p:txBody>
          <a:bodyPr wrap="square" rtlCol="0">
            <a:spAutoFit/>
          </a:bodyPr>
          <a:lstStyle/>
          <a:p>
            <a:r>
              <a:rPr lang="en-US" b="1" dirty="0" err="1" smtClean="0">
                <a:solidFill>
                  <a:srgbClr val="7030A0"/>
                </a:solidFill>
              </a:rPr>
              <a:t>Nghiệm</a:t>
            </a:r>
            <a:r>
              <a:rPr lang="en-US" b="1" dirty="0" smtClean="0">
                <a:solidFill>
                  <a:srgbClr val="7030A0"/>
                </a:solidFill>
              </a:rPr>
              <a:t> </a:t>
            </a:r>
            <a:r>
              <a:rPr lang="en-US" b="1" dirty="0" err="1" smtClean="0">
                <a:solidFill>
                  <a:srgbClr val="7030A0"/>
                </a:solidFill>
              </a:rPr>
              <a:t>duy</a:t>
            </a:r>
            <a:r>
              <a:rPr lang="en-US" b="1" dirty="0" smtClean="0">
                <a:solidFill>
                  <a:srgbClr val="7030A0"/>
                </a:solidFill>
              </a:rPr>
              <a:t> </a:t>
            </a:r>
            <a:r>
              <a:rPr lang="en-US" b="1" dirty="0" err="1" smtClean="0">
                <a:solidFill>
                  <a:srgbClr val="7030A0"/>
                </a:solidFill>
              </a:rPr>
              <a:t>nhất</a:t>
            </a:r>
            <a:endParaRPr lang="en-US" b="1" dirty="0">
              <a:solidFill>
                <a:srgbClr val="7030A0"/>
              </a:solidFill>
            </a:endParaRPr>
          </a:p>
        </p:txBody>
      </p:sp>
      <p:sp>
        <p:nvSpPr>
          <p:cNvPr id="54" name="TextBox 53"/>
          <p:cNvSpPr txBox="1"/>
          <p:nvPr/>
        </p:nvSpPr>
        <p:spPr>
          <a:xfrm>
            <a:off x="5221244" y="3217559"/>
            <a:ext cx="2133600" cy="369332"/>
          </a:xfrm>
          <a:prstGeom prst="rect">
            <a:avLst/>
          </a:prstGeom>
          <a:noFill/>
        </p:spPr>
        <p:txBody>
          <a:bodyPr wrap="square" rtlCol="0">
            <a:spAutoFit/>
          </a:bodyPr>
          <a:lstStyle/>
          <a:p>
            <a:r>
              <a:rPr lang="en-US" b="1" dirty="0" err="1" smtClean="0">
                <a:solidFill>
                  <a:srgbClr val="7030A0"/>
                </a:solidFill>
              </a:rPr>
              <a:t>Vô</a:t>
            </a:r>
            <a:r>
              <a:rPr lang="en-US" b="1" dirty="0" smtClean="0">
                <a:solidFill>
                  <a:srgbClr val="7030A0"/>
                </a:solidFill>
              </a:rPr>
              <a:t> </a:t>
            </a:r>
            <a:r>
              <a:rPr lang="en-US" b="1" dirty="0" err="1" smtClean="0">
                <a:solidFill>
                  <a:srgbClr val="7030A0"/>
                </a:solidFill>
              </a:rPr>
              <a:t>nghiệm</a:t>
            </a:r>
            <a:endParaRPr lang="en-US" b="1" dirty="0">
              <a:solidFill>
                <a:srgbClr val="7030A0"/>
              </a:solidFill>
            </a:endParaRPr>
          </a:p>
        </p:txBody>
      </p:sp>
      <p:sp>
        <p:nvSpPr>
          <p:cNvPr id="55" name="TextBox 54"/>
          <p:cNvSpPr txBox="1"/>
          <p:nvPr/>
        </p:nvSpPr>
        <p:spPr>
          <a:xfrm>
            <a:off x="5165123" y="3508974"/>
            <a:ext cx="2245841" cy="369332"/>
          </a:xfrm>
          <a:prstGeom prst="rect">
            <a:avLst/>
          </a:prstGeom>
          <a:noFill/>
        </p:spPr>
        <p:txBody>
          <a:bodyPr wrap="square" rtlCol="0">
            <a:spAutoFit/>
          </a:bodyPr>
          <a:lstStyle/>
          <a:p>
            <a:r>
              <a:rPr lang="en-US" b="1" dirty="0" err="1" smtClean="0">
                <a:solidFill>
                  <a:srgbClr val="7030A0"/>
                </a:solidFill>
              </a:rPr>
              <a:t>Vô</a:t>
            </a:r>
            <a:r>
              <a:rPr lang="en-US" b="1" dirty="0" smtClean="0">
                <a:solidFill>
                  <a:srgbClr val="7030A0"/>
                </a:solidFill>
              </a:rPr>
              <a:t> </a:t>
            </a:r>
            <a:r>
              <a:rPr lang="en-US" b="1" dirty="0" err="1" smtClean="0">
                <a:solidFill>
                  <a:srgbClr val="7030A0"/>
                </a:solidFill>
              </a:rPr>
              <a:t>số</a:t>
            </a:r>
            <a:r>
              <a:rPr lang="en-US" b="1" dirty="0" smtClean="0">
                <a:solidFill>
                  <a:srgbClr val="7030A0"/>
                </a:solidFill>
              </a:rPr>
              <a:t> </a:t>
            </a:r>
            <a:r>
              <a:rPr lang="en-US" b="1" dirty="0" err="1" smtClean="0">
                <a:solidFill>
                  <a:srgbClr val="7030A0"/>
                </a:solidFill>
              </a:rPr>
              <a:t>nghiệm</a:t>
            </a:r>
            <a:endParaRPr lang="en-US" b="1" dirty="0">
              <a:solidFill>
                <a:srgbClr val="7030A0"/>
              </a:solidFill>
            </a:endParaRPr>
          </a:p>
        </p:txBody>
      </p:sp>
      <p:cxnSp>
        <p:nvCxnSpPr>
          <p:cNvPr id="57" name="Straight Arrow Connector 56"/>
          <p:cNvCxnSpPr>
            <a:stCxn id="34" idx="3"/>
          </p:cNvCxnSpPr>
          <p:nvPr/>
        </p:nvCxnSpPr>
        <p:spPr>
          <a:xfrm>
            <a:off x="3429000" y="2965275"/>
            <a:ext cx="381000" cy="10733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59" name="TextBox 58"/>
          <p:cNvSpPr txBox="1"/>
          <p:nvPr/>
        </p:nvSpPr>
        <p:spPr>
          <a:xfrm>
            <a:off x="3777049" y="3878306"/>
            <a:ext cx="1976051" cy="369332"/>
          </a:xfrm>
          <a:prstGeom prst="rect">
            <a:avLst/>
          </a:prstGeom>
          <a:noFill/>
        </p:spPr>
        <p:txBody>
          <a:bodyPr wrap="square" rtlCol="0">
            <a:spAutoFit/>
          </a:bodyPr>
          <a:lstStyle/>
          <a:p>
            <a:r>
              <a:rPr lang="en-US" b="1" dirty="0" err="1" smtClean="0">
                <a:solidFill>
                  <a:srgbClr val="7030A0"/>
                </a:solidFill>
              </a:rPr>
              <a:t>Phương</a:t>
            </a:r>
            <a:r>
              <a:rPr lang="en-US" b="1" dirty="0" smtClean="0">
                <a:solidFill>
                  <a:srgbClr val="7030A0"/>
                </a:solidFill>
              </a:rPr>
              <a:t> </a:t>
            </a:r>
            <a:r>
              <a:rPr lang="en-US" b="1" dirty="0" err="1" smtClean="0">
                <a:solidFill>
                  <a:srgbClr val="7030A0"/>
                </a:solidFill>
              </a:rPr>
              <a:t>pháp</a:t>
            </a:r>
            <a:r>
              <a:rPr lang="en-US" b="1" dirty="0" smtClean="0">
                <a:solidFill>
                  <a:srgbClr val="7030A0"/>
                </a:solidFill>
              </a:rPr>
              <a:t> </a:t>
            </a:r>
            <a:r>
              <a:rPr lang="en-US" b="1" dirty="0" err="1" smtClean="0">
                <a:solidFill>
                  <a:srgbClr val="7030A0"/>
                </a:solidFill>
              </a:rPr>
              <a:t>giải</a:t>
            </a:r>
            <a:endParaRPr lang="en-US" b="1" dirty="0">
              <a:solidFill>
                <a:srgbClr val="7030A0"/>
              </a:solidFill>
            </a:endParaRPr>
          </a:p>
        </p:txBody>
      </p:sp>
      <p:cxnSp>
        <p:nvCxnSpPr>
          <p:cNvPr id="61" name="Straight Arrow Connector 60"/>
          <p:cNvCxnSpPr/>
          <p:nvPr/>
        </p:nvCxnSpPr>
        <p:spPr>
          <a:xfrm>
            <a:off x="5448300" y="4085285"/>
            <a:ext cx="6477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7" name="Straight Arrow Connector 96"/>
          <p:cNvCxnSpPr/>
          <p:nvPr/>
        </p:nvCxnSpPr>
        <p:spPr>
          <a:xfrm>
            <a:off x="5436458" y="4102790"/>
            <a:ext cx="647700" cy="26635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67" name="TextBox 66"/>
          <p:cNvSpPr txBox="1"/>
          <p:nvPr/>
        </p:nvSpPr>
        <p:spPr>
          <a:xfrm>
            <a:off x="6095999" y="3853934"/>
            <a:ext cx="2781300" cy="369332"/>
          </a:xfrm>
          <a:prstGeom prst="rect">
            <a:avLst/>
          </a:prstGeom>
          <a:noFill/>
        </p:spPr>
        <p:txBody>
          <a:bodyPr wrap="square" rtlCol="0">
            <a:spAutoFit/>
          </a:bodyPr>
          <a:lstStyle/>
          <a:p>
            <a:r>
              <a:rPr lang="en-US" b="1" dirty="0" err="1">
                <a:solidFill>
                  <a:srgbClr val="7030A0"/>
                </a:solidFill>
              </a:rPr>
              <a:t>Phương</a:t>
            </a:r>
            <a:r>
              <a:rPr lang="en-US" b="1" dirty="0">
                <a:solidFill>
                  <a:srgbClr val="7030A0"/>
                </a:solidFill>
              </a:rPr>
              <a:t> </a:t>
            </a:r>
            <a:r>
              <a:rPr lang="en-US" b="1" dirty="0" err="1">
                <a:solidFill>
                  <a:srgbClr val="7030A0"/>
                </a:solidFill>
              </a:rPr>
              <a:t>pháp</a:t>
            </a:r>
            <a:r>
              <a:rPr lang="en-US" b="1" dirty="0">
                <a:solidFill>
                  <a:srgbClr val="7030A0"/>
                </a:solidFill>
              </a:rPr>
              <a:t> </a:t>
            </a:r>
            <a:r>
              <a:rPr lang="en-US" b="1" dirty="0" err="1">
                <a:solidFill>
                  <a:srgbClr val="7030A0"/>
                </a:solidFill>
              </a:rPr>
              <a:t>thế</a:t>
            </a:r>
            <a:endParaRPr lang="en-US" b="1" dirty="0">
              <a:solidFill>
                <a:srgbClr val="7030A0"/>
              </a:solidFill>
            </a:endParaRPr>
          </a:p>
        </p:txBody>
      </p:sp>
      <p:sp>
        <p:nvSpPr>
          <p:cNvPr id="69" name="Rectangle 68"/>
          <p:cNvSpPr/>
          <p:nvPr/>
        </p:nvSpPr>
        <p:spPr>
          <a:xfrm>
            <a:off x="6019800" y="4202668"/>
            <a:ext cx="2621680" cy="369332"/>
          </a:xfrm>
          <a:prstGeom prst="rect">
            <a:avLst/>
          </a:prstGeom>
        </p:spPr>
        <p:txBody>
          <a:bodyPr wrap="none">
            <a:spAutoFit/>
          </a:bodyPr>
          <a:lstStyle/>
          <a:p>
            <a:r>
              <a:rPr lang="en-US" b="1" dirty="0" err="1">
                <a:solidFill>
                  <a:srgbClr val="7030A0"/>
                </a:solidFill>
              </a:rPr>
              <a:t>Phương</a:t>
            </a:r>
            <a:r>
              <a:rPr lang="en-US" b="1" dirty="0">
                <a:solidFill>
                  <a:srgbClr val="7030A0"/>
                </a:solidFill>
              </a:rPr>
              <a:t> </a:t>
            </a:r>
            <a:r>
              <a:rPr lang="en-US" b="1" dirty="0" err="1">
                <a:solidFill>
                  <a:srgbClr val="7030A0"/>
                </a:solidFill>
              </a:rPr>
              <a:t>pháp</a:t>
            </a:r>
            <a:r>
              <a:rPr lang="en-US" b="1" dirty="0">
                <a:solidFill>
                  <a:srgbClr val="7030A0"/>
                </a:solidFill>
              </a:rPr>
              <a:t> </a:t>
            </a:r>
            <a:r>
              <a:rPr lang="en-US" b="1" dirty="0" err="1" smtClean="0">
                <a:solidFill>
                  <a:srgbClr val="7030A0"/>
                </a:solidFill>
              </a:rPr>
              <a:t>cộng</a:t>
            </a:r>
            <a:r>
              <a:rPr lang="en-US" b="1" dirty="0" smtClean="0">
                <a:solidFill>
                  <a:srgbClr val="7030A0"/>
                </a:solidFill>
              </a:rPr>
              <a:t> </a:t>
            </a:r>
            <a:r>
              <a:rPr lang="en-US" b="1" dirty="0" err="1" smtClean="0">
                <a:solidFill>
                  <a:srgbClr val="7030A0"/>
                </a:solidFill>
              </a:rPr>
              <a:t>đại</a:t>
            </a:r>
            <a:r>
              <a:rPr lang="en-US" b="1" dirty="0" smtClean="0">
                <a:solidFill>
                  <a:srgbClr val="7030A0"/>
                </a:solidFill>
              </a:rPr>
              <a:t> </a:t>
            </a:r>
            <a:r>
              <a:rPr lang="en-US" b="1" dirty="0" err="1" smtClean="0">
                <a:solidFill>
                  <a:srgbClr val="7030A0"/>
                </a:solidFill>
              </a:rPr>
              <a:t>số</a:t>
            </a:r>
            <a:endParaRPr lang="en-US" b="1" dirty="0">
              <a:solidFill>
                <a:srgbClr val="7030A0"/>
              </a:solidFill>
            </a:endParaRPr>
          </a:p>
        </p:txBody>
      </p:sp>
      <p:cxnSp>
        <p:nvCxnSpPr>
          <p:cNvPr id="71" name="Curved Connector 70"/>
          <p:cNvCxnSpPr/>
          <p:nvPr/>
        </p:nvCxnSpPr>
        <p:spPr>
          <a:xfrm rot="16200000" flipH="1">
            <a:off x="-254687" y="4284468"/>
            <a:ext cx="2204308" cy="351265"/>
          </a:xfrm>
          <a:prstGeom prst="curvedConnector3">
            <a:avLst>
              <a:gd name="adj1" fmla="val 98770"/>
            </a:avLst>
          </a:prstGeom>
          <a:ln>
            <a:tailEnd type="arrow"/>
          </a:ln>
        </p:spPr>
        <p:style>
          <a:lnRef idx="3">
            <a:schemeClr val="accent3"/>
          </a:lnRef>
          <a:fillRef idx="0">
            <a:schemeClr val="accent3"/>
          </a:fillRef>
          <a:effectRef idx="2">
            <a:schemeClr val="accent3"/>
          </a:effectRef>
          <a:fontRef idx="minor">
            <a:schemeClr val="tx1"/>
          </a:fontRef>
        </p:style>
      </p:cxnSp>
      <p:sp>
        <p:nvSpPr>
          <p:cNvPr id="90" name="TextBox 89"/>
          <p:cNvSpPr txBox="1"/>
          <p:nvPr/>
        </p:nvSpPr>
        <p:spPr>
          <a:xfrm>
            <a:off x="978756" y="5239089"/>
            <a:ext cx="3212244" cy="646331"/>
          </a:xfrm>
          <a:prstGeom prst="rect">
            <a:avLst/>
          </a:prstGeom>
          <a:noFill/>
        </p:spPr>
        <p:txBody>
          <a:bodyPr wrap="square" rtlCol="0">
            <a:spAutoFit/>
          </a:bodyPr>
          <a:lstStyle/>
          <a:p>
            <a:pPr algn="ctr"/>
            <a:r>
              <a:rPr lang="en-US" b="1" dirty="0" err="1" smtClean="0">
                <a:solidFill>
                  <a:schemeClr val="accent3">
                    <a:lumMod val="50000"/>
                  </a:schemeClr>
                </a:solidFill>
              </a:rPr>
              <a:t>Giải</a:t>
            </a:r>
            <a:r>
              <a:rPr lang="en-US" b="1" dirty="0" smtClean="0">
                <a:solidFill>
                  <a:schemeClr val="accent3">
                    <a:lumMod val="50000"/>
                  </a:schemeClr>
                </a:solidFill>
              </a:rPr>
              <a:t> </a:t>
            </a:r>
            <a:r>
              <a:rPr lang="en-US" b="1" dirty="0" err="1" smtClean="0">
                <a:solidFill>
                  <a:schemeClr val="accent3">
                    <a:lumMod val="50000"/>
                  </a:schemeClr>
                </a:solidFill>
              </a:rPr>
              <a:t>bài</a:t>
            </a:r>
            <a:r>
              <a:rPr lang="en-US" b="1" dirty="0" smtClean="0">
                <a:solidFill>
                  <a:schemeClr val="accent3">
                    <a:lumMod val="50000"/>
                  </a:schemeClr>
                </a:solidFill>
              </a:rPr>
              <a:t> </a:t>
            </a:r>
            <a:r>
              <a:rPr lang="en-US" b="1" dirty="0" err="1" smtClean="0">
                <a:solidFill>
                  <a:schemeClr val="accent3">
                    <a:lumMod val="50000"/>
                  </a:schemeClr>
                </a:solidFill>
              </a:rPr>
              <a:t>toán</a:t>
            </a:r>
            <a:r>
              <a:rPr lang="en-US" b="1" dirty="0" smtClean="0">
                <a:solidFill>
                  <a:schemeClr val="accent3">
                    <a:lumMod val="50000"/>
                  </a:schemeClr>
                </a:solidFill>
              </a:rPr>
              <a:t> </a:t>
            </a:r>
            <a:r>
              <a:rPr lang="en-US" b="1" dirty="0" err="1" smtClean="0">
                <a:solidFill>
                  <a:schemeClr val="accent3">
                    <a:lumMod val="50000"/>
                  </a:schemeClr>
                </a:solidFill>
              </a:rPr>
              <a:t>bằng</a:t>
            </a:r>
            <a:r>
              <a:rPr lang="en-US" b="1" dirty="0" smtClean="0">
                <a:solidFill>
                  <a:schemeClr val="accent3">
                    <a:lumMod val="50000"/>
                  </a:schemeClr>
                </a:solidFill>
              </a:rPr>
              <a:t> </a:t>
            </a:r>
            <a:r>
              <a:rPr lang="en-US" b="1" dirty="0" err="1" smtClean="0">
                <a:solidFill>
                  <a:schemeClr val="accent3">
                    <a:lumMod val="50000"/>
                  </a:schemeClr>
                </a:solidFill>
              </a:rPr>
              <a:t>cách</a:t>
            </a:r>
            <a:r>
              <a:rPr lang="en-US" b="1" dirty="0" smtClean="0">
                <a:solidFill>
                  <a:schemeClr val="accent3">
                    <a:lumMod val="50000"/>
                  </a:schemeClr>
                </a:solidFill>
              </a:rPr>
              <a:t> </a:t>
            </a:r>
            <a:r>
              <a:rPr lang="en-US" b="1" dirty="0" err="1" smtClean="0">
                <a:solidFill>
                  <a:schemeClr val="accent3">
                    <a:lumMod val="50000"/>
                  </a:schemeClr>
                </a:solidFill>
              </a:rPr>
              <a:t>lập</a:t>
            </a:r>
            <a:r>
              <a:rPr lang="en-US" b="1" dirty="0" smtClean="0">
                <a:solidFill>
                  <a:schemeClr val="accent3">
                    <a:lumMod val="50000"/>
                  </a:schemeClr>
                </a:solidFill>
              </a:rPr>
              <a:t> </a:t>
            </a:r>
            <a:r>
              <a:rPr lang="en-US" b="1" dirty="0" err="1" smtClean="0">
                <a:solidFill>
                  <a:schemeClr val="accent3">
                    <a:lumMod val="50000"/>
                  </a:schemeClr>
                </a:solidFill>
              </a:rPr>
              <a:t>hệ</a:t>
            </a:r>
            <a:r>
              <a:rPr lang="en-US" b="1" dirty="0" smtClean="0">
                <a:solidFill>
                  <a:schemeClr val="accent3">
                    <a:lumMod val="50000"/>
                  </a:schemeClr>
                </a:solidFill>
              </a:rPr>
              <a:t> </a:t>
            </a:r>
            <a:r>
              <a:rPr lang="en-US" b="1" dirty="0" err="1" smtClean="0">
                <a:solidFill>
                  <a:schemeClr val="accent3">
                    <a:lumMod val="50000"/>
                  </a:schemeClr>
                </a:solidFill>
              </a:rPr>
              <a:t>phương</a:t>
            </a:r>
            <a:r>
              <a:rPr lang="en-US" b="1" dirty="0" smtClean="0">
                <a:solidFill>
                  <a:schemeClr val="accent3">
                    <a:lumMod val="50000"/>
                  </a:schemeClr>
                </a:solidFill>
              </a:rPr>
              <a:t> </a:t>
            </a:r>
            <a:r>
              <a:rPr lang="en-US" b="1" dirty="0" err="1" smtClean="0">
                <a:solidFill>
                  <a:schemeClr val="accent3">
                    <a:lumMod val="50000"/>
                  </a:schemeClr>
                </a:solidFill>
              </a:rPr>
              <a:t>trình</a:t>
            </a:r>
            <a:endParaRPr lang="en-US" b="1" dirty="0">
              <a:solidFill>
                <a:schemeClr val="accent3">
                  <a:lumMod val="50000"/>
                </a:schemeClr>
              </a:solidFill>
            </a:endParaRPr>
          </a:p>
        </p:txBody>
      </p:sp>
      <p:cxnSp>
        <p:nvCxnSpPr>
          <p:cNvPr id="94" name="Straight Arrow Connector 93"/>
          <p:cNvCxnSpPr>
            <a:stCxn id="90" idx="3"/>
          </p:cNvCxnSpPr>
          <p:nvPr/>
        </p:nvCxnSpPr>
        <p:spPr>
          <a:xfrm flipV="1">
            <a:off x="4191000" y="5239089"/>
            <a:ext cx="773327" cy="32316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0" name="Straight Arrow Connector 129"/>
          <p:cNvCxnSpPr/>
          <p:nvPr/>
        </p:nvCxnSpPr>
        <p:spPr>
          <a:xfrm>
            <a:off x="4158048" y="5562255"/>
            <a:ext cx="683741" cy="17076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1" name="Straight Arrow Connector 130"/>
          <p:cNvCxnSpPr/>
          <p:nvPr/>
        </p:nvCxnSpPr>
        <p:spPr>
          <a:xfrm>
            <a:off x="4113511" y="5557105"/>
            <a:ext cx="688375" cy="53889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02" name="TextBox 101"/>
          <p:cNvSpPr txBox="1"/>
          <p:nvPr/>
        </p:nvSpPr>
        <p:spPr>
          <a:xfrm>
            <a:off x="4882977" y="5054423"/>
            <a:ext cx="3346623" cy="369332"/>
          </a:xfrm>
          <a:prstGeom prst="rect">
            <a:avLst/>
          </a:prstGeom>
          <a:noFill/>
        </p:spPr>
        <p:txBody>
          <a:bodyPr wrap="square" rtlCol="0">
            <a:spAutoFit/>
          </a:bodyPr>
          <a:lstStyle/>
          <a:p>
            <a:r>
              <a:rPr lang="en-US" b="1" dirty="0" err="1" smtClean="0">
                <a:solidFill>
                  <a:schemeClr val="accent3">
                    <a:lumMod val="50000"/>
                  </a:schemeClr>
                </a:solidFill>
              </a:rPr>
              <a:t>Lập</a:t>
            </a:r>
            <a:r>
              <a:rPr lang="en-US" b="1" dirty="0" smtClean="0">
                <a:solidFill>
                  <a:schemeClr val="accent3">
                    <a:lumMod val="50000"/>
                  </a:schemeClr>
                </a:solidFill>
              </a:rPr>
              <a:t> </a:t>
            </a:r>
            <a:r>
              <a:rPr lang="en-US" b="1" dirty="0" err="1" smtClean="0">
                <a:solidFill>
                  <a:schemeClr val="accent3">
                    <a:lumMod val="50000"/>
                  </a:schemeClr>
                </a:solidFill>
              </a:rPr>
              <a:t>hệ</a:t>
            </a:r>
            <a:r>
              <a:rPr lang="en-US" b="1" dirty="0" smtClean="0">
                <a:solidFill>
                  <a:schemeClr val="accent3">
                    <a:lumMod val="50000"/>
                  </a:schemeClr>
                </a:solidFill>
              </a:rPr>
              <a:t> </a:t>
            </a:r>
            <a:r>
              <a:rPr lang="en-US" b="1" dirty="0" err="1" smtClean="0">
                <a:solidFill>
                  <a:schemeClr val="accent3">
                    <a:lumMod val="50000"/>
                  </a:schemeClr>
                </a:solidFill>
              </a:rPr>
              <a:t>phương</a:t>
            </a:r>
            <a:r>
              <a:rPr lang="en-US" b="1" dirty="0" smtClean="0">
                <a:solidFill>
                  <a:schemeClr val="accent3">
                    <a:lumMod val="50000"/>
                  </a:schemeClr>
                </a:solidFill>
              </a:rPr>
              <a:t> </a:t>
            </a:r>
            <a:r>
              <a:rPr lang="en-US" b="1" dirty="0" err="1" smtClean="0">
                <a:solidFill>
                  <a:schemeClr val="accent3">
                    <a:lumMod val="50000"/>
                  </a:schemeClr>
                </a:solidFill>
              </a:rPr>
              <a:t>trình</a:t>
            </a:r>
            <a:endParaRPr lang="en-US" b="1" dirty="0">
              <a:solidFill>
                <a:schemeClr val="accent3">
                  <a:lumMod val="50000"/>
                </a:schemeClr>
              </a:solidFill>
            </a:endParaRPr>
          </a:p>
        </p:txBody>
      </p:sp>
      <p:sp>
        <p:nvSpPr>
          <p:cNvPr id="138" name="TextBox 137"/>
          <p:cNvSpPr txBox="1"/>
          <p:nvPr/>
        </p:nvSpPr>
        <p:spPr>
          <a:xfrm>
            <a:off x="4774856" y="5516088"/>
            <a:ext cx="2921344" cy="369332"/>
          </a:xfrm>
          <a:prstGeom prst="rect">
            <a:avLst/>
          </a:prstGeom>
          <a:noFill/>
        </p:spPr>
        <p:txBody>
          <a:bodyPr wrap="square" rtlCol="0">
            <a:spAutoFit/>
          </a:bodyPr>
          <a:lstStyle/>
          <a:p>
            <a:r>
              <a:rPr lang="en-US" b="1" dirty="0" err="1" smtClean="0">
                <a:solidFill>
                  <a:schemeClr val="accent3">
                    <a:lumMod val="50000"/>
                  </a:schemeClr>
                </a:solidFill>
              </a:rPr>
              <a:t>Giải</a:t>
            </a:r>
            <a:r>
              <a:rPr lang="en-US" b="1" dirty="0" smtClean="0">
                <a:solidFill>
                  <a:schemeClr val="accent3">
                    <a:lumMod val="50000"/>
                  </a:schemeClr>
                </a:solidFill>
              </a:rPr>
              <a:t> </a:t>
            </a:r>
            <a:r>
              <a:rPr lang="en-US" b="1" dirty="0" err="1" smtClean="0">
                <a:solidFill>
                  <a:schemeClr val="accent3">
                    <a:lumMod val="50000"/>
                  </a:schemeClr>
                </a:solidFill>
              </a:rPr>
              <a:t>hệ</a:t>
            </a:r>
            <a:r>
              <a:rPr lang="en-US" b="1" dirty="0" smtClean="0">
                <a:solidFill>
                  <a:schemeClr val="accent3">
                    <a:lumMod val="50000"/>
                  </a:schemeClr>
                </a:solidFill>
              </a:rPr>
              <a:t> </a:t>
            </a:r>
            <a:r>
              <a:rPr lang="en-US" b="1" dirty="0" err="1" smtClean="0">
                <a:solidFill>
                  <a:schemeClr val="accent3">
                    <a:lumMod val="50000"/>
                  </a:schemeClr>
                </a:solidFill>
              </a:rPr>
              <a:t>phương</a:t>
            </a:r>
            <a:r>
              <a:rPr lang="en-US" b="1" dirty="0" smtClean="0">
                <a:solidFill>
                  <a:schemeClr val="accent3">
                    <a:lumMod val="50000"/>
                  </a:schemeClr>
                </a:solidFill>
              </a:rPr>
              <a:t> </a:t>
            </a:r>
            <a:r>
              <a:rPr lang="en-US" b="1" dirty="0" err="1" smtClean="0">
                <a:solidFill>
                  <a:schemeClr val="accent3">
                    <a:lumMod val="50000"/>
                  </a:schemeClr>
                </a:solidFill>
              </a:rPr>
              <a:t>trình</a:t>
            </a:r>
            <a:endParaRPr lang="en-US" b="1" dirty="0">
              <a:solidFill>
                <a:schemeClr val="accent3">
                  <a:lumMod val="50000"/>
                </a:schemeClr>
              </a:solidFill>
            </a:endParaRPr>
          </a:p>
        </p:txBody>
      </p:sp>
      <p:sp>
        <p:nvSpPr>
          <p:cNvPr id="139" name="TextBox 138"/>
          <p:cNvSpPr txBox="1"/>
          <p:nvPr/>
        </p:nvSpPr>
        <p:spPr>
          <a:xfrm>
            <a:off x="4732637" y="5911334"/>
            <a:ext cx="2245841" cy="369332"/>
          </a:xfrm>
          <a:prstGeom prst="rect">
            <a:avLst/>
          </a:prstGeom>
          <a:noFill/>
        </p:spPr>
        <p:txBody>
          <a:bodyPr wrap="square" rtlCol="0">
            <a:spAutoFit/>
          </a:bodyPr>
          <a:lstStyle/>
          <a:p>
            <a:r>
              <a:rPr lang="en-US" b="1" dirty="0" err="1" smtClean="0">
                <a:solidFill>
                  <a:schemeClr val="accent3">
                    <a:lumMod val="50000"/>
                  </a:schemeClr>
                </a:solidFill>
              </a:rPr>
              <a:t>Kết</a:t>
            </a:r>
            <a:r>
              <a:rPr lang="en-US" b="1" dirty="0" smtClean="0">
                <a:solidFill>
                  <a:schemeClr val="accent3">
                    <a:lumMod val="50000"/>
                  </a:schemeClr>
                </a:solidFill>
              </a:rPr>
              <a:t> </a:t>
            </a:r>
            <a:r>
              <a:rPr lang="en-US" b="1" dirty="0" err="1" smtClean="0">
                <a:solidFill>
                  <a:schemeClr val="accent3">
                    <a:lumMod val="50000"/>
                  </a:schemeClr>
                </a:solidFill>
              </a:rPr>
              <a:t>luận</a:t>
            </a:r>
            <a:endParaRPr lang="en-US" b="1" dirty="0">
              <a:solidFill>
                <a:schemeClr val="accent3">
                  <a:lumMod val="50000"/>
                </a:schemeClr>
              </a:solidFill>
            </a:endParaRPr>
          </a:p>
        </p:txBody>
      </p:sp>
      <p:sp>
        <p:nvSpPr>
          <p:cNvPr id="3" name="TextBox 2"/>
          <p:cNvSpPr txBox="1"/>
          <p:nvPr/>
        </p:nvSpPr>
        <p:spPr>
          <a:xfrm>
            <a:off x="2176848" y="6412468"/>
            <a:ext cx="559555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smtClean="0">
                <a:solidFill>
                  <a:srgbClr val="FF0000"/>
                </a:solidFill>
              </a:rPr>
              <a:t>SƠ ĐỒ TƯ DUY (1’) – HỌC SINH TỰ XEM LẠI</a:t>
            </a:r>
            <a:endParaRPr lang="en-US" b="1">
              <a:solidFill>
                <a:srgbClr val="FF0000"/>
              </a:solidFill>
            </a:endParaRPr>
          </a:p>
        </p:txBody>
      </p:sp>
    </p:spTree>
    <p:extLst>
      <p:ext uri="{BB962C8B-B14F-4D97-AF65-F5344CB8AC3E}">
        <p14:creationId xmlns="" xmlns:p14="http://schemas.microsoft.com/office/powerpoint/2010/main" val="228530940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304800" y="0"/>
            <a:ext cx="8633254"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 </a:t>
            </a:r>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tập</a:t>
            </a:r>
            <a:r>
              <a:rPr lang="en-US" sz="2800" dirty="0" smtClean="0">
                <a:solidFill>
                  <a:srgbClr val="FFFF00"/>
                </a:solidFill>
              </a:rPr>
              <a:t> </a:t>
            </a:r>
            <a:r>
              <a:rPr lang="en-US" sz="2800" dirty="0" err="1" smtClean="0">
                <a:solidFill>
                  <a:srgbClr val="FFFF00"/>
                </a:solidFill>
              </a:rPr>
              <a:t>thu</a:t>
            </a:r>
            <a:r>
              <a:rPr lang="en-US" sz="2800" dirty="0" smtClean="0">
                <a:solidFill>
                  <a:srgbClr val="FFFF00"/>
                </a:solidFill>
              </a:rPr>
              <a:t> </a:t>
            </a:r>
            <a:r>
              <a:rPr lang="en-US" sz="2800" dirty="0" err="1" smtClean="0">
                <a:solidFill>
                  <a:srgbClr val="FFFF00"/>
                </a:solidFill>
              </a:rPr>
              <a:t>hoạch</a:t>
            </a:r>
            <a:r>
              <a:rPr lang="en-US" sz="2800" dirty="0" smtClean="0">
                <a:solidFill>
                  <a:srgbClr val="FFFF00"/>
                </a:solidFill>
              </a:rPr>
              <a:t>: </a:t>
            </a:r>
            <a:r>
              <a:rPr lang="en-US" sz="2800" dirty="0" err="1" smtClean="0">
                <a:solidFill>
                  <a:srgbClr val="FFFF00"/>
                </a:solidFill>
              </a:rPr>
              <a:t>Chọn</a:t>
            </a:r>
            <a:r>
              <a:rPr lang="en-US" sz="2800" dirty="0" smtClean="0">
                <a:solidFill>
                  <a:srgbClr val="FFFF00"/>
                </a:solidFill>
              </a:rPr>
              <a:t> </a:t>
            </a:r>
            <a:r>
              <a:rPr lang="en-US" sz="2800" dirty="0" err="1" smtClean="0">
                <a:solidFill>
                  <a:srgbClr val="FFFF00"/>
                </a:solidFill>
              </a:rPr>
              <a:t>đáp</a:t>
            </a:r>
            <a:r>
              <a:rPr lang="en-US" sz="2800" dirty="0" smtClean="0">
                <a:solidFill>
                  <a:srgbClr val="FFFF00"/>
                </a:solidFill>
              </a:rPr>
              <a:t> </a:t>
            </a:r>
            <a:r>
              <a:rPr lang="en-US" sz="2800" dirty="0" err="1" smtClean="0">
                <a:solidFill>
                  <a:srgbClr val="FFFF00"/>
                </a:solidFill>
              </a:rPr>
              <a:t>án</a:t>
            </a:r>
            <a:r>
              <a:rPr lang="en-US" sz="2800" dirty="0" smtClean="0">
                <a:solidFill>
                  <a:srgbClr val="FFFF00"/>
                </a:solidFill>
              </a:rPr>
              <a:t> </a:t>
            </a:r>
            <a:r>
              <a:rPr lang="en-US" sz="2800" dirty="0" err="1" smtClean="0">
                <a:solidFill>
                  <a:srgbClr val="FFFF00"/>
                </a:solidFill>
              </a:rPr>
              <a:t>đúng</a:t>
            </a:r>
            <a:r>
              <a:rPr lang="en-US" sz="2800" dirty="0" smtClean="0">
                <a:solidFill>
                  <a:srgbClr val="FFFF00"/>
                </a:solidFill>
              </a:rPr>
              <a:t> (5’)</a:t>
            </a:r>
            <a:endParaRPr lang="en-US" sz="2800" dirty="0">
              <a:solidFill>
                <a:srgbClr val="FFFF00"/>
              </a:solidFill>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1" y="762000"/>
            <a:ext cx="8686799" cy="6010636"/>
          </a:xfrm>
          <a:prstGeom prst="rect">
            <a:avLst/>
          </a:prstGeom>
        </p:spPr>
      </p:pic>
      <p:sp>
        <p:nvSpPr>
          <p:cNvPr id="4" name="Oval 3"/>
          <p:cNvSpPr/>
          <p:nvPr/>
        </p:nvSpPr>
        <p:spPr>
          <a:xfrm>
            <a:off x="5105400" y="1143000"/>
            <a:ext cx="228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p:cNvSpPr/>
          <p:nvPr/>
        </p:nvSpPr>
        <p:spPr>
          <a:xfrm>
            <a:off x="4876800" y="182880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Oval 5"/>
          <p:cNvSpPr/>
          <p:nvPr/>
        </p:nvSpPr>
        <p:spPr>
          <a:xfrm>
            <a:off x="2819400" y="3200400"/>
            <a:ext cx="228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533400" y="44958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3048000" y="6324600"/>
            <a:ext cx="304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12804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708454" y="76200"/>
            <a:ext cx="8229600" cy="762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FF00"/>
                </a:solidFill>
              </a:rPr>
              <a:t>BÀI TẬP VỀ NHÀ (2’)</a:t>
            </a:r>
            <a:endParaRPr lang="en-US" sz="3600">
              <a:solidFill>
                <a:srgbClr val="FFFF00"/>
              </a:solidFill>
            </a:endParaRPr>
          </a:p>
        </p:txBody>
      </p:sp>
      <p:sp>
        <p:nvSpPr>
          <p:cNvPr id="3" name="TextBox 2"/>
          <p:cNvSpPr txBox="1"/>
          <p:nvPr/>
        </p:nvSpPr>
        <p:spPr>
          <a:xfrm>
            <a:off x="457200" y="990600"/>
            <a:ext cx="7924800" cy="400110"/>
          </a:xfrm>
          <a:prstGeom prst="rect">
            <a:avLst/>
          </a:prstGeom>
          <a:noFill/>
        </p:spPr>
        <p:txBody>
          <a:bodyPr wrap="square" rtlCol="0">
            <a:spAutoFit/>
          </a:bodyPr>
          <a:lstStyle/>
          <a:p>
            <a:r>
              <a:rPr lang="en-US" sz="2000" smtClean="0">
                <a:latin typeface="Times New Roman" pitchFamily="18" charset="0"/>
                <a:cs typeface="Times New Roman" pitchFamily="18" charset="0"/>
              </a:rPr>
              <a:t>Bài 1: Giải hệ phương trình sau bằng phương pháp thế:</a:t>
            </a:r>
            <a:endParaRPr lang="en-US" sz="2000">
              <a:latin typeface="Times New Roman" pitchFamily="18" charset="0"/>
              <a:cs typeface="Times New Roman" pitchFamily="18" charset="0"/>
            </a:endParaRPr>
          </a:p>
        </p:txBody>
      </p:sp>
      <p:sp>
        <p:nvSpPr>
          <p:cNvPr id="5" name="Rectangle 4"/>
          <p:cNvSpPr/>
          <p:nvPr/>
        </p:nvSpPr>
        <p:spPr>
          <a:xfrm>
            <a:off x="457200" y="2362200"/>
            <a:ext cx="8153400" cy="400110"/>
          </a:xfrm>
          <a:prstGeom prst="rect">
            <a:avLst/>
          </a:prstGeom>
        </p:spPr>
        <p:txBody>
          <a:bodyPr wrap="square">
            <a:spAutoFit/>
          </a:bodyPr>
          <a:lstStyle/>
          <a:p>
            <a:r>
              <a:rPr lang="en-US" sz="2000">
                <a:latin typeface="Times New Roman" pitchFamily="18" charset="0"/>
                <a:cs typeface="Times New Roman" pitchFamily="18" charset="0"/>
              </a:rPr>
              <a:t>Bài </a:t>
            </a:r>
            <a:r>
              <a:rPr lang="en-US" sz="2000" smtClean="0">
                <a:latin typeface="Times New Roman" pitchFamily="18" charset="0"/>
                <a:cs typeface="Times New Roman" pitchFamily="18" charset="0"/>
              </a:rPr>
              <a:t>2: </a:t>
            </a:r>
            <a:r>
              <a:rPr lang="en-US" sz="2000">
                <a:latin typeface="Times New Roman" pitchFamily="18" charset="0"/>
                <a:cs typeface="Times New Roman" pitchFamily="18" charset="0"/>
              </a:rPr>
              <a:t>Giải hệ phương trình sau bằng phương pháp </a:t>
            </a:r>
            <a:r>
              <a:rPr lang="en-US" sz="2000" smtClean="0">
                <a:latin typeface="Times New Roman" pitchFamily="18" charset="0"/>
                <a:cs typeface="Times New Roman" pitchFamily="18" charset="0"/>
              </a:rPr>
              <a:t>cộng đại số:</a:t>
            </a:r>
            <a:endParaRPr lang="en-US" sz="200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 xmlns:p14="http://schemas.microsoft.com/office/powerpoint/2010/main" val="3332483087"/>
              </p:ext>
            </p:extLst>
          </p:nvPr>
        </p:nvGraphicFramePr>
        <p:xfrm>
          <a:off x="2811462" y="2792413"/>
          <a:ext cx="1684338" cy="963612"/>
        </p:xfrm>
        <a:graphic>
          <a:graphicData uri="http://schemas.openxmlformats.org/presentationml/2006/ole">
            <p:oleObj spid="_x0000_s15542" name="Equation" r:id="rId3" imgW="799920" imgH="457200" progId="Equation.DSMT4">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3634370579"/>
              </p:ext>
            </p:extLst>
          </p:nvPr>
        </p:nvGraphicFramePr>
        <p:xfrm>
          <a:off x="2803525" y="1452265"/>
          <a:ext cx="1844675" cy="963612"/>
        </p:xfrm>
        <a:graphic>
          <a:graphicData uri="http://schemas.openxmlformats.org/presentationml/2006/ole">
            <p:oleObj spid="_x0000_s15543" name="Equation" r:id="rId4" imgW="876240" imgH="457200" progId="Equation.DSMT4">
              <p:embed/>
            </p:oleObj>
          </a:graphicData>
        </a:graphic>
      </p:graphicFrame>
      <p:sp>
        <p:nvSpPr>
          <p:cNvPr id="8" name="Rectangle 7"/>
          <p:cNvSpPr/>
          <p:nvPr/>
        </p:nvSpPr>
        <p:spPr>
          <a:xfrm>
            <a:off x="457200" y="4800600"/>
            <a:ext cx="8153400" cy="1631216"/>
          </a:xfrm>
          <a:prstGeom prst="rect">
            <a:avLst/>
          </a:prstGeom>
        </p:spPr>
        <p:txBody>
          <a:bodyPr wrap="square">
            <a:spAutoFit/>
          </a:bodyPr>
          <a:lstStyle/>
          <a:p>
            <a:r>
              <a:rPr lang="en-US" sz="2000">
                <a:latin typeface="Times New Roman" pitchFamily="18" charset="0"/>
                <a:cs typeface="Times New Roman" pitchFamily="18" charset="0"/>
              </a:rPr>
              <a:t>Bài </a:t>
            </a:r>
            <a:r>
              <a:rPr lang="en-US" sz="2000" smtClean="0">
                <a:latin typeface="Times New Roman" pitchFamily="18" charset="0"/>
                <a:cs typeface="Times New Roman" pitchFamily="18" charset="0"/>
              </a:rPr>
              <a:t>4: Giải bài toán sau bằng cách lập hệ phương trình:</a:t>
            </a:r>
          </a:p>
          <a:p>
            <a:pPr algn="just"/>
            <a:r>
              <a:rPr lang="en-US" sz="2000" smtClean="0">
                <a:latin typeface="Times New Roman" pitchFamily="18" charset="0"/>
                <a:cs typeface="Times New Roman" pitchFamily="18" charset="0"/>
              </a:rPr>
              <a:t>       Hai người thợ cùng làm một công việc trong 16 giờ thì xong. Nếu người thứ nhất làm 3 giờ và người thứ hai làm 6 giờ thì chỉ hoàn thành được 25% công việc. Hỏi nếu làm riêng thì mỗi người hoàn thành công việc đó trong bao lâu?</a:t>
            </a:r>
            <a:endParaRPr lang="en-US" sz="2000">
              <a:latin typeface="Times New Roman" pitchFamily="18" charset="0"/>
              <a:cs typeface="Times New Roman" pitchFamily="18" charset="0"/>
            </a:endParaRPr>
          </a:p>
        </p:txBody>
      </p:sp>
      <p:sp>
        <p:nvSpPr>
          <p:cNvPr id="4" name="Rectangle 61"/>
          <p:cNvSpPr>
            <a:spLocks noChangeArrowheads="1"/>
          </p:cNvSpPr>
          <p:nvPr/>
        </p:nvSpPr>
        <p:spPr bwMode="auto">
          <a:xfrm>
            <a:off x="521043" y="4044204"/>
            <a:ext cx="345165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Bài</a:t>
            </a:r>
            <a:r>
              <a:rPr kumimoji="0" lang="fr-FR" sz="2000" b="0" i="0" u="none" strike="noStrike" cap="none" normalizeH="0" smtClean="0">
                <a:ln>
                  <a:noFill/>
                </a:ln>
                <a:solidFill>
                  <a:schemeClr val="tx1"/>
                </a:solidFill>
                <a:effectLst/>
                <a:latin typeface="Times New Roman" pitchFamily="18" charset="0"/>
                <a:ea typeface="Calibri" pitchFamily="34" charset="0"/>
                <a:cs typeface="Times New Roman" pitchFamily="18" charset="0"/>
              </a:rPr>
              <a:t> 3:</a:t>
            </a:r>
            <a:r>
              <a:rPr kumimoji="0" lang="fr-FR"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Giải hệ phương trình </a:t>
            </a:r>
            <a:endParaRPr kumimoji="0" lang="fr-FR" sz="20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Object 8"/>
          <p:cNvGraphicFramePr>
            <a:graphicFrameLocks noChangeAspect="1"/>
          </p:cNvGraphicFramePr>
          <p:nvPr>
            <p:extLst>
              <p:ext uri="{D42A27DB-BD31-4B8C-83A1-F6EECF244321}">
                <p14:modId xmlns="" xmlns:p14="http://schemas.microsoft.com/office/powerpoint/2010/main" val="1418377965"/>
              </p:ext>
            </p:extLst>
          </p:nvPr>
        </p:nvGraphicFramePr>
        <p:xfrm>
          <a:off x="3581400" y="3764816"/>
          <a:ext cx="2861572" cy="1035784"/>
        </p:xfrm>
        <a:graphic>
          <a:graphicData uri="http://schemas.openxmlformats.org/presentationml/2006/ole">
            <p:oleObj spid="_x0000_s15544" name="Equation" r:id="rId5" imgW="1549400" imgH="558800" progId="Equation.DSMT4">
              <p:embed/>
            </p:oleObj>
          </a:graphicData>
        </a:graphic>
      </p:graphicFrame>
    </p:spTree>
    <p:extLst>
      <p:ext uri="{BB962C8B-B14F-4D97-AF65-F5344CB8AC3E}">
        <p14:creationId xmlns="" xmlns:p14="http://schemas.microsoft.com/office/powerpoint/2010/main" val="179783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000">
              <a:schemeClr val="accent1">
                <a:lumMod val="45000"/>
                <a:lumOff val="55000"/>
              </a:schemeClr>
            </a:gs>
            <a:gs pos="4000">
              <a:schemeClr val="bg2"/>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8" name="Group 27"/>
          <p:cNvGrpSpPr/>
          <p:nvPr/>
        </p:nvGrpSpPr>
        <p:grpSpPr>
          <a:xfrm>
            <a:off x="383978" y="447154"/>
            <a:ext cx="8359882" cy="6012030"/>
            <a:chOff x="511970" y="291831"/>
            <a:chExt cx="11146509" cy="5787959"/>
          </a:xfrm>
        </p:grpSpPr>
        <p:cxnSp>
          <p:nvCxnSpPr>
            <p:cNvPr id="6" name="Straight Connector 5">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2" name="TextBox 11"/>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7" name="Straight Connector 16">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29" name="TextBox 28"/>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30" name="TextBox 29"/>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3" name="TextBox 12"/>
          <p:cNvSpPr txBox="1"/>
          <p:nvPr/>
        </p:nvSpPr>
        <p:spPr>
          <a:xfrm>
            <a:off x="533400" y="1295400"/>
            <a:ext cx="3886200" cy="369332"/>
          </a:xfrm>
          <a:prstGeom prst="rect">
            <a:avLst/>
          </a:prstGeom>
          <a:noFill/>
        </p:spPr>
        <p:txBody>
          <a:bodyPr wrap="square" rtlCol="0">
            <a:spAutoFit/>
          </a:bodyPr>
          <a:lstStyle/>
          <a:p>
            <a:r>
              <a:rPr lang="en-US" b="1" smtClean="0">
                <a:latin typeface="Times New Roman" pitchFamily="18" charset="0"/>
                <a:cs typeface="Times New Roman" pitchFamily="18" charset="0"/>
              </a:rPr>
              <a:t>1. Phương </a:t>
            </a:r>
            <a:r>
              <a:rPr lang="en-US" b="1" dirty="0" err="1" smtClean="0">
                <a:latin typeface="Times New Roman" pitchFamily="18" charset="0"/>
                <a:cs typeface="Times New Roman" pitchFamily="18" charset="0"/>
              </a:rPr>
              <a:t>trình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bậc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nhất</a:t>
            </a:r>
            <a:r>
              <a:rPr lang="en-US" b="1" dirty="0" smtClean="0">
                <a:latin typeface="Times New Roman" pitchFamily="18" charset="0"/>
                <a:cs typeface="Times New Roman" pitchFamily="18" charset="0"/>
              </a:rPr>
              <a:t> </a:t>
            </a:r>
            <a:r>
              <a:rPr lang="en-US" b="1" err="1" smtClean="0">
                <a:latin typeface="Times New Roman" pitchFamily="18" charset="0"/>
                <a:cs typeface="Times New Roman" pitchFamily="18" charset="0"/>
              </a:rPr>
              <a:t>hai</a:t>
            </a:r>
            <a:r>
              <a:rPr lang="en-US" b="1" smtClean="0">
                <a:latin typeface="Times New Roman" pitchFamily="18" charset="0"/>
                <a:cs typeface="Times New Roman" pitchFamily="18" charset="0"/>
              </a:rPr>
              <a:t> ẩn (5’)</a:t>
            </a:r>
            <a:endParaRPr lang="en-US" b="1"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14" name="Rectangle 13"/>
              <p:cNvSpPr/>
              <p:nvPr/>
            </p:nvSpPr>
            <p:spPr>
              <a:xfrm>
                <a:off x="533400" y="1676400"/>
                <a:ext cx="3810000" cy="4401205"/>
              </a:xfrm>
              <a:prstGeom prst="rect">
                <a:avLst/>
              </a:prstGeom>
            </p:spPr>
            <p:txBody>
              <a:bodyPr wrap="square">
                <a:spAutoFit/>
              </a:bodyPr>
              <a:lstStyle/>
              <a:p>
                <a:pPr algn="just"/>
                <a:r>
                  <a:rPr lang="en-US" sz="2000" smtClean="0">
                    <a:solidFill>
                      <a:schemeClr val="tx1"/>
                    </a:solidFill>
                    <a:latin typeface="Times New Roman" pitchFamily="18" charset="0"/>
                    <a:cs typeface="Times New Roman" pitchFamily="18" charset="0"/>
                  </a:rPr>
                  <a:t>+ Khái niệm: Một cách tổng quát, phương trình bậc nhất hai ẩn x và y là hệ thức dạng ax + by = c (1), trong đó a, b, c là các số đã biết (a khác 0 hoặc b khác 0).</a:t>
                </a:r>
              </a:p>
              <a:p>
                <a:pPr algn="just"/>
                <a:r>
                  <a:rPr lang="en-US" sz="2000">
                    <a:solidFill>
                      <a:schemeClr val="tx1"/>
                    </a:solidFill>
                  </a:rPr>
                  <a:t>+ Trong phương trình (1), nếu giá trị của vế trái tại </a:t>
                </a:r>
                <a:r>
                  <a:rPr lang="en-US" sz="2000" smtClean="0">
                    <a:solidFill>
                      <a:schemeClr val="tx1"/>
                    </a:solidFill>
                  </a:rPr>
                  <a:t>x </a:t>
                </a:r>
                <a:r>
                  <a:rPr lang="en-US" sz="2000">
                    <a:solidFill>
                      <a:schemeClr val="tx1"/>
                    </a:solidFill>
                  </a:rPr>
                  <a:t>=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𝑥</m:t>
                        </m:r>
                      </m:e>
                      <m:sub>
                        <m:r>
                          <a:rPr lang="en-US" sz="2000" i="1">
                            <a:solidFill>
                              <a:schemeClr val="tx1"/>
                            </a:solidFill>
                            <a:latin typeface="Cambria Math"/>
                          </a:rPr>
                          <m:t>0</m:t>
                        </m:r>
                      </m:sub>
                    </m:sSub>
                    <m:r>
                      <a:rPr lang="en-US" sz="2000">
                        <a:solidFill>
                          <a:schemeClr val="tx1"/>
                        </a:solidFill>
                        <a:latin typeface="Cambria Math"/>
                      </a:rPr>
                      <m:t> </m:t>
                    </m:r>
                  </m:oMath>
                </a14:m>
                <a:r>
                  <a:rPr lang="en-US" sz="2000" smtClean="0">
                    <a:solidFill>
                      <a:schemeClr val="tx1"/>
                    </a:solidFill>
                  </a:rPr>
                  <a:t>và y =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𝑦</m:t>
                        </m:r>
                      </m:e>
                      <m:sub>
                        <m:r>
                          <a:rPr lang="en-US" sz="2000" i="1">
                            <a:solidFill>
                              <a:schemeClr val="tx1"/>
                            </a:solidFill>
                            <a:latin typeface="Cambria Math"/>
                          </a:rPr>
                          <m:t>0</m:t>
                        </m:r>
                      </m:sub>
                    </m:sSub>
                  </m:oMath>
                </a14:m>
                <a:r>
                  <a:rPr lang="en-US" sz="2000" smtClean="0">
                    <a:solidFill>
                      <a:schemeClr val="tx1"/>
                    </a:solidFill>
                  </a:rPr>
                  <a:t> bằng vế phải thì cặp số </a:t>
                </a:r>
                <a:r>
                  <a:rPr lang="en-US" sz="2000" dirty="0">
                    <a:solidFill>
                      <a:schemeClr val="tx1"/>
                    </a:solidFill>
                    <a:latin typeface="Times New Roman" pitchFamily="18" charset="0"/>
                    <a:cs typeface="Times New Roman" pitchFamily="18" charset="0"/>
                  </a:rPr>
                  <a:t>(</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𝑥</m:t>
                        </m:r>
                      </m:e>
                      <m:sub>
                        <m:r>
                          <a:rPr lang="en-US" sz="2000" i="1">
                            <a:solidFill>
                              <a:schemeClr val="tx1"/>
                            </a:solidFill>
                            <a:latin typeface="Cambria Math"/>
                          </a:rPr>
                          <m:t>0</m:t>
                        </m:r>
                      </m:sub>
                    </m:sSub>
                    <m:r>
                      <a:rPr lang="en-US" sz="2000">
                        <a:solidFill>
                          <a:schemeClr val="tx1"/>
                        </a:solidFill>
                        <a:latin typeface="Cambria Math"/>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𝑦</m:t>
                        </m:r>
                      </m:e>
                      <m:sub>
                        <m:r>
                          <a:rPr lang="en-US" sz="2000" i="1">
                            <a:solidFill>
                              <a:schemeClr val="tx1"/>
                            </a:solidFill>
                            <a:latin typeface="Cambria Math"/>
                          </a:rPr>
                          <m:t>0</m:t>
                        </m:r>
                      </m:sub>
                    </m:sSub>
                  </m:oMath>
                </a14:m>
                <a:r>
                  <a:rPr lang="en-US" sz="2000" dirty="0">
                    <a:solidFill>
                      <a:schemeClr val="tx1"/>
                    </a:solidFill>
                    <a:latin typeface="Times New Roman" pitchFamily="18" charset="0"/>
                    <a:cs typeface="Times New Roman" pitchFamily="18" charset="0"/>
                  </a:rPr>
                  <a:t>) </a:t>
                </a:r>
                <a:r>
                  <a:rPr lang="en-US" sz="2000" smtClean="0">
                    <a:solidFill>
                      <a:schemeClr val="tx1"/>
                    </a:solidFill>
                    <a:latin typeface="Times New Roman" pitchFamily="18" charset="0"/>
                    <a:cs typeface="Times New Roman" pitchFamily="18" charset="0"/>
                  </a:rPr>
                  <a:t>được gọi là một nghiệm của phương trình (1).</a:t>
                </a:r>
              </a:p>
              <a:p>
                <a:pPr algn="just"/>
                <a:r>
                  <a:rPr lang="en-US" sz="2000" smtClean="0">
                    <a:solidFill>
                      <a:schemeClr val="tx1"/>
                    </a:solidFill>
                    <a:latin typeface="Times New Roman" pitchFamily="18" charset="0"/>
                    <a:cs typeface="Times New Roman" pitchFamily="18" charset="0"/>
                  </a:rPr>
                  <a:t>+ Phương trình bậc nhất hai ẩn luôn có vô số nghiệm. Tập nghiệm của nó được biểu diễn bởi đường thẳng ax + by = c.</a:t>
                </a:r>
                <a:endParaRPr lang="en-US" sz="2000">
                  <a:solidFill>
                    <a:schemeClr val="tx1"/>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533400" y="1676400"/>
                <a:ext cx="3810000" cy="4401205"/>
              </a:xfrm>
              <a:prstGeom prst="rect">
                <a:avLst/>
              </a:prstGeom>
              <a:blipFill rotWithShape="1">
                <a:blip r:embed="rId3" cstate="print"/>
                <a:stretch>
                  <a:fillRect l="-1760" t="-693" r="-1600" b="-138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5" name="Rectangle 14"/>
              <p:cNvSpPr/>
              <p:nvPr/>
            </p:nvSpPr>
            <p:spPr>
              <a:xfrm>
                <a:off x="4772616" y="1400430"/>
                <a:ext cx="3914183" cy="2409570"/>
              </a:xfrm>
              <a:prstGeom prst="rect">
                <a:avLst/>
              </a:prstGeom>
            </p:spPr>
            <p:txBody>
              <a:bodyPr wrap="square">
                <a:spAutoFit/>
              </a:bodyPr>
              <a:lstStyle/>
              <a:p>
                <a:pPr algn="just"/>
                <a:r>
                  <a:rPr lang="en-US" sz="2000" smtClean="0">
                    <a:latin typeface="Times New Roman" pitchFamily="18" charset="0"/>
                    <a:cs typeface="Times New Roman" pitchFamily="18" charset="0"/>
                  </a:rPr>
                  <a:t>Câu 1</a:t>
                </a:r>
                <a:r>
                  <a:rPr lang="en-US" sz="2000">
                    <a:latin typeface="Times New Roman" pitchFamily="18" charset="0"/>
                    <a:cs typeface="Times New Roman" pitchFamily="18" charset="0"/>
                  </a:rPr>
                  <a:t>. Trong các phương trình sau, phương trình nào là phương trình bậc nhất hai ẩn x, y:</a:t>
                </a:r>
              </a:p>
              <a:p>
                <a:pPr algn="just"/>
                <a:r>
                  <a:rPr lang="en-US" sz="2000">
                    <a:latin typeface="Times New Roman" pitchFamily="18" charset="0"/>
                    <a:cs typeface="Times New Roman" pitchFamily="18" charset="0"/>
                  </a:rPr>
                  <a:t>	A. </a:t>
                </a:r>
                <a:r>
                  <a:rPr lang="en-US" sz="2000" smtClean="0">
                    <a:latin typeface="Times New Roman" pitchFamily="18" charset="0"/>
                    <a:cs typeface="Times New Roman" pitchFamily="18" charset="0"/>
                  </a:rPr>
                  <a:t>0x </a:t>
                </a:r>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0y </a:t>
                </a:r>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5 </a:t>
                </a:r>
                <a:r>
                  <a:rPr lang="en-US" sz="2000">
                    <a:latin typeface="Times New Roman" pitchFamily="18" charset="0"/>
                    <a:cs typeface="Times New Roman" pitchFamily="18" charset="0"/>
                  </a:rPr>
                  <a:t>		</a:t>
                </a:r>
                <a:endParaRPr lang="en-US" sz="2000" smtClean="0">
                  <a:latin typeface="Times New Roman" pitchFamily="18" charset="0"/>
                  <a:cs typeface="Times New Roman" pitchFamily="18" charset="0"/>
                </a:endParaRPr>
              </a:p>
              <a:p>
                <a:pPr algn="just"/>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B</a:t>
                </a:r>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5x - </a:t>
                </a:r>
                <a14:m>
                  <m:oMath xmlns:m="http://schemas.openxmlformats.org/officeDocument/2006/math">
                    <m:f>
                      <m:fPr>
                        <m:ctrlPr>
                          <a:rPr lang="vi-VN" sz="2000" i="1">
                            <a:latin typeface="Cambria Math" panose="02040503050406030204" pitchFamily="18" charset="0"/>
                          </a:rPr>
                        </m:ctrlPr>
                      </m:fPr>
                      <m:num>
                        <m:r>
                          <a:rPr lang="en-US" sz="2000" b="0" i="1" smtClean="0">
                            <a:latin typeface="Cambria Math"/>
                          </a:rPr>
                          <m:t>1</m:t>
                        </m:r>
                      </m:num>
                      <m:den>
                        <m:r>
                          <a:rPr lang="en-US" sz="2000" i="1">
                            <a:latin typeface="Cambria Math"/>
                          </a:rPr>
                          <m:t>𝑦</m:t>
                        </m:r>
                      </m:den>
                    </m:f>
                  </m:oMath>
                </a14:m>
                <a:r>
                  <a:rPr lang="en-US" sz="2000" smtClean="0">
                    <a:latin typeface="Times New Roman" pitchFamily="18" charset="0"/>
                    <a:cs typeface="Times New Roman" pitchFamily="18" charset="0"/>
                  </a:rPr>
                  <a:t> = 7 </a:t>
                </a:r>
              </a:p>
              <a:p>
                <a:pPr algn="just"/>
                <a:r>
                  <a:rPr lang="en-US" sz="2000">
                    <a:latin typeface="Times New Roman" pitchFamily="18" charset="0"/>
                    <a:cs typeface="Times New Roman" pitchFamily="18" charset="0"/>
                  </a:rPr>
                  <a:t>	C. </a:t>
                </a:r>
                <a:r>
                  <a:rPr lang="en-US" sz="2000" smtClean="0">
                    <a:latin typeface="Times New Roman" pitchFamily="18" charset="0"/>
                    <a:cs typeface="Times New Roman" pitchFamily="18" charset="0"/>
                  </a:rPr>
                  <a:t>-4x </a:t>
                </a:r>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0y </a:t>
                </a:r>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3 </a:t>
                </a:r>
              </a:p>
              <a:p>
                <a:pPr algn="just"/>
                <a:r>
                  <a:rPr lang="en-US" sz="2000">
                    <a:latin typeface="Times New Roman" pitchFamily="18" charset="0"/>
                    <a:cs typeface="Times New Roman" pitchFamily="18" charset="0"/>
                  </a:rPr>
                  <a:t>	D. </a:t>
                </a:r>
              </a:p>
            </p:txBody>
          </p:sp>
        </mc:Choice>
        <mc:Fallback>
          <p:sp>
            <p:nvSpPr>
              <p:cNvPr id="15" name="Rectangle 14"/>
              <p:cNvSpPr>
                <a:spLocks noRot="1" noChangeAspect="1" noMove="1" noResize="1" noEditPoints="1" noAdjustHandles="1" noChangeArrowheads="1" noChangeShapeType="1" noTextEdit="1"/>
              </p:cNvSpPr>
              <p:nvPr/>
            </p:nvSpPr>
            <p:spPr>
              <a:xfrm>
                <a:off x="4772616" y="1400430"/>
                <a:ext cx="3914183" cy="2409570"/>
              </a:xfrm>
              <a:prstGeom prst="rect">
                <a:avLst/>
              </a:prstGeom>
              <a:blipFill rotWithShape="1">
                <a:blip r:embed="rId4" cstate="print"/>
                <a:stretch>
                  <a:fillRect l="-1713" t="-1266" r="-1558" b="-3797"/>
                </a:stretch>
              </a:blipFill>
            </p:spPr>
            <p:txBody>
              <a:bodyPr/>
              <a:lstStyle/>
              <a:p>
                <a:r>
                  <a:rPr lang="en-US">
                    <a:noFill/>
                  </a:rPr>
                  <a:t> </a:t>
                </a:r>
              </a:p>
            </p:txBody>
          </p:sp>
        </mc:Fallback>
      </mc:AlternateContent>
      <p:sp>
        <p:nvSpPr>
          <p:cNvPr id="16" name="Oval 15"/>
          <p:cNvSpPr/>
          <p:nvPr/>
        </p:nvSpPr>
        <p:spPr>
          <a:xfrm>
            <a:off x="5638800" y="3049030"/>
            <a:ext cx="361949" cy="4561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Box 18"/>
          <p:cNvSpPr txBox="1"/>
          <p:nvPr/>
        </p:nvSpPr>
        <p:spPr>
          <a:xfrm>
            <a:off x="4800600" y="3810000"/>
            <a:ext cx="3737868" cy="1631216"/>
          </a:xfrm>
          <a:prstGeom prst="rect">
            <a:avLst/>
          </a:prstGeom>
          <a:noFill/>
        </p:spPr>
        <p:txBody>
          <a:bodyPr wrap="square" rtlCol="0">
            <a:spAutoFit/>
          </a:bodyPr>
          <a:lstStyle/>
          <a:p>
            <a:pPr algn="just"/>
            <a:r>
              <a:rPr lang="en-US" sz="2000" smtClean="0">
                <a:latin typeface="Times New Roman" pitchFamily="18" charset="0"/>
                <a:cs typeface="Times New Roman" pitchFamily="18" charset="0"/>
              </a:rPr>
              <a:t>Phương pháp: Nắm vững khái niệm phương trình bậc nhất hai ẩn:</a:t>
            </a:r>
          </a:p>
          <a:p>
            <a:pPr marL="285750" indent="-285750" algn="just">
              <a:buFontTx/>
              <a:buChar char="-"/>
            </a:pPr>
            <a:r>
              <a:rPr lang="en-US" sz="2000" smtClean="0">
                <a:latin typeface="Times New Roman" pitchFamily="18" charset="0"/>
                <a:cs typeface="Times New Roman" pitchFamily="18" charset="0"/>
              </a:rPr>
              <a:t>Dạng: ax + by = c</a:t>
            </a:r>
          </a:p>
          <a:p>
            <a:pPr marL="285750" indent="-285750" algn="just">
              <a:buFontTx/>
              <a:buChar char="-"/>
            </a:pPr>
            <a:r>
              <a:rPr lang="en-US" sz="2000" smtClean="0">
                <a:latin typeface="Times New Roman" pitchFamily="18" charset="0"/>
                <a:cs typeface="Times New Roman" pitchFamily="18" charset="0"/>
              </a:rPr>
              <a:t>Điều kiện hệ số: a khác 0 </a:t>
            </a:r>
            <a:r>
              <a:rPr lang="en-US" sz="2000" smtClean="0">
                <a:solidFill>
                  <a:srgbClr val="C00000"/>
                </a:solidFill>
                <a:latin typeface="Times New Roman" pitchFamily="18" charset="0"/>
                <a:cs typeface="Times New Roman" pitchFamily="18" charset="0"/>
              </a:rPr>
              <a:t>hoặc</a:t>
            </a:r>
            <a:r>
              <a:rPr lang="en-US" sz="2000" smtClean="0">
                <a:latin typeface="Times New Roman" pitchFamily="18" charset="0"/>
                <a:cs typeface="Times New Roman" pitchFamily="18" charset="0"/>
              </a:rPr>
              <a:t> b khác 0</a:t>
            </a:r>
            <a:endParaRPr lang="en-US" sz="200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 xmlns:p14="http://schemas.microsoft.com/office/powerpoint/2010/main" val="1858235223"/>
              </p:ext>
            </p:extLst>
          </p:nvPr>
        </p:nvGraphicFramePr>
        <p:xfrm>
          <a:off x="6111830" y="3398218"/>
          <a:ext cx="1889170" cy="373682"/>
        </p:xfrm>
        <a:graphic>
          <a:graphicData uri="http://schemas.openxmlformats.org/presentationml/2006/ole">
            <p:oleObj spid="_x0000_s9349" name="Equation" r:id="rId5" imgW="1028254" imgH="203112" progId="Equation.DSMT4">
              <p:embed/>
            </p:oleObj>
          </a:graphicData>
        </a:graphic>
      </p:graphicFrame>
      <p:sp>
        <p:nvSpPr>
          <p:cNvPr id="3" name="TextBox 2"/>
          <p:cNvSpPr txBox="1"/>
          <p:nvPr/>
        </p:nvSpPr>
        <p:spPr>
          <a:xfrm>
            <a:off x="4772617" y="5525869"/>
            <a:ext cx="3609383" cy="646331"/>
          </a:xfrm>
          <a:prstGeom prst="rect">
            <a:avLst/>
          </a:prstGeom>
          <a:noFill/>
        </p:spPr>
        <p:txBody>
          <a:bodyPr wrap="square" rtlCol="0">
            <a:spAutoFit/>
          </a:bodyPr>
          <a:lstStyle/>
          <a:p>
            <a:r>
              <a:rPr lang="en-US" smtClean="0">
                <a:solidFill>
                  <a:srgbClr val="FF0000"/>
                </a:solidFill>
              </a:rPr>
              <a:t>Các phương trình ở đáp án A, B, D vi phạm điều kiện nào?</a:t>
            </a:r>
            <a:endParaRPr lang="en-US">
              <a:solidFill>
                <a:srgbClr val="FF0000"/>
              </a:solidFill>
            </a:endParaRPr>
          </a:p>
        </p:txBody>
      </p:sp>
    </p:spTree>
    <p:extLst>
      <p:ext uri="{BB962C8B-B14F-4D97-AF65-F5344CB8AC3E}">
        <p14:creationId xmlns="" xmlns:p14="http://schemas.microsoft.com/office/powerpoint/2010/main" val="337734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83978" y="447154"/>
            <a:ext cx="8359882" cy="6012030"/>
            <a:chOff x="511970" y="291831"/>
            <a:chExt cx="11146509" cy="5787959"/>
          </a:xfrm>
        </p:grpSpPr>
        <p:cxnSp>
          <p:nvCxnSpPr>
            <p:cNvPr id="6" name="Straight Connector 5">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2" name="TextBox 11"/>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7" name="Straight Connector 16">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29" name="TextBox 28"/>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30" name="TextBox 29"/>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3" name="TextBox 12"/>
          <p:cNvSpPr txBox="1"/>
          <p:nvPr/>
        </p:nvSpPr>
        <p:spPr>
          <a:xfrm>
            <a:off x="533400" y="1295400"/>
            <a:ext cx="3810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1. Phương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bậc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nhất</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hai</a:t>
            </a:r>
            <a:r>
              <a:rPr lang="en-US" sz="2000" b="1" smtClean="0">
                <a:latin typeface="Times New Roman" pitchFamily="18" charset="0"/>
                <a:cs typeface="Times New Roman" pitchFamily="18" charset="0"/>
              </a:rPr>
              <a:t> ẩn</a:t>
            </a:r>
            <a:endParaRPr lang="en-US" sz="2000" b="1"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14" name="Rectangle 13"/>
              <p:cNvSpPr/>
              <p:nvPr/>
            </p:nvSpPr>
            <p:spPr>
              <a:xfrm>
                <a:off x="533400" y="1676400"/>
                <a:ext cx="3810000" cy="4401205"/>
              </a:xfrm>
              <a:prstGeom prst="rect">
                <a:avLst/>
              </a:prstGeom>
            </p:spPr>
            <p:txBody>
              <a:bodyPr wrap="square">
                <a:spAutoFit/>
              </a:bodyPr>
              <a:lstStyle/>
              <a:p>
                <a:pPr algn="just"/>
                <a:r>
                  <a:rPr lang="en-US" sz="2000" smtClean="0">
                    <a:solidFill>
                      <a:schemeClr val="tx1"/>
                    </a:solidFill>
                    <a:latin typeface="Times New Roman" pitchFamily="18" charset="0"/>
                    <a:cs typeface="Times New Roman" pitchFamily="18" charset="0"/>
                  </a:rPr>
                  <a:t>+ Khái niệm: Một cách tổng quát, phương trình bậc nhất hai ẩn x và y là hệ thức dạng ax + by = c (1), trong đó a, b, c là các số đã biết (a khác 0 hoặc b khác 0).</a:t>
                </a:r>
              </a:p>
              <a:p>
                <a:pPr algn="just"/>
                <a:r>
                  <a:rPr lang="en-US" sz="2000">
                    <a:solidFill>
                      <a:schemeClr val="tx1"/>
                    </a:solidFill>
                  </a:rPr>
                  <a:t>+ Trong phương trình (1), nếu giá trị của vế trái tại </a:t>
                </a:r>
                <a:r>
                  <a:rPr lang="en-US" sz="2000" smtClean="0">
                    <a:solidFill>
                      <a:schemeClr val="tx1"/>
                    </a:solidFill>
                  </a:rPr>
                  <a:t>x </a:t>
                </a:r>
                <a:r>
                  <a:rPr lang="en-US" sz="2000">
                    <a:solidFill>
                      <a:schemeClr val="tx1"/>
                    </a:solidFill>
                  </a:rPr>
                  <a:t>=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𝑥</m:t>
                        </m:r>
                      </m:e>
                      <m:sub>
                        <m:r>
                          <a:rPr lang="en-US" sz="2000" i="1">
                            <a:solidFill>
                              <a:schemeClr val="tx1"/>
                            </a:solidFill>
                            <a:latin typeface="Cambria Math"/>
                          </a:rPr>
                          <m:t>0</m:t>
                        </m:r>
                      </m:sub>
                    </m:sSub>
                    <m:r>
                      <a:rPr lang="en-US" sz="2000">
                        <a:solidFill>
                          <a:schemeClr val="tx1"/>
                        </a:solidFill>
                        <a:latin typeface="Cambria Math"/>
                      </a:rPr>
                      <m:t> </m:t>
                    </m:r>
                  </m:oMath>
                </a14:m>
                <a:r>
                  <a:rPr lang="en-US" sz="2000" smtClean="0">
                    <a:solidFill>
                      <a:schemeClr val="tx1"/>
                    </a:solidFill>
                  </a:rPr>
                  <a:t>và y =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𝑦</m:t>
                        </m:r>
                      </m:e>
                      <m:sub>
                        <m:r>
                          <a:rPr lang="en-US" sz="2000" i="1">
                            <a:solidFill>
                              <a:schemeClr val="tx1"/>
                            </a:solidFill>
                            <a:latin typeface="Cambria Math"/>
                          </a:rPr>
                          <m:t>0</m:t>
                        </m:r>
                      </m:sub>
                    </m:sSub>
                  </m:oMath>
                </a14:m>
                <a:r>
                  <a:rPr lang="en-US" sz="2000" smtClean="0">
                    <a:solidFill>
                      <a:schemeClr val="tx1"/>
                    </a:solidFill>
                  </a:rPr>
                  <a:t> bằng vế phải thì cặp số </a:t>
                </a:r>
                <a:r>
                  <a:rPr lang="en-US" sz="2000" dirty="0">
                    <a:solidFill>
                      <a:schemeClr val="tx1"/>
                    </a:solidFill>
                    <a:latin typeface="Times New Roman" pitchFamily="18" charset="0"/>
                    <a:cs typeface="Times New Roman" pitchFamily="18" charset="0"/>
                  </a:rPr>
                  <a:t>(</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𝑥</m:t>
                        </m:r>
                      </m:e>
                      <m:sub>
                        <m:r>
                          <a:rPr lang="en-US" sz="2000" i="1">
                            <a:solidFill>
                              <a:schemeClr val="tx1"/>
                            </a:solidFill>
                            <a:latin typeface="Cambria Math"/>
                          </a:rPr>
                          <m:t>0</m:t>
                        </m:r>
                      </m:sub>
                    </m:sSub>
                    <m:r>
                      <a:rPr lang="en-US" sz="2000">
                        <a:solidFill>
                          <a:schemeClr val="tx1"/>
                        </a:solidFill>
                        <a:latin typeface="Cambria Math"/>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𝑦</m:t>
                        </m:r>
                      </m:e>
                      <m:sub>
                        <m:r>
                          <a:rPr lang="en-US" sz="2000" i="1">
                            <a:solidFill>
                              <a:schemeClr val="tx1"/>
                            </a:solidFill>
                            <a:latin typeface="Cambria Math"/>
                          </a:rPr>
                          <m:t>0</m:t>
                        </m:r>
                      </m:sub>
                    </m:sSub>
                  </m:oMath>
                </a14:m>
                <a:r>
                  <a:rPr lang="en-US" sz="2000" dirty="0">
                    <a:solidFill>
                      <a:schemeClr val="tx1"/>
                    </a:solidFill>
                    <a:latin typeface="Times New Roman" pitchFamily="18" charset="0"/>
                    <a:cs typeface="Times New Roman" pitchFamily="18" charset="0"/>
                  </a:rPr>
                  <a:t>) </a:t>
                </a:r>
                <a:r>
                  <a:rPr lang="en-US" sz="2000" smtClean="0">
                    <a:solidFill>
                      <a:schemeClr val="tx1"/>
                    </a:solidFill>
                    <a:latin typeface="Times New Roman" pitchFamily="18" charset="0"/>
                    <a:cs typeface="Times New Roman" pitchFamily="18" charset="0"/>
                  </a:rPr>
                  <a:t>được gọi là một nghiệm của phương trình (1).</a:t>
                </a:r>
              </a:p>
              <a:p>
                <a:pPr algn="just"/>
                <a:r>
                  <a:rPr lang="en-US" sz="2000" smtClean="0">
                    <a:solidFill>
                      <a:schemeClr val="tx1"/>
                    </a:solidFill>
                    <a:latin typeface="Times New Roman" pitchFamily="18" charset="0"/>
                    <a:cs typeface="Times New Roman" pitchFamily="18" charset="0"/>
                  </a:rPr>
                  <a:t>+ Phương trình bậc nhất hai ẩn luôn có vô số nghiệm. Tập nghiệm của nó được biểu diễn bởi đường thẳng ax + by = c.</a:t>
                </a:r>
                <a:endParaRPr lang="en-US" sz="2000">
                  <a:solidFill>
                    <a:schemeClr val="tx1"/>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533400" y="1676400"/>
                <a:ext cx="3810000" cy="4401205"/>
              </a:xfrm>
              <a:prstGeom prst="rect">
                <a:avLst/>
              </a:prstGeom>
              <a:blipFill rotWithShape="1">
                <a:blip r:embed="rId2" cstate="print"/>
                <a:stretch>
                  <a:fillRect l="-1760" t="-693" r="-1600" b="-1385"/>
                </a:stretch>
              </a:blipFill>
            </p:spPr>
            <p:txBody>
              <a:bodyPr/>
              <a:lstStyle/>
              <a:p>
                <a:r>
                  <a:rPr lang="en-US">
                    <a:noFill/>
                  </a:rPr>
                  <a:t> </a:t>
                </a:r>
              </a:p>
            </p:txBody>
          </p:sp>
        </mc:Fallback>
      </mc:AlternateContent>
      <p:pic>
        <p:nvPicPr>
          <p:cNvPr id="20" name="Picture 1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1295400"/>
            <a:ext cx="4171860" cy="990600"/>
          </a:xfrm>
          <a:prstGeom prst="rect">
            <a:avLst/>
          </a:prstGeom>
        </p:spPr>
      </p:pic>
      <p:sp>
        <p:nvSpPr>
          <p:cNvPr id="21" name="Oval 20"/>
          <p:cNvSpPr/>
          <p:nvPr/>
        </p:nvSpPr>
        <p:spPr>
          <a:xfrm>
            <a:off x="6781800" y="1800997"/>
            <a:ext cx="305229"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Box 21"/>
          <p:cNvSpPr txBox="1"/>
          <p:nvPr/>
        </p:nvSpPr>
        <p:spPr>
          <a:xfrm>
            <a:off x="4648200" y="2471678"/>
            <a:ext cx="3967974" cy="2862322"/>
          </a:xfrm>
          <a:prstGeom prst="rect">
            <a:avLst/>
          </a:prstGeom>
          <a:noFill/>
        </p:spPr>
        <p:txBody>
          <a:bodyPr wrap="square" rtlCol="0">
            <a:spAutoFit/>
          </a:bodyPr>
          <a:lstStyle/>
          <a:p>
            <a:pPr algn="just"/>
            <a:r>
              <a:rPr lang="en-US" sz="2000" smtClean="0">
                <a:latin typeface="Times New Roman" pitchFamily="18" charset="0"/>
                <a:cs typeface="Times New Roman" pitchFamily="18" charset="0"/>
              </a:rPr>
              <a:t>Phương pháp: Thay cặp giá trị x, y tương ứng ở từng cặp số vào vế trái của phương trình đã cho.</a:t>
            </a:r>
          </a:p>
          <a:p>
            <a:pPr marL="285750" indent="-285750" algn="just">
              <a:buFontTx/>
              <a:buChar char="-"/>
            </a:pPr>
            <a:r>
              <a:rPr lang="en-US" sz="2000" smtClean="0">
                <a:latin typeface="Times New Roman" pitchFamily="18" charset="0"/>
                <a:cs typeface="Times New Roman" pitchFamily="18" charset="0"/>
              </a:rPr>
              <a:t>Nếu được khẳng định đúng (giá trị của hai vế bằng nhau) thì cặp số đã cho là nghiệm</a:t>
            </a:r>
          </a:p>
          <a:p>
            <a:pPr marL="285750" indent="-285750" algn="just">
              <a:buFontTx/>
              <a:buChar char="-"/>
            </a:pPr>
            <a:r>
              <a:rPr lang="en-US" sz="2000">
                <a:latin typeface="Times New Roman" pitchFamily="18" charset="0"/>
                <a:cs typeface="Times New Roman" pitchFamily="18" charset="0"/>
              </a:rPr>
              <a:t>Nếu được khẳng định </a:t>
            </a:r>
            <a:r>
              <a:rPr lang="en-US" sz="2000" smtClean="0">
                <a:latin typeface="Times New Roman" pitchFamily="18" charset="0"/>
                <a:cs typeface="Times New Roman" pitchFamily="18" charset="0"/>
              </a:rPr>
              <a:t>sai </a:t>
            </a:r>
            <a:r>
              <a:rPr lang="en-US" sz="2000">
                <a:latin typeface="Times New Roman" pitchFamily="18" charset="0"/>
                <a:cs typeface="Times New Roman" pitchFamily="18" charset="0"/>
              </a:rPr>
              <a:t>(giá trị của hai vế </a:t>
            </a:r>
            <a:r>
              <a:rPr lang="en-US" sz="2000" smtClean="0">
                <a:latin typeface="Times New Roman" pitchFamily="18" charset="0"/>
                <a:cs typeface="Times New Roman" pitchFamily="18" charset="0"/>
              </a:rPr>
              <a:t>không bằng </a:t>
            </a:r>
            <a:r>
              <a:rPr lang="en-US" sz="2000">
                <a:latin typeface="Times New Roman" pitchFamily="18" charset="0"/>
                <a:cs typeface="Times New Roman" pitchFamily="18" charset="0"/>
              </a:rPr>
              <a:t>nhau) thì cặp số đã cho </a:t>
            </a:r>
            <a:r>
              <a:rPr lang="en-US" sz="2000" smtClean="0">
                <a:latin typeface="Times New Roman" pitchFamily="18" charset="0"/>
                <a:cs typeface="Times New Roman" pitchFamily="18" charset="0"/>
              </a:rPr>
              <a:t>không là nghiệm</a:t>
            </a:r>
            <a:endParaRPr lang="en-US" sz="2000">
              <a:latin typeface="Times New Roman" pitchFamily="18" charset="0"/>
              <a:cs typeface="Times New Roman" pitchFamily="18" charset="0"/>
            </a:endParaRPr>
          </a:p>
        </p:txBody>
      </p:sp>
    </p:spTree>
    <p:extLst>
      <p:ext uri="{BB962C8B-B14F-4D97-AF65-F5344CB8AC3E}">
        <p14:creationId xmlns="" xmlns:p14="http://schemas.microsoft.com/office/powerpoint/2010/main" val="421545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83978" y="447154"/>
            <a:ext cx="8359882" cy="6012030"/>
            <a:chOff x="511970" y="291831"/>
            <a:chExt cx="11146509" cy="5787959"/>
          </a:xfrm>
        </p:grpSpPr>
        <p:cxnSp>
          <p:nvCxnSpPr>
            <p:cNvPr id="6" name="Straight Connector 5">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2" name="TextBox 11"/>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7" name="Straight Connector 16">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29" name="TextBox 28"/>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30" name="TextBox 29"/>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3" name="TextBox 12"/>
          <p:cNvSpPr txBox="1"/>
          <p:nvPr/>
        </p:nvSpPr>
        <p:spPr>
          <a:xfrm>
            <a:off x="533400" y="1295400"/>
            <a:ext cx="38100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1. Phương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bậc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nhất</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hai</a:t>
            </a:r>
            <a:r>
              <a:rPr lang="en-US" sz="2000" b="1" smtClean="0">
                <a:latin typeface="Times New Roman" pitchFamily="18" charset="0"/>
                <a:cs typeface="Times New Roman" pitchFamily="18" charset="0"/>
              </a:rPr>
              <a:t> ẩn</a:t>
            </a:r>
            <a:endParaRPr lang="en-US" sz="2000" b="1"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14" name="Rectangle 13"/>
              <p:cNvSpPr/>
              <p:nvPr/>
            </p:nvSpPr>
            <p:spPr>
              <a:xfrm>
                <a:off x="533400" y="1676400"/>
                <a:ext cx="3810000" cy="4401205"/>
              </a:xfrm>
              <a:prstGeom prst="rect">
                <a:avLst/>
              </a:prstGeom>
            </p:spPr>
            <p:txBody>
              <a:bodyPr wrap="square">
                <a:spAutoFit/>
              </a:bodyPr>
              <a:lstStyle/>
              <a:p>
                <a:pPr algn="just"/>
                <a:r>
                  <a:rPr lang="en-US" sz="2000" smtClean="0">
                    <a:solidFill>
                      <a:schemeClr val="tx1"/>
                    </a:solidFill>
                    <a:latin typeface="Times New Roman" pitchFamily="18" charset="0"/>
                    <a:cs typeface="Times New Roman" pitchFamily="18" charset="0"/>
                  </a:rPr>
                  <a:t>+ Khái niệm: Một cách tổng quát, phương trình bậc nhất hai ẩn x và y là hệ thức dạng ax + by = c (1), trong đó a, b, c là các số đã biết (a khác 0 hoặc b khác 0).</a:t>
                </a:r>
              </a:p>
              <a:p>
                <a:pPr algn="just"/>
                <a:r>
                  <a:rPr lang="en-US" sz="2000">
                    <a:solidFill>
                      <a:schemeClr val="tx1"/>
                    </a:solidFill>
                  </a:rPr>
                  <a:t>+ Trong phương trình (1), nếu giá trị của vế trái tại </a:t>
                </a:r>
                <a:r>
                  <a:rPr lang="en-US" sz="2000" smtClean="0">
                    <a:solidFill>
                      <a:schemeClr val="tx1"/>
                    </a:solidFill>
                  </a:rPr>
                  <a:t>x </a:t>
                </a:r>
                <a:r>
                  <a:rPr lang="en-US" sz="2000">
                    <a:solidFill>
                      <a:schemeClr val="tx1"/>
                    </a:solidFill>
                  </a:rPr>
                  <a:t>=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𝑥</m:t>
                        </m:r>
                      </m:e>
                      <m:sub>
                        <m:r>
                          <a:rPr lang="en-US" sz="2000" i="1">
                            <a:solidFill>
                              <a:schemeClr val="tx1"/>
                            </a:solidFill>
                            <a:latin typeface="Cambria Math"/>
                          </a:rPr>
                          <m:t>0</m:t>
                        </m:r>
                      </m:sub>
                    </m:sSub>
                    <m:r>
                      <a:rPr lang="en-US" sz="2000">
                        <a:solidFill>
                          <a:schemeClr val="tx1"/>
                        </a:solidFill>
                        <a:latin typeface="Cambria Math"/>
                      </a:rPr>
                      <m:t> </m:t>
                    </m:r>
                  </m:oMath>
                </a14:m>
                <a:r>
                  <a:rPr lang="en-US" sz="2000" smtClean="0">
                    <a:solidFill>
                      <a:schemeClr val="tx1"/>
                    </a:solidFill>
                  </a:rPr>
                  <a:t>và y =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𝑦</m:t>
                        </m:r>
                      </m:e>
                      <m:sub>
                        <m:r>
                          <a:rPr lang="en-US" sz="2000" i="1">
                            <a:solidFill>
                              <a:schemeClr val="tx1"/>
                            </a:solidFill>
                            <a:latin typeface="Cambria Math"/>
                          </a:rPr>
                          <m:t>0</m:t>
                        </m:r>
                      </m:sub>
                    </m:sSub>
                  </m:oMath>
                </a14:m>
                <a:r>
                  <a:rPr lang="en-US" sz="2000" smtClean="0">
                    <a:solidFill>
                      <a:schemeClr val="tx1"/>
                    </a:solidFill>
                  </a:rPr>
                  <a:t> bằng vế phải thì cặp số </a:t>
                </a:r>
                <a:r>
                  <a:rPr lang="en-US" sz="2000" dirty="0">
                    <a:solidFill>
                      <a:schemeClr val="tx1"/>
                    </a:solidFill>
                    <a:latin typeface="Times New Roman" pitchFamily="18" charset="0"/>
                    <a:cs typeface="Times New Roman" pitchFamily="18" charset="0"/>
                  </a:rPr>
                  <a:t>(</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𝑥</m:t>
                        </m:r>
                      </m:e>
                      <m:sub>
                        <m:r>
                          <a:rPr lang="en-US" sz="2000" i="1">
                            <a:solidFill>
                              <a:schemeClr val="tx1"/>
                            </a:solidFill>
                            <a:latin typeface="Cambria Math"/>
                          </a:rPr>
                          <m:t>0</m:t>
                        </m:r>
                      </m:sub>
                    </m:sSub>
                    <m:r>
                      <a:rPr lang="en-US" sz="2000">
                        <a:solidFill>
                          <a:schemeClr val="tx1"/>
                        </a:solidFill>
                        <a:latin typeface="Cambria Math"/>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𝑦</m:t>
                        </m:r>
                      </m:e>
                      <m:sub>
                        <m:r>
                          <a:rPr lang="en-US" sz="2000" i="1">
                            <a:solidFill>
                              <a:schemeClr val="tx1"/>
                            </a:solidFill>
                            <a:latin typeface="Cambria Math"/>
                          </a:rPr>
                          <m:t>0</m:t>
                        </m:r>
                      </m:sub>
                    </m:sSub>
                  </m:oMath>
                </a14:m>
                <a:r>
                  <a:rPr lang="en-US" sz="2000" dirty="0">
                    <a:solidFill>
                      <a:schemeClr val="tx1"/>
                    </a:solidFill>
                    <a:latin typeface="Times New Roman" pitchFamily="18" charset="0"/>
                    <a:cs typeface="Times New Roman" pitchFamily="18" charset="0"/>
                  </a:rPr>
                  <a:t>) </a:t>
                </a:r>
                <a:r>
                  <a:rPr lang="en-US" sz="2000" smtClean="0">
                    <a:solidFill>
                      <a:schemeClr val="tx1"/>
                    </a:solidFill>
                    <a:latin typeface="Times New Roman" pitchFamily="18" charset="0"/>
                    <a:cs typeface="Times New Roman" pitchFamily="18" charset="0"/>
                  </a:rPr>
                  <a:t>được gọi là một nghiệm của phương trình (1).</a:t>
                </a:r>
              </a:p>
              <a:p>
                <a:pPr algn="just"/>
                <a:r>
                  <a:rPr lang="en-US" sz="2000" smtClean="0">
                    <a:solidFill>
                      <a:schemeClr val="tx1"/>
                    </a:solidFill>
                    <a:latin typeface="Times New Roman" pitchFamily="18" charset="0"/>
                    <a:cs typeface="Times New Roman" pitchFamily="18" charset="0"/>
                  </a:rPr>
                  <a:t>+ Phương trình bậc nhất hai ẩn luôn có vô số nghiệm. Tập nghiệm của nó được biểu diễn bởi đường thẳng ax + by = c.</a:t>
                </a:r>
                <a:endParaRPr lang="en-US" sz="2000">
                  <a:solidFill>
                    <a:schemeClr val="tx1"/>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533400" y="1676400"/>
                <a:ext cx="3810000" cy="4401205"/>
              </a:xfrm>
              <a:prstGeom prst="rect">
                <a:avLst/>
              </a:prstGeom>
              <a:blipFill rotWithShape="1">
                <a:blip r:embed="rId3" cstate="print"/>
                <a:stretch>
                  <a:fillRect l="-1760" t="-693" r="-1600" b="-1385"/>
                </a:stretch>
              </a:blipFill>
            </p:spPr>
            <p:txBody>
              <a:bodyPr/>
              <a:lstStyle/>
              <a:p>
                <a:r>
                  <a:rPr lang="en-US">
                    <a:noFill/>
                  </a:rPr>
                  <a:t> </a:t>
                </a:r>
              </a:p>
            </p:txBody>
          </p:sp>
        </mc:Fallback>
      </mc:AlternateContent>
      <p:pic>
        <p:nvPicPr>
          <p:cNvPr id="15" name="Picture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54110" y="1225599"/>
            <a:ext cx="4156798" cy="1365201"/>
          </a:xfrm>
          <a:prstGeom prst="rect">
            <a:avLst/>
          </a:prstGeom>
        </p:spPr>
      </p:pic>
      <p:sp>
        <p:nvSpPr>
          <p:cNvPr id="16" name="Oval 15"/>
          <p:cNvSpPr/>
          <p:nvPr/>
        </p:nvSpPr>
        <p:spPr>
          <a:xfrm>
            <a:off x="7115130" y="1569406"/>
            <a:ext cx="304800" cy="4144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984" y="2605001"/>
            <a:ext cx="1253117" cy="369332"/>
          </a:xfrm>
          <a:prstGeom prst="rect">
            <a:avLst/>
          </a:prstGeom>
          <a:noFill/>
        </p:spPr>
        <p:txBody>
          <a:bodyPr wrap="square" rtlCol="0">
            <a:spAutoFit/>
          </a:bodyPr>
          <a:lstStyle/>
          <a:p>
            <a:r>
              <a:rPr lang="en-US" smtClean="0">
                <a:latin typeface="Times New Roman" pitchFamily="18" charset="0"/>
                <a:cs typeface="Times New Roman" pitchFamily="18" charset="0"/>
              </a:rPr>
              <a:t>Phân tích:</a:t>
            </a:r>
            <a:endParaRPr lang="en-US">
              <a:latin typeface="Times New Roman" pitchFamily="18" charset="0"/>
              <a:cs typeface="Times New Roman" pitchFamily="18" charset="0"/>
            </a:endParaRPr>
          </a:p>
        </p:txBody>
      </p:sp>
      <p:graphicFrame>
        <p:nvGraphicFramePr>
          <p:cNvPr id="20" name="Object 19"/>
          <p:cNvGraphicFramePr>
            <a:graphicFrameLocks noChangeAspect="1"/>
          </p:cNvGraphicFramePr>
          <p:nvPr>
            <p:extLst>
              <p:ext uri="{D42A27DB-BD31-4B8C-83A1-F6EECF244321}">
                <p14:modId xmlns="" xmlns:p14="http://schemas.microsoft.com/office/powerpoint/2010/main" val="2487320027"/>
              </p:ext>
            </p:extLst>
          </p:nvPr>
        </p:nvGraphicFramePr>
        <p:xfrm>
          <a:off x="4740275" y="3052763"/>
          <a:ext cx="3794125" cy="1519237"/>
        </p:xfrm>
        <a:graphic>
          <a:graphicData uri="http://schemas.openxmlformats.org/presentationml/2006/ole">
            <p:oleObj spid="_x0000_s10483" name="Equation" r:id="rId5" imgW="2158920" imgH="863280" progId="Equation.DSMT4">
              <p:embed/>
            </p:oleObj>
          </a:graphicData>
        </a:graphic>
      </p:graphicFrame>
      <p:graphicFrame>
        <p:nvGraphicFramePr>
          <p:cNvPr id="2" name="Object 1"/>
          <p:cNvGraphicFramePr>
            <a:graphicFrameLocks noChangeAspect="1"/>
          </p:cNvGraphicFramePr>
          <p:nvPr>
            <p:extLst>
              <p:ext uri="{D42A27DB-BD31-4B8C-83A1-F6EECF244321}">
                <p14:modId xmlns="" xmlns:p14="http://schemas.microsoft.com/office/powerpoint/2010/main" val="3050681771"/>
              </p:ext>
            </p:extLst>
          </p:nvPr>
        </p:nvGraphicFramePr>
        <p:xfrm>
          <a:off x="4624979" y="4800600"/>
          <a:ext cx="4061821" cy="1425085"/>
        </p:xfrm>
        <a:graphic>
          <a:graphicData uri="http://schemas.openxmlformats.org/presentationml/2006/ole">
            <p:oleObj spid="_x0000_s10484" name="Equation" r:id="rId6" imgW="2552400" imgH="863280" progId="Equation.DSMT4">
              <p:embed/>
            </p:oleObj>
          </a:graphicData>
        </a:graphic>
      </p:graphicFrame>
    </p:spTree>
    <p:extLst>
      <p:ext uri="{BB962C8B-B14F-4D97-AF65-F5344CB8AC3E}">
        <p14:creationId xmlns="" xmlns:p14="http://schemas.microsoft.com/office/powerpoint/2010/main" val="416236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3978" y="447154"/>
            <a:ext cx="8359882" cy="6012030"/>
            <a:chOff x="511970" y="291831"/>
            <a:chExt cx="11146509" cy="5787959"/>
          </a:xfrm>
        </p:grpSpPr>
        <p:cxnSp>
          <p:nvCxnSpPr>
            <p:cNvPr id="5" name="Straight Connector 4">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0" name="TextBox 9"/>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1" name="Straight Connector 10">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14" name="TextBox 13"/>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5" name="TextBox 14"/>
          <p:cNvSpPr txBox="1"/>
          <p:nvPr/>
        </p:nvSpPr>
        <p:spPr>
          <a:xfrm>
            <a:off x="389081" y="1276290"/>
            <a:ext cx="4259119" cy="369332"/>
          </a:xfrm>
          <a:prstGeom prst="rect">
            <a:avLst/>
          </a:prstGeom>
          <a:noFill/>
        </p:spPr>
        <p:txBody>
          <a:bodyPr wrap="square" rtlCol="0">
            <a:spAutoFit/>
          </a:bodyPr>
          <a:lstStyle/>
          <a:p>
            <a:r>
              <a:rPr lang="en-US" b="1" smtClean="0">
                <a:latin typeface="Times New Roman" pitchFamily="18" charset="0"/>
                <a:cs typeface="Times New Roman" pitchFamily="18" charset="0"/>
              </a:rPr>
              <a:t>2. Hệ </a:t>
            </a:r>
            <a:r>
              <a:rPr lang="en-US" b="1" dirty="0" err="1" smtClean="0">
                <a:latin typeface="Times New Roman" pitchFamily="18" charset="0"/>
                <a:cs typeface="Times New Roman" pitchFamily="18" charset="0"/>
              </a:rPr>
              <a:t>phương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bậc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nhất</a:t>
            </a:r>
            <a:r>
              <a:rPr lang="en-US" b="1" dirty="0" smtClean="0">
                <a:latin typeface="Times New Roman" pitchFamily="18" charset="0"/>
                <a:cs typeface="Times New Roman" pitchFamily="18" charset="0"/>
              </a:rPr>
              <a:t> </a:t>
            </a:r>
            <a:r>
              <a:rPr lang="en-US" b="1" err="1" smtClean="0">
                <a:latin typeface="Times New Roman" pitchFamily="18" charset="0"/>
                <a:cs typeface="Times New Roman" pitchFamily="18" charset="0"/>
              </a:rPr>
              <a:t>hai</a:t>
            </a:r>
            <a:r>
              <a:rPr lang="en-US" b="1" smtClean="0">
                <a:latin typeface="Times New Roman" pitchFamily="18" charset="0"/>
                <a:cs typeface="Times New Roman" pitchFamily="18" charset="0"/>
              </a:rPr>
              <a:t> ẩn (5’)</a:t>
            </a:r>
            <a:endParaRPr lang="en-US" b="1" dirty="0">
              <a:latin typeface="Times New Roman" pitchFamily="18" charset="0"/>
              <a:cs typeface="Times New Roman" pitchFamily="18" charset="0"/>
            </a:endParaRPr>
          </a:p>
        </p:txBody>
      </p:sp>
      <p:sp>
        <p:nvSpPr>
          <p:cNvPr id="16" name="TextBox 15"/>
          <p:cNvSpPr txBox="1"/>
          <p:nvPr/>
        </p:nvSpPr>
        <p:spPr>
          <a:xfrm>
            <a:off x="381000" y="1727537"/>
            <a:ext cx="4186170" cy="1015663"/>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Cho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bậc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ẩn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ax+by</a:t>
            </a:r>
            <a:r>
              <a:rPr lang="en-US" sz="2000" dirty="0" smtClean="0">
                <a:latin typeface="Times New Roman" pitchFamily="18" charset="0"/>
                <a:cs typeface="Times New Roman" pitchFamily="18" charset="0"/>
              </a:rPr>
              <a:t>=c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a’x+b’y</a:t>
            </a:r>
            <a:r>
              <a:rPr lang="en-US" sz="2000" smtClean="0">
                <a:latin typeface="Times New Roman" pitchFamily="18" charset="0"/>
                <a:cs typeface="Times New Roman" pitchFamily="18" charset="0"/>
              </a:rPr>
              <a:t>=c’. Khi </a:t>
            </a:r>
            <a:r>
              <a:rPr lang="en-US" sz="2000" err="1" smtClean="0">
                <a:latin typeface="Times New Roman" pitchFamily="18" charset="0"/>
                <a:cs typeface="Times New Roman" pitchFamily="18" charset="0"/>
              </a:rPr>
              <a:t>đó</a:t>
            </a:r>
            <a:r>
              <a:rPr lang="en-US" sz="2000" smtClean="0">
                <a:latin typeface="Times New Roman" pitchFamily="18" charset="0"/>
                <a:cs typeface="Times New Roman" pitchFamily="18" charset="0"/>
              </a:rPr>
              <a:t>, ta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bậc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nhất</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hai</a:t>
            </a:r>
            <a:r>
              <a:rPr lang="en-US" sz="2000" smtClean="0">
                <a:latin typeface="Times New Roman" pitchFamily="18" charset="0"/>
                <a:cs typeface="Times New Roman" pitchFamily="18" charset="0"/>
              </a:rPr>
              <a:t> ẩn:</a:t>
            </a:r>
            <a:endParaRPr lang="en-US" sz="2000"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17" name="TextBox 16"/>
              <p:cNvSpPr txBox="1"/>
              <p:nvPr/>
            </p:nvSpPr>
            <p:spPr>
              <a:xfrm>
                <a:off x="914400" y="2884991"/>
                <a:ext cx="2362200" cy="696409"/>
              </a:xfrm>
              <a:prstGeom prst="rect">
                <a:avLst/>
              </a:prstGeom>
              <a:noFill/>
            </p:spPr>
            <p:txBody>
              <a:bodyPr wrap="square" rtlCol="0">
                <a:spAutoFit/>
              </a:bodyPr>
              <a:lstStyle/>
              <a:p>
                <a:r>
                  <a:rPr lang="en-US" sz="2000" dirty="0" smtClean="0">
                    <a:solidFill>
                      <a:schemeClr val="tx1"/>
                    </a:solidFill>
                    <a:latin typeface="Times New Roman" pitchFamily="18" charset="0"/>
                    <a:cs typeface="Times New Roman" pitchFamily="18" charset="0"/>
                  </a:rPr>
                  <a:t>(I) </a:t>
                </a:r>
                <a14:m>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eqArr>
                          <m:eqArrPr>
                            <m:ctrlPr>
                              <a:rPr lang="en-US" sz="2000" i="1" smtClean="0">
                                <a:solidFill>
                                  <a:schemeClr val="tx1"/>
                                </a:solidFill>
                                <a:latin typeface="Cambria Math" panose="02040503050406030204" pitchFamily="18" charset="0"/>
                              </a:rPr>
                            </m:ctrlPr>
                          </m:eqArrPr>
                          <m:e>
                            <m:r>
                              <a:rPr lang="en-US" sz="2000" b="0" i="1" smtClean="0">
                                <a:solidFill>
                                  <a:schemeClr val="tx1"/>
                                </a:solidFill>
                                <a:latin typeface="Cambria Math"/>
                              </a:rPr>
                              <m:t>𝑎𝑥</m:t>
                            </m:r>
                            <m:r>
                              <a:rPr lang="en-US" sz="2000" b="0" i="1" smtClean="0">
                                <a:solidFill>
                                  <a:schemeClr val="tx1"/>
                                </a:solidFill>
                                <a:latin typeface="Cambria Math"/>
                              </a:rPr>
                              <m:t>+</m:t>
                            </m:r>
                            <m:r>
                              <a:rPr lang="en-US" sz="2000" b="0" i="1" smtClean="0">
                                <a:solidFill>
                                  <a:schemeClr val="tx1"/>
                                </a:solidFill>
                                <a:latin typeface="Cambria Math"/>
                              </a:rPr>
                              <m:t>𝑏𝑦</m:t>
                            </m:r>
                            <m:r>
                              <a:rPr lang="en-US" sz="2000" b="0" i="1" smtClean="0">
                                <a:solidFill>
                                  <a:schemeClr val="tx1"/>
                                </a:solidFill>
                                <a:latin typeface="Cambria Math"/>
                              </a:rPr>
                              <m:t>=</m:t>
                            </m:r>
                            <m:r>
                              <a:rPr lang="en-US" sz="2000" b="0" i="1" smtClean="0">
                                <a:solidFill>
                                  <a:schemeClr val="tx1"/>
                                </a:solidFill>
                                <a:latin typeface="Cambria Math"/>
                              </a:rPr>
                              <m:t>𝑐</m:t>
                            </m:r>
                          </m:e>
                          <m:e>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𝑎</m:t>
                                </m:r>
                              </m:e>
                              <m:sup>
                                <m:r>
                                  <a:rPr lang="en-US" sz="2000" b="0" i="1" smtClean="0">
                                    <a:solidFill>
                                      <a:schemeClr val="tx1"/>
                                    </a:solidFill>
                                    <a:latin typeface="Cambria Math"/>
                                  </a:rPr>
                                  <m:t>′</m:t>
                                </m:r>
                              </m:sup>
                            </m:sSup>
                            <m:r>
                              <a:rPr lang="en-US" sz="2000" b="0" i="1" smtClean="0">
                                <a:solidFill>
                                  <a:schemeClr val="tx1"/>
                                </a:solidFill>
                                <a:latin typeface="Cambria Math"/>
                              </a:rPr>
                              <m:t>𝑥</m:t>
                            </m:r>
                            <m:r>
                              <a:rPr lang="en-US" sz="2000" b="0" i="1" smtClean="0">
                                <a:solidFill>
                                  <a:schemeClr val="tx1"/>
                                </a:solidFill>
                                <a:latin typeface="Cambria Math"/>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𝑏</m:t>
                                </m:r>
                              </m:e>
                              <m:sup>
                                <m:r>
                                  <a:rPr lang="en-US" sz="2000" b="0" i="1" smtClean="0">
                                    <a:solidFill>
                                      <a:schemeClr val="tx1"/>
                                    </a:solidFill>
                                    <a:latin typeface="Cambria Math"/>
                                  </a:rPr>
                                  <m:t>′</m:t>
                                </m:r>
                              </m:sup>
                            </m:sSup>
                            <m:r>
                              <a:rPr lang="en-US" sz="2000" b="0" i="1" smtClean="0">
                                <a:solidFill>
                                  <a:schemeClr val="tx1"/>
                                </a:solidFill>
                                <a:latin typeface="Cambria Math"/>
                              </a:rPr>
                              <m:t>𝑦</m:t>
                            </m:r>
                            <m:r>
                              <a:rPr lang="en-US" sz="2000" b="0" i="1" smtClean="0">
                                <a:solidFill>
                                  <a:schemeClr val="tx1"/>
                                </a:solidFill>
                                <a:latin typeface="Cambria Math"/>
                              </a:rPr>
                              <m:t>=</m:t>
                            </m:r>
                            <m:r>
                              <a:rPr lang="en-US" sz="2000" b="0" i="1" smtClean="0">
                                <a:solidFill>
                                  <a:schemeClr val="tx1"/>
                                </a:solidFill>
                                <a:latin typeface="Cambria Math"/>
                              </a:rPr>
                              <m:t>𝑐</m:t>
                            </m:r>
                            <m:r>
                              <a:rPr lang="en-US" sz="2000" b="0" i="1" smtClean="0">
                                <a:solidFill>
                                  <a:schemeClr val="tx1"/>
                                </a:solidFill>
                                <a:latin typeface="Cambria Math"/>
                              </a:rPr>
                              <m:t>′</m:t>
                            </m:r>
                          </m:e>
                        </m:eqArr>
                        <m:r>
                          <a:rPr lang="en-US" sz="2000" b="0" i="1" smtClean="0">
                            <a:solidFill>
                              <a:schemeClr val="tx1"/>
                            </a:solidFill>
                            <a:latin typeface="Cambria Math"/>
                          </a:rPr>
                          <m:t>.</m:t>
                        </m:r>
                      </m:e>
                    </m:d>
                  </m:oMath>
                </a14:m>
                <a:endParaRPr lang="en-US" sz="2000" dirty="0">
                  <a:solidFill>
                    <a:schemeClr val="tx1"/>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914400" y="2884991"/>
                <a:ext cx="2362200" cy="696409"/>
              </a:xfrm>
              <a:prstGeom prst="rect">
                <a:avLst/>
              </a:prstGeom>
              <a:blipFill rotWithShape="1">
                <a:blip r:embed="rId3" cstate="print"/>
                <a:stretch>
                  <a:fillRect l="-257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8" name="TextBox 17"/>
              <p:cNvSpPr txBox="1"/>
              <p:nvPr/>
            </p:nvSpPr>
            <p:spPr>
              <a:xfrm>
                <a:off x="447541" y="3693855"/>
                <a:ext cx="4048260" cy="2554545"/>
              </a:xfrm>
              <a:prstGeom prst="rect">
                <a:avLst/>
              </a:prstGeom>
              <a:noFill/>
            </p:spPr>
            <p:txBody>
              <a:bodyPr wrap="square" rtlCol="0">
                <a:spAutoFit/>
              </a:bodyPr>
              <a:lstStyle/>
              <a:p>
                <a:pPr marL="285750" indent="-285750" algn="just">
                  <a:buFont typeface="Wingdings" pitchFamily="2" charset="2"/>
                  <a:buChar char="Ø"/>
                </a:pPr>
                <a:r>
                  <a:rPr lang="en-US" sz="2000" dirty="0" smtClean="0">
                    <a:solidFill>
                      <a:schemeClr val="tx1"/>
                    </a:solidFill>
                    <a:latin typeface="Times New Roman" pitchFamily="18" charset="0"/>
                    <a:cs typeface="Times New Roman" pitchFamily="18" charset="0"/>
                  </a:rPr>
                  <a:t>Nếu </a:t>
                </a:r>
                <a:r>
                  <a:rPr lang="en-US" sz="2000" dirty="0" err="1" smtClean="0">
                    <a:solidFill>
                      <a:schemeClr val="tx1"/>
                    </a:solidFill>
                    <a:latin typeface="Times New Roman" pitchFamily="18" charset="0"/>
                    <a:cs typeface="Times New Roman" pitchFamily="18" charset="0"/>
                  </a:rPr>
                  <a:t>hai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phương</a:t>
                </a:r>
                <a:r>
                  <a:rPr lang="en-US" sz="2000" dirty="0" smtClean="0">
                    <a:solidFill>
                      <a:schemeClr val="tx1"/>
                    </a:solidFill>
                    <a:latin typeface="Times New Roman" pitchFamily="18" charset="0"/>
                    <a:cs typeface="Times New Roman" pitchFamily="18" charset="0"/>
                  </a:rPr>
                  <a:t> </a:t>
                </a:r>
                <a:r>
                  <a:rPr lang="en-US" sz="2000" err="1" smtClean="0">
                    <a:solidFill>
                      <a:schemeClr val="tx1"/>
                    </a:solidFill>
                    <a:latin typeface="Times New Roman" pitchFamily="18" charset="0"/>
                    <a:cs typeface="Times New Roman" pitchFamily="18" charset="0"/>
                  </a:rPr>
                  <a:t>trình</a:t>
                </a:r>
                <a:r>
                  <a:rPr lang="en-US" sz="2000" smtClean="0">
                    <a:solidFill>
                      <a:schemeClr val="tx1"/>
                    </a:solidFill>
                    <a:latin typeface="Times New Roman" pitchFamily="18" charset="0"/>
                    <a:cs typeface="Times New Roman" pitchFamily="18" charset="0"/>
                  </a:rPr>
                  <a:t> có </a:t>
                </a:r>
                <a:r>
                  <a:rPr lang="en-US" sz="2000" err="1" smtClean="0">
                    <a:solidFill>
                      <a:schemeClr val="tx1"/>
                    </a:solidFill>
                    <a:latin typeface="Times New Roman" pitchFamily="18" charset="0"/>
                    <a:cs typeface="Times New Roman" pitchFamily="18" charset="0"/>
                  </a:rPr>
                  <a:t>nghiệm</a:t>
                </a:r>
                <a:r>
                  <a:rPr lang="en-US" sz="2000" smtClean="0">
                    <a:solidFill>
                      <a:schemeClr val="tx1"/>
                    </a:solidFill>
                    <a:latin typeface="Times New Roman" pitchFamily="18" charset="0"/>
                    <a:cs typeface="Times New Roman" pitchFamily="18" charset="0"/>
                  </a:rPr>
                  <a:t> </a:t>
                </a:r>
              </a:p>
              <a:p>
                <a:pPr algn="just"/>
                <a:r>
                  <a:rPr lang="en-US" sz="2000" smtClean="0">
                    <a:solidFill>
                      <a:schemeClr val="tx1"/>
                    </a:solidFill>
                    <a:latin typeface="Times New Roman" pitchFamily="18" charset="0"/>
                    <a:cs typeface="Times New Roman" pitchFamily="18" charset="0"/>
                  </a:rPr>
                  <a:t>chung </a:t>
                </a:r>
                <a:r>
                  <a:rPr lang="en-US" sz="2000" dirty="0" smtClean="0">
                    <a:solidFill>
                      <a:schemeClr val="tx1"/>
                    </a:solidFill>
                    <a:latin typeface="Times New Roman" pitchFamily="18" charset="0"/>
                    <a:cs typeface="Times New Roman" pitchFamily="18" charset="0"/>
                  </a:rPr>
                  <a:t>(</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a:rPr>
                          <m:t>𝑥</m:t>
                        </m:r>
                      </m:e>
                      <m:sub>
                        <m:r>
                          <a:rPr lang="en-US" sz="2000" b="0" i="1" smtClean="0">
                            <a:solidFill>
                              <a:schemeClr val="tx1"/>
                            </a:solidFill>
                            <a:latin typeface="Cambria Math"/>
                          </a:rPr>
                          <m:t>0</m:t>
                        </m:r>
                      </m:sub>
                    </m:sSub>
                    <m:r>
                      <a:rPr lang="en-US" sz="2000" b="0" i="0" smtClean="0">
                        <a:solidFill>
                          <a:schemeClr val="tx1"/>
                        </a:solidFill>
                        <a:latin typeface="Cambria Math"/>
                      </a:rPr>
                      <m:t> ;</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0</m:t>
                        </m:r>
                      </m:sub>
                    </m:sSub>
                  </m:oMath>
                </a14:m>
                <a:r>
                  <a:rPr lang="en-US" sz="2000" dirty="0" smtClean="0">
                    <a:solidFill>
                      <a:schemeClr val="tx1"/>
                    </a:solidFill>
                    <a:latin typeface="Times New Roman" pitchFamily="18" charset="0"/>
                    <a:cs typeface="Times New Roman" pitchFamily="18" charset="0"/>
                  </a:rPr>
                  <a:t>) thì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a:rPr>
                          <m:t>𝑥</m:t>
                        </m:r>
                      </m:e>
                      <m:sub>
                        <m:r>
                          <a:rPr lang="en-US" sz="2000" b="0" i="1" smtClean="0">
                            <a:solidFill>
                              <a:schemeClr val="tx1"/>
                            </a:solidFill>
                            <a:latin typeface="Cambria Math"/>
                          </a:rPr>
                          <m:t>0</m:t>
                        </m:r>
                      </m:sub>
                    </m:sSub>
                    <m:r>
                      <a:rPr lang="en-US" sz="2000" b="0" i="0" smtClean="0">
                        <a:solidFill>
                          <a:schemeClr val="tx1"/>
                        </a:solidFill>
                        <a:latin typeface="Cambria Math"/>
                      </a:rPr>
                      <m:t> ;</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0</m:t>
                        </m:r>
                      </m:sub>
                    </m:sSub>
                    <m:r>
                      <a:rPr lang="en-US" sz="2000" b="0" i="0" smtClean="0">
                        <a:solidFill>
                          <a:schemeClr val="tx1"/>
                        </a:solidFill>
                        <a:latin typeface="Cambria Math"/>
                      </a:rPr>
                      <m:t>) đượ</m:t>
                    </m:r>
                    <m:r>
                      <m:rPr>
                        <m:sty m:val="p"/>
                      </m:rPr>
                      <a:rPr lang="en-US" sz="2000" b="0" i="0" smtClean="0">
                        <a:solidFill>
                          <a:schemeClr val="tx1"/>
                        </a:solidFill>
                        <a:latin typeface="Cambria Math"/>
                      </a:rPr>
                      <m:t>c</m:t>
                    </m:r>
                    <m:r>
                      <a:rPr lang="en-US" sz="2000" b="0" i="0" smtClean="0">
                        <a:solidFill>
                          <a:schemeClr val="tx1"/>
                        </a:solidFill>
                        <a:latin typeface="Cambria Math"/>
                      </a:rPr>
                      <m:t> </m:t>
                    </m:r>
                    <m:r>
                      <m:rPr>
                        <m:sty m:val="p"/>
                      </m:rPr>
                      <a:rPr lang="en-US" sz="2000" b="0" i="0" smtClean="0">
                        <a:solidFill>
                          <a:schemeClr val="tx1"/>
                        </a:solidFill>
                        <a:latin typeface="Cambria Math"/>
                      </a:rPr>
                      <m:t>g</m:t>
                    </m:r>
                    <m:r>
                      <a:rPr lang="en-US" sz="2000" b="0" i="0" smtClean="0">
                        <a:solidFill>
                          <a:schemeClr val="tx1"/>
                        </a:solidFill>
                        <a:latin typeface="Cambria Math"/>
                      </a:rPr>
                      <m:t>ọ</m:t>
                    </m:r>
                    <m:r>
                      <m:rPr>
                        <m:sty m:val="p"/>
                      </m:rPr>
                      <a:rPr lang="en-US" sz="2000" b="0" i="0" smtClean="0">
                        <a:solidFill>
                          <a:schemeClr val="tx1"/>
                        </a:solidFill>
                        <a:latin typeface="Cambria Math"/>
                      </a:rPr>
                      <m:t>i</m:t>
                    </m:r>
                  </m:oMath>
                </a14:m>
                <a:endParaRPr lang="en-US" sz="2000" b="0" i="0" smtClean="0">
                  <a:solidFill>
                    <a:schemeClr val="tx1"/>
                  </a:solidFill>
                  <a:latin typeface="Cambria Math"/>
                </a:endParaRPr>
              </a:p>
              <a:p>
                <a:pPr algn="just"/>
                <a14:m>
                  <m:oMath xmlns:m="http://schemas.openxmlformats.org/officeDocument/2006/math">
                    <m:r>
                      <a:rPr lang="en-US" sz="2000" b="0" i="0" smtClean="0">
                        <a:solidFill>
                          <a:schemeClr val="tx1"/>
                        </a:solidFill>
                        <a:latin typeface="Cambria Math"/>
                      </a:rPr>
                      <m:t> </m:t>
                    </m:r>
                    <m:r>
                      <m:rPr>
                        <m:sty m:val="p"/>
                      </m:rPr>
                      <a:rPr lang="en-US" sz="2000" b="0" i="0" smtClean="0">
                        <a:solidFill>
                          <a:schemeClr val="tx1"/>
                        </a:solidFill>
                        <a:latin typeface="Cambria Math"/>
                      </a:rPr>
                      <m:t>l</m:t>
                    </m:r>
                    <m:r>
                      <a:rPr lang="en-US" sz="2000" b="0" i="0" smtClean="0">
                        <a:solidFill>
                          <a:schemeClr val="tx1"/>
                        </a:solidFill>
                        <a:latin typeface="Cambria Math"/>
                      </a:rPr>
                      <m:t>à </m:t>
                    </m:r>
                    <m:r>
                      <m:rPr>
                        <m:sty m:val="p"/>
                      </m:rPr>
                      <a:rPr lang="en-US" sz="2000" b="0" i="0" smtClean="0">
                        <a:solidFill>
                          <a:schemeClr val="tx1"/>
                        </a:solidFill>
                        <a:latin typeface="Cambria Math"/>
                      </a:rPr>
                      <m:t>m</m:t>
                    </m:r>
                    <m:r>
                      <a:rPr lang="en-US" sz="2000" b="0" i="0" smtClean="0">
                        <a:solidFill>
                          <a:schemeClr val="tx1"/>
                        </a:solidFill>
                        <a:latin typeface="Cambria Math"/>
                      </a:rPr>
                      <m:t>ộ</m:t>
                    </m:r>
                    <m:r>
                      <m:rPr>
                        <m:sty m:val="p"/>
                      </m:rPr>
                      <a:rPr lang="en-US" sz="2000" b="0" i="0" smtClean="0">
                        <a:solidFill>
                          <a:schemeClr val="tx1"/>
                        </a:solidFill>
                        <a:latin typeface="Cambria Math"/>
                      </a:rPr>
                      <m:t>t</m:t>
                    </m:r>
                    <m:r>
                      <a:rPr lang="en-US" sz="2000" b="0" i="0" smtClean="0">
                        <a:solidFill>
                          <a:schemeClr val="tx1"/>
                        </a:solidFill>
                        <a:latin typeface="Cambria Math"/>
                      </a:rPr>
                      <m:t> </m:t>
                    </m:r>
                    <m:r>
                      <m:rPr>
                        <m:sty m:val="p"/>
                      </m:rPr>
                      <a:rPr lang="en-US" sz="2000" b="0" i="0" smtClean="0">
                        <a:solidFill>
                          <a:schemeClr val="tx1"/>
                        </a:solidFill>
                        <a:latin typeface="Cambria Math"/>
                      </a:rPr>
                      <m:t>nghi</m:t>
                    </m:r>
                    <m:r>
                      <a:rPr lang="en-US" sz="2000" b="0" i="0" smtClean="0">
                        <a:solidFill>
                          <a:schemeClr val="tx1"/>
                        </a:solidFill>
                        <a:latin typeface="Cambria Math"/>
                      </a:rPr>
                      <m:t>ệ</m:t>
                    </m:r>
                    <m:r>
                      <m:rPr>
                        <m:sty m:val="p"/>
                      </m:rPr>
                      <a:rPr lang="en-US" sz="2000" b="0" i="0" smtClean="0">
                        <a:solidFill>
                          <a:schemeClr val="tx1"/>
                        </a:solidFill>
                        <a:latin typeface="Cambria Math"/>
                      </a:rPr>
                      <m:t>m</m:t>
                    </m:r>
                    <m:r>
                      <a:rPr lang="en-US" sz="2000" b="0" i="0" smtClean="0">
                        <a:solidFill>
                          <a:schemeClr val="tx1"/>
                        </a:solidFill>
                        <a:latin typeface="Cambria Math"/>
                      </a:rPr>
                      <m:t> </m:t>
                    </m:r>
                    <m:r>
                      <m:rPr>
                        <m:sty m:val="p"/>
                      </m:rPr>
                      <a:rPr lang="en-US" sz="2000" b="0" i="0" smtClean="0">
                        <a:solidFill>
                          <a:schemeClr val="tx1"/>
                        </a:solidFill>
                        <a:latin typeface="Cambria Math"/>
                      </a:rPr>
                      <m:t>c</m:t>
                    </m:r>
                    <m:r>
                      <a:rPr lang="en-US" sz="2000" b="0" i="0" smtClean="0">
                        <a:solidFill>
                          <a:schemeClr val="tx1"/>
                        </a:solidFill>
                        <a:latin typeface="Cambria Math"/>
                      </a:rPr>
                      <m:t>ủ</m:t>
                    </m:r>
                    <m:r>
                      <m:rPr>
                        <m:sty m:val="p"/>
                      </m:rPr>
                      <a:rPr lang="en-US" sz="2000" b="0" i="0" smtClean="0">
                        <a:solidFill>
                          <a:schemeClr val="tx1"/>
                        </a:solidFill>
                        <a:latin typeface="Cambria Math"/>
                      </a:rPr>
                      <m:t>a</m:t>
                    </m:r>
                    <m:r>
                      <a:rPr lang="en-US" sz="2000" b="0" i="0" smtClean="0">
                        <a:solidFill>
                          <a:schemeClr val="tx1"/>
                        </a:solidFill>
                        <a:latin typeface="Cambria Math"/>
                      </a:rPr>
                      <m:t> </m:t>
                    </m:r>
                    <m:r>
                      <m:rPr>
                        <m:sty m:val="p"/>
                      </m:rPr>
                      <a:rPr lang="en-US" sz="2000" b="0" i="0" smtClean="0">
                        <a:solidFill>
                          <a:schemeClr val="tx1"/>
                        </a:solidFill>
                        <a:latin typeface="Cambria Math"/>
                      </a:rPr>
                      <m:t>h</m:t>
                    </m:r>
                    <m:r>
                      <a:rPr lang="en-US" sz="2000" b="0" i="0" smtClean="0">
                        <a:solidFill>
                          <a:schemeClr val="tx1"/>
                        </a:solidFill>
                        <a:latin typeface="Cambria Math"/>
                      </a:rPr>
                      <m:t>ệ </m:t>
                    </m:r>
                    <m:d>
                      <m:dPr>
                        <m:ctrlPr>
                          <a:rPr lang="en-US" sz="2000" b="0" i="1" smtClean="0">
                            <a:solidFill>
                              <a:schemeClr val="tx1"/>
                            </a:solidFill>
                            <a:latin typeface="Cambria Math" panose="02040503050406030204" pitchFamily="18" charset="0"/>
                          </a:rPr>
                        </m:ctrlPr>
                      </m:dPr>
                      <m:e>
                        <m:r>
                          <m:rPr>
                            <m:sty m:val="p"/>
                          </m:rPr>
                          <a:rPr lang="en-US" sz="2000" b="0" i="0" smtClean="0">
                            <a:solidFill>
                              <a:schemeClr val="tx1"/>
                            </a:solidFill>
                            <a:latin typeface="Cambria Math"/>
                          </a:rPr>
                          <m:t>I</m:t>
                        </m:r>
                      </m:e>
                    </m:d>
                  </m:oMath>
                </a14:m>
                <a:r>
                  <a:rPr lang="en-US" sz="2000" b="0" dirty="0" smtClean="0">
                    <a:solidFill>
                      <a:schemeClr val="tx1"/>
                    </a:solidFill>
                    <a:latin typeface="Times New Roman" pitchFamily="18" charset="0"/>
                    <a:cs typeface="Times New Roman" pitchFamily="18" charset="0"/>
                  </a:rPr>
                  <a:t>.</a:t>
                </a:r>
              </a:p>
              <a:p>
                <a:pPr marL="285750" indent="-285750" algn="just">
                  <a:buFont typeface="Wingdings" pitchFamily="2" charset="2"/>
                  <a:buChar char="Ø"/>
                </a:pPr>
                <a:r>
                  <a:rPr lang="en-US" sz="2000" dirty="0" err="1" smtClean="0">
                    <a:solidFill>
                      <a:schemeClr val="tx1"/>
                    </a:solidFill>
                    <a:latin typeface="Times New Roman" pitchFamily="18" charset="0"/>
                    <a:cs typeface="Times New Roman" pitchFamily="18" charset="0"/>
                  </a:rPr>
                  <a:t>Nếu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phương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không</a:t>
                </a:r>
                <a:r>
                  <a:rPr lang="en-US"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nghiệm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chung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thì</a:t>
                </a:r>
                <a:r>
                  <a:rPr lang="en-US" sz="2000" dirty="0" smtClean="0">
                    <a:solidFill>
                      <a:schemeClr val="tx1"/>
                    </a:solidFill>
                    <a:latin typeface="Times New Roman" pitchFamily="18" charset="0"/>
                    <a:cs typeface="Times New Roman" pitchFamily="18" charset="0"/>
                  </a:rPr>
                  <a:t> ta </a:t>
                </a:r>
                <a:r>
                  <a:rPr lang="en-US" sz="2000" dirty="0" err="1" smtClean="0">
                    <a:solidFill>
                      <a:schemeClr val="tx1"/>
                    </a:solidFill>
                    <a:latin typeface="Times New Roman" pitchFamily="18" charset="0"/>
                    <a:cs typeface="Times New Roman" pitchFamily="18" charset="0"/>
                  </a:rPr>
                  <a:t>nói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hệ</a:t>
                </a:r>
                <a:r>
                  <a:rPr lang="en-US" sz="2000" dirty="0" smtClean="0">
                    <a:solidFill>
                      <a:schemeClr val="tx1"/>
                    </a:solidFill>
                    <a:latin typeface="Times New Roman" pitchFamily="18" charset="0"/>
                    <a:cs typeface="Times New Roman" pitchFamily="18" charset="0"/>
                  </a:rPr>
                  <a:t> (I) </a:t>
                </a:r>
                <a:r>
                  <a:rPr lang="en-US" sz="2000" err="1" smtClean="0">
                    <a:solidFill>
                      <a:schemeClr val="tx1"/>
                    </a:solidFill>
                    <a:latin typeface="Times New Roman" pitchFamily="18" charset="0"/>
                    <a:cs typeface="Times New Roman" pitchFamily="18" charset="0"/>
                  </a:rPr>
                  <a:t>vô</a:t>
                </a:r>
                <a:r>
                  <a:rPr lang="en-US" sz="2000" smtClean="0">
                    <a:solidFill>
                      <a:schemeClr val="tx1"/>
                    </a:solidFill>
                    <a:latin typeface="Times New Roman" pitchFamily="18" charset="0"/>
                    <a:cs typeface="Times New Roman" pitchFamily="18" charset="0"/>
                  </a:rPr>
                  <a:t> nghiệm.</a:t>
                </a:r>
              </a:p>
              <a:p>
                <a:pPr marL="285750" indent="-285750" algn="just">
                  <a:buFont typeface="Wingdings" pitchFamily="2" charset="2"/>
                  <a:buChar char="Ø"/>
                </a:pPr>
                <a:r>
                  <a:rPr lang="en-US" sz="2000">
                    <a:solidFill>
                      <a:schemeClr val="tx1"/>
                    </a:solidFill>
                    <a:latin typeface="Times New Roman" pitchFamily="18" charset="0"/>
                    <a:cs typeface="Times New Roman" pitchFamily="18" charset="0"/>
                  </a:rPr>
                  <a:t> </a:t>
                </a:r>
                <a:r>
                  <a:rPr lang="en-US" sz="2000" smtClean="0">
                    <a:solidFill>
                      <a:schemeClr val="tx1"/>
                    </a:solidFill>
                    <a:latin typeface="Times New Roman" pitchFamily="18" charset="0"/>
                    <a:cs typeface="Times New Roman" pitchFamily="18" charset="0"/>
                  </a:rPr>
                  <a:t>Giải hệ phương trình là tìm tất cả các nghiệm của nó.</a:t>
                </a:r>
                <a:endParaRPr lang="en-US" sz="2000" dirty="0">
                  <a:solidFill>
                    <a:schemeClr val="tx1"/>
                  </a:solidFill>
                  <a:latin typeface="Times New Roman" pitchFamily="18" charset="0"/>
                  <a:cs typeface="Times New Roman"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447541" y="3693855"/>
                <a:ext cx="4048260" cy="2554545"/>
              </a:xfrm>
              <a:prstGeom prst="rect">
                <a:avLst/>
              </a:prstGeom>
              <a:blipFill rotWithShape="1">
                <a:blip r:embed="rId4" cstate="print"/>
                <a:stretch>
                  <a:fillRect l="-1504" t="-1193" r="-1504" b="-3341"/>
                </a:stretch>
              </a:blipFill>
            </p:spPr>
            <p:txBody>
              <a:bodyPr/>
              <a:lstStyle/>
              <a:p>
                <a:r>
                  <a:rPr lang="en-US">
                    <a:noFill/>
                  </a:rPr>
                  <a:t> </a:t>
                </a:r>
              </a:p>
            </p:txBody>
          </p:sp>
        </mc:Fallback>
      </mc:AlternateContent>
      <p:pic>
        <p:nvPicPr>
          <p:cNvPr id="19" name="Picture 1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572000" y="1306009"/>
            <a:ext cx="4419600" cy="1665791"/>
          </a:xfrm>
          <a:prstGeom prst="rect">
            <a:avLst/>
          </a:prstGeom>
        </p:spPr>
      </p:pic>
      <p:sp>
        <p:nvSpPr>
          <p:cNvPr id="20" name="TextBox 19"/>
          <p:cNvSpPr txBox="1"/>
          <p:nvPr/>
        </p:nvSpPr>
        <p:spPr>
          <a:xfrm>
            <a:off x="4648200" y="2895600"/>
            <a:ext cx="3962399" cy="1631216"/>
          </a:xfrm>
          <a:prstGeom prst="rect">
            <a:avLst/>
          </a:prstGeom>
          <a:noFill/>
        </p:spPr>
        <p:txBody>
          <a:bodyPr wrap="square" rtlCol="0">
            <a:spAutoFit/>
          </a:bodyPr>
          <a:lstStyle/>
          <a:p>
            <a:pPr algn="just"/>
            <a:r>
              <a:rPr lang="en-US" sz="2000" smtClean="0">
                <a:latin typeface="Times New Roman" pitchFamily="18" charset="0"/>
                <a:cs typeface="Times New Roman" pitchFamily="18" charset="0"/>
              </a:rPr>
              <a:t>Cách làm: Thay giá trị của x, y vào hệ đã cho, hệ trở thành hệ mới với hai ẩn a, b. Sau đó giải hệ mới này để tìm giá trị của a, b và so sánh với các đáp án. Cụ thể:</a:t>
            </a:r>
            <a:endParaRPr lang="en-US" sz="2000">
              <a:latin typeface="Times New Roman" pitchFamily="18" charset="0"/>
              <a:cs typeface="Times New Roman" pitchFamily="18" charset="0"/>
            </a:endParaRPr>
          </a:p>
        </p:txBody>
      </p:sp>
      <p:sp>
        <p:nvSpPr>
          <p:cNvPr id="21" name="Oval 20"/>
          <p:cNvSpPr/>
          <p:nvPr/>
        </p:nvSpPr>
        <p:spPr>
          <a:xfrm>
            <a:off x="6681778" y="2335179"/>
            <a:ext cx="291143" cy="3358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ext uri="{D42A27DB-BD31-4B8C-83A1-F6EECF244321}">
                <p14:modId xmlns="" xmlns:p14="http://schemas.microsoft.com/office/powerpoint/2010/main" val="1242229916"/>
              </p:ext>
            </p:extLst>
          </p:nvPr>
        </p:nvGraphicFramePr>
        <p:xfrm>
          <a:off x="4648201" y="4495800"/>
          <a:ext cx="3962398" cy="1569184"/>
        </p:xfrm>
        <a:graphic>
          <a:graphicData uri="http://schemas.openxmlformats.org/presentationml/2006/ole">
            <p:oleObj spid="_x0000_s11382" name="Equation" r:id="rId6" imgW="1981080" imgH="1117440" progId="Equation.DSMT4">
              <p:embed/>
            </p:oleObj>
          </a:graphicData>
        </a:graphic>
      </p:graphicFrame>
      <p:sp>
        <p:nvSpPr>
          <p:cNvPr id="23" name="TextBox 22"/>
          <p:cNvSpPr txBox="1"/>
          <p:nvPr/>
        </p:nvSpPr>
        <p:spPr>
          <a:xfrm>
            <a:off x="4648200" y="6019800"/>
            <a:ext cx="3741517" cy="369332"/>
          </a:xfrm>
          <a:prstGeom prst="rect">
            <a:avLst/>
          </a:prstGeom>
          <a:noFill/>
        </p:spPr>
        <p:txBody>
          <a:bodyPr wrap="square" rtlCol="0">
            <a:spAutoFit/>
          </a:bodyPr>
          <a:lstStyle/>
          <a:p>
            <a:r>
              <a:rPr lang="en-US" smtClean="0"/>
              <a:t>Em hãy tìm cách làm khác?</a:t>
            </a:r>
            <a:endParaRPr lang="en-US"/>
          </a:p>
        </p:txBody>
      </p:sp>
    </p:spTree>
    <p:extLst>
      <p:ext uri="{BB962C8B-B14F-4D97-AF65-F5344CB8AC3E}">
        <p14:creationId xmlns="" xmlns:p14="http://schemas.microsoft.com/office/powerpoint/2010/main" val="30642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down)">
                                      <p:cBhvr>
                                        <p:cTn id="23" dur="500"/>
                                        <p:tgtEl>
                                          <p:spTgt spid="18">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wipe(down)">
                                      <p:cBhvr>
                                        <p:cTn id="26" dur="500"/>
                                        <p:tgtEl>
                                          <p:spTgt spid="18">
                                            <p:txEl>
                                              <p:pRg st="1" end="1"/>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down)">
                                      <p:cBhvr>
                                        <p:cTn id="29" dur="50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circle(in)">
                                      <p:cBhvr>
                                        <p:cTn id="34" dur="2000"/>
                                        <p:tgtEl>
                                          <p:spTgt spid="1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animEffect transition="in" filter="wheel(1)">
                                      <p:cBhvr>
                                        <p:cTn id="39" dur="2000"/>
                                        <p:tgtEl>
                                          <p:spTgt spid="1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20" grpId="0"/>
      <p:bldP spid="21"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3978" y="447154"/>
            <a:ext cx="8359882" cy="6012030"/>
            <a:chOff x="511970" y="291831"/>
            <a:chExt cx="11146509" cy="5787959"/>
          </a:xfrm>
        </p:grpSpPr>
        <p:cxnSp>
          <p:nvCxnSpPr>
            <p:cNvPr id="5" name="Straight Connector 4">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0" name="TextBox 9"/>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1" name="Straight Connector 10">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14" name="TextBox 13"/>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5" name="TextBox 14"/>
          <p:cNvSpPr txBox="1"/>
          <p:nvPr/>
        </p:nvSpPr>
        <p:spPr>
          <a:xfrm>
            <a:off x="389081" y="1276290"/>
            <a:ext cx="4259119"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2. Hệ </a:t>
            </a:r>
            <a:r>
              <a:rPr lang="en-US" sz="2000" b="1" dirty="0" err="1" smtClean="0">
                <a:latin typeface="Times New Roman" pitchFamily="18" charset="0"/>
                <a:cs typeface="Times New Roman" pitchFamily="18" charset="0"/>
              </a:rPr>
              <a:t>phương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bậc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nhất</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hai</a:t>
            </a:r>
            <a:r>
              <a:rPr lang="en-US" sz="2000" b="1" smtClean="0">
                <a:latin typeface="Times New Roman" pitchFamily="18" charset="0"/>
                <a:cs typeface="Times New Roman" pitchFamily="18" charset="0"/>
              </a:rPr>
              <a:t> ẩn</a:t>
            </a:r>
            <a:endParaRPr lang="en-US" sz="2000" b="1" dirty="0">
              <a:latin typeface="Times New Roman" pitchFamily="18" charset="0"/>
              <a:cs typeface="Times New Roman" pitchFamily="18" charset="0"/>
            </a:endParaRPr>
          </a:p>
        </p:txBody>
      </p:sp>
      <p:sp>
        <p:nvSpPr>
          <p:cNvPr id="16" name="TextBox 15"/>
          <p:cNvSpPr txBox="1"/>
          <p:nvPr/>
        </p:nvSpPr>
        <p:spPr>
          <a:xfrm>
            <a:off x="381000" y="1727537"/>
            <a:ext cx="4186170" cy="1015663"/>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Cho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bậc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ẩn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ax+by</a:t>
            </a:r>
            <a:r>
              <a:rPr lang="en-US" sz="2000" dirty="0" smtClean="0">
                <a:latin typeface="Times New Roman" pitchFamily="18" charset="0"/>
                <a:cs typeface="Times New Roman" pitchFamily="18" charset="0"/>
              </a:rPr>
              <a:t>=c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a’x+b’y</a:t>
            </a:r>
            <a:r>
              <a:rPr lang="en-US" sz="2000" smtClean="0">
                <a:latin typeface="Times New Roman" pitchFamily="18" charset="0"/>
                <a:cs typeface="Times New Roman" pitchFamily="18" charset="0"/>
              </a:rPr>
              <a:t>=c’. Khi </a:t>
            </a:r>
            <a:r>
              <a:rPr lang="en-US" sz="2000" err="1" smtClean="0">
                <a:latin typeface="Times New Roman" pitchFamily="18" charset="0"/>
                <a:cs typeface="Times New Roman" pitchFamily="18" charset="0"/>
              </a:rPr>
              <a:t>đó</a:t>
            </a:r>
            <a:r>
              <a:rPr lang="en-US" sz="2000" smtClean="0">
                <a:latin typeface="Times New Roman" pitchFamily="18" charset="0"/>
                <a:cs typeface="Times New Roman" pitchFamily="18" charset="0"/>
              </a:rPr>
              <a:t>, ta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bậc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nhất</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hai</a:t>
            </a:r>
            <a:r>
              <a:rPr lang="en-US" sz="2000" smtClean="0">
                <a:latin typeface="Times New Roman" pitchFamily="18" charset="0"/>
                <a:cs typeface="Times New Roman" pitchFamily="18" charset="0"/>
              </a:rPr>
              <a:t> ẩn:</a:t>
            </a:r>
            <a:endParaRPr lang="en-US" sz="2000"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17" name="TextBox 16"/>
              <p:cNvSpPr txBox="1"/>
              <p:nvPr/>
            </p:nvSpPr>
            <p:spPr>
              <a:xfrm>
                <a:off x="914400" y="2884991"/>
                <a:ext cx="2362200" cy="696409"/>
              </a:xfrm>
              <a:prstGeom prst="rect">
                <a:avLst/>
              </a:prstGeom>
              <a:noFill/>
            </p:spPr>
            <p:txBody>
              <a:bodyPr wrap="square" rtlCol="0">
                <a:spAutoFit/>
              </a:bodyPr>
              <a:lstStyle/>
              <a:p>
                <a:r>
                  <a:rPr lang="en-US" sz="2000" dirty="0" smtClean="0">
                    <a:solidFill>
                      <a:schemeClr val="tx1"/>
                    </a:solidFill>
                    <a:latin typeface="Times New Roman" pitchFamily="18" charset="0"/>
                    <a:cs typeface="Times New Roman" pitchFamily="18" charset="0"/>
                  </a:rPr>
                  <a:t>(I) </a:t>
                </a:r>
                <a14:m>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eqArr>
                          <m:eqArrPr>
                            <m:ctrlPr>
                              <a:rPr lang="en-US" sz="2000" i="1" smtClean="0">
                                <a:solidFill>
                                  <a:schemeClr val="tx1"/>
                                </a:solidFill>
                                <a:latin typeface="Cambria Math" panose="02040503050406030204" pitchFamily="18" charset="0"/>
                              </a:rPr>
                            </m:ctrlPr>
                          </m:eqArrPr>
                          <m:e>
                            <m:r>
                              <a:rPr lang="en-US" sz="2000" b="0" i="1" smtClean="0">
                                <a:solidFill>
                                  <a:schemeClr val="tx1"/>
                                </a:solidFill>
                                <a:latin typeface="Cambria Math"/>
                              </a:rPr>
                              <m:t>𝑎𝑥</m:t>
                            </m:r>
                            <m:r>
                              <a:rPr lang="en-US" sz="2000" b="0" i="1" smtClean="0">
                                <a:solidFill>
                                  <a:schemeClr val="tx1"/>
                                </a:solidFill>
                                <a:latin typeface="Cambria Math"/>
                              </a:rPr>
                              <m:t>+</m:t>
                            </m:r>
                            <m:r>
                              <a:rPr lang="en-US" sz="2000" b="0" i="1" smtClean="0">
                                <a:solidFill>
                                  <a:schemeClr val="tx1"/>
                                </a:solidFill>
                                <a:latin typeface="Cambria Math"/>
                              </a:rPr>
                              <m:t>𝑏𝑦</m:t>
                            </m:r>
                            <m:r>
                              <a:rPr lang="en-US" sz="2000" b="0" i="1" smtClean="0">
                                <a:solidFill>
                                  <a:schemeClr val="tx1"/>
                                </a:solidFill>
                                <a:latin typeface="Cambria Math"/>
                              </a:rPr>
                              <m:t>=</m:t>
                            </m:r>
                            <m:r>
                              <a:rPr lang="en-US" sz="2000" b="0" i="1" smtClean="0">
                                <a:solidFill>
                                  <a:schemeClr val="tx1"/>
                                </a:solidFill>
                                <a:latin typeface="Cambria Math"/>
                              </a:rPr>
                              <m:t>𝑐</m:t>
                            </m:r>
                          </m:e>
                          <m:e>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𝑎</m:t>
                                </m:r>
                              </m:e>
                              <m:sup>
                                <m:r>
                                  <a:rPr lang="en-US" sz="2000" b="0" i="1" smtClean="0">
                                    <a:solidFill>
                                      <a:schemeClr val="tx1"/>
                                    </a:solidFill>
                                    <a:latin typeface="Cambria Math"/>
                                  </a:rPr>
                                  <m:t>′</m:t>
                                </m:r>
                              </m:sup>
                            </m:sSup>
                            <m:r>
                              <a:rPr lang="en-US" sz="2000" b="0" i="1" smtClean="0">
                                <a:solidFill>
                                  <a:schemeClr val="tx1"/>
                                </a:solidFill>
                                <a:latin typeface="Cambria Math"/>
                              </a:rPr>
                              <m:t>𝑥</m:t>
                            </m:r>
                            <m:r>
                              <a:rPr lang="en-US" sz="2000" b="0" i="1" smtClean="0">
                                <a:solidFill>
                                  <a:schemeClr val="tx1"/>
                                </a:solidFill>
                                <a:latin typeface="Cambria Math"/>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𝑏</m:t>
                                </m:r>
                              </m:e>
                              <m:sup>
                                <m:r>
                                  <a:rPr lang="en-US" sz="2000" b="0" i="1" smtClean="0">
                                    <a:solidFill>
                                      <a:schemeClr val="tx1"/>
                                    </a:solidFill>
                                    <a:latin typeface="Cambria Math"/>
                                  </a:rPr>
                                  <m:t>′</m:t>
                                </m:r>
                              </m:sup>
                            </m:sSup>
                            <m:r>
                              <a:rPr lang="en-US" sz="2000" b="0" i="1" smtClean="0">
                                <a:solidFill>
                                  <a:schemeClr val="tx1"/>
                                </a:solidFill>
                                <a:latin typeface="Cambria Math"/>
                              </a:rPr>
                              <m:t>𝑦</m:t>
                            </m:r>
                            <m:r>
                              <a:rPr lang="en-US" sz="2000" b="0" i="1" smtClean="0">
                                <a:solidFill>
                                  <a:schemeClr val="tx1"/>
                                </a:solidFill>
                                <a:latin typeface="Cambria Math"/>
                              </a:rPr>
                              <m:t>=</m:t>
                            </m:r>
                            <m:r>
                              <a:rPr lang="en-US" sz="2000" b="0" i="1" smtClean="0">
                                <a:solidFill>
                                  <a:schemeClr val="tx1"/>
                                </a:solidFill>
                                <a:latin typeface="Cambria Math"/>
                              </a:rPr>
                              <m:t>𝑐</m:t>
                            </m:r>
                            <m:r>
                              <a:rPr lang="en-US" sz="2000" b="0" i="1" smtClean="0">
                                <a:solidFill>
                                  <a:schemeClr val="tx1"/>
                                </a:solidFill>
                                <a:latin typeface="Cambria Math"/>
                              </a:rPr>
                              <m:t>′</m:t>
                            </m:r>
                          </m:e>
                        </m:eqArr>
                        <m:r>
                          <a:rPr lang="en-US" sz="2000" b="0" i="1" smtClean="0">
                            <a:solidFill>
                              <a:schemeClr val="tx1"/>
                            </a:solidFill>
                            <a:latin typeface="Cambria Math"/>
                          </a:rPr>
                          <m:t>.</m:t>
                        </m:r>
                      </m:e>
                    </m:d>
                  </m:oMath>
                </a14:m>
                <a:endParaRPr lang="en-US" sz="2000" dirty="0">
                  <a:solidFill>
                    <a:schemeClr val="tx1"/>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914400" y="2884991"/>
                <a:ext cx="2362200" cy="696409"/>
              </a:xfrm>
              <a:prstGeom prst="rect">
                <a:avLst/>
              </a:prstGeom>
              <a:blipFill rotWithShape="1">
                <a:blip r:embed="rId3" cstate="print"/>
                <a:stretch>
                  <a:fillRect l="-257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8" name="TextBox 17"/>
              <p:cNvSpPr txBox="1"/>
              <p:nvPr/>
            </p:nvSpPr>
            <p:spPr>
              <a:xfrm>
                <a:off x="447541" y="3693855"/>
                <a:ext cx="4048260" cy="2554545"/>
              </a:xfrm>
              <a:prstGeom prst="rect">
                <a:avLst/>
              </a:prstGeom>
              <a:noFill/>
            </p:spPr>
            <p:txBody>
              <a:bodyPr wrap="square" rtlCol="0">
                <a:spAutoFit/>
              </a:bodyPr>
              <a:lstStyle/>
              <a:p>
                <a:pPr marL="285750" indent="-285750" algn="just">
                  <a:buFont typeface="Wingdings" pitchFamily="2" charset="2"/>
                  <a:buChar char="Ø"/>
                </a:pPr>
                <a:r>
                  <a:rPr lang="en-US" sz="2000" dirty="0" smtClean="0">
                    <a:solidFill>
                      <a:schemeClr val="tx1"/>
                    </a:solidFill>
                    <a:latin typeface="Times New Roman" pitchFamily="18" charset="0"/>
                    <a:cs typeface="Times New Roman" pitchFamily="18" charset="0"/>
                  </a:rPr>
                  <a:t>Nếu </a:t>
                </a:r>
                <a:r>
                  <a:rPr lang="en-US" sz="2000" dirty="0" err="1" smtClean="0">
                    <a:solidFill>
                      <a:schemeClr val="tx1"/>
                    </a:solidFill>
                    <a:latin typeface="Times New Roman" pitchFamily="18" charset="0"/>
                    <a:cs typeface="Times New Roman" pitchFamily="18" charset="0"/>
                  </a:rPr>
                  <a:t>hai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phương</a:t>
                </a:r>
                <a:r>
                  <a:rPr lang="en-US" sz="2000" dirty="0" smtClean="0">
                    <a:solidFill>
                      <a:schemeClr val="tx1"/>
                    </a:solidFill>
                    <a:latin typeface="Times New Roman" pitchFamily="18" charset="0"/>
                    <a:cs typeface="Times New Roman" pitchFamily="18" charset="0"/>
                  </a:rPr>
                  <a:t> </a:t>
                </a:r>
                <a:r>
                  <a:rPr lang="en-US" sz="2000" err="1" smtClean="0">
                    <a:solidFill>
                      <a:schemeClr val="tx1"/>
                    </a:solidFill>
                    <a:latin typeface="Times New Roman" pitchFamily="18" charset="0"/>
                    <a:cs typeface="Times New Roman" pitchFamily="18" charset="0"/>
                  </a:rPr>
                  <a:t>trình</a:t>
                </a:r>
                <a:r>
                  <a:rPr lang="en-US" sz="2000" smtClean="0">
                    <a:solidFill>
                      <a:schemeClr val="tx1"/>
                    </a:solidFill>
                    <a:latin typeface="Times New Roman" pitchFamily="18" charset="0"/>
                    <a:cs typeface="Times New Roman" pitchFamily="18" charset="0"/>
                  </a:rPr>
                  <a:t> có </a:t>
                </a:r>
                <a:r>
                  <a:rPr lang="en-US" sz="2000" err="1" smtClean="0">
                    <a:solidFill>
                      <a:schemeClr val="tx1"/>
                    </a:solidFill>
                    <a:latin typeface="Times New Roman" pitchFamily="18" charset="0"/>
                    <a:cs typeface="Times New Roman" pitchFamily="18" charset="0"/>
                  </a:rPr>
                  <a:t>nghiệm</a:t>
                </a:r>
                <a:r>
                  <a:rPr lang="en-US" sz="2000" smtClean="0">
                    <a:solidFill>
                      <a:schemeClr val="tx1"/>
                    </a:solidFill>
                    <a:latin typeface="Times New Roman" pitchFamily="18" charset="0"/>
                    <a:cs typeface="Times New Roman" pitchFamily="18" charset="0"/>
                  </a:rPr>
                  <a:t> </a:t>
                </a:r>
              </a:p>
              <a:p>
                <a:pPr algn="just"/>
                <a:r>
                  <a:rPr lang="en-US" sz="2000" smtClean="0">
                    <a:solidFill>
                      <a:schemeClr val="tx1"/>
                    </a:solidFill>
                    <a:latin typeface="Times New Roman" pitchFamily="18" charset="0"/>
                    <a:cs typeface="Times New Roman" pitchFamily="18" charset="0"/>
                  </a:rPr>
                  <a:t>chung </a:t>
                </a:r>
                <a:r>
                  <a:rPr lang="en-US" sz="2000" dirty="0" smtClean="0">
                    <a:solidFill>
                      <a:schemeClr val="tx1"/>
                    </a:solidFill>
                    <a:latin typeface="Times New Roman" pitchFamily="18" charset="0"/>
                    <a:cs typeface="Times New Roman" pitchFamily="18" charset="0"/>
                  </a:rPr>
                  <a:t>(</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a:rPr>
                          <m:t>𝑥</m:t>
                        </m:r>
                      </m:e>
                      <m:sub>
                        <m:r>
                          <a:rPr lang="en-US" sz="2000" b="0" i="1" smtClean="0">
                            <a:solidFill>
                              <a:schemeClr val="tx1"/>
                            </a:solidFill>
                            <a:latin typeface="Cambria Math"/>
                          </a:rPr>
                          <m:t>0</m:t>
                        </m:r>
                      </m:sub>
                    </m:sSub>
                    <m:r>
                      <a:rPr lang="en-US" sz="2000" b="0" i="0" smtClean="0">
                        <a:solidFill>
                          <a:schemeClr val="tx1"/>
                        </a:solidFill>
                        <a:latin typeface="Cambria Math"/>
                      </a:rPr>
                      <m:t> ;</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0</m:t>
                        </m:r>
                      </m:sub>
                    </m:sSub>
                  </m:oMath>
                </a14:m>
                <a:r>
                  <a:rPr lang="en-US" sz="2000" dirty="0" smtClean="0">
                    <a:solidFill>
                      <a:schemeClr val="tx1"/>
                    </a:solidFill>
                    <a:latin typeface="Times New Roman" pitchFamily="18" charset="0"/>
                    <a:cs typeface="Times New Roman" pitchFamily="18" charset="0"/>
                  </a:rPr>
                  <a:t>) thì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a:rPr>
                          <m:t>𝑥</m:t>
                        </m:r>
                      </m:e>
                      <m:sub>
                        <m:r>
                          <a:rPr lang="en-US" sz="2000" b="0" i="1" smtClean="0">
                            <a:solidFill>
                              <a:schemeClr val="tx1"/>
                            </a:solidFill>
                            <a:latin typeface="Cambria Math"/>
                          </a:rPr>
                          <m:t>0</m:t>
                        </m:r>
                      </m:sub>
                    </m:sSub>
                    <m:r>
                      <a:rPr lang="en-US" sz="2000" b="0" i="0" smtClean="0">
                        <a:solidFill>
                          <a:schemeClr val="tx1"/>
                        </a:solidFill>
                        <a:latin typeface="Cambria Math"/>
                      </a:rPr>
                      <m:t> ;</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a:rPr>
                          <m:t>𝑦</m:t>
                        </m:r>
                      </m:e>
                      <m:sub>
                        <m:r>
                          <a:rPr lang="en-US" sz="2000" b="0" i="1" smtClean="0">
                            <a:solidFill>
                              <a:schemeClr val="tx1"/>
                            </a:solidFill>
                            <a:latin typeface="Cambria Math"/>
                          </a:rPr>
                          <m:t>0</m:t>
                        </m:r>
                      </m:sub>
                    </m:sSub>
                    <m:r>
                      <a:rPr lang="en-US" sz="2000" b="0" i="0" smtClean="0">
                        <a:solidFill>
                          <a:schemeClr val="tx1"/>
                        </a:solidFill>
                        <a:latin typeface="Cambria Math"/>
                      </a:rPr>
                      <m:t>) đượ</m:t>
                    </m:r>
                    <m:r>
                      <m:rPr>
                        <m:sty m:val="p"/>
                      </m:rPr>
                      <a:rPr lang="en-US" sz="2000" b="0" i="0" smtClean="0">
                        <a:solidFill>
                          <a:schemeClr val="tx1"/>
                        </a:solidFill>
                        <a:latin typeface="Cambria Math"/>
                      </a:rPr>
                      <m:t>c</m:t>
                    </m:r>
                    <m:r>
                      <a:rPr lang="en-US" sz="2000" b="0" i="0" smtClean="0">
                        <a:solidFill>
                          <a:schemeClr val="tx1"/>
                        </a:solidFill>
                        <a:latin typeface="Cambria Math"/>
                      </a:rPr>
                      <m:t> </m:t>
                    </m:r>
                    <m:r>
                      <m:rPr>
                        <m:sty m:val="p"/>
                      </m:rPr>
                      <a:rPr lang="en-US" sz="2000" b="0" i="0" smtClean="0">
                        <a:solidFill>
                          <a:schemeClr val="tx1"/>
                        </a:solidFill>
                        <a:latin typeface="Cambria Math"/>
                      </a:rPr>
                      <m:t>g</m:t>
                    </m:r>
                    <m:r>
                      <a:rPr lang="en-US" sz="2000" b="0" i="0" smtClean="0">
                        <a:solidFill>
                          <a:schemeClr val="tx1"/>
                        </a:solidFill>
                        <a:latin typeface="Cambria Math"/>
                      </a:rPr>
                      <m:t>ọ</m:t>
                    </m:r>
                    <m:r>
                      <m:rPr>
                        <m:sty m:val="p"/>
                      </m:rPr>
                      <a:rPr lang="en-US" sz="2000" b="0" i="0" smtClean="0">
                        <a:solidFill>
                          <a:schemeClr val="tx1"/>
                        </a:solidFill>
                        <a:latin typeface="Cambria Math"/>
                      </a:rPr>
                      <m:t>i</m:t>
                    </m:r>
                  </m:oMath>
                </a14:m>
                <a:endParaRPr lang="en-US" sz="2000" b="0" i="0" smtClean="0">
                  <a:solidFill>
                    <a:schemeClr val="tx1"/>
                  </a:solidFill>
                  <a:latin typeface="Cambria Math"/>
                </a:endParaRPr>
              </a:p>
              <a:p>
                <a:pPr algn="just"/>
                <a14:m>
                  <m:oMath xmlns:m="http://schemas.openxmlformats.org/officeDocument/2006/math">
                    <m:r>
                      <a:rPr lang="en-US" sz="2000" b="0" i="0" smtClean="0">
                        <a:solidFill>
                          <a:schemeClr val="tx1"/>
                        </a:solidFill>
                        <a:latin typeface="Cambria Math"/>
                      </a:rPr>
                      <m:t> </m:t>
                    </m:r>
                    <m:r>
                      <m:rPr>
                        <m:sty m:val="p"/>
                      </m:rPr>
                      <a:rPr lang="en-US" sz="2000" b="0" i="0" smtClean="0">
                        <a:solidFill>
                          <a:schemeClr val="tx1"/>
                        </a:solidFill>
                        <a:latin typeface="Cambria Math"/>
                      </a:rPr>
                      <m:t>l</m:t>
                    </m:r>
                    <m:r>
                      <a:rPr lang="en-US" sz="2000" b="0" i="0" smtClean="0">
                        <a:solidFill>
                          <a:schemeClr val="tx1"/>
                        </a:solidFill>
                        <a:latin typeface="Cambria Math"/>
                      </a:rPr>
                      <m:t>à </m:t>
                    </m:r>
                    <m:r>
                      <m:rPr>
                        <m:sty m:val="p"/>
                      </m:rPr>
                      <a:rPr lang="en-US" sz="2000" b="0" i="0" smtClean="0">
                        <a:solidFill>
                          <a:schemeClr val="tx1"/>
                        </a:solidFill>
                        <a:latin typeface="Cambria Math"/>
                      </a:rPr>
                      <m:t>m</m:t>
                    </m:r>
                    <m:r>
                      <a:rPr lang="en-US" sz="2000" b="0" i="0" smtClean="0">
                        <a:solidFill>
                          <a:schemeClr val="tx1"/>
                        </a:solidFill>
                        <a:latin typeface="Cambria Math"/>
                      </a:rPr>
                      <m:t>ộ</m:t>
                    </m:r>
                    <m:r>
                      <m:rPr>
                        <m:sty m:val="p"/>
                      </m:rPr>
                      <a:rPr lang="en-US" sz="2000" b="0" i="0" smtClean="0">
                        <a:solidFill>
                          <a:schemeClr val="tx1"/>
                        </a:solidFill>
                        <a:latin typeface="Cambria Math"/>
                      </a:rPr>
                      <m:t>t</m:t>
                    </m:r>
                    <m:r>
                      <a:rPr lang="en-US" sz="2000" b="0" i="0" smtClean="0">
                        <a:solidFill>
                          <a:schemeClr val="tx1"/>
                        </a:solidFill>
                        <a:latin typeface="Cambria Math"/>
                      </a:rPr>
                      <m:t> </m:t>
                    </m:r>
                    <m:r>
                      <m:rPr>
                        <m:sty m:val="p"/>
                      </m:rPr>
                      <a:rPr lang="en-US" sz="2000" b="0" i="0" smtClean="0">
                        <a:solidFill>
                          <a:schemeClr val="tx1"/>
                        </a:solidFill>
                        <a:latin typeface="Cambria Math"/>
                      </a:rPr>
                      <m:t>nghi</m:t>
                    </m:r>
                    <m:r>
                      <a:rPr lang="en-US" sz="2000" b="0" i="0" smtClean="0">
                        <a:solidFill>
                          <a:schemeClr val="tx1"/>
                        </a:solidFill>
                        <a:latin typeface="Cambria Math"/>
                      </a:rPr>
                      <m:t>ệ</m:t>
                    </m:r>
                    <m:r>
                      <m:rPr>
                        <m:sty m:val="p"/>
                      </m:rPr>
                      <a:rPr lang="en-US" sz="2000" b="0" i="0" smtClean="0">
                        <a:solidFill>
                          <a:schemeClr val="tx1"/>
                        </a:solidFill>
                        <a:latin typeface="Cambria Math"/>
                      </a:rPr>
                      <m:t>m</m:t>
                    </m:r>
                    <m:r>
                      <a:rPr lang="en-US" sz="2000" b="0" i="0" smtClean="0">
                        <a:solidFill>
                          <a:schemeClr val="tx1"/>
                        </a:solidFill>
                        <a:latin typeface="Cambria Math"/>
                      </a:rPr>
                      <m:t> </m:t>
                    </m:r>
                    <m:r>
                      <m:rPr>
                        <m:sty m:val="p"/>
                      </m:rPr>
                      <a:rPr lang="en-US" sz="2000" b="0" i="0" smtClean="0">
                        <a:solidFill>
                          <a:schemeClr val="tx1"/>
                        </a:solidFill>
                        <a:latin typeface="Cambria Math"/>
                      </a:rPr>
                      <m:t>c</m:t>
                    </m:r>
                    <m:r>
                      <a:rPr lang="en-US" sz="2000" b="0" i="0" smtClean="0">
                        <a:solidFill>
                          <a:schemeClr val="tx1"/>
                        </a:solidFill>
                        <a:latin typeface="Cambria Math"/>
                      </a:rPr>
                      <m:t>ủ</m:t>
                    </m:r>
                    <m:r>
                      <m:rPr>
                        <m:sty m:val="p"/>
                      </m:rPr>
                      <a:rPr lang="en-US" sz="2000" b="0" i="0" smtClean="0">
                        <a:solidFill>
                          <a:schemeClr val="tx1"/>
                        </a:solidFill>
                        <a:latin typeface="Cambria Math"/>
                      </a:rPr>
                      <m:t>a</m:t>
                    </m:r>
                    <m:r>
                      <a:rPr lang="en-US" sz="2000" b="0" i="0" smtClean="0">
                        <a:solidFill>
                          <a:schemeClr val="tx1"/>
                        </a:solidFill>
                        <a:latin typeface="Cambria Math"/>
                      </a:rPr>
                      <m:t> </m:t>
                    </m:r>
                    <m:r>
                      <m:rPr>
                        <m:sty m:val="p"/>
                      </m:rPr>
                      <a:rPr lang="en-US" sz="2000" b="0" i="0" smtClean="0">
                        <a:solidFill>
                          <a:schemeClr val="tx1"/>
                        </a:solidFill>
                        <a:latin typeface="Cambria Math"/>
                      </a:rPr>
                      <m:t>h</m:t>
                    </m:r>
                    <m:r>
                      <a:rPr lang="en-US" sz="2000" b="0" i="0" smtClean="0">
                        <a:solidFill>
                          <a:schemeClr val="tx1"/>
                        </a:solidFill>
                        <a:latin typeface="Cambria Math"/>
                      </a:rPr>
                      <m:t>ệ </m:t>
                    </m:r>
                    <m:d>
                      <m:dPr>
                        <m:ctrlPr>
                          <a:rPr lang="en-US" sz="2000" b="0" i="1" smtClean="0">
                            <a:solidFill>
                              <a:schemeClr val="tx1"/>
                            </a:solidFill>
                            <a:latin typeface="Cambria Math" panose="02040503050406030204" pitchFamily="18" charset="0"/>
                          </a:rPr>
                        </m:ctrlPr>
                      </m:dPr>
                      <m:e>
                        <m:r>
                          <m:rPr>
                            <m:sty m:val="p"/>
                          </m:rPr>
                          <a:rPr lang="en-US" sz="2000" b="0" i="0" smtClean="0">
                            <a:solidFill>
                              <a:schemeClr val="tx1"/>
                            </a:solidFill>
                            <a:latin typeface="Cambria Math"/>
                          </a:rPr>
                          <m:t>I</m:t>
                        </m:r>
                      </m:e>
                    </m:d>
                  </m:oMath>
                </a14:m>
                <a:r>
                  <a:rPr lang="en-US" sz="2000" b="0" dirty="0" smtClean="0">
                    <a:solidFill>
                      <a:schemeClr val="tx1"/>
                    </a:solidFill>
                    <a:latin typeface="Times New Roman" pitchFamily="18" charset="0"/>
                    <a:cs typeface="Times New Roman" pitchFamily="18" charset="0"/>
                  </a:rPr>
                  <a:t>.</a:t>
                </a:r>
              </a:p>
              <a:p>
                <a:pPr marL="285750" indent="-285750" algn="just">
                  <a:buFont typeface="Wingdings" pitchFamily="2" charset="2"/>
                  <a:buChar char="Ø"/>
                </a:pPr>
                <a:r>
                  <a:rPr lang="en-US" sz="2000" dirty="0" err="1" smtClean="0">
                    <a:solidFill>
                      <a:schemeClr val="tx1"/>
                    </a:solidFill>
                    <a:latin typeface="Times New Roman" pitchFamily="18" charset="0"/>
                    <a:cs typeface="Times New Roman" pitchFamily="18" charset="0"/>
                  </a:rPr>
                  <a:t>Nếu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phương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không</a:t>
                </a:r>
                <a:r>
                  <a:rPr lang="en-US"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nghiệm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chung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thì</a:t>
                </a:r>
                <a:r>
                  <a:rPr lang="en-US" sz="2000" dirty="0" smtClean="0">
                    <a:solidFill>
                      <a:schemeClr val="tx1"/>
                    </a:solidFill>
                    <a:latin typeface="Times New Roman" pitchFamily="18" charset="0"/>
                    <a:cs typeface="Times New Roman" pitchFamily="18" charset="0"/>
                  </a:rPr>
                  <a:t> ta </a:t>
                </a:r>
                <a:r>
                  <a:rPr lang="en-US" sz="2000" dirty="0" err="1" smtClean="0">
                    <a:solidFill>
                      <a:schemeClr val="tx1"/>
                    </a:solidFill>
                    <a:latin typeface="Times New Roman" pitchFamily="18" charset="0"/>
                    <a:cs typeface="Times New Roman" pitchFamily="18" charset="0"/>
                  </a:rPr>
                  <a:t>nói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hệ</a:t>
                </a:r>
                <a:r>
                  <a:rPr lang="en-US" sz="2000" dirty="0" smtClean="0">
                    <a:solidFill>
                      <a:schemeClr val="tx1"/>
                    </a:solidFill>
                    <a:latin typeface="Times New Roman" pitchFamily="18" charset="0"/>
                    <a:cs typeface="Times New Roman" pitchFamily="18" charset="0"/>
                  </a:rPr>
                  <a:t> (I) </a:t>
                </a:r>
                <a:r>
                  <a:rPr lang="en-US" sz="2000" err="1" smtClean="0">
                    <a:solidFill>
                      <a:schemeClr val="tx1"/>
                    </a:solidFill>
                    <a:latin typeface="Times New Roman" pitchFamily="18" charset="0"/>
                    <a:cs typeface="Times New Roman" pitchFamily="18" charset="0"/>
                  </a:rPr>
                  <a:t>vô</a:t>
                </a:r>
                <a:r>
                  <a:rPr lang="en-US" sz="2000" smtClean="0">
                    <a:solidFill>
                      <a:schemeClr val="tx1"/>
                    </a:solidFill>
                    <a:latin typeface="Times New Roman" pitchFamily="18" charset="0"/>
                    <a:cs typeface="Times New Roman" pitchFamily="18" charset="0"/>
                  </a:rPr>
                  <a:t> nghiệm.</a:t>
                </a:r>
              </a:p>
              <a:p>
                <a:pPr marL="285750" indent="-285750" algn="just">
                  <a:buFont typeface="Wingdings" pitchFamily="2" charset="2"/>
                  <a:buChar char="Ø"/>
                </a:pPr>
                <a:r>
                  <a:rPr lang="en-US" sz="2000">
                    <a:solidFill>
                      <a:schemeClr val="tx1"/>
                    </a:solidFill>
                    <a:latin typeface="Times New Roman" pitchFamily="18" charset="0"/>
                    <a:cs typeface="Times New Roman" pitchFamily="18" charset="0"/>
                  </a:rPr>
                  <a:t> </a:t>
                </a:r>
                <a:r>
                  <a:rPr lang="en-US" sz="2000" smtClean="0">
                    <a:solidFill>
                      <a:schemeClr val="tx1"/>
                    </a:solidFill>
                    <a:latin typeface="Times New Roman" pitchFamily="18" charset="0"/>
                    <a:cs typeface="Times New Roman" pitchFamily="18" charset="0"/>
                  </a:rPr>
                  <a:t>Giải hệ phương trình là tìm tất cả các nghiệm của nó.</a:t>
                </a:r>
                <a:endParaRPr lang="en-US" sz="2000" dirty="0">
                  <a:solidFill>
                    <a:schemeClr val="tx1"/>
                  </a:solidFill>
                  <a:latin typeface="Times New Roman" pitchFamily="18" charset="0"/>
                  <a:cs typeface="Times New Roman"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447541" y="3693855"/>
                <a:ext cx="4048260" cy="2554545"/>
              </a:xfrm>
              <a:prstGeom prst="rect">
                <a:avLst/>
              </a:prstGeom>
              <a:blipFill rotWithShape="1">
                <a:blip r:embed="rId4" cstate="print"/>
                <a:stretch>
                  <a:fillRect l="-1504" t="-1193" r="-1504" b="-3341"/>
                </a:stretch>
              </a:blipFill>
            </p:spPr>
            <p:txBody>
              <a:bodyPr/>
              <a:lstStyle/>
              <a:p>
                <a:r>
                  <a:rPr lang="en-US">
                    <a:noFill/>
                  </a:rPr>
                  <a:t> </a:t>
                </a:r>
              </a:p>
            </p:txBody>
          </p:sp>
        </mc:Fallback>
      </mc:AlternateContent>
      <p:pic>
        <p:nvPicPr>
          <p:cNvPr id="19" name="Picture 1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571999" y="1218998"/>
            <a:ext cx="4386875" cy="1448002"/>
          </a:xfrm>
          <a:prstGeom prst="rect">
            <a:avLst/>
          </a:prstGeom>
        </p:spPr>
      </p:pic>
      <p:sp>
        <p:nvSpPr>
          <p:cNvPr id="20" name="TextBox 19"/>
          <p:cNvSpPr txBox="1"/>
          <p:nvPr/>
        </p:nvSpPr>
        <p:spPr>
          <a:xfrm>
            <a:off x="4572000" y="2638961"/>
            <a:ext cx="4095660" cy="1323439"/>
          </a:xfrm>
          <a:prstGeom prst="rect">
            <a:avLst/>
          </a:prstGeom>
          <a:noFill/>
        </p:spPr>
        <p:txBody>
          <a:bodyPr wrap="square" rtlCol="0">
            <a:spAutoFit/>
          </a:bodyPr>
          <a:lstStyle/>
          <a:p>
            <a:pPr algn="just"/>
            <a:r>
              <a:rPr lang="en-US" sz="2000" smtClean="0">
                <a:latin typeface="Times New Roman" pitchFamily="18" charset="0"/>
                <a:cs typeface="Times New Roman" pitchFamily="18" charset="0"/>
              </a:rPr>
              <a:t>Phương pháp: </a:t>
            </a:r>
          </a:p>
          <a:p>
            <a:pPr algn="just"/>
            <a:r>
              <a:rPr lang="en-US" sz="2000" smtClean="0">
                <a:latin typeface="Times New Roman" pitchFamily="18" charset="0"/>
                <a:cs typeface="Times New Roman" pitchFamily="18" charset="0"/>
              </a:rPr>
              <a:t>Thay giá trị của a vào hệ phương trình</a:t>
            </a:r>
          </a:p>
          <a:p>
            <a:pPr algn="just"/>
            <a:r>
              <a:rPr lang="en-US" sz="2000" smtClean="0">
                <a:latin typeface="Times New Roman" pitchFamily="18" charset="0"/>
                <a:cs typeface="Times New Roman" pitchFamily="18" charset="0"/>
              </a:rPr>
              <a:t>=&gt; Giải hệ phương trình </a:t>
            </a:r>
          </a:p>
          <a:p>
            <a:pPr algn="just"/>
            <a:r>
              <a:rPr lang="en-US" sz="2000" smtClean="0">
                <a:latin typeface="Times New Roman" pitchFamily="18" charset="0"/>
                <a:cs typeface="Times New Roman" pitchFamily="18" charset="0"/>
              </a:rPr>
              <a:t>=&gt; Nếu hệ vô nghiệm thì tìm được a.</a:t>
            </a:r>
          </a:p>
        </p:txBody>
      </p:sp>
      <p:sp>
        <p:nvSpPr>
          <p:cNvPr id="21" name="Oval 20"/>
          <p:cNvSpPr/>
          <p:nvPr/>
        </p:nvSpPr>
        <p:spPr>
          <a:xfrm>
            <a:off x="5647038" y="2051802"/>
            <a:ext cx="304800" cy="3865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0" y="4038600"/>
            <a:ext cx="1447800" cy="369332"/>
          </a:xfrm>
          <a:prstGeom prst="rect">
            <a:avLst/>
          </a:prstGeom>
          <a:noFill/>
        </p:spPr>
        <p:txBody>
          <a:bodyPr wrap="square" rtlCol="0">
            <a:spAutoFit/>
          </a:bodyPr>
          <a:lstStyle/>
          <a:p>
            <a:r>
              <a:rPr lang="en-US" smtClean="0"/>
              <a:t>Cách khác:</a:t>
            </a:r>
            <a:endParaRPr lang="en-US"/>
          </a:p>
        </p:txBody>
      </p:sp>
      <p:graphicFrame>
        <p:nvGraphicFramePr>
          <p:cNvPr id="22" name="Object 21"/>
          <p:cNvGraphicFramePr>
            <a:graphicFrameLocks noChangeAspect="1"/>
          </p:cNvGraphicFramePr>
          <p:nvPr>
            <p:extLst>
              <p:ext uri="{D42A27DB-BD31-4B8C-83A1-F6EECF244321}">
                <p14:modId xmlns="" xmlns:p14="http://schemas.microsoft.com/office/powerpoint/2010/main" val="6340113"/>
              </p:ext>
            </p:extLst>
          </p:nvPr>
        </p:nvGraphicFramePr>
        <p:xfrm>
          <a:off x="4631059" y="4398967"/>
          <a:ext cx="3979541" cy="842727"/>
        </p:xfrm>
        <a:graphic>
          <a:graphicData uri="http://schemas.openxmlformats.org/presentationml/2006/ole">
            <p:oleObj spid="_x0000_s12514" name="Equation" r:id="rId6" imgW="2158920" imgH="457200" progId="Equation.DSMT4">
              <p:embed/>
            </p:oleObj>
          </a:graphicData>
        </a:graphic>
      </p:graphicFrame>
      <p:sp>
        <p:nvSpPr>
          <p:cNvPr id="23" name="TextBox 22"/>
          <p:cNvSpPr txBox="1"/>
          <p:nvPr/>
        </p:nvSpPr>
        <p:spPr>
          <a:xfrm>
            <a:off x="4648200" y="5296626"/>
            <a:ext cx="2057400" cy="400110"/>
          </a:xfrm>
          <a:prstGeom prst="rect">
            <a:avLst/>
          </a:prstGeom>
          <a:noFill/>
        </p:spPr>
        <p:txBody>
          <a:bodyPr wrap="square" rtlCol="0">
            <a:spAutoFit/>
          </a:bodyPr>
          <a:lstStyle/>
          <a:p>
            <a:r>
              <a:rPr lang="en-US" sz="2000" smtClean="0">
                <a:latin typeface="Times New Roman" pitchFamily="18" charset="0"/>
                <a:cs typeface="Times New Roman" pitchFamily="18" charset="0"/>
              </a:rPr>
              <a:t>vô nghiệm nếu</a:t>
            </a:r>
            <a:endParaRPr lang="en-US" sz="2000">
              <a:latin typeface="Times New Roman" pitchFamily="18" charset="0"/>
              <a:cs typeface="Times New Roman" pitchFamily="18" charset="0"/>
            </a:endParaRPr>
          </a:p>
        </p:txBody>
      </p:sp>
      <p:graphicFrame>
        <p:nvGraphicFramePr>
          <p:cNvPr id="24" name="Object 23"/>
          <p:cNvGraphicFramePr>
            <a:graphicFrameLocks noChangeAspect="1"/>
          </p:cNvGraphicFramePr>
          <p:nvPr>
            <p:extLst>
              <p:ext uri="{D42A27DB-BD31-4B8C-83A1-F6EECF244321}">
                <p14:modId xmlns="" xmlns:p14="http://schemas.microsoft.com/office/powerpoint/2010/main" val="3123641300"/>
              </p:ext>
            </p:extLst>
          </p:nvPr>
        </p:nvGraphicFramePr>
        <p:xfrm>
          <a:off x="6391230" y="5165494"/>
          <a:ext cx="1381170" cy="701906"/>
        </p:xfrm>
        <a:graphic>
          <a:graphicData uri="http://schemas.openxmlformats.org/presentationml/2006/ole">
            <p:oleObj spid="_x0000_s12515" name="Equation" r:id="rId7" imgW="774360" imgH="393480" progId="Equation.DSMT4">
              <p:embed/>
            </p:oleObj>
          </a:graphicData>
        </a:graphic>
      </p:graphicFrame>
    </p:spTree>
    <p:extLst>
      <p:ext uri="{BB962C8B-B14F-4D97-AF65-F5344CB8AC3E}">
        <p14:creationId xmlns="" xmlns:p14="http://schemas.microsoft.com/office/powerpoint/2010/main" val="409243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par>
                                <p:cTn id="27" presetID="2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3978" y="447154"/>
            <a:ext cx="8359882" cy="6012030"/>
            <a:chOff x="511970" y="291831"/>
            <a:chExt cx="11146509" cy="5787959"/>
          </a:xfrm>
        </p:grpSpPr>
        <p:cxnSp>
          <p:nvCxnSpPr>
            <p:cNvPr id="5" name="Straight Connector 4">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0" name="TextBox 9"/>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1" name="Straight Connector 10">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14" name="TextBox 13"/>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5" name="TextBox 14"/>
          <p:cNvSpPr txBox="1"/>
          <p:nvPr/>
        </p:nvSpPr>
        <p:spPr>
          <a:xfrm>
            <a:off x="389081" y="1276290"/>
            <a:ext cx="4259119"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2. Hệ </a:t>
            </a:r>
            <a:r>
              <a:rPr lang="en-US" sz="2000" b="1" dirty="0" err="1" smtClean="0">
                <a:latin typeface="Times New Roman" pitchFamily="18" charset="0"/>
                <a:cs typeface="Times New Roman" pitchFamily="18" charset="0"/>
              </a:rPr>
              <a:t>phương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bậc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nhất</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hai</a:t>
            </a:r>
            <a:r>
              <a:rPr lang="en-US" sz="2000" b="1" smtClean="0">
                <a:latin typeface="Times New Roman" pitchFamily="18" charset="0"/>
                <a:cs typeface="Times New Roman" pitchFamily="18" charset="0"/>
              </a:rPr>
              <a:t> ẩn</a:t>
            </a:r>
            <a:endParaRPr lang="en-US" sz="2000" b="1" dirty="0">
              <a:latin typeface="Times New Roman" pitchFamily="18" charset="0"/>
              <a:cs typeface="Times New Roman" pitchFamily="18" charset="0"/>
            </a:endParaRPr>
          </a:p>
        </p:txBody>
      </p:sp>
      <p:pic>
        <p:nvPicPr>
          <p:cNvPr id="19" name="Picture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1999" y="1218998"/>
            <a:ext cx="4386875" cy="1448002"/>
          </a:xfrm>
          <a:prstGeom prst="rect">
            <a:avLst/>
          </a:prstGeom>
        </p:spPr>
      </p:pic>
      <p:sp>
        <p:nvSpPr>
          <p:cNvPr id="20" name="TextBox 19"/>
          <p:cNvSpPr txBox="1"/>
          <p:nvPr/>
        </p:nvSpPr>
        <p:spPr>
          <a:xfrm>
            <a:off x="4572000" y="2638961"/>
            <a:ext cx="4095660" cy="1323439"/>
          </a:xfrm>
          <a:prstGeom prst="rect">
            <a:avLst/>
          </a:prstGeom>
          <a:noFill/>
        </p:spPr>
        <p:txBody>
          <a:bodyPr wrap="square" rtlCol="0">
            <a:spAutoFit/>
          </a:bodyPr>
          <a:lstStyle/>
          <a:p>
            <a:pPr algn="just"/>
            <a:r>
              <a:rPr lang="en-US" sz="2000" smtClean="0">
                <a:latin typeface="Times New Roman" pitchFamily="18" charset="0"/>
                <a:cs typeface="Times New Roman" pitchFamily="18" charset="0"/>
              </a:rPr>
              <a:t>Phương pháp: </a:t>
            </a:r>
          </a:p>
          <a:p>
            <a:pPr algn="just"/>
            <a:r>
              <a:rPr lang="en-US" sz="2000" smtClean="0">
                <a:latin typeface="Times New Roman" pitchFamily="18" charset="0"/>
                <a:cs typeface="Times New Roman" pitchFamily="18" charset="0"/>
              </a:rPr>
              <a:t>Thay giá trị của a vào hệ phương trình</a:t>
            </a:r>
          </a:p>
          <a:p>
            <a:pPr algn="just"/>
            <a:r>
              <a:rPr lang="en-US" sz="2000" smtClean="0">
                <a:latin typeface="Times New Roman" pitchFamily="18" charset="0"/>
                <a:cs typeface="Times New Roman" pitchFamily="18" charset="0"/>
              </a:rPr>
              <a:t>=&gt; Giải hệ phương trình </a:t>
            </a:r>
          </a:p>
          <a:p>
            <a:pPr algn="just"/>
            <a:r>
              <a:rPr lang="en-US" sz="2000" smtClean="0">
                <a:latin typeface="Times New Roman" pitchFamily="18" charset="0"/>
                <a:cs typeface="Times New Roman" pitchFamily="18" charset="0"/>
              </a:rPr>
              <a:t>=&gt; Nếu hệ vô nghiệm thì tìm được a.</a:t>
            </a:r>
          </a:p>
        </p:txBody>
      </p:sp>
      <p:sp>
        <p:nvSpPr>
          <p:cNvPr id="21" name="Oval 20"/>
          <p:cNvSpPr/>
          <p:nvPr/>
        </p:nvSpPr>
        <p:spPr>
          <a:xfrm>
            <a:off x="5647038" y="2051802"/>
            <a:ext cx="304800" cy="3865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0" y="4038600"/>
            <a:ext cx="1447800" cy="369332"/>
          </a:xfrm>
          <a:prstGeom prst="rect">
            <a:avLst/>
          </a:prstGeom>
          <a:noFill/>
        </p:spPr>
        <p:txBody>
          <a:bodyPr wrap="square" rtlCol="0">
            <a:spAutoFit/>
          </a:bodyPr>
          <a:lstStyle/>
          <a:p>
            <a:r>
              <a:rPr lang="en-US" smtClean="0"/>
              <a:t>Cách khác:</a:t>
            </a:r>
            <a:endParaRPr lang="en-US"/>
          </a:p>
        </p:txBody>
      </p:sp>
      <p:graphicFrame>
        <p:nvGraphicFramePr>
          <p:cNvPr id="22" name="Object 21"/>
          <p:cNvGraphicFramePr>
            <a:graphicFrameLocks noChangeAspect="1"/>
          </p:cNvGraphicFramePr>
          <p:nvPr>
            <p:extLst>
              <p:ext uri="{D42A27DB-BD31-4B8C-83A1-F6EECF244321}">
                <p14:modId xmlns="" xmlns:p14="http://schemas.microsoft.com/office/powerpoint/2010/main" val="2171531081"/>
              </p:ext>
            </p:extLst>
          </p:nvPr>
        </p:nvGraphicFramePr>
        <p:xfrm>
          <a:off x="4631059" y="4398967"/>
          <a:ext cx="3979541" cy="842727"/>
        </p:xfrm>
        <a:graphic>
          <a:graphicData uri="http://schemas.openxmlformats.org/presentationml/2006/ole">
            <p:oleObj spid="_x0000_s13530" name="Equation" r:id="rId4" imgW="2158920" imgH="457200" progId="Equation.DSMT4">
              <p:embed/>
            </p:oleObj>
          </a:graphicData>
        </a:graphic>
      </p:graphicFrame>
      <p:sp>
        <p:nvSpPr>
          <p:cNvPr id="23" name="TextBox 22"/>
          <p:cNvSpPr txBox="1"/>
          <p:nvPr/>
        </p:nvSpPr>
        <p:spPr>
          <a:xfrm>
            <a:off x="4648200" y="5296626"/>
            <a:ext cx="2057400" cy="400110"/>
          </a:xfrm>
          <a:prstGeom prst="rect">
            <a:avLst/>
          </a:prstGeom>
          <a:noFill/>
        </p:spPr>
        <p:txBody>
          <a:bodyPr wrap="square" rtlCol="0">
            <a:spAutoFit/>
          </a:bodyPr>
          <a:lstStyle/>
          <a:p>
            <a:r>
              <a:rPr lang="en-US" sz="2000" smtClean="0">
                <a:latin typeface="Times New Roman" pitchFamily="18" charset="0"/>
                <a:cs typeface="Times New Roman" pitchFamily="18" charset="0"/>
              </a:rPr>
              <a:t>vô nghiệm nếu</a:t>
            </a:r>
            <a:endParaRPr lang="en-US" sz="2000">
              <a:latin typeface="Times New Roman" pitchFamily="18" charset="0"/>
              <a:cs typeface="Times New Roman" pitchFamily="18" charset="0"/>
            </a:endParaRPr>
          </a:p>
        </p:txBody>
      </p:sp>
      <p:graphicFrame>
        <p:nvGraphicFramePr>
          <p:cNvPr id="24" name="Object 23"/>
          <p:cNvGraphicFramePr>
            <a:graphicFrameLocks noChangeAspect="1"/>
          </p:cNvGraphicFramePr>
          <p:nvPr>
            <p:extLst>
              <p:ext uri="{D42A27DB-BD31-4B8C-83A1-F6EECF244321}">
                <p14:modId xmlns="" xmlns:p14="http://schemas.microsoft.com/office/powerpoint/2010/main" val="350981634"/>
              </p:ext>
            </p:extLst>
          </p:nvPr>
        </p:nvGraphicFramePr>
        <p:xfrm>
          <a:off x="6391230" y="5165494"/>
          <a:ext cx="1381170" cy="701906"/>
        </p:xfrm>
        <a:graphic>
          <a:graphicData uri="http://schemas.openxmlformats.org/presentationml/2006/ole">
            <p:oleObj spid="_x0000_s13531" name="Equation" r:id="rId5" imgW="774360" imgH="393480" progId="Equation.DSMT4">
              <p:embed/>
            </p:oleObj>
          </a:graphicData>
        </a:graphic>
      </p:graphicFrame>
      <p:pic>
        <p:nvPicPr>
          <p:cNvPr id="25" name="Picture 2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65530" y="1663497"/>
            <a:ext cx="3893153" cy="4203903"/>
          </a:xfrm>
          <a:prstGeom prst="rect">
            <a:avLst/>
          </a:prstGeom>
        </p:spPr>
      </p:pic>
      <p:sp>
        <p:nvSpPr>
          <p:cNvPr id="3" name="TextBox 2"/>
          <p:cNvSpPr txBox="1"/>
          <p:nvPr/>
        </p:nvSpPr>
        <p:spPr>
          <a:xfrm>
            <a:off x="4772617" y="5955268"/>
            <a:ext cx="3741517" cy="369332"/>
          </a:xfrm>
          <a:prstGeom prst="rect">
            <a:avLst/>
          </a:prstGeom>
          <a:noFill/>
        </p:spPr>
        <p:txBody>
          <a:bodyPr wrap="square" rtlCol="0">
            <a:spAutoFit/>
          </a:bodyPr>
          <a:lstStyle/>
          <a:p>
            <a:r>
              <a:rPr lang="en-US" smtClean="0">
                <a:solidFill>
                  <a:srgbClr val="C00000"/>
                </a:solidFill>
              </a:rPr>
              <a:t>Nhắc lại các trường hợp khác?</a:t>
            </a:r>
            <a:endParaRPr lang="en-US">
              <a:solidFill>
                <a:srgbClr val="C00000"/>
              </a:solidFill>
            </a:endParaRPr>
          </a:p>
        </p:txBody>
      </p:sp>
    </p:spTree>
    <p:extLst>
      <p:ext uri="{BB962C8B-B14F-4D97-AF65-F5344CB8AC3E}">
        <p14:creationId xmlns="" xmlns:p14="http://schemas.microsoft.com/office/powerpoint/2010/main" val="11154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3978" y="447154"/>
            <a:ext cx="8359882" cy="6012030"/>
            <a:chOff x="511970" y="291831"/>
            <a:chExt cx="11146509" cy="5787959"/>
          </a:xfrm>
        </p:grpSpPr>
        <p:cxnSp>
          <p:nvCxnSpPr>
            <p:cNvPr id="5" name="Straight Connector 4">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0" name="TextBox 9"/>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1" name="Straight Connector 10">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14" name="TextBox 13"/>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5" name="TextBox 14"/>
          <p:cNvSpPr txBox="1"/>
          <p:nvPr/>
        </p:nvSpPr>
        <p:spPr>
          <a:xfrm>
            <a:off x="457200" y="1295400"/>
            <a:ext cx="3962400" cy="707886"/>
          </a:xfrm>
          <a:prstGeom prst="rect">
            <a:avLst/>
          </a:prstGeom>
          <a:noFill/>
        </p:spPr>
        <p:txBody>
          <a:bodyPr wrap="square" rtlCol="0">
            <a:spAutoFit/>
          </a:bodyPr>
          <a:lstStyle/>
          <a:p>
            <a:r>
              <a:rPr lang="en-US" sz="2000" b="1" smtClean="0">
                <a:latin typeface="Times New Roman" pitchFamily="18" charset="0"/>
                <a:cs typeface="Times New Roman" pitchFamily="18" charset="0"/>
              </a:rPr>
              <a:t>3. Giải </a:t>
            </a:r>
            <a:r>
              <a:rPr lang="en-US" sz="2000" b="1" dirty="0" err="1" smtClean="0">
                <a:latin typeface="Times New Roman" pitchFamily="18" charset="0"/>
                <a:cs typeface="Times New Roman" pitchFamily="18" charset="0"/>
              </a:rPr>
              <a:t>hệ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phương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bằng</a:t>
            </a:r>
            <a:r>
              <a:rPr lang="en-US" sz="2000" b="1" smtClean="0">
                <a:latin typeface="Times New Roman" pitchFamily="18" charset="0"/>
                <a:cs typeface="Times New Roman" pitchFamily="18" charset="0"/>
              </a:rPr>
              <a:t> </a:t>
            </a:r>
          </a:p>
          <a:p>
            <a:r>
              <a:rPr lang="en-US" sz="2000" b="1" smtClean="0">
                <a:latin typeface="Times New Roman" pitchFamily="18" charset="0"/>
                <a:cs typeface="Times New Roman" pitchFamily="18" charset="0"/>
              </a:rPr>
              <a:t>phương </a:t>
            </a:r>
            <a:r>
              <a:rPr lang="en-US" sz="2000" b="1" err="1" smtClean="0">
                <a:latin typeface="Times New Roman" pitchFamily="18" charset="0"/>
                <a:cs typeface="Times New Roman" pitchFamily="18" charset="0"/>
              </a:rPr>
              <a:t>pháp</a:t>
            </a:r>
            <a:r>
              <a:rPr lang="en-US" sz="2000" b="1" smtClean="0">
                <a:latin typeface="Times New Roman" pitchFamily="18" charset="0"/>
                <a:cs typeface="Times New Roman" pitchFamily="18" charset="0"/>
              </a:rPr>
              <a:t> thế (5’)</a:t>
            </a:r>
            <a:endParaRPr lang="en-US" sz="2000" b="1" dirty="0">
              <a:latin typeface="Times New Roman" pitchFamily="18" charset="0"/>
              <a:cs typeface="Times New Roman" pitchFamily="18" charset="0"/>
            </a:endParaRPr>
          </a:p>
        </p:txBody>
      </p:sp>
      <p:sp>
        <p:nvSpPr>
          <p:cNvPr id="17" name="TextBox 16"/>
          <p:cNvSpPr txBox="1"/>
          <p:nvPr/>
        </p:nvSpPr>
        <p:spPr>
          <a:xfrm>
            <a:off x="457200" y="1973282"/>
            <a:ext cx="4060512" cy="4401205"/>
          </a:xfrm>
          <a:prstGeom prst="rect">
            <a:avLst/>
          </a:prstGeom>
          <a:noFill/>
        </p:spPr>
        <p:txBody>
          <a:bodyPr wrap="square" rtlCol="0">
            <a:spAutoFit/>
          </a:bodyPr>
          <a:lstStyle/>
          <a:p>
            <a:pPr algn="just"/>
            <a:r>
              <a:rPr lang="en-US" sz="2000" smtClean="0">
                <a:latin typeface="Times New Roman" pitchFamily="18" charset="0"/>
                <a:cs typeface="Times New Roman" pitchFamily="18" charset="0"/>
              </a:rPr>
              <a:t>* Quy tắc thế dùng để biến đổi một hệ phương trình thành hệ phương trình tương đương. </a:t>
            </a:r>
          </a:p>
          <a:p>
            <a:pPr algn="just"/>
            <a:r>
              <a:rPr lang="en-US" sz="2000" smtClean="0">
                <a:latin typeface="Times New Roman" pitchFamily="18" charset="0"/>
                <a:cs typeface="Times New Roman" pitchFamily="18" charset="0"/>
              </a:rPr>
              <a:t>* Quy tắc thế gồm hai bước sau:</a:t>
            </a:r>
          </a:p>
          <a:p>
            <a:pPr algn="just"/>
            <a:r>
              <a:rPr lang="en-US" sz="2000" smtClean="0">
                <a:latin typeface="Times New Roman" pitchFamily="18" charset="0"/>
                <a:cs typeface="Times New Roman" pitchFamily="18" charset="0"/>
              </a:rPr>
              <a:t>1/ Từ một phương trình của hệ đã cho (coi là phương trình thứ nhất), ta biểu diễn một ẩn theo ẩn kia rồi thế vào phương trình thứ hai để được một phương trình mới (chỉ còn một ẩn).</a:t>
            </a:r>
            <a:endParaRPr lang="en-US" sz="2000" dirty="0" smtClean="0">
              <a:latin typeface="Times New Roman" pitchFamily="18" charset="0"/>
              <a:cs typeface="Times New Roman" pitchFamily="18" charset="0"/>
            </a:endParaRPr>
          </a:p>
          <a:p>
            <a:pPr algn="just"/>
            <a:r>
              <a:rPr lang="en-US" sz="2000" smtClean="0">
                <a:latin typeface="Times New Roman" pitchFamily="18" charset="0"/>
                <a:cs typeface="Times New Roman" pitchFamily="18" charset="0"/>
              </a:rPr>
              <a:t>2/ Dùng phương trình mới ấy thay thế cho phương trình thứ hai trong hệ (phương trình thứ nhất cũng thường được thay thế bởi hệ thức biểu diễn một ẩn theo ẩn kia có được ở bước 1).</a:t>
            </a:r>
            <a:endParaRPr lang="en-US" sz="2000"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18" name="TextBox 17"/>
              <p:cNvSpPr txBox="1"/>
              <p:nvPr/>
            </p:nvSpPr>
            <p:spPr>
              <a:xfrm>
                <a:off x="4572000" y="1295400"/>
                <a:ext cx="4114800" cy="974562"/>
              </a:xfrm>
              <a:prstGeom prst="rect">
                <a:avLst/>
              </a:prstGeom>
              <a:noFill/>
            </p:spPr>
            <p:txBody>
              <a:bodyPr wrap="square" rtlCol="0">
                <a:spAutoFit/>
              </a:bodyPr>
              <a:lstStyle/>
              <a:p>
                <a:pPr algn="just"/>
                <a:r>
                  <a:rPr lang="en-US" sz="2000" u="sng" smtClean="0">
                    <a:latin typeface="Times New Roman" pitchFamily="18" charset="0"/>
                    <a:cs typeface="Times New Roman" pitchFamily="18" charset="0"/>
                  </a:rPr>
                  <a:t>Bài 1: </a:t>
                </a:r>
                <a:r>
                  <a:rPr lang="en-US" sz="2000" smtClean="0">
                    <a:latin typeface="Times New Roman" pitchFamily="18" charset="0"/>
                    <a:cs typeface="Times New Roman" pitchFamily="18" charset="0"/>
                  </a:rPr>
                  <a:t>Giải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err="1" smtClean="0">
                    <a:latin typeface="Times New Roman" pitchFamily="18" charset="0"/>
                    <a:cs typeface="Times New Roman" pitchFamily="18" charset="0"/>
                  </a:rPr>
                  <a:t>trình</a:t>
                </a:r>
                <a:r>
                  <a:rPr lang="en-US" sz="2000" smtClean="0">
                    <a:latin typeface="Times New Roman" pitchFamily="18" charset="0"/>
                    <a:cs typeface="Times New Roman" pitchFamily="18" charset="0"/>
                  </a:rPr>
                  <a:t> sau bằng phương pháp thế: </a:t>
                </a:r>
                <a:r>
                  <a:rPr lang="en-US" sz="2000" dirty="0" smtClean="0">
                    <a:latin typeface="Times New Roman" pitchFamily="18" charset="0"/>
                    <a:cs typeface="Times New Roman" pitchFamily="18" charset="0"/>
                  </a:rPr>
                  <a:t>(I)</a:t>
                </a:r>
                <a14:m>
                  <m:oMath xmlns:m="http://schemas.openxmlformats.org/officeDocument/2006/math">
                    <m:d>
                      <m:dPr>
                        <m:begChr m:val="{"/>
                        <m:endChr m:val=""/>
                        <m:ctrlPr>
                          <a:rPr lang="en-US" sz="2000" i="1" smtClean="0">
                            <a:latin typeface="Cambria Math" panose="02040503050406030204" pitchFamily="18" charset="0"/>
                            <a:cs typeface="Times New Roman" pitchFamily="18" charset="0"/>
                          </a:rPr>
                        </m:ctrlPr>
                      </m:dPr>
                      <m:e>
                        <m:eqArr>
                          <m:eqArrPr>
                            <m:ctrlPr>
                              <a:rPr lang="en-US" sz="2000" i="1" smtClean="0">
                                <a:latin typeface="Cambria Math" panose="02040503050406030204" pitchFamily="18" charset="0"/>
                                <a:cs typeface="Times New Roman" pitchFamily="18" charset="0"/>
                              </a:rPr>
                            </m:ctrlPr>
                          </m:eqArrPr>
                          <m:e>
                            <m:r>
                              <a:rPr lang="en-US" sz="2000" b="0" i="1" smtClean="0">
                                <a:latin typeface="Cambria Math"/>
                                <a:cs typeface="Times New Roman" pitchFamily="18" charset="0"/>
                              </a:rPr>
                              <m:t>2</m:t>
                            </m:r>
                            <m:r>
                              <a:rPr lang="en-US" sz="2000" b="0" i="1" smtClean="0">
                                <a:latin typeface="Cambria Math"/>
                                <a:cs typeface="Times New Roman" pitchFamily="18" charset="0"/>
                              </a:rPr>
                              <m:t>𝑥</m:t>
                            </m:r>
                            <m:r>
                              <a:rPr lang="en-US" sz="2000" b="0" i="1" smtClean="0">
                                <a:latin typeface="Cambria Math"/>
                                <a:cs typeface="Times New Roman" pitchFamily="18" charset="0"/>
                              </a:rPr>
                              <m:t>−</m:t>
                            </m:r>
                            <m:r>
                              <a:rPr lang="en-US" sz="2000" b="0" i="1" smtClean="0">
                                <a:latin typeface="Cambria Math"/>
                                <a:cs typeface="Times New Roman" pitchFamily="18" charset="0"/>
                              </a:rPr>
                              <m:t>𝑦</m:t>
                            </m:r>
                            <m:r>
                              <a:rPr lang="en-US" sz="2000" b="0" i="1" smtClean="0">
                                <a:latin typeface="Cambria Math"/>
                                <a:cs typeface="Times New Roman" pitchFamily="18" charset="0"/>
                              </a:rPr>
                              <m:t>=3</m:t>
                            </m:r>
                          </m:e>
                          <m:e>
                            <m:r>
                              <a:rPr lang="en-US" sz="2000" b="0" i="1" smtClean="0">
                                <a:latin typeface="Cambria Math"/>
                                <a:cs typeface="Times New Roman" pitchFamily="18" charset="0"/>
                              </a:rPr>
                              <m:t>𝑥</m:t>
                            </m:r>
                            <m:r>
                              <a:rPr lang="en-US" sz="2000" b="0" i="1" smtClean="0">
                                <a:latin typeface="Cambria Math"/>
                                <a:cs typeface="Times New Roman" pitchFamily="18" charset="0"/>
                              </a:rPr>
                              <m:t>+2</m:t>
                            </m:r>
                            <m:r>
                              <a:rPr lang="en-US" sz="2000" b="0" i="1" smtClean="0">
                                <a:latin typeface="Cambria Math"/>
                                <a:cs typeface="Times New Roman" pitchFamily="18" charset="0"/>
                              </a:rPr>
                              <m:t>𝑦</m:t>
                            </m:r>
                            <m:r>
                              <a:rPr lang="en-US" sz="2000" b="0" i="1" smtClean="0">
                                <a:latin typeface="Cambria Math"/>
                                <a:cs typeface="Times New Roman" pitchFamily="18" charset="0"/>
                              </a:rPr>
                              <m:t>=4</m:t>
                            </m:r>
                          </m:e>
                        </m:eqArr>
                      </m:e>
                    </m:d>
                  </m:oMath>
                </a14:m>
                <a:endParaRPr lang="en-US" sz="2000" u="sng" dirty="0">
                  <a:latin typeface="Times New Roman" pitchFamily="18" charset="0"/>
                  <a:cs typeface="Times New Roman"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4572000" y="1295400"/>
                <a:ext cx="4114800" cy="974562"/>
              </a:xfrm>
              <a:prstGeom prst="rect">
                <a:avLst/>
              </a:prstGeom>
              <a:blipFill rotWithShape="1">
                <a:blip r:embed="rId2" cstate="print"/>
                <a:stretch>
                  <a:fillRect l="-1481" t="-3145" r="-1481"/>
                </a:stretch>
              </a:blipFill>
            </p:spPr>
            <p:txBody>
              <a:bodyPr/>
              <a:lstStyle/>
              <a:p>
                <a:r>
                  <a:rPr lang="en-US">
                    <a:noFill/>
                  </a:rPr>
                  <a:t> </a:t>
                </a:r>
              </a:p>
            </p:txBody>
          </p:sp>
        </mc:Fallback>
      </mc:AlternateContent>
      <p:sp>
        <p:nvSpPr>
          <p:cNvPr id="19" name="TextBox 18"/>
          <p:cNvSpPr txBox="1"/>
          <p:nvPr/>
        </p:nvSpPr>
        <p:spPr>
          <a:xfrm>
            <a:off x="5829300" y="2209800"/>
            <a:ext cx="914400" cy="400110"/>
          </a:xfrm>
          <a:prstGeom prst="rect">
            <a:avLst/>
          </a:prstGeom>
          <a:noFill/>
        </p:spPr>
        <p:txBody>
          <a:bodyPr wrap="square" rtlCol="0">
            <a:spAutoFit/>
          </a:bodyPr>
          <a:lstStyle/>
          <a:p>
            <a:r>
              <a:rPr lang="en-US" sz="2000" i="1" u="sng" dirty="0" err="1" smtClean="0">
                <a:latin typeface="Times New Roman" pitchFamily="18" charset="0"/>
                <a:cs typeface="Times New Roman" pitchFamily="18" charset="0"/>
              </a:rPr>
              <a:t>Giải</a:t>
            </a:r>
            <a:endParaRPr lang="en-US" sz="2000" i="1" u="sng" dirty="0">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20" name="TextBox 19"/>
              <p:cNvSpPr txBox="1"/>
              <p:nvPr/>
            </p:nvSpPr>
            <p:spPr>
              <a:xfrm>
                <a:off x="4572000" y="2667000"/>
                <a:ext cx="2743200" cy="943785"/>
              </a:xfrm>
              <a:prstGeom prst="rect">
                <a:avLst/>
              </a:prstGeom>
              <a:noFill/>
            </p:spPr>
            <p:txBody>
              <a:bodyPr wrap="square" rtlCol="0">
                <a:spAutoFit/>
              </a:bodyPr>
              <a:lstStyle/>
              <a:p>
                <a:r>
                  <a:rPr lang="en-US" smtClean="0">
                    <a:latin typeface="Times New Roman" pitchFamily="18" charset="0"/>
                    <a:cs typeface="Times New Roman" pitchFamily="18" charset="0"/>
                  </a:rPr>
                  <a:t>Ta có: (</a:t>
                </a:r>
                <a:r>
                  <a:rPr lang="en-US" sz="2000" smtClean="0">
                    <a:latin typeface="Times New Roman" pitchFamily="18" charset="0"/>
                    <a:cs typeface="Times New Roman" pitchFamily="18" charset="0"/>
                  </a:rPr>
                  <a:t>I</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14:m>
                  <m:oMath xmlns:m="http://schemas.openxmlformats.org/officeDocument/2006/math">
                    <m:d>
                      <m:dPr>
                        <m:begChr m:val="{"/>
                        <m:endChr m:val=""/>
                        <m:ctrlPr>
                          <a:rPr lang="en-US" sz="2000" i="1">
                            <a:latin typeface="Cambria Math" panose="02040503050406030204" pitchFamily="18" charset="0"/>
                            <a:cs typeface="Times New Roman" pitchFamily="18" charset="0"/>
                          </a:rPr>
                        </m:ctrlPr>
                      </m:dPr>
                      <m:e>
                        <m:eqArr>
                          <m:eqArrPr>
                            <m:ctrlPr>
                              <a:rPr lang="en-US" sz="2000" i="1">
                                <a:latin typeface="Cambria Math" panose="02040503050406030204" pitchFamily="18" charset="0"/>
                                <a:cs typeface="Times New Roman" pitchFamily="18" charset="0"/>
                              </a:rPr>
                            </m:ctrlPr>
                          </m:eqArrPr>
                          <m:e>
                            <m:r>
                              <a:rPr lang="en-US" sz="2000" i="1">
                                <a:latin typeface="Cambria Math"/>
                                <a:cs typeface="Times New Roman" pitchFamily="18" charset="0"/>
                              </a:rPr>
                              <m:t>2</m:t>
                            </m:r>
                            <m:r>
                              <a:rPr lang="en-US" sz="2000" i="1">
                                <a:latin typeface="Cambria Math"/>
                                <a:cs typeface="Times New Roman" pitchFamily="18" charset="0"/>
                              </a:rPr>
                              <m:t>𝑥</m:t>
                            </m:r>
                            <m:r>
                              <a:rPr lang="en-US" sz="2000" i="1">
                                <a:latin typeface="Cambria Math"/>
                                <a:cs typeface="Times New Roman" pitchFamily="18" charset="0"/>
                              </a:rPr>
                              <m:t>−</m:t>
                            </m:r>
                            <m:r>
                              <a:rPr lang="en-US" sz="2000" i="1">
                                <a:latin typeface="Cambria Math"/>
                                <a:cs typeface="Times New Roman" pitchFamily="18" charset="0"/>
                              </a:rPr>
                              <m:t>𝑦</m:t>
                            </m:r>
                            <m:r>
                              <a:rPr lang="en-US" sz="2000" i="1">
                                <a:latin typeface="Cambria Math"/>
                                <a:cs typeface="Times New Roman" pitchFamily="18" charset="0"/>
                              </a:rPr>
                              <m:t>=3</m:t>
                            </m:r>
                          </m:e>
                          <m:e>
                            <m:r>
                              <a:rPr lang="en-US" sz="2000" i="1">
                                <a:latin typeface="Cambria Math"/>
                                <a:cs typeface="Times New Roman" pitchFamily="18" charset="0"/>
                              </a:rPr>
                              <m:t>𝑥</m:t>
                            </m:r>
                            <m:r>
                              <a:rPr lang="en-US" sz="2000" i="1">
                                <a:latin typeface="Cambria Math"/>
                                <a:cs typeface="Times New Roman" pitchFamily="18" charset="0"/>
                              </a:rPr>
                              <m:t>+2</m:t>
                            </m:r>
                            <m:r>
                              <a:rPr lang="en-US" sz="2000" i="1">
                                <a:latin typeface="Cambria Math"/>
                                <a:cs typeface="Times New Roman" pitchFamily="18" charset="0"/>
                              </a:rPr>
                              <m:t>𝑦</m:t>
                            </m:r>
                            <m:r>
                              <a:rPr lang="en-US" sz="2000" i="1">
                                <a:latin typeface="Cambria Math"/>
                                <a:cs typeface="Times New Roman" pitchFamily="18" charset="0"/>
                              </a:rPr>
                              <m:t>=4</m:t>
                            </m:r>
                          </m:e>
                        </m:eqArr>
                      </m:e>
                    </m:d>
                  </m:oMath>
                </a14:m>
                <a:endParaRPr lang="en-US" sz="2000" u="sng" dirty="0">
                  <a:latin typeface="Times New Roman" pitchFamily="18" charset="0"/>
                  <a:cs typeface="Times New Roman" pitchFamily="18" charset="0"/>
                </a:endParaRPr>
              </a:p>
              <a:p>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4572000" y="2667000"/>
                <a:ext cx="2743200" cy="943785"/>
              </a:xfrm>
              <a:prstGeom prst="rect">
                <a:avLst/>
              </a:prstGeom>
              <a:blipFill rotWithShape="1">
                <a:blip r:embed="rId3" cstate="print"/>
                <a:stretch>
                  <a:fillRect l="-1778"/>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1" name="TextBox 20"/>
              <p:cNvSpPr txBox="1"/>
              <p:nvPr/>
            </p:nvSpPr>
            <p:spPr>
              <a:xfrm>
                <a:off x="4572000" y="3390959"/>
                <a:ext cx="2667000" cy="618374"/>
              </a:xfrm>
              <a:prstGeom prst="rect">
                <a:avLst/>
              </a:prstGeom>
              <a:noFill/>
            </p:spPr>
            <p:txBody>
              <a:bodyPr wrap="square" rtlCol="0">
                <a:spAutoFit/>
              </a:bodyPr>
              <a:lstStyle/>
              <a:p>
                <a:r>
                  <a:rPr lang="en-US" smtClean="0">
                    <a:sym typeface="Wingdings" pitchFamily="2" charset="2"/>
                  </a:rPr>
                  <a:t> </a:t>
                </a:r>
                <a:r>
                  <a:rPr lang="en-US" smtClean="0"/>
                  <a:t>  </a:t>
                </a:r>
                <a14:m>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a:rPr>
                              <m:t>𝑦</m:t>
                            </m:r>
                            <m:r>
                              <a:rPr lang="en-US" b="0" i="1" smtClean="0">
                                <a:latin typeface="Cambria Math"/>
                              </a:rPr>
                              <m:t>=2</m:t>
                            </m:r>
                            <m:r>
                              <a:rPr lang="en-US" b="0" i="1" smtClean="0">
                                <a:latin typeface="Cambria Math"/>
                              </a:rPr>
                              <m:t>𝑥</m:t>
                            </m:r>
                            <m:r>
                              <a:rPr lang="en-US" b="0" i="1" smtClean="0">
                                <a:latin typeface="Cambria Math"/>
                              </a:rPr>
                              <m:t>−3</m:t>
                            </m:r>
                          </m:e>
                          <m:e>
                            <m:r>
                              <a:rPr lang="en-US" b="0" i="1" smtClean="0">
                                <a:latin typeface="Cambria Math"/>
                              </a:rPr>
                              <m:t>𝑥</m:t>
                            </m:r>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2</m:t>
                                </m:r>
                                <m:r>
                                  <a:rPr lang="en-US" b="0" i="1" smtClean="0">
                                    <a:latin typeface="Cambria Math"/>
                                  </a:rPr>
                                  <m:t>𝑥</m:t>
                                </m:r>
                                <m:r>
                                  <a:rPr lang="en-US" b="0" i="1" smtClean="0">
                                    <a:latin typeface="Cambria Math"/>
                                  </a:rPr>
                                  <m:t>−3</m:t>
                                </m:r>
                              </m:e>
                            </m:d>
                            <m:r>
                              <a:rPr lang="en-US" b="0" i="1" smtClean="0">
                                <a:latin typeface="Cambria Math"/>
                              </a:rPr>
                              <m:t>=4</m:t>
                            </m:r>
                          </m:e>
                        </m:eqArr>
                      </m:e>
                    </m:d>
                  </m:oMath>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4572000" y="3390959"/>
                <a:ext cx="2667000" cy="618374"/>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2" name="TextBox 21"/>
              <p:cNvSpPr txBox="1"/>
              <p:nvPr/>
            </p:nvSpPr>
            <p:spPr>
              <a:xfrm>
                <a:off x="6896100" y="3390959"/>
                <a:ext cx="2247900" cy="586186"/>
              </a:xfrm>
              <a:prstGeom prst="rect">
                <a:avLst/>
              </a:prstGeom>
              <a:noFill/>
            </p:spPr>
            <p:txBody>
              <a:bodyPr wrap="square" rtlCol="0">
                <a:spAutoFit/>
              </a:bodyPr>
              <a:lstStyle/>
              <a:p>
                <a:r>
                  <a:rPr lang="en-US" dirty="0" smtClean="0">
                    <a:sym typeface="Wingdings" pitchFamily="2" charset="2"/>
                  </a:rPr>
                  <a:t></a:t>
                </a:r>
                <a14:m>
                  <m:oMath xmlns:m="http://schemas.openxmlformats.org/officeDocument/2006/math">
                    <m:d>
                      <m:dPr>
                        <m:begChr m:val="{"/>
                        <m:endChr m:val=""/>
                        <m:ctrlPr>
                          <a:rPr lang="en-US" i="1" smtClean="0">
                            <a:latin typeface="Cambria Math" panose="02040503050406030204" pitchFamily="18" charset="0"/>
                            <a:sym typeface="Wingdings" pitchFamily="2" charset="2"/>
                          </a:rPr>
                        </m:ctrlPr>
                      </m:dPr>
                      <m:e>
                        <m:eqArr>
                          <m:eqArrPr>
                            <m:ctrlPr>
                              <a:rPr lang="en-US" i="1" smtClean="0">
                                <a:latin typeface="Cambria Math" panose="02040503050406030204" pitchFamily="18" charset="0"/>
                                <a:sym typeface="Wingdings" pitchFamily="2" charset="2"/>
                              </a:rPr>
                            </m:ctrlPr>
                          </m:eqArrPr>
                          <m:e>
                            <m:r>
                              <a:rPr lang="en-US" b="0" i="1" smtClean="0">
                                <a:latin typeface="Cambria Math"/>
                                <a:sym typeface="Wingdings" pitchFamily="2" charset="2"/>
                              </a:rPr>
                              <m:t>𝑦</m:t>
                            </m:r>
                            <m:r>
                              <a:rPr lang="en-US" b="0" i="1" smtClean="0">
                                <a:latin typeface="Cambria Math"/>
                                <a:sym typeface="Wingdings" pitchFamily="2" charset="2"/>
                              </a:rPr>
                              <m:t>=2</m:t>
                            </m:r>
                            <m:r>
                              <a:rPr lang="en-US" b="0" i="1" smtClean="0">
                                <a:latin typeface="Cambria Math"/>
                                <a:sym typeface="Wingdings" pitchFamily="2" charset="2"/>
                              </a:rPr>
                              <m:t>𝑥</m:t>
                            </m:r>
                            <m:r>
                              <a:rPr lang="en-US" b="0" i="1" smtClean="0">
                                <a:latin typeface="Cambria Math"/>
                                <a:sym typeface="Wingdings" pitchFamily="2" charset="2"/>
                              </a:rPr>
                              <m:t>−3</m:t>
                            </m:r>
                          </m:e>
                          <m:e>
                            <m:r>
                              <a:rPr lang="en-US" b="0" i="1" smtClean="0">
                                <a:latin typeface="Cambria Math"/>
                                <a:sym typeface="Wingdings" pitchFamily="2" charset="2"/>
                              </a:rPr>
                              <m:t>5</m:t>
                            </m:r>
                            <m:r>
                              <a:rPr lang="en-US" b="0" i="1" smtClean="0">
                                <a:latin typeface="Cambria Math"/>
                                <a:sym typeface="Wingdings" pitchFamily="2" charset="2"/>
                              </a:rPr>
                              <m:t>𝑥</m:t>
                            </m:r>
                            <m:r>
                              <a:rPr lang="en-US" b="0" i="1" smtClean="0">
                                <a:latin typeface="Cambria Math"/>
                                <a:sym typeface="Wingdings" pitchFamily="2" charset="2"/>
                              </a:rPr>
                              <m:t>−6=4</m:t>
                            </m:r>
                          </m:e>
                        </m:eqArr>
                      </m:e>
                    </m:d>
                  </m:oMath>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6896100" y="3390959"/>
                <a:ext cx="2247900" cy="586186"/>
              </a:xfrm>
              <a:prstGeom prst="rect">
                <a:avLst/>
              </a:prstGeom>
              <a:blipFill rotWithShape="1">
                <a:blip r:embed="rId5" cstate="print"/>
                <a:stretch>
                  <a:fillRect l="-2168"/>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3" name="TextBox 22"/>
              <p:cNvSpPr txBox="1"/>
              <p:nvPr/>
            </p:nvSpPr>
            <p:spPr>
              <a:xfrm>
                <a:off x="4648200" y="4160984"/>
                <a:ext cx="1676400" cy="562013"/>
              </a:xfrm>
              <a:prstGeom prst="rect">
                <a:avLst/>
              </a:prstGeom>
              <a:noFill/>
            </p:spPr>
            <p:txBody>
              <a:bodyPr wrap="square" rtlCol="0">
                <a:spAutoFit/>
              </a:bodyPr>
              <a:lstStyle/>
              <a:p>
                <a:r>
                  <a:rPr lang="en-US" dirty="0" smtClean="0">
                    <a:sym typeface="Wingdings" pitchFamily="2" charset="2"/>
                  </a:rPr>
                  <a:t> </a:t>
                </a:r>
                <a14:m>
                  <m:oMath xmlns:m="http://schemas.openxmlformats.org/officeDocument/2006/math">
                    <m:d>
                      <m:dPr>
                        <m:begChr m:val="{"/>
                        <m:endChr m:val=""/>
                        <m:ctrlPr>
                          <a:rPr lang="en-US" i="1" smtClean="0">
                            <a:latin typeface="Cambria Math" panose="02040503050406030204" pitchFamily="18" charset="0"/>
                            <a:sym typeface="Wingdings" pitchFamily="2" charset="2"/>
                          </a:rPr>
                        </m:ctrlPr>
                      </m:dPr>
                      <m:e>
                        <m:eqArr>
                          <m:eqArrPr>
                            <m:ctrlPr>
                              <a:rPr lang="en-US" i="1" smtClean="0">
                                <a:latin typeface="Cambria Math" panose="02040503050406030204" pitchFamily="18" charset="0"/>
                                <a:sym typeface="Wingdings" pitchFamily="2" charset="2"/>
                              </a:rPr>
                            </m:ctrlPr>
                          </m:eqArrPr>
                          <m:e>
                            <m:r>
                              <a:rPr lang="en-US" b="0" i="1" smtClean="0">
                                <a:latin typeface="Cambria Math"/>
                                <a:sym typeface="Wingdings" pitchFamily="2" charset="2"/>
                              </a:rPr>
                              <m:t>𝑦</m:t>
                            </m:r>
                            <m:r>
                              <a:rPr lang="en-US" b="0" i="1" smtClean="0">
                                <a:latin typeface="Cambria Math"/>
                                <a:sym typeface="Wingdings" pitchFamily="2" charset="2"/>
                              </a:rPr>
                              <m:t>=2</m:t>
                            </m:r>
                            <m:r>
                              <a:rPr lang="en-US" b="0" i="1" smtClean="0">
                                <a:latin typeface="Cambria Math"/>
                                <a:sym typeface="Wingdings" pitchFamily="2" charset="2"/>
                              </a:rPr>
                              <m:t>𝑥</m:t>
                            </m:r>
                            <m:r>
                              <a:rPr lang="en-US" b="0" i="1" smtClean="0">
                                <a:latin typeface="Cambria Math"/>
                                <a:sym typeface="Wingdings" pitchFamily="2" charset="2"/>
                              </a:rPr>
                              <m:t>−3</m:t>
                            </m:r>
                          </m:e>
                          <m:e>
                            <m:r>
                              <a:rPr lang="en-US" b="0" i="1" smtClean="0">
                                <a:latin typeface="Cambria Math"/>
                                <a:sym typeface="Wingdings" pitchFamily="2" charset="2"/>
                              </a:rPr>
                              <m:t>𝑥</m:t>
                            </m:r>
                            <m:r>
                              <a:rPr lang="en-US" b="0" i="1" smtClean="0">
                                <a:latin typeface="Cambria Math"/>
                                <a:sym typeface="Wingdings" pitchFamily="2" charset="2"/>
                              </a:rPr>
                              <m:t>=2</m:t>
                            </m:r>
                          </m:e>
                        </m:eqArr>
                      </m:e>
                    </m:d>
                  </m:oMath>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4648200" y="4160984"/>
                <a:ext cx="1676400" cy="562013"/>
              </a:xfrm>
              <a:prstGeom prst="rect">
                <a:avLst/>
              </a:prstGeom>
              <a:blipFill rotWithShape="1">
                <a:blip r:embed="rId6" cstate="print"/>
                <a:stretch>
                  <a:fillRect l="-327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4" name="TextBox 23"/>
              <p:cNvSpPr txBox="1"/>
              <p:nvPr/>
            </p:nvSpPr>
            <p:spPr>
              <a:xfrm>
                <a:off x="6324600" y="4160984"/>
                <a:ext cx="1371600" cy="601575"/>
              </a:xfrm>
              <a:prstGeom prst="rect">
                <a:avLst/>
              </a:prstGeom>
              <a:noFill/>
            </p:spPr>
            <p:txBody>
              <a:bodyPr wrap="square" rtlCol="0">
                <a:spAutoFit/>
              </a:bodyPr>
              <a:lstStyle/>
              <a:p>
                <a:r>
                  <a:rPr lang="en-US" dirty="0" smtClean="0">
                    <a:sym typeface="Wingdings" pitchFamily="2" charset="2"/>
                  </a:rPr>
                  <a:t> </a:t>
                </a:r>
                <a14:m>
                  <m:oMath xmlns:m="http://schemas.openxmlformats.org/officeDocument/2006/math">
                    <m:d>
                      <m:dPr>
                        <m:begChr m:val="{"/>
                        <m:endChr m:val=""/>
                        <m:ctrlPr>
                          <a:rPr lang="en-US" i="1" smtClean="0">
                            <a:latin typeface="Cambria Math" panose="02040503050406030204" pitchFamily="18" charset="0"/>
                            <a:sym typeface="Wingdings" pitchFamily="2" charset="2"/>
                          </a:rPr>
                        </m:ctrlPr>
                      </m:dPr>
                      <m:e>
                        <m:eqArr>
                          <m:eqArrPr>
                            <m:ctrlPr>
                              <a:rPr lang="en-US" i="1" smtClean="0">
                                <a:latin typeface="Cambria Math" panose="02040503050406030204" pitchFamily="18" charset="0"/>
                                <a:sym typeface="Wingdings" pitchFamily="2" charset="2"/>
                              </a:rPr>
                            </m:ctrlPr>
                          </m:eqArrPr>
                          <m:e>
                            <m:r>
                              <a:rPr lang="en-US" b="0" i="1" smtClean="0">
                                <a:latin typeface="Cambria Math"/>
                                <a:sym typeface="Wingdings" pitchFamily="2" charset="2"/>
                              </a:rPr>
                              <m:t>𝑥</m:t>
                            </m:r>
                            <m:r>
                              <a:rPr lang="en-US" b="0" i="1" smtClean="0">
                                <a:latin typeface="Cambria Math"/>
                                <a:sym typeface="Wingdings" pitchFamily="2" charset="2"/>
                              </a:rPr>
                              <m:t>=2</m:t>
                            </m:r>
                          </m:e>
                          <m:e>
                            <m:r>
                              <a:rPr lang="en-US" b="0" i="1" smtClean="0">
                                <a:latin typeface="Cambria Math"/>
                                <a:sym typeface="Wingdings" pitchFamily="2" charset="2"/>
                              </a:rPr>
                              <m:t>𝑦</m:t>
                            </m:r>
                            <m:r>
                              <a:rPr lang="en-US" b="0" i="1" smtClean="0">
                                <a:latin typeface="Cambria Math"/>
                                <a:sym typeface="Wingdings" pitchFamily="2" charset="2"/>
                              </a:rPr>
                              <m:t>=1</m:t>
                            </m:r>
                          </m:e>
                        </m:eqArr>
                      </m:e>
                    </m:d>
                  </m:oMath>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6324600" y="4160984"/>
                <a:ext cx="1371600" cy="601575"/>
              </a:xfrm>
              <a:prstGeom prst="rect">
                <a:avLst/>
              </a:prstGeom>
              <a:blipFill rotWithShape="1">
                <a:blip r:embed="rId7" cstate="print"/>
                <a:stretch>
                  <a:fillRect l="-4000"/>
                </a:stretch>
              </a:blipFill>
            </p:spPr>
            <p:txBody>
              <a:bodyPr/>
              <a:lstStyle/>
              <a:p>
                <a:r>
                  <a:rPr lang="en-US">
                    <a:noFill/>
                  </a:rPr>
                  <a:t> </a:t>
                </a:r>
              </a:p>
            </p:txBody>
          </p:sp>
        </mc:Fallback>
      </mc:AlternateContent>
      <p:sp>
        <p:nvSpPr>
          <p:cNvPr id="25" name="TextBox 24"/>
          <p:cNvSpPr txBox="1"/>
          <p:nvPr/>
        </p:nvSpPr>
        <p:spPr>
          <a:xfrm>
            <a:off x="4615854" y="4774227"/>
            <a:ext cx="4128006" cy="369332"/>
          </a:xfrm>
          <a:prstGeom prst="rect">
            <a:avLst/>
          </a:prstGeom>
          <a:noFill/>
        </p:spPr>
        <p:txBody>
          <a:bodyPr wrap="square" rtlCol="0">
            <a:spAutoFit/>
          </a:bodyPr>
          <a:lstStyle/>
          <a:p>
            <a:r>
              <a:rPr lang="en-US" smtClean="0">
                <a:latin typeface="Times New Roman" pitchFamily="18" charset="0"/>
                <a:cs typeface="Times New Roman" pitchFamily="18" charset="0"/>
              </a:rPr>
              <a:t>Vậy </a:t>
            </a:r>
            <a:r>
              <a:rPr lang="en-US" err="1" smtClean="0">
                <a:latin typeface="Times New Roman" pitchFamily="18" charset="0"/>
                <a:cs typeface="Times New Roman" pitchFamily="18" charset="0"/>
              </a:rPr>
              <a:t>hệ</a:t>
            </a:r>
            <a:r>
              <a:rPr lang="en-US" smtClean="0">
                <a:latin typeface="Times New Roman" pitchFamily="18" charset="0"/>
                <a:cs typeface="Times New Roman" pitchFamily="18" charset="0"/>
              </a:rPr>
              <a:t> có </a:t>
            </a:r>
            <a:r>
              <a:rPr lang="en-US" dirty="0" err="1" smtClean="0">
                <a:latin typeface="Times New Roman" pitchFamily="18" charset="0"/>
                <a:cs typeface="Times New Roman" pitchFamily="18" charset="0"/>
              </a:rPr>
              <a:t>nghiệm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duy</a:t>
            </a:r>
            <a:r>
              <a:rPr lang="en-US" dirty="0" smtClean="0">
                <a:latin typeface="Times New Roman" pitchFamily="18" charset="0"/>
                <a:cs typeface="Times New Roman" pitchFamily="18" charset="0"/>
              </a:rPr>
              <a:t> </a:t>
            </a:r>
            <a:r>
              <a:rPr lang="en-US" err="1" smtClean="0">
                <a:latin typeface="Times New Roman" pitchFamily="18" charset="0"/>
                <a:cs typeface="Times New Roman" pitchFamily="18" charset="0"/>
              </a:rPr>
              <a:t>nhất</a:t>
            </a:r>
            <a:r>
              <a:rPr lang="en-US" smtClean="0">
                <a:latin typeface="Times New Roman" pitchFamily="18" charset="0"/>
                <a:cs typeface="Times New Roman" pitchFamily="18" charset="0"/>
              </a:rPr>
              <a:t> (x ; y) = (2 ; 1</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6" name="TextBox 25"/>
          <p:cNvSpPr txBox="1"/>
          <p:nvPr/>
        </p:nvSpPr>
        <p:spPr>
          <a:xfrm>
            <a:off x="4772617" y="5193268"/>
            <a:ext cx="3914183" cy="369332"/>
          </a:xfrm>
          <a:prstGeom prst="rect">
            <a:avLst/>
          </a:prstGeom>
          <a:noFill/>
        </p:spPr>
        <p:txBody>
          <a:bodyPr wrap="square" rtlCol="0">
            <a:spAutoFit/>
          </a:bodyPr>
          <a:lstStyle/>
          <a:p>
            <a:r>
              <a:rPr lang="en-US" smtClean="0">
                <a:solidFill>
                  <a:srgbClr val="FF0000"/>
                </a:solidFill>
              </a:rPr>
              <a:t>Em hãy nêu cách làm khác?</a:t>
            </a:r>
            <a:endParaRPr lang="en-US">
              <a:solidFill>
                <a:srgbClr val="FF0000"/>
              </a:solidFill>
            </a:endParaRPr>
          </a:p>
        </p:txBody>
      </p:sp>
      <mc:AlternateContent xmlns:mc="http://schemas.openxmlformats.org/markup-compatibility/2006">
        <mc:Choice xmlns="" xmlns:a14="http://schemas.microsoft.com/office/drawing/2010/main" Requires="a14">
          <p:sp>
            <p:nvSpPr>
              <p:cNvPr id="27" name="TextBox 26"/>
              <p:cNvSpPr txBox="1"/>
              <p:nvPr/>
            </p:nvSpPr>
            <p:spPr>
              <a:xfrm>
                <a:off x="5829300" y="5586014"/>
                <a:ext cx="2552700" cy="618374"/>
              </a:xfrm>
              <a:prstGeom prst="rect">
                <a:avLst/>
              </a:prstGeom>
              <a:noFill/>
            </p:spPr>
            <p:txBody>
              <a:bodyPr wrap="square" rtlCol="0">
                <a:spAutoFit/>
              </a:bodyPr>
              <a:lstStyle/>
              <a:p>
                <a:r>
                  <a:rPr lang="en-US" smtClean="0">
                    <a:sym typeface="Wingdings" pitchFamily="2" charset="2"/>
                  </a:rPr>
                  <a:t></a:t>
                </a:r>
                <a14:m>
                  <m:oMath xmlns:m="http://schemas.openxmlformats.org/officeDocument/2006/math">
                    <m:d>
                      <m:dPr>
                        <m:begChr m:val="{"/>
                        <m:endChr m:val=""/>
                        <m:ctrlPr>
                          <a:rPr lang="en-US" i="1" smtClean="0">
                            <a:latin typeface="Cambria Math" panose="02040503050406030204" pitchFamily="18" charset="0"/>
                            <a:sym typeface="Wingdings" pitchFamily="2" charset="2"/>
                          </a:rPr>
                        </m:ctrlPr>
                      </m:dPr>
                      <m:e>
                        <m:eqArr>
                          <m:eqArrPr>
                            <m:ctrlPr>
                              <a:rPr lang="en-US" i="1" smtClean="0">
                                <a:latin typeface="Cambria Math" panose="02040503050406030204" pitchFamily="18" charset="0"/>
                                <a:sym typeface="Wingdings" pitchFamily="2" charset="2"/>
                              </a:rPr>
                            </m:ctrlPr>
                          </m:eqArrPr>
                          <m:e>
                            <m:r>
                              <a:rPr lang="en-US" b="0" i="1" smtClean="0">
                                <a:latin typeface="Cambria Math"/>
                                <a:sym typeface="Wingdings" pitchFamily="2" charset="2"/>
                              </a:rPr>
                              <m:t>2(4−2</m:t>
                            </m:r>
                            <m:r>
                              <a:rPr lang="en-US" b="0" i="1" smtClean="0">
                                <a:latin typeface="Cambria Math"/>
                                <a:sym typeface="Wingdings" pitchFamily="2" charset="2"/>
                              </a:rPr>
                              <m:t>𝑦</m:t>
                            </m:r>
                            <m:r>
                              <a:rPr lang="en-US" b="0" i="1" smtClean="0">
                                <a:latin typeface="Cambria Math"/>
                                <a:sym typeface="Wingdings" pitchFamily="2" charset="2"/>
                              </a:rPr>
                              <m:t>)−</m:t>
                            </m:r>
                            <m:r>
                              <a:rPr lang="en-US" b="0" i="1" smtClean="0">
                                <a:latin typeface="Cambria Math"/>
                                <a:sym typeface="Wingdings" pitchFamily="2" charset="2"/>
                              </a:rPr>
                              <m:t>𝑦</m:t>
                            </m:r>
                            <m:r>
                              <a:rPr lang="en-US" b="0" i="1" smtClean="0">
                                <a:latin typeface="Cambria Math"/>
                                <a:sym typeface="Wingdings" pitchFamily="2" charset="2"/>
                              </a:rPr>
                              <m:t>=3</m:t>
                            </m:r>
                          </m:e>
                          <m:e>
                            <m:r>
                              <a:rPr lang="en-US" b="0" i="1" smtClean="0">
                                <a:latin typeface="Cambria Math"/>
                                <a:sym typeface="Wingdings" pitchFamily="2" charset="2"/>
                              </a:rPr>
                              <m:t>𝑥</m:t>
                            </m:r>
                            <m:r>
                              <a:rPr lang="en-US" b="0" i="1" smtClean="0">
                                <a:latin typeface="Cambria Math"/>
                                <a:sym typeface="Wingdings" pitchFamily="2" charset="2"/>
                              </a:rPr>
                              <m:t>=4−2</m:t>
                            </m:r>
                            <m:r>
                              <a:rPr lang="en-US" b="0" i="1" smtClean="0">
                                <a:latin typeface="Cambria Math"/>
                                <a:sym typeface="Wingdings" pitchFamily="2" charset="2"/>
                              </a:rPr>
                              <m:t>𝑦</m:t>
                            </m:r>
                          </m:e>
                        </m:eqArr>
                        <m:r>
                          <a:rPr lang="en-US" b="0" i="1" smtClean="0">
                            <a:latin typeface="Cambria Math"/>
                            <a:sym typeface="Wingdings" pitchFamily="2" charset="2"/>
                          </a:rPr>
                          <m:t>…</m:t>
                        </m:r>
                      </m:e>
                    </m:d>
                  </m:oMath>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5829300" y="5586014"/>
                <a:ext cx="2552700" cy="618374"/>
              </a:xfrm>
              <a:prstGeom prst="rect">
                <a:avLst/>
              </a:prstGeom>
              <a:blipFill rotWithShape="1">
                <a:blip r:embed="rId8" cstate="print"/>
                <a:stretch>
                  <a:fillRect l="-1909"/>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28" name="Rectangle 27"/>
              <p:cNvSpPr/>
              <p:nvPr/>
            </p:nvSpPr>
            <p:spPr>
              <a:xfrm>
                <a:off x="4514041" y="5595054"/>
                <a:ext cx="1429559" cy="609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cs typeface="Times New Roman" pitchFamily="18" charset="0"/>
                            </a:rPr>
                          </m:ctrlPr>
                        </m:dPr>
                        <m:e>
                          <m:eqArr>
                            <m:eqArrPr>
                              <m:ctrlPr>
                                <a:rPr lang="en-US" i="1">
                                  <a:latin typeface="Cambria Math" panose="02040503050406030204" pitchFamily="18" charset="0"/>
                                  <a:cs typeface="Times New Roman" pitchFamily="18" charset="0"/>
                                </a:rPr>
                              </m:ctrlPr>
                            </m:eqArrPr>
                            <m:e>
                              <m:r>
                                <a:rPr lang="en-US" i="1">
                                  <a:latin typeface="Cambria Math"/>
                                  <a:cs typeface="Times New Roman" pitchFamily="18" charset="0"/>
                                </a:rPr>
                                <m:t>2</m:t>
                              </m:r>
                              <m:r>
                                <a:rPr lang="en-US" i="1">
                                  <a:latin typeface="Cambria Math"/>
                                  <a:cs typeface="Times New Roman" pitchFamily="18" charset="0"/>
                                </a:rPr>
                                <m:t>𝑥</m:t>
                              </m:r>
                              <m:r>
                                <a:rPr lang="en-US" i="1">
                                  <a:latin typeface="Cambria Math"/>
                                  <a:cs typeface="Times New Roman" pitchFamily="18" charset="0"/>
                                </a:rPr>
                                <m:t>−</m:t>
                              </m:r>
                              <m:r>
                                <a:rPr lang="en-US" i="1">
                                  <a:latin typeface="Cambria Math"/>
                                  <a:cs typeface="Times New Roman" pitchFamily="18" charset="0"/>
                                </a:rPr>
                                <m:t>𝑦</m:t>
                              </m:r>
                              <m:r>
                                <a:rPr lang="en-US" i="1">
                                  <a:latin typeface="Cambria Math"/>
                                  <a:cs typeface="Times New Roman" pitchFamily="18" charset="0"/>
                                </a:rPr>
                                <m:t>=3</m:t>
                              </m:r>
                            </m:e>
                            <m:e>
                              <m:r>
                                <a:rPr lang="en-US" i="1">
                                  <a:latin typeface="Cambria Math"/>
                                  <a:cs typeface="Times New Roman" pitchFamily="18" charset="0"/>
                                </a:rPr>
                                <m:t>𝑥</m:t>
                              </m:r>
                              <m:r>
                                <a:rPr lang="en-US" i="1">
                                  <a:latin typeface="Cambria Math"/>
                                  <a:cs typeface="Times New Roman" pitchFamily="18" charset="0"/>
                                </a:rPr>
                                <m:t>+2</m:t>
                              </m:r>
                              <m:r>
                                <a:rPr lang="en-US" i="1">
                                  <a:latin typeface="Cambria Math"/>
                                  <a:cs typeface="Times New Roman" pitchFamily="18" charset="0"/>
                                </a:rPr>
                                <m:t>𝑦</m:t>
                              </m:r>
                              <m:r>
                                <a:rPr lang="en-US" i="1">
                                  <a:latin typeface="Cambria Math"/>
                                  <a:cs typeface="Times New Roman" pitchFamily="18" charset="0"/>
                                </a:rPr>
                                <m:t>=4</m:t>
                              </m:r>
                            </m:e>
                          </m:eqArr>
                        </m:e>
                      </m:d>
                    </m:oMath>
                  </m:oMathPara>
                </a14:m>
                <a:endParaRPr lang="en-US"/>
              </a:p>
            </p:txBody>
          </p:sp>
        </mc:Choice>
        <mc:Fallback>
          <p:sp>
            <p:nvSpPr>
              <p:cNvPr id="28" name="Rectangle 27"/>
              <p:cNvSpPr>
                <a:spLocks noRot="1" noChangeAspect="1" noMove="1" noResize="1" noEditPoints="1" noAdjustHandles="1" noChangeArrowheads="1" noChangeShapeType="1" noTextEdit="1"/>
              </p:cNvSpPr>
              <p:nvPr/>
            </p:nvSpPr>
            <p:spPr>
              <a:xfrm>
                <a:off x="4514041" y="5595054"/>
                <a:ext cx="1429559" cy="609334"/>
              </a:xfrm>
              <a:prstGeom prst="rect">
                <a:avLst/>
              </a:prstGeom>
              <a:blipFill rotWithShape="1">
                <a:blip r:embed="rId9"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12655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arn(inVertical)">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arn(inVertical)">
                                      <p:cBhvr>
                                        <p:cTn id="18" dur="500"/>
                                        <p:tgtEl>
                                          <p:spTgt spid="1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arn(inVertical)">
                                      <p:cBhvr>
                                        <p:cTn id="23" dur="500"/>
                                        <p:tgtEl>
                                          <p:spTgt spid="1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800" decel="100000"/>
                                        <p:tgtEl>
                                          <p:spTgt spid="17">
                                            <p:txEl>
                                              <p:pRg st="3" end="3"/>
                                            </p:txEl>
                                          </p:spTgt>
                                        </p:tgtEl>
                                      </p:cBhvr>
                                    </p:animEffect>
                                    <p:anim calcmode="lin" valueType="num">
                                      <p:cBhvr>
                                        <p:cTn id="29" dur="800" decel="100000" fill="hold"/>
                                        <p:tgtEl>
                                          <p:spTgt spid="17">
                                            <p:txEl>
                                              <p:pRg st="3" end="3"/>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7">
                                            <p:txEl>
                                              <p:pRg st="3" end="3"/>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7">
                                            <p:txEl>
                                              <p:pRg st="3" end="3"/>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7">
                                            <p:txEl>
                                              <p:pRg st="3" end="3"/>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2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1000" fill="hold"/>
                                        <p:tgtEl>
                                          <p:spTgt spid="23"/>
                                        </p:tgtEl>
                                        <p:attrNameLst>
                                          <p:attrName>ppt_w</p:attrName>
                                        </p:attrNameLst>
                                      </p:cBhvr>
                                      <p:tavLst>
                                        <p:tav tm="0">
                                          <p:val>
                                            <p:fltVal val="0"/>
                                          </p:val>
                                        </p:tav>
                                        <p:tav tm="100000">
                                          <p:val>
                                            <p:strVal val="#ppt_w"/>
                                          </p:val>
                                        </p:tav>
                                      </p:tavLst>
                                    </p:anim>
                                    <p:anim calcmode="lin" valueType="num">
                                      <p:cBhvr>
                                        <p:cTn id="69" dur="1000" fill="hold"/>
                                        <p:tgtEl>
                                          <p:spTgt spid="23"/>
                                        </p:tgtEl>
                                        <p:attrNameLst>
                                          <p:attrName>ppt_h</p:attrName>
                                        </p:attrNameLst>
                                      </p:cBhvr>
                                      <p:tavLst>
                                        <p:tav tm="0">
                                          <p:val>
                                            <p:fltVal val="0"/>
                                          </p:val>
                                        </p:tav>
                                        <p:tav tm="100000">
                                          <p:val>
                                            <p:strVal val="#ppt_h"/>
                                          </p:val>
                                        </p:tav>
                                      </p:tavLst>
                                    </p:anim>
                                    <p:anim calcmode="lin" valueType="num">
                                      <p:cBhvr>
                                        <p:cTn id="70" dur="1000" fill="hold"/>
                                        <p:tgtEl>
                                          <p:spTgt spid="23"/>
                                        </p:tgtEl>
                                        <p:attrNameLst>
                                          <p:attrName>style.rotation</p:attrName>
                                        </p:attrNameLst>
                                      </p:cBhvr>
                                      <p:tavLst>
                                        <p:tav tm="0">
                                          <p:val>
                                            <p:fltVal val="90"/>
                                          </p:val>
                                        </p:tav>
                                        <p:tav tm="100000">
                                          <p:val>
                                            <p:fltVal val="0"/>
                                          </p:val>
                                        </p:tav>
                                      </p:tavLst>
                                    </p:anim>
                                    <p:animEffect transition="in" filter="fade">
                                      <p:cBhvr>
                                        <p:cTn id="71" dur="10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80">
                                          <p:stCondLst>
                                            <p:cond delay="0"/>
                                          </p:stCondLst>
                                        </p:cTn>
                                        <p:tgtEl>
                                          <p:spTgt spid="24"/>
                                        </p:tgtEl>
                                      </p:cBhvr>
                                    </p:animEffect>
                                    <p:anim calcmode="lin" valueType="num">
                                      <p:cBhvr>
                                        <p:cTn id="7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2" dur="26">
                                          <p:stCondLst>
                                            <p:cond delay="650"/>
                                          </p:stCondLst>
                                        </p:cTn>
                                        <p:tgtEl>
                                          <p:spTgt spid="24"/>
                                        </p:tgtEl>
                                      </p:cBhvr>
                                      <p:to x="100000" y="60000"/>
                                    </p:animScale>
                                    <p:animScale>
                                      <p:cBhvr>
                                        <p:cTn id="83" dur="166" decel="50000">
                                          <p:stCondLst>
                                            <p:cond delay="676"/>
                                          </p:stCondLst>
                                        </p:cTn>
                                        <p:tgtEl>
                                          <p:spTgt spid="24"/>
                                        </p:tgtEl>
                                      </p:cBhvr>
                                      <p:to x="100000" y="100000"/>
                                    </p:animScale>
                                    <p:animScale>
                                      <p:cBhvr>
                                        <p:cTn id="84" dur="26">
                                          <p:stCondLst>
                                            <p:cond delay="1312"/>
                                          </p:stCondLst>
                                        </p:cTn>
                                        <p:tgtEl>
                                          <p:spTgt spid="24"/>
                                        </p:tgtEl>
                                      </p:cBhvr>
                                      <p:to x="100000" y="80000"/>
                                    </p:animScale>
                                    <p:animScale>
                                      <p:cBhvr>
                                        <p:cTn id="85" dur="166" decel="50000">
                                          <p:stCondLst>
                                            <p:cond delay="1338"/>
                                          </p:stCondLst>
                                        </p:cTn>
                                        <p:tgtEl>
                                          <p:spTgt spid="24"/>
                                        </p:tgtEl>
                                      </p:cBhvr>
                                      <p:to x="100000" y="100000"/>
                                    </p:animScale>
                                    <p:animScale>
                                      <p:cBhvr>
                                        <p:cTn id="86" dur="26">
                                          <p:stCondLst>
                                            <p:cond delay="1642"/>
                                          </p:stCondLst>
                                        </p:cTn>
                                        <p:tgtEl>
                                          <p:spTgt spid="24"/>
                                        </p:tgtEl>
                                      </p:cBhvr>
                                      <p:to x="100000" y="90000"/>
                                    </p:animScale>
                                    <p:animScale>
                                      <p:cBhvr>
                                        <p:cTn id="87" dur="166" decel="50000">
                                          <p:stCondLst>
                                            <p:cond delay="1668"/>
                                          </p:stCondLst>
                                        </p:cTn>
                                        <p:tgtEl>
                                          <p:spTgt spid="24"/>
                                        </p:tgtEl>
                                      </p:cBhvr>
                                      <p:to x="100000" y="100000"/>
                                    </p:animScale>
                                    <p:animScale>
                                      <p:cBhvr>
                                        <p:cTn id="88" dur="26">
                                          <p:stCondLst>
                                            <p:cond delay="1808"/>
                                          </p:stCondLst>
                                        </p:cTn>
                                        <p:tgtEl>
                                          <p:spTgt spid="24"/>
                                        </p:tgtEl>
                                      </p:cBhvr>
                                      <p:to x="100000" y="95000"/>
                                    </p:animScale>
                                    <p:animScale>
                                      <p:cBhvr>
                                        <p:cTn id="89" dur="166" decel="50000">
                                          <p:stCondLst>
                                            <p:cond delay="1834"/>
                                          </p:stCondLst>
                                        </p:cTn>
                                        <p:tgtEl>
                                          <p:spTgt spid="24"/>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randombar(horizontal)">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barn(inVertical)">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additive="base">
                                        <p:cTn id="111" dur="500" fill="hold"/>
                                        <p:tgtEl>
                                          <p:spTgt spid="27"/>
                                        </p:tgtEl>
                                        <p:attrNameLst>
                                          <p:attrName>ppt_x</p:attrName>
                                        </p:attrNameLst>
                                      </p:cBhvr>
                                      <p:tavLst>
                                        <p:tav tm="0">
                                          <p:val>
                                            <p:strVal val="#ppt_x"/>
                                          </p:val>
                                        </p:tav>
                                        <p:tav tm="100000">
                                          <p:val>
                                            <p:strVal val="#ppt_x"/>
                                          </p:val>
                                        </p:tav>
                                      </p:tavLst>
                                    </p:anim>
                                    <p:anim calcmode="lin" valueType="num">
                                      <p:cBhvr additive="base">
                                        <p:cTn id="1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p:bldP spid="20" grpId="0" animBg="1"/>
      <p:bldP spid="21" grpId="0" animBg="1"/>
      <p:bldP spid="22" grpId="0" animBg="1"/>
      <p:bldP spid="23" grpId="0" animBg="1"/>
      <p:bldP spid="24" grpId="0" animBg="1"/>
      <p:bldP spid="25" grpId="0"/>
      <p:bldP spid="26" grpId="0"/>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3978" y="541170"/>
            <a:ext cx="8359882" cy="6012030"/>
            <a:chOff x="511970" y="291831"/>
            <a:chExt cx="11146509" cy="5787959"/>
          </a:xfrm>
        </p:grpSpPr>
        <p:cxnSp>
          <p:nvCxnSpPr>
            <p:cNvPr id="5" name="Straight Connector 4">
              <a:extLst>
                <a:ext uri="{FF2B5EF4-FFF2-40B4-BE49-F238E27FC236}">
                  <a16:creationId xmlns="" xmlns:a16="http://schemas.microsoft.com/office/drawing/2014/main" id="{4AC851C7-ED9A-47E3-92CE-802FF2A178C1}"/>
                </a:ext>
              </a:extLst>
            </p:cNvPr>
            <p:cNvCxnSpPr/>
            <p:nvPr/>
          </p:nvCxnSpPr>
          <p:spPr>
            <a:xfrm>
              <a:off x="536144" y="291831"/>
              <a:ext cx="1112233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 xmlns:a16="http://schemas.microsoft.com/office/drawing/2014/main" id="{11645661-A514-4386-9CFC-0C61E3E239DB}"/>
                </a:ext>
              </a:extLst>
            </p:cNvPr>
            <p:cNvCxnSpPr/>
            <p:nvPr/>
          </p:nvCxnSpPr>
          <p:spPr>
            <a:xfrm>
              <a:off x="536144"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 xmlns:a16="http://schemas.microsoft.com/office/drawing/2014/main" id="{7EF1FC4C-8B1E-485A-9C1A-36C69CD4656E}"/>
                </a:ext>
              </a:extLst>
            </p:cNvPr>
            <p:cNvCxnSpPr/>
            <p:nvPr/>
          </p:nvCxnSpPr>
          <p:spPr>
            <a:xfrm>
              <a:off x="609599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4025D4CD-B9DA-4F92-BB98-B108A3D89437}"/>
                </a:ext>
              </a:extLst>
            </p:cNvPr>
            <p:cNvCxnSpPr/>
            <p:nvPr/>
          </p:nvCxnSpPr>
          <p:spPr>
            <a:xfrm>
              <a:off x="11658479" y="291831"/>
              <a:ext cx="0" cy="577823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9240D817-EDE8-4747-A2AD-C4F8E0BEAC7E}"/>
                </a:ext>
              </a:extLst>
            </p:cNvPr>
            <p:cNvSpPr txBox="1"/>
            <p:nvPr/>
          </p:nvSpPr>
          <p:spPr>
            <a:xfrm>
              <a:off x="754039" y="449817"/>
              <a:ext cx="5609449" cy="369332"/>
            </a:xfrm>
            <a:prstGeom prst="rect">
              <a:avLst/>
            </a:prstGeom>
            <a:noFill/>
          </p:spPr>
          <p:txBody>
            <a:bodyPr wrap="square" rtlCol="0">
              <a:spAutoFit/>
            </a:bodyPr>
            <a:lstStyle/>
            <a:p>
              <a:pPr algn="ctr"/>
              <a:r>
                <a:rPr lang="en-US" dirty="0" smtClean="0"/>
                <a:t>KIẾN THỨC TRỌNG TÂM</a:t>
              </a:r>
              <a:endParaRPr lang="en-US" dirty="0"/>
            </a:p>
          </p:txBody>
        </p:sp>
        <p:sp>
          <p:nvSpPr>
            <p:cNvPr id="10" name="TextBox 9"/>
            <p:cNvSpPr txBox="1"/>
            <p:nvPr/>
          </p:nvSpPr>
          <p:spPr>
            <a:xfrm>
              <a:off x="7721599" y="423137"/>
              <a:ext cx="3936880" cy="355567"/>
            </a:xfrm>
            <a:prstGeom prst="rect">
              <a:avLst/>
            </a:prstGeom>
            <a:noFill/>
          </p:spPr>
          <p:txBody>
            <a:bodyPr wrap="square" rtlCol="0">
              <a:spAutoFit/>
            </a:bodyPr>
            <a:lstStyle/>
            <a:p>
              <a:r>
                <a:rPr lang="en-US" dirty="0" smtClean="0"/>
                <a:t>HĐ </a:t>
              </a:r>
              <a:r>
                <a:rPr lang="en-US" dirty="0" err="1" smtClean="0"/>
                <a:t>của</a:t>
              </a:r>
              <a:r>
                <a:rPr lang="en-US" dirty="0" smtClean="0"/>
                <a:t> HS; </a:t>
              </a:r>
              <a:r>
                <a:rPr lang="en-US" dirty="0" err="1" smtClean="0"/>
                <a:t>gợi</a:t>
              </a:r>
              <a:r>
                <a:rPr lang="en-US" dirty="0" smtClean="0"/>
                <a:t> ý, </a:t>
              </a:r>
              <a:r>
                <a:rPr lang="en-US" dirty="0" err="1" smtClean="0"/>
                <a:t>ví</a:t>
              </a:r>
              <a:r>
                <a:rPr lang="en-US" dirty="0" smtClean="0"/>
                <a:t> </a:t>
              </a:r>
              <a:r>
                <a:rPr lang="en-US" dirty="0" err="1" smtClean="0"/>
                <a:t>dụ</a:t>
              </a:r>
              <a:r>
                <a:rPr lang="en-US" dirty="0" smtClean="0"/>
                <a:t>…</a:t>
              </a:r>
              <a:endParaRPr lang="en-US" dirty="0"/>
            </a:p>
          </p:txBody>
        </p:sp>
        <p:cxnSp>
          <p:nvCxnSpPr>
            <p:cNvPr id="11" name="Straight Connector 10">
              <a:extLst>
                <a:ext uri="{FF2B5EF4-FFF2-40B4-BE49-F238E27FC236}">
                  <a16:creationId xmlns="" xmlns:a16="http://schemas.microsoft.com/office/drawing/2014/main" id="{4AC851C7-ED9A-47E3-92CE-802FF2A178C1}"/>
                </a:ext>
              </a:extLst>
            </p:cNvPr>
            <p:cNvCxnSpPr/>
            <p:nvPr/>
          </p:nvCxnSpPr>
          <p:spPr>
            <a:xfrm flipV="1">
              <a:off x="511970" y="6070061"/>
              <a:ext cx="11146509" cy="972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 xmlns:a16="http://schemas.microsoft.com/office/drawing/2014/main" id="{4AC851C7-ED9A-47E3-92CE-802FF2A178C1}"/>
                </a:ext>
              </a:extLst>
            </p:cNvPr>
            <p:cNvCxnSpPr/>
            <p:nvPr/>
          </p:nvCxnSpPr>
          <p:spPr>
            <a:xfrm flipV="1">
              <a:off x="515628" y="977135"/>
              <a:ext cx="11142851" cy="19458"/>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a:off x="503407" y="77821"/>
            <a:ext cx="1357008" cy="369332"/>
          </a:xfrm>
          <a:prstGeom prst="rect">
            <a:avLst/>
          </a:prstGeom>
          <a:noFill/>
        </p:spPr>
        <p:txBody>
          <a:bodyPr wrap="square" rtlCol="0">
            <a:spAutoFit/>
          </a:bodyPr>
          <a:lstStyle/>
          <a:p>
            <a:r>
              <a:rPr lang="en-US" dirty="0" err="1" smtClean="0"/>
              <a:t>Tiết</a:t>
            </a:r>
            <a:r>
              <a:rPr lang="en-US" dirty="0" smtClean="0"/>
              <a:t>: 44</a:t>
            </a:r>
            <a:endParaRPr lang="en-US" dirty="0"/>
          </a:p>
        </p:txBody>
      </p:sp>
      <p:sp>
        <p:nvSpPr>
          <p:cNvPr id="14" name="TextBox 13"/>
          <p:cNvSpPr txBox="1"/>
          <p:nvPr/>
        </p:nvSpPr>
        <p:spPr>
          <a:xfrm>
            <a:off x="3487366" y="77821"/>
            <a:ext cx="5026768" cy="369332"/>
          </a:xfrm>
          <a:prstGeom prst="rect">
            <a:avLst/>
          </a:prstGeom>
          <a:noFill/>
        </p:spPr>
        <p:txBody>
          <a:bodyPr wrap="square" rtlCol="0">
            <a:spAutoFit/>
          </a:bodyPr>
          <a:lstStyle/>
          <a:p>
            <a:r>
              <a:rPr lang="en-US" err="1" smtClean="0"/>
              <a:t>Tên</a:t>
            </a:r>
            <a:r>
              <a:rPr lang="en-US" smtClean="0"/>
              <a:t> bài: ÔN TẬP CHƯƠNG III (ĐẠI SỐ)</a:t>
            </a:r>
            <a:endParaRPr lang="en-US" dirty="0"/>
          </a:p>
        </p:txBody>
      </p:sp>
      <p:sp>
        <p:nvSpPr>
          <p:cNvPr id="15" name="TextBox 14"/>
          <p:cNvSpPr txBox="1"/>
          <p:nvPr/>
        </p:nvSpPr>
        <p:spPr>
          <a:xfrm>
            <a:off x="457200" y="1371600"/>
            <a:ext cx="4192078" cy="707886"/>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4. Giải </a:t>
            </a:r>
            <a:r>
              <a:rPr lang="en-US" sz="2000" b="1" dirty="0" err="1" smtClean="0">
                <a:latin typeface="Times New Roman" pitchFamily="18" charset="0"/>
                <a:cs typeface="Times New Roman" pitchFamily="18" charset="0"/>
              </a:rPr>
              <a:t>hệ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phương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phương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cộng</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đại</a:t>
            </a:r>
            <a:r>
              <a:rPr lang="en-US" sz="2000" b="1" smtClean="0">
                <a:latin typeface="Times New Roman" pitchFamily="18" charset="0"/>
                <a:cs typeface="Times New Roman" pitchFamily="18" charset="0"/>
              </a:rPr>
              <a:t> số (5’)</a:t>
            </a:r>
            <a:endParaRPr lang="en-US" sz="2000" b="1" dirty="0">
              <a:latin typeface="Times New Roman" pitchFamily="18" charset="0"/>
              <a:cs typeface="Times New Roman" pitchFamily="18" charset="0"/>
            </a:endParaRPr>
          </a:p>
        </p:txBody>
      </p:sp>
      <p:sp>
        <p:nvSpPr>
          <p:cNvPr id="16" name="TextBox 15"/>
          <p:cNvSpPr txBox="1"/>
          <p:nvPr/>
        </p:nvSpPr>
        <p:spPr>
          <a:xfrm>
            <a:off x="419100" y="2133600"/>
            <a:ext cx="4076700" cy="3785652"/>
          </a:xfrm>
          <a:prstGeom prst="rect">
            <a:avLst/>
          </a:prstGeom>
          <a:noFill/>
        </p:spPr>
        <p:txBody>
          <a:bodyPr wrap="square" rtlCol="0">
            <a:spAutoFit/>
          </a:bodyPr>
          <a:lstStyle/>
          <a:p>
            <a:pPr marL="342900" indent="-342900" algn="just">
              <a:buFont typeface="Arial" charset="0"/>
              <a:buChar char="•"/>
            </a:pPr>
            <a:r>
              <a:rPr lang="en-US" sz="2000" smtClean="0">
                <a:latin typeface="Times New Roman" pitchFamily="18" charset="0"/>
                <a:cs typeface="Times New Roman" pitchFamily="18" charset="0"/>
              </a:rPr>
              <a:t>Quy tắc cộng đại số dùng để biến đổi một hệ phương trình thành hệ phương trình tương đương.</a:t>
            </a:r>
          </a:p>
          <a:p>
            <a:pPr marL="342900" indent="-342900" algn="just">
              <a:buFont typeface="Arial" charset="0"/>
              <a:buChar char="•"/>
            </a:pPr>
            <a:r>
              <a:rPr lang="en-US" sz="2000" smtClean="0">
                <a:latin typeface="Times New Roman" pitchFamily="18" charset="0"/>
                <a:cs typeface="Times New Roman" pitchFamily="18" charset="0"/>
              </a:rPr>
              <a:t>Quy tắc cộng đại số gồm hai bước:</a:t>
            </a:r>
          </a:p>
          <a:p>
            <a:pPr algn="just"/>
            <a:r>
              <a:rPr lang="en-US" sz="2000" smtClean="0">
                <a:latin typeface="Times New Roman" pitchFamily="18" charset="0"/>
                <a:cs typeface="Times New Roman" pitchFamily="18" charset="0"/>
              </a:rPr>
              <a:t>Bước 1: Cộng hay trừ từng vế hai phương trình của hệ đã cho để được một phương trình mới (phương trình một ẩn).</a:t>
            </a:r>
          </a:p>
          <a:p>
            <a:pPr algn="just"/>
            <a:r>
              <a:rPr lang="en-US" sz="2000" smtClean="0">
                <a:latin typeface="Times New Roman" pitchFamily="18" charset="0"/>
                <a:cs typeface="Times New Roman" pitchFamily="18" charset="0"/>
              </a:rPr>
              <a:t>Bước 2: Dùng phương trình mới ấy thay thế cho một trong hai phương trình của hệ (và giữ nguyên phương trình kia)</a:t>
            </a:r>
            <a:endParaRPr lang="en-US" sz="2000" dirty="0">
              <a:latin typeface="Times New Roman" pitchFamily="18" charset="0"/>
              <a:cs typeface="Times New Roman" pitchFamily="18" charset="0"/>
            </a:endParaRPr>
          </a:p>
        </p:txBody>
      </p:sp>
      <p:sp>
        <p:nvSpPr>
          <p:cNvPr id="17" name="TextBox 16"/>
          <p:cNvSpPr txBox="1"/>
          <p:nvPr/>
        </p:nvSpPr>
        <p:spPr>
          <a:xfrm>
            <a:off x="5410200" y="3212068"/>
            <a:ext cx="2438400" cy="369332"/>
          </a:xfrm>
          <a:prstGeom prst="rect">
            <a:avLst/>
          </a:prstGeom>
          <a:noFill/>
        </p:spPr>
        <p:txBody>
          <a:bodyPr wrap="square" rtlCol="0">
            <a:spAutoFit/>
          </a:bodyPr>
          <a:lstStyle/>
          <a:p>
            <a:r>
              <a:rPr lang="en-US" smtClean="0"/>
              <a:t>Học sinh nghe giảng</a:t>
            </a:r>
            <a:endParaRPr lang="en-US"/>
          </a:p>
        </p:txBody>
      </p:sp>
    </p:spTree>
    <p:extLst>
      <p:ext uri="{BB962C8B-B14F-4D97-AF65-F5344CB8AC3E}">
        <p14:creationId xmlns="" xmlns:p14="http://schemas.microsoft.com/office/powerpoint/2010/main" val="371542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wipe(down)">
                                      <p:cBhvr>
                                        <p:cTn id="14" dur="500"/>
                                        <p:tgtEl>
                                          <p:spTgt spid="1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1000"/>
                                        <p:tgtEl>
                                          <p:spTgt spid="16">
                                            <p:txEl>
                                              <p:pRg st="2" end="2"/>
                                            </p:txEl>
                                          </p:spTgt>
                                        </p:tgtEl>
                                      </p:cBhvr>
                                    </p:animEffect>
                                    <p:anim calcmode="lin" valueType="num">
                                      <p:cBhvr>
                                        <p:cTn id="20"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1000"/>
                                        <p:tgtEl>
                                          <p:spTgt spid="16">
                                            <p:txEl>
                                              <p:pRg st="3" end="3"/>
                                            </p:txEl>
                                          </p:spTgt>
                                        </p:tgtEl>
                                      </p:cBhvr>
                                    </p:animEffect>
                                    <p:anim calcmode="lin" valueType="num">
                                      <p:cBhvr>
                                        <p:cTn id="2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1152</TotalTime>
  <Words>2247</Words>
  <Application>Microsoft Office PowerPoint</Application>
  <PresentationFormat>On-screen Show (4:3)</PresentationFormat>
  <Paragraphs>253</Paragraphs>
  <Slides>19</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Flow</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Laptop Sony</cp:lastModifiedBy>
  <cp:revision>317</cp:revision>
  <dcterms:created xsi:type="dcterms:W3CDTF">2019-01-25T04:37:27Z</dcterms:created>
  <dcterms:modified xsi:type="dcterms:W3CDTF">2021-02-19T12:50:51Z</dcterms:modified>
</cp:coreProperties>
</file>