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316" r:id="rId3"/>
    <p:sldId id="319" r:id="rId4"/>
    <p:sldId id="320" r:id="rId5"/>
    <p:sldId id="322" r:id="rId6"/>
    <p:sldId id="256" r:id="rId7"/>
    <p:sldId id="307" r:id="rId8"/>
    <p:sldId id="308" r:id="rId9"/>
    <p:sldId id="310" r:id="rId10"/>
    <p:sldId id="284" r:id="rId11"/>
    <p:sldId id="289" r:id="rId12"/>
    <p:sldId id="286" r:id="rId13"/>
    <p:sldId id="290" r:id="rId14"/>
    <p:sldId id="287" r:id="rId15"/>
    <p:sldId id="301" r:id="rId16"/>
    <p:sldId id="288" r:id="rId17"/>
    <p:sldId id="285" r:id="rId18"/>
    <p:sldId id="297" r:id="rId19"/>
    <p:sldId id="305" r:id="rId20"/>
    <p:sldId id="311" r:id="rId21"/>
    <p:sldId id="312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OI" initials="T" lastIdx="0" clrIdx="0">
    <p:extLst>
      <p:ext uri="{19B8F6BF-5375-455C-9EA6-DF929625EA0E}">
        <p15:presenceInfo xmlns="" xmlns:p15="http://schemas.microsoft.com/office/powerpoint/2012/main" userId="TU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0000CC"/>
    <a:srgbClr val="FF66CC"/>
    <a:srgbClr val="FF0066"/>
    <a:srgbClr val="CC00CC"/>
    <a:srgbClr val="FF3300"/>
    <a:srgbClr val="FF0000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8" autoAdjust="0"/>
    <p:restoredTop sz="94660"/>
  </p:normalViewPr>
  <p:slideViewPr>
    <p:cSldViewPr>
      <p:cViewPr>
        <p:scale>
          <a:sx n="72" d="100"/>
          <a:sy n="72" d="100"/>
        </p:scale>
        <p:origin x="-1134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348E-12BF-4291-A8CD-4607E97917E7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6A99-42F4-4BBA-A7E4-ACC23AE8E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2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8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BDF4D8-6661-4A6C-8203-D38C3BFA7296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C490EFF2-77EB-460C-AE15-9597E70E8B95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Nhấp chuột vào chữ cái  để hiển thị kết quả.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0E73-0BA3-46B6-8666-7C3268D2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gi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11" Type="http://schemas.openxmlformats.org/officeDocument/2006/relationships/image" Target="../media/image24.wmf"/><Relationship Id="rId5" Type="http://schemas.openxmlformats.org/officeDocument/2006/relationships/image" Target="../media/image14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5.bin"/><Relationship Id="rId4" Type="http://schemas.openxmlformats.org/officeDocument/2006/relationships/audio" Target="../media/audio1.wav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1.wmf"/><Relationship Id="rId18" Type="http://schemas.openxmlformats.org/officeDocument/2006/relationships/image" Target="../media/image4.gif"/><Relationship Id="rId3" Type="http://schemas.openxmlformats.org/officeDocument/2006/relationships/image" Target="../media/image14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5" Type="http://schemas.openxmlformats.org/officeDocument/2006/relationships/image" Target="../media/image15.png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37.wmf"/><Relationship Id="rId3" Type="http://schemas.openxmlformats.org/officeDocument/2006/relationships/image" Target="../media/image14.png"/><Relationship Id="rId7" Type="http://schemas.openxmlformats.org/officeDocument/2006/relationships/image" Target="../media/image38.gi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.png"/><Relationship Id="rId9" Type="http://schemas.openxmlformats.org/officeDocument/2006/relationships/image" Target="../media/image4.gif"/><Relationship Id="rId1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4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9.gif"/><Relationship Id="rId10" Type="http://schemas.openxmlformats.org/officeDocument/2006/relationships/image" Target="../media/image4.gif"/><Relationship Id="rId4" Type="http://schemas.openxmlformats.org/officeDocument/2006/relationships/image" Target="../media/image2.png"/><Relationship Id="rId9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4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gif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46.gif"/><Relationship Id="rId15" Type="http://schemas.openxmlformats.org/officeDocument/2006/relationships/image" Target="../media/image48.gif"/><Relationship Id="rId10" Type="http://schemas.openxmlformats.org/officeDocument/2006/relationships/image" Target="../media/image43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4.gi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3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image" Target="../media/image48.gi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3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7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6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6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79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7.wmf"/><Relationship Id="rId25" Type="http://schemas.openxmlformats.org/officeDocument/2006/relationships/image" Target="../media/image8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62.bin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8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image" Target="../media/image11.wmf"/><Relationship Id="rId1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gif"/><Relationship Id="rId11" Type="http://schemas.openxmlformats.org/officeDocument/2006/relationships/image" Target="../media/image19.wmf"/><Relationship Id="rId5" Type="http://schemas.openxmlformats.org/officeDocument/2006/relationships/image" Target="../media/image18.gif"/><Relationship Id="rId10" Type="http://schemas.openxmlformats.org/officeDocument/2006/relationships/image" Target="../media/image17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47995" y="1258957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438400" y="583047"/>
            <a:ext cx="4305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Kiểm</a:t>
            </a:r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</a:t>
            </a:r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bài</a:t>
            </a:r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cũ</a:t>
            </a:r>
            <a:endParaRPr lang="en-US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1304092"/>
            <a:ext cx="7239000" cy="67710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2115902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595324"/>
              </p:ext>
            </p:extLst>
          </p:nvPr>
        </p:nvGraphicFramePr>
        <p:xfrm>
          <a:off x="3355976" y="1913851"/>
          <a:ext cx="129222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" name="Equation" r:id="rId7" imgW="444240" imgH="393480" progId="Equation.DSMT4">
                  <p:embed/>
                </p:oleObj>
              </mc:Choice>
              <mc:Fallback>
                <p:oleObj name="Equation" r:id="rId7" imgW="4442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6" y="1913851"/>
                        <a:ext cx="1292225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76200" y="1295400"/>
            <a:ext cx="762000" cy="685800"/>
          </a:xfrm>
          <a:prstGeom prst="ellipse">
            <a:avLst/>
          </a:prstGeom>
          <a:solidFill>
            <a:srgbClr val="FF99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>
                <a:latin typeface="VNI-Times" pitchFamily="2" charset="0"/>
              </a:rPr>
              <a:t>1</a:t>
            </a:r>
          </a:p>
        </p:txBody>
      </p:sp>
      <p:pic>
        <p:nvPicPr>
          <p:cNvPr id="10" name="Ảnh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95" y="5978893"/>
            <a:ext cx="1332810" cy="7506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8500" y="3116174"/>
            <a:ext cx="1981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a.d = b.c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5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1440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AG00317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551417"/>
            <a:ext cx="1905000" cy="21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3581401" y="2362200"/>
          <a:ext cx="596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" name="Equation" r:id="rId8" imgW="228600" imgH="393480" progId="Equation.DSMT4">
                  <p:embed/>
                </p:oleObj>
              </mc:Choice>
              <mc:Fallback>
                <p:oleObj name="Equation" r:id="rId8" imgW="22860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2362200"/>
                        <a:ext cx="5969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52600" y="1875029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259080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328678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00200" y="1752600"/>
            <a:ext cx="6248400" cy="2286000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616592" y="4093700"/>
            <a:ext cx="910625" cy="1069145"/>
          </a:xfrm>
          <a:custGeom>
            <a:avLst/>
            <a:gdLst>
              <a:gd name="connsiteX0" fmla="*/ 0 w 910625"/>
              <a:gd name="connsiteY0" fmla="*/ 1069145 h 1069145"/>
              <a:gd name="connsiteX1" fmla="*/ 154744 w 910625"/>
              <a:gd name="connsiteY1" fmla="*/ 1026942 h 1069145"/>
              <a:gd name="connsiteX2" fmla="*/ 196947 w 910625"/>
              <a:gd name="connsiteY2" fmla="*/ 998807 h 1069145"/>
              <a:gd name="connsiteX3" fmla="*/ 253218 w 910625"/>
              <a:gd name="connsiteY3" fmla="*/ 956604 h 1069145"/>
              <a:gd name="connsiteX4" fmla="*/ 351692 w 910625"/>
              <a:gd name="connsiteY4" fmla="*/ 787791 h 1069145"/>
              <a:gd name="connsiteX5" fmla="*/ 365760 w 910625"/>
              <a:gd name="connsiteY5" fmla="*/ 745588 h 1069145"/>
              <a:gd name="connsiteX6" fmla="*/ 393895 w 910625"/>
              <a:gd name="connsiteY6" fmla="*/ 689317 h 1069145"/>
              <a:gd name="connsiteX7" fmla="*/ 407963 w 910625"/>
              <a:gd name="connsiteY7" fmla="*/ 647114 h 1069145"/>
              <a:gd name="connsiteX8" fmla="*/ 464234 w 910625"/>
              <a:gd name="connsiteY8" fmla="*/ 506437 h 1069145"/>
              <a:gd name="connsiteX9" fmla="*/ 506437 w 910625"/>
              <a:gd name="connsiteY9" fmla="*/ 365760 h 1069145"/>
              <a:gd name="connsiteX10" fmla="*/ 548640 w 910625"/>
              <a:gd name="connsiteY10" fmla="*/ 281354 h 1069145"/>
              <a:gd name="connsiteX11" fmla="*/ 590843 w 910625"/>
              <a:gd name="connsiteY11" fmla="*/ 253219 h 1069145"/>
              <a:gd name="connsiteX12" fmla="*/ 731520 w 910625"/>
              <a:gd name="connsiteY12" fmla="*/ 211016 h 1069145"/>
              <a:gd name="connsiteX13" fmla="*/ 829994 w 910625"/>
              <a:gd name="connsiteY13" fmla="*/ 182880 h 1069145"/>
              <a:gd name="connsiteX14" fmla="*/ 872197 w 910625"/>
              <a:gd name="connsiteY14" fmla="*/ 98474 h 1069145"/>
              <a:gd name="connsiteX15" fmla="*/ 900332 w 910625"/>
              <a:gd name="connsiteY15" fmla="*/ 56271 h 1069145"/>
              <a:gd name="connsiteX16" fmla="*/ 900332 w 910625"/>
              <a:gd name="connsiteY16" fmla="*/ 0 h 10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625" h="1069145">
                <a:moveTo>
                  <a:pt x="0" y="1069145"/>
                </a:moveTo>
                <a:cubicBezTo>
                  <a:pt x="37748" y="1061595"/>
                  <a:pt x="124148" y="1047339"/>
                  <a:pt x="154744" y="1026942"/>
                </a:cubicBezTo>
                <a:cubicBezTo>
                  <a:pt x="168812" y="1017564"/>
                  <a:pt x="183189" y="1008634"/>
                  <a:pt x="196947" y="998807"/>
                </a:cubicBezTo>
                <a:cubicBezTo>
                  <a:pt x="216026" y="985179"/>
                  <a:pt x="236639" y="973183"/>
                  <a:pt x="253218" y="956604"/>
                </a:cubicBezTo>
                <a:cubicBezTo>
                  <a:pt x="290699" y="919123"/>
                  <a:pt x="338399" y="827669"/>
                  <a:pt x="351692" y="787791"/>
                </a:cubicBezTo>
                <a:cubicBezTo>
                  <a:pt x="356381" y="773723"/>
                  <a:pt x="359919" y="759218"/>
                  <a:pt x="365760" y="745588"/>
                </a:cubicBezTo>
                <a:cubicBezTo>
                  <a:pt x="374021" y="726313"/>
                  <a:pt x="385634" y="708592"/>
                  <a:pt x="393895" y="689317"/>
                </a:cubicBezTo>
                <a:cubicBezTo>
                  <a:pt x="399736" y="675687"/>
                  <a:pt x="402122" y="660744"/>
                  <a:pt x="407963" y="647114"/>
                </a:cubicBezTo>
                <a:cubicBezTo>
                  <a:pt x="442888" y="565622"/>
                  <a:pt x="438621" y="608893"/>
                  <a:pt x="464234" y="506437"/>
                </a:cubicBezTo>
                <a:cubicBezTo>
                  <a:pt x="485495" y="421390"/>
                  <a:pt x="472185" y="468517"/>
                  <a:pt x="506437" y="365760"/>
                </a:cubicBezTo>
                <a:cubicBezTo>
                  <a:pt x="517879" y="331433"/>
                  <a:pt x="521367" y="308627"/>
                  <a:pt x="548640" y="281354"/>
                </a:cubicBezTo>
                <a:cubicBezTo>
                  <a:pt x="560595" y="269399"/>
                  <a:pt x="575721" y="260780"/>
                  <a:pt x="590843" y="253219"/>
                </a:cubicBezTo>
                <a:cubicBezTo>
                  <a:pt x="658103" y="219590"/>
                  <a:pt x="660355" y="226831"/>
                  <a:pt x="731520" y="211016"/>
                </a:cubicBezTo>
                <a:cubicBezTo>
                  <a:pt x="784513" y="199240"/>
                  <a:pt x="782997" y="198546"/>
                  <a:pt x="829994" y="182880"/>
                </a:cubicBezTo>
                <a:cubicBezTo>
                  <a:pt x="910625" y="61932"/>
                  <a:pt x="813954" y="214959"/>
                  <a:pt x="872197" y="98474"/>
                </a:cubicBezTo>
                <a:cubicBezTo>
                  <a:pt x="879758" y="83352"/>
                  <a:pt x="895687" y="72528"/>
                  <a:pt x="900332" y="56271"/>
                </a:cubicBezTo>
                <a:cubicBezTo>
                  <a:pt x="905485" y="38236"/>
                  <a:pt x="900332" y="18757"/>
                  <a:pt x="90033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67944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09801" y="1538726"/>
          <a:ext cx="3400424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6" name="Equation" r:id="rId10" imgW="1295280" imgH="419040" progId="Equation.DSMT4">
                  <p:embed/>
                </p:oleObj>
              </mc:Choice>
              <mc:Fallback>
                <p:oleObj name="Equation" r:id="rId10" imgW="12952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538726"/>
                        <a:ext cx="3400424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0200" y="2819402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-1. </a:t>
            </a: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066800" y="2362200"/>
            <a:ext cx="6934200" cy="3048000"/>
          </a:xfrm>
          <a:prstGeom prst="horizontalScroll">
            <a:avLst/>
          </a:prstGeom>
          <a:noFill/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543502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152400" y="1908039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152400" y="5638800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490663" y="5519739"/>
          <a:ext cx="356393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7" name="Equation" r:id="rId12" imgW="1346040" imgH="419040" progId="Equation.DSMT4">
                  <p:embed/>
                </p:oleObj>
              </mc:Choice>
              <mc:Fallback>
                <p:oleObj name="Equation" r:id="rId12" imgW="134604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519739"/>
                        <a:ext cx="3563938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58700"/>
              </p:ext>
            </p:extLst>
          </p:nvPr>
        </p:nvGraphicFramePr>
        <p:xfrm>
          <a:off x="5611812" y="5495160"/>
          <a:ext cx="32273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8" name="Equation" r:id="rId14" imgW="1218960" imgH="419040" progId="Equation.DSMT4">
                  <p:embed/>
                </p:oleObj>
              </mc:Choice>
              <mc:Fallback>
                <p:oleObj name="Equation" r:id="rId14" imgW="12189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2" y="5495160"/>
                        <a:ext cx="3227388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13" grpId="0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691" y="76202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9060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064" y="15150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</a:t>
            </a:r>
          </a:p>
        </p:txBody>
      </p:sp>
      <p:pic>
        <p:nvPicPr>
          <p:cNvPr id="7" name="Picture 6" descr="ques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1" y="17526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238" y="1600200"/>
            <a:ext cx="7620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4238" y="1504072"/>
            <a:ext cx="8259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28800" y="2438400"/>
          <a:ext cx="85540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6" imgW="368280" imgH="393480" progId="Equation.DSMT4">
                  <p:embed/>
                </p:oleObj>
              </mc:Choice>
              <mc:Fallback>
                <p:oleObj name="Equation" r:id="rId6" imgW="36828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855406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060700" y="24384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8" imgW="342720" imgH="393480" progId="Equation.DSMT4">
                  <p:embed/>
                </p:oleObj>
              </mc:Choice>
              <mc:Fallback>
                <p:oleObj name="Equation" r:id="rId8" imgW="3427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4384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343400" y="2438400"/>
          <a:ext cx="354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438400"/>
                        <a:ext cx="3540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181601" y="2659065"/>
          <a:ext cx="22431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Equation" r:id="rId12" imgW="965160" imgH="203040" progId="Equation.DSMT4">
                  <p:embed/>
                </p:oleObj>
              </mc:Choice>
              <mc:Fallback>
                <p:oleObj name="Equation" r:id="rId12" imgW="9651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2659065"/>
                        <a:ext cx="22431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17513" y="3675062"/>
          <a:ext cx="33924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Equation" r:id="rId14" imgW="1460160" imgH="419040" progId="Equation.DSMT4">
                  <p:embed/>
                </p:oleObj>
              </mc:Choice>
              <mc:Fallback>
                <p:oleObj name="Equation" r:id="rId14" imgW="14601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3675062"/>
                        <a:ext cx="3392488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04800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152400" y="3251775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1" y="4953002"/>
          <a:ext cx="32448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16" imgW="1396800" imgH="419040" progId="Equation.DSMT4">
                  <p:embed/>
                </p:oleObj>
              </mc:Choice>
              <mc:Fallback>
                <p:oleObj name="Equation" r:id="rId16" imgW="139680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953002"/>
                        <a:ext cx="3244850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3276600" y="4876007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Ảnh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39" y="5926139"/>
            <a:ext cx="1221273" cy="739803"/>
          </a:xfrm>
          <a:prstGeom prst="rect">
            <a:avLst/>
          </a:prstGeom>
        </p:spPr>
      </p:pic>
      <p:graphicFrame>
        <p:nvGraphicFramePr>
          <p:cNvPr id="29" name="Đối tượng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93339"/>
              </p:ext>
            </p:extLst>
          </p:nvPr>
        </p:nvGraphicFramePr>
        <p:xfrm>
          <a:off x="5155824" y="3366075"/>
          <a:ext cx="3077781" cy="185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Phương trình" r:id="rId19" imgW="1066680" imgH="660240" progId="Equation.3">
                  <p:embed/>
                </p:oleObj>
              </mc:Choice>
              <mc:Fallback>
                <p:oleObj name="Phương trình" r:id="rId19" imgW="10666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55824" y="3366075"/>
                        <a:ext cx="3077781" cy="185362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94241" y="5237859"/>
            <a:ext cx="3463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Lưu ý: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là số đối của 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16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42506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91440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152400" y="1727775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5000" y="15240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tìm 3 phân số bằng phân số     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315201" y="1413804"/>
          <a:ext cx="531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1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1" y="1413804"/>
                        <a:ext cx="531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4" descr="Picture4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413" y="3050729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Picture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4381500"/>
            <a:ext cx="1352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433016" y="4585650"/>
            <a:ext cx="7482385" cy="584775"/>
          </a:xfrm>
          <a:prstGeom prst="rect">
            <a:avLst/>
          </a:prstGeom>
          <a:noFill/>
          <a:ln w="57150" cmpd="thinThick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371600" y="510540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6019802"/>
            <a:ext cx="914400" cy="737719"/>
          </a:xfrm>
          <a:prstGeom prst="rect">
            <a:avLst/>
          </a:prstGeom>
        </p:spPr>
      </p:pic>
      <p:graphicFrame>
        <p:nvGraphicFramePr>
          <p:cNvPr id="9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98369"/>
              </p:ext>
            </p:extLst>
          </p:nvPr>
        </p:nvGraphicFramePr>
        <p:xfrm>
          <a:off x="2212976" y="2068513"/>
          <a:ext cx="29083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2" name="Phương trình" r:id="rId10" imgW="1333440" imgH="393480" progId="Equation.3">
                  <p:embed/>
                </p:oleObj>
              </mc:Choice>
              <mc:Fallback>
                <p:oleObj name="Phương trình" r:id="rId10" imgW="1333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12976" y="2068513"/>
                        <a:ext cx="2908300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Nhóm 9"/>
          <p:cNvGrpSpPr/>
          <p:nvPr/>
        </p:nvGrpSpPr>
        <p:grpSpPr>
          <a:xfrm>
            <a:off x="1333074" y="3050732"/>
            <a:ext cx="7391400" cy="1372403"/>
            <a:chOff x="1246496" y="3130620"/>
            <a:chExt cx="7391400" cy="1372403"/>
          </a:xfrm>
        </p:grpSpPr>
        <p:sp>
          <p:nvSpPr>
            <p:cNvPr id="20" name="TextBox 19"/>
            <p:cNvSpPr txBox="1"/>
            <p:nvPr/>
          </p:nvSpPr>
          <p:spPr>
            <a:xfrm>
              <a:off x="1246496" y="3130620"/>
              <a:ext cx="739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606667"/>
                </p:ext>
              </p:extLst>
            </p:nvPr>
          </p:nvGraphicFramePr>
          <p:xfrm>
            <a:off x="2779475" y="3588623"/>
            <a:ext cx="531813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3" name="Equation" r:id="rId12" imgW="228600" imgH="393480" progId="Equation.DSMT4">
                    <p:embed/>
                  </p:oleObj>
                </mc:Choice>
                <mc:Fallback>
                  <p:oleObj name="Equation" r:id="rId12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9475" y="3588623"/>
                          <a:ext cx="531813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Nhóm 43"/>
          <p:cNvGrpSpPr/>
          <p:nvPr/>
        </p:nvGrpSpPr>
        <p:grpSpPr>
          <a:xfrm>
            <a:off x="1314795" y="3050729"/>
            <a:ext cx="7106099" cy="1330770"/>
            <a:chOff x="1177853" y="3145007"/>
            <a:chExt cx="7422286" cy="1330770"/>
          </a:xfrm>
        </p:grpSpPr>
        <p:sp>
          <p:nvSpPr>
            <p:cNvPr id="45" name="TextBox 19"/>
            <p:cNvSpPr txBox="1"/>
            <p:nvPr/>
          </p:nvSpPr>
          <p:spPr>
            <a:xfrm>
              <a:off x="1177853" y="3145007"/>
              <a:ext cx="7422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Ta có thể tìm được vô số phân số bằng phân số   </a:t>
              </a:r>
              <a:endPara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342236"/>
                </p:ext>
              </p:extLst>
            </p:nvPr>
          </p:nvGraphicFramePr>
          <p:xfrm>
            <a:off x="2798136" y="3616305"/>
            <a:ext cx="592800" cy="859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4" name="Equation" r:id="rId14" imgW="228600" imgH="393480" progId="Equation.DSMT4">
                    <p:embed/>
                  </p:oleObj>
                </mc:Choice>
                <mc:Fallback>
                  <p:oleObj name="Equation" r:id="rId14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8136" y="3616305"/>
                          <a:ext cx="592800" cy="85947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nimBg="1" autoUpdateAnimBg="0"/>
      <p:bldP spid="17" grpId="0" autoUpdateAnimBg="0"/>
      <p:bldP spid="25" grpId="0" animBg="1"/>
      <p:bldP spid="256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2"/>
            <a:ext cx="8458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icture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752600"/>
            <a:ext cx="1352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1943102"/>
            <a:ext cx="7467600" cy="584775"/>
          </a:xfrm>
          <a:prstGeom prst="rect">
            <a:avLst/>
          </a:prstGeom>
          <a:noFill/>
          <a:ln w="57150" cmpd="thinThick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71600" y="247650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5427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2818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028183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152400" y="4231957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5029201" y="3934264"/>
          <a:ext cx="354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3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3934264"/>
                        <a:ext cx="354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65350" y="5257800"/>
          <a:ext cx="4159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4" name="Equation" r:id="rId8" imgW="1790640" imgH="393480" progId="Equation.DSMT4">
                  <p:embed/>
                </p:oleObj>
              </mc:Choice>
              <mc:Fallback>
                <p:oleObj name="Equation" r:id="rId8" imgW="17906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5257800"/>
                        <a:ext cx="41592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Ảnh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5943602"/>
            <a:ext cx="99060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09800" y="954088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Picture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1430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33852" y="1601064"/>
            <a:ext cx="5109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09600" y="29718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A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09600" y="38862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09600" y="48006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09600" y="57912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D</a:t>
            </a:r>
          </a:p>
        </p:txBody>
      </p:sp>
      <p:pic>
        <p:nvPicPr>
          <p:cNvPr id="14" name="Picture 14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095627"/>
            <a:ext cx="1219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75646"/>
              </p:ext>
            </p:extLst>
          </p:nvPr>
        </p:nvGraphicFramePr>
        <p:xfrm>
          <a:off x="2514600" y="25908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8" name="Phương trình" r:id="rId7" imgW="774360" imgH="393480" progId="Equation.3">
                  <p:embed/>
                </p:oleObj>
              </mc:Choice>
              <mc:Fallback>
                <p:oleObj name="Phương trình" r:id="rId7" imgW="7743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908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36937"/>
              </p:ext>
            </p:extLst>
          </p:nvPr>
        </p:nvGraphicFramePr>
        <p:xfrm>
          <a:off x="2514600" y="35814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9" name="Phương trình" r:id="rId9" imgW="1015920" imgH="393480" progId="Equation.3">
                  <p:embed/>
                </p:oleObj>
              </mc:Choice>
              <mc:Fallback>
                <p:oleObj name="Phương trình" r:id="rId9" imgW="101592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2514600" y="45720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0" name="Equation" r:id="rId11" imgW="838080" imgH="393480" progId="Equation.3">
                  <p:embed/>
                </p:oleObj>
              </mc:Choice>
              <mc:Fallback>
                <p:oleObj name="Equation" r:id="rId11" imgW="83808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2514600" y="55626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1" name="Equation" r:id="rId13" imgW="1079280" imgH="393480" progId="Equation.3">
                  <p:embed/>
                </p:oleObj>
              </mc:Choice>
              <mc:Fallback>
                <p:oleObj name="Equation" r:id="rId13" imgW="107928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6" descr="Picture29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4648" y="3821281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143000" y="32004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1143000" y="41148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143000" y="5029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1219200" y="60960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3863" y="152865"/>
            <a:ext cx="8934450" cy="120980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910704" y="1801813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A</a:t>
            </a: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1504950" y="2026693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66059"/>
              </p:ext>
            </p:extLst>
          </p:nvPr>
        </p:nvGraphicFramePr>
        <p:xfrm>
          <a:off x="2911475" y="1552575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6" name="Phương trình" r:id="rId3" imgW="711000" imgH="393480" progId="Equation.3">
                  <p:embed/>
                </p:oleObj>
              </mc:Choice>
              <mc:Fallback>
                <p:oleObj name="Phương trình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1552575"/>
                        <a:ext cx="3008313" cy="990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910704" y="3020206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1477370" y="32766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74634"/>
              </p:ext>
            </p:extLst>
          </p:nvPr>
        </p:nvGraphicFramePr>
        <p:xfrm>
          <a:off x="2876551" y="2643188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7" name="Phương trình" r:id="rId5" imgW="812520" imgH="393480" progId="Equation.3">
                  <p:embed/>
                </p:oleObj>
              </mc:Choice>
              <mc:Fallback>
                <p:oleObj name="Phương trình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1" y="2643188"/>
                        <a:ext cx="3008313" cy="9906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024151" y="3982612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C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1581150" y="4229101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35353"/>
              </p:ext>
            </p:extLst>
          </p:nvPr>
        </p:nvGraphicFramePr>
        <p:xfrm>
          <a:off x="2911476" y="3732213"/>
          <a:ext cx="2938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8" name="Phương trình" r:id="rId7" imgW="1054080" imgH="393480" progId="Equation.3">
                  <p:embed/>
                </p:oleObj>
              </mc:Choice>
              <mc:Fallback>
                <p:oleObj name="Phương trình" r:id="rId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6" y="3732213"/>
                        <a:ext cx="2938463" cy="9906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047750" y="5000200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D</a:t>
            </a: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1581150" y="5267491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70505"/>
              </p:ext>
            </p:extLst>
          </p:nvPr>
        </p:nvGraphicFramePr>
        <p:xfrm>
          <a:off x="2876551" y="4788445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9" name="Phương trình" r:id="rId9" imgW="838080" imgH="393480" progId="Equation.3">
                  <p:embed/>
                </p:oleObj>
              </mc:Choice>
              <mc:Fallback>
                <p:oleObj name="Phương trình" r:id="rId9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1" y="4788445"/>
                        <a:ext cx="3008313" cy="99060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6" descr="Picture2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1135" y="292735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̉nh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26" y="335358"/>
            <a:ext cx="973385" cy="973385"/>
          </a:xfrm>
          <a:prstGeom prst="rect">
            <a:avLst/>
          </a:prstGeom>
        </p:spPr>
      </p:pic>
      <p:pic>
        <p:nvPicPr>
          <p:cNvPr id="17" name="Ảnh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4" y="335356"/>
            <a:ext cx="879996" cy="879996"/>
          </a:xfrm>
          <a:prstGeom prst="rect">
            <a:avLst/>
          </a:prstGeom>
        </p:spPr>
      </p:pic>
      <p:pic>
        <p:nvPicPr>
          <p:cNvPr id="18" name="Ảnh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74" y="5779047"/>
            <a:ext cx="1150677" cy="11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3048000" y="0"/>
            <a:ext cx="2667000" cy="106680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74058"/>
            <a:ext cx="7696200" cy="630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654" y="1391993"/>
            <a:ext cx="7010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44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67976"/>
              </p:ext>
            </p:extLst>
          </p:nvPr>
        </p:nvGraphicFramePr>
        <p:xfrm>
          <a:off x="957396" y="3480375"/>
          <a:ext cx="69625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6" name="Equation" r:id="rId5" imgW="266400" imgH="393480" progId="Equation.3">
                  <p:embed/>
                </p:oleObj>
              </mc:Choice>
              <mc:Fallback>
                <p:oleObj name="Equation" r:id="rId5" imgW="266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396" y="3480375"/>
                        <a:ext cx="696259" cy="1219200"/>
                      </a:xfrm>
                      <a:prstGeom prst="rect">
                        <a:avLst/>
                      </a:prstGeom>
                      <a:solidFill>
                        <a:srgbClr val="FF00FF">
                          <a:alpha val="50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94820"/>
              </p:ext>
            </p:extLst>
          </p:nvPr>
        </p:nvGraphicFramePr>
        <p:xfrm>
          <a:off x="5334001" y="2638427"/>
          <a:ext cx="11953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7" name="Phương trình" r:id="rId7" imgW="317160" imgH="393480" progId="Equation.3">
                  <p:embed/>
                </p:oleObj>
              </mc:Choice>
              <mc:Fallback>
                <p:oleObj name="Phương trình" r:id="rId7" imgW="3171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2638427"/>
                        <a:ext cx="1195388" cy="1146175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306573"/>
              </p:ext>
            </p:extLst>
          </p:nvPr>
        </p:nvGraphicFramePr>
        <p:xfrm>
          <a:off x="3109914" y="2260602"/>
          <a:ext cx="7937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8" name="Phương trình" r:id="rId9" imgW="253800" imgH="393480" progId="Equation.3">
                  <p:embed/>
                </p:oleObj>
              </mc:Choice>
              <mc:Fallback>
                <p:oleObj name="Phương trình" r:id="rId9" imgW="253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4" y="2260602"/>
                        <a:ext cx="793750" cy="10763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08219"/>
              </p:ext>
            </p:extLst>
          </p:nvPr>
        </p:nvGraphicFramePr>
        <p:xfrm>
          <a:off x="4126521" y="5080575"/>
          <a:ext cx="69625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9" name="Phương trình" r:id="rId11" imgW="228600" imgH="393480" progId="Equation.3">
                  <p:embed/>
                </p:oleObj>
              </mc:Choice>
              <mc:Fallback>
                <p:oleObj name="Phương trình" r:id="rId11" imgW="2286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21" y="5080575"/>
                        <a:ext cx="696259" cy="121920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61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42483"/>
              </p:ext>
            </p:extLst>
          </p:nvPr>
        </p:nvGraphicFramePr>
        <p:xfrm>
          <a:off x="5638800" y="4241802"/>
          <a:ext cx="7175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0" name="Phương trình" r:id="rId13" imgW="152280" imgH="393480" progId="Equation.3">
                  <p:embed/>
                </p:oleObj>
              </mc:Choice>
              <mc:Fallback>
                <p:oleObj name="Phương trình" r:id="rId13" imgW="15228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41802"/>
                        <a:ext cx="717550" cy="1147763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1752600" y="2857329"/>
            <a:ext cx="1271526" cy="1004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1752601" y="4332023"/>
            <a:ext cx="2331131" cy="1434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1752601" y="3296599"/>
            <a:ext cx="3673298" cy="717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1752601" y="4206517"/>
            <a:ext cx="3814579" cy="645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9921 L 0.00121 -0.2338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3.7037E-6 L 0.26719 3.7037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9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8458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Tiết</a:t>
            </a:r>
            <a:r>
              <a:rPr lang="en-US" sz="27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 70</a:t>
            </a:r>
            <a:r>
              <a:rPr lang="en-US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: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CHẤT CƠ BẢN CỦA PHÂN SỐ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152400"/>
            <a:ext cx="9144000" cy="6858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1295400"/>
          </a:xfrm>
          <a:prstGeom prst="rect">
            <a:avLst/>
          </a:prstGeom>
          <a:solidFill>
            <a:srgbClr val="FF66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4729" y="1888986"/>
            <a:ext cx="1524000" cy="609600"/>
          </a:xfrm>
          <a:prstGeom prst="rect">
            <a:avLst/>
          </a:prstGeom>
          <a:solidFill>
            <a:srgbClr val="FF99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4729" y="3025658"/>
            <a:ext cx="1524000" cy="609600"/>
          </a:xfrm>
          <a:prstGeom prst="rect">
            <a:avLst/>
          </a:prstGeom>
          <a:solidFill>
            <a:srgbClr val="92D05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4391" y="4327973"/>
            <a:ext cx="1524000" cy="685800"/>
          </a:xfrm>
          <a:prstGeom prst="rect">
            <a:avLst/>
          </a:prstGeom>
          <a:solidFill>
            <a:srgbClr val="FF0066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4391" y="5625905"/>
            <a:ext cx="1524000" cy="685800"/>
          </a:xfrm>
          <a:prstGeom prst="rect">
            <a:avLst/>
          </a:prstGeom>
          <a:solidFill>
            <a:srgbClr val="00B0F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905000" y="2209801"/>
            <a:ext cx="1229746" cy="1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1905000" y="3352800"/>
            <a:ext cx="112395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1848729" y="4632185"/>
            <a:ext cx="121567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1848729" y="5981700"/>
            <a:ext cx="1215679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Đối tượng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89883"/>
              </p:ext>
            </p:extLst>
          </p:nvPr>
        </p:nvGraphicFramePr>
        <p:xfrm>
          <a:off x="3120884" y="1553904"/>
          <a:ext cx="1502697" cy="109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Phương trình" r:id="rId5" imgW="444240" imgH="393480" progId="Equation.3">
                  <p:embed/>
                </p:oleObj>
              </mc:Choice>
              <mc:Fallback>
                <p:oleObj name="Phương trình" r:id="rId5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0884" y="1553904"/>
                        <a:ext cx="1502697" cy="109551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Đường kết nối Mũi tên Thẳng 22"/>
          <p:cNvCxnSpPr/>
          <p:nvPr/>
        </p:nvCxnSpPr>
        <p:spPr>
          <a:xfrm flipV="1">
            <a:off x="4751043" y="2150518"/>
            <a:ext cx="927930" cy="30094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Đối tượng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82358"/>
              </p:ext>
            </p:extLst>
          </p:nvPr>
        </p:nvGraphicFramePr>
        <p:xfrm>
          <a:off x="5753100" y="1577158"/>
          <a:ext cx="1482383" cy="107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9" name="Phương trình" r:id="rId7" imgW="419040" imgH="393480" progId="Equation.3">
                  <p:embed/>
                </p:oleObj>
              </mc:Choice>
              <mc:Fallback>
                <p:oleObj name="Phương trình" r:id="rId7" imgW="419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3100" y="1577158"/>
                        <a:ext cx="1482383" cy="107499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15799"/>
              </p:ext>
            </p:extLst>
          </p:nvPr>
        </p:nvGraphicFramePr>
        <p:xfrm>
          <a:off x="3134746" y="2797022"/>
          <a:ext cx="1488835" cy="115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0" name="Phương trình" r:id="rId9" imgW="444240" imgH="393480" progId="Equation.3">
                  <p:embed/>
                </p:oleObj>
              </mc:Choice>
              <mc:Fallback>
                <p:oleObj name="Phương trình" r:id="rId9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4746" y="2797022"/>
                        <a:ext cx="1488835" cy="115541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Đường kết nối Mũi tên Thẳng 29"/>
          <p:cNvCxnSpPr/>
          <p:nvPr/>
        </p:nvCxnSpPr>
        <p:spPr>
          <a:xfrm flipV="1">
            <a:off x="4677796" y="3352802"/>
            <a:ext cx="1037205" cy="2784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Đối tượng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524812"/>
              </p:ext>
            </p:extLst>
          </p:nvPr>
        </p:nvGraphicFramePr>
        <p:xfrm>
          <a:off x="5769216" y="2780851"/>
          <a:ext cx="1466267" cy="109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Phương trình" r:id="rId11" imgW="368280" imgH="393480" progId="Equation.3">
                  <p:embed/>
                </p:oleObj>
              </mc:Choice>
              <mc:Fallback>
                <p:oleObj name="Phương trình" r:id="rId11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69216" y="2780851"/>
                        <a:ext cx="1466267" cy="1092576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33959"/>
              </p:ext>
            </p:extLst>
          </p:nvPr>
        </p:nvGraphicFramePr>
        <p:xfrm>
          <a:off x="3120884" y="4126629"/>
          <a:ext cx="1508267" cy="109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" name="Phương trình" r:id="rId13" imgW="444240" imgH="393480" progId="Equation.3">
                  <p:embed/>
                </p:oleObj>
              </mc:Choice>
              <mc:Fallback>
                <p:oleObj name="Phương trình" r:id="rId13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20884" y="4126629"/>
                        <a:ext cx="1508267" cy="1092039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Đường kết nối Mũi tên Thẳng 35"/>
          <p:cNvCxnSpPr/>
          <p:nvPr/>
        </p:nvCxnSpPr>
        <p:spPr>
          <a:xfrm>
            <a:off x="4629151" y="4670873"/>
            <a:ext cx="11717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Đối tượng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22573"/>
              </p:ext>
            </p:extLst>
          </p:nvPr>
        </p:nvGraphicFramePr>
        <p:xfrm>
          <a:off x="5789442" y="4002128"/>
          <a:ext cx="1446040" cy="117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" name="Phương trình" r:id="rId15" imgW="368280" imgH="393480" progId="Equation.3">
                  <p:embed/>
                </p:oleObj>
              </mc:Choice>
              <mc:Fallback>
                <p:oleObj name="Phương trình" r:id="rId15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89442" y="4002128"/>
                        <a:ext cx="1446040" cy="1177769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Đối tượng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49617"/>
              </p:ext>
            </p:extLst>
          </p:nvPr>
        </p:nvGraphicFramePr>
        <p:xfrm>
          <a:off x="3120884" y="5407954"/>
          <a:ext cx="1489217" cy="108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Phương trình" r:id="rId17" imgW="444240" imgH="393480" progId="Equation.3">
                  <p:embed/>
                </p:oleObj>
              </mc:Choice>
              <mc:Fallback>
                <p:oleObj name="Phương trình" r:id="rId17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20884" y="5407954"/>
                        <a:ext cx="1489217" cy="108215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Đường kết nối Mũi tên Thẳng 40"/>
          <p:cNvCxnSpPr/>
          <p:nvPr/>
        </p:nvCxnSpPr>
        <p:spPr>
          <a:xfrm>
            <a:off x="4629150" y="5970565"/>
            <a:ext cx="1085850" cy="1113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Đối tượng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57405"/>
              </p:ext>
            </p:extLst>
          </p:nvPr>
        </p:nvGraphicFramePr>
        <p:xfrm>
          <a:off x="5769216" y="5308594"/>
          <a:ext cx="1393585" cy="111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Phương trình" r:id="rId19" imgW="368280" imgH="393480" progId="Equation.3">
                  <p:embed/>
                </p:oleObj>
              </mc:Choice>
              <mc:Fallback>
                <p:oleObj name="Phương trình" r:id="rId19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69216" y="5308594"/>
                        <a:ext cx="1393585" cy="111916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0" y="1123950"/>
            <a:ext cx="46482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05000" y="685800"/>
            <a:ext cx="5181600" cy="1219200"/>
          </a:xfrm>
          <a:prstGeom prst="horizontalScrol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2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 SGK-tr6; 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6; 7 SGK-tr8;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11; 12; 13 SGK-tr11.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905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Gi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00500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1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692A69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</a:t>
            </a:r>
            <a:endParaRPr lang="en-US" sz="3600" b="1" kern="10" dirty="0">
              <a:ln w="12700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7162800" y="6400800"/>
            <a:ext cx="1135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Xin chân thành cảm ơn các thầy,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cô giáo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đã tham gia dự giờ cùng cô trò!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876300" y="2971800"/>
            <a:ext cx="80391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TẤT CẢ CÁC EM!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038600" y="504825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bell"/>
          <p:cNvPicPr>
            <a:picLocks noChangeAspect="1" noChangeArrowheads="1" noCrop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6568">
            <a:off x="-146050" y="19050"/>
            <a:ext cx="19796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bell"/>
          <p:cNvPicPr>
            <a:picLocks noChangeAspect="1" noChangeArrowheads="1" noCrop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6695">
            <a:off x="7162006" y="4833145"/>
            <a:ext cx="22764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ext Box 17">
            <a:extLst>
              <a:ext uri="{FF2B5EF4-FFF2-40B4-BE49-F238E27FC236}">
                <a16:creationId xmlns:a16="http://schemas.microsoft.com/office/drawing/2014/main" xmlns="" id="{CDDC1AE6-C75B-4025-BD0C-F630F7120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819275"/>
            <a:ext cx="34909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01A3DE-B51A-4D5D-ADBD-08471E36F6D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19600" y="1600200"/>
            <a:ext cx="1752600" cy="10490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5784" name="TextBox 5"/>
          <p:cNvSpPr txBox="1">
            <a:spLocks noChangeArrowheads="1"/>
          </p:cNvSpPr>
          <p:nvPr/>
        </p:nvSpPr>
        <p:spPr bwMode="auto">
          <a:xfrm>
            <a:off x="6080125" y="1773238"/>
            <a:ext cx="2265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khi nào?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A2BDF5-71B6-4403-847E-09B6440651B1}"/>
              </a:ext>
            </a:extLst>
          </p:cNvPr>
          <p:cNvSpPr/>
          <p:nvPr/>
        </p:nvSpPr>
        <p:spPr>
          <a:xfrm>
            <a:off x="260350" y="3136900"/>
            <a:ext cx="33528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675" y="4343400"/>
            <a:ext cx="272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B. c.d = m.n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75163" y="3082925"/>
            <a:ext cx="2722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C. c.n = m.d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81513" y="434340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D. c.m = d.m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91E0E1A-0452-41A6-A96F-09D6619270F0}"/>
              </a:ext>
            </a:extLst>
          </p:cNvPr>
          <p:cNvSpPr/>
          <p:nvPr/>
        </p:nvSpPr>
        <p:spPr>
          <a:xfrm>
            <a:off x="574675" y="3206750"/>
            <a:ext cx="57785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635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75784" grpId="0"/>
      <p:bldP spid="2" grpId="0"/>
      <p:bldP spid="3" grpId="0"/>
      <p:bldP spid="4" grpId="0"/>
      <p:bldP spid="6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03200" y="43434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Times New Roman" pitchFamily="18" charset="0"/>
              </a:rPr>
              <a:t>Đố: Ông đang khuyên cháu điều gì ?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800" y="4854575"/>
            <a:ext cx="8077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Điền số thích hợp vào ô vuông để có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hai phân số bằng nhau.</a:t>
            </a:r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 Sau đó, viết các chữ cái tương ứng với các số tìm được vào các ô ở hai hàng dưới cùng, em sẽ trả lời được câu hỏi nêu trên.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800" b="1" dirty="0">
              <a:solidFill>
                <a:srgbClr val="CC0099"/>
              </a:solidFill>
              <a:latin typeface=".VnTimeH" pitchFamily="34" charset="0"/>
            </a:endParaRPr>
          </a:p>
        </p:txBody>
      </p:sp>
      <p:pic>
        <p:nvPicPr>
          <p:cNvPr id="14341" name="Picture 5" descr="Bai14(trang 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495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66FF">
                    <a:alpha val="7411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Bài 14 </a:t>
            </a:r>
            <a:r>
              <a:rPr lang="en-US" sz="8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66FF">
                    <a:alpha val="7411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(SGK-11)</a:t>
            </a:r>
          </a:p>
        </p:txBody>
      </p:sp>
    </p:spTree>
    <p:extLst>
      <p:ext uri="{BB962C8B-B14F-4D97-AF65-F5344CB8AC3E}">
        <p14:creationId xmlns:p14="http://schemas.microsoft.com/office/powerpoint/2010/main" val="441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  <p:bldP spid="553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338" y="381000"/>
            <a:ext cx="304800" cy="3429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76400" y="6858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/>
          </p:nvPr>
        </p:nvGraphicFramePr>
        <p:xfrm>
          <a:off x="795338" y="109538"/>
          <a:ext cx="10302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6" name="Equation" r:id="rId4" imgW="418918" imgH="393529" progId="Equation.DSMT4">
                  <p:embed/>
                </p:oleObj>
              </mc:Choice>
              <mc:Fallback>
                <p:oleObj name="Equation" r:id="rId4" imgW="41891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09538"/>
                        <a:ext cx="103028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385888" y="685800"/>
            <a:ext cx="414337" cy="28575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63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67113" y="381000"/>
            <a:ext cx="319087" cy="331788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M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119563" y="95250"/>
          <a:ext cx="11969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7" name="Equation" r:id="rId6" imgW="495085" imgH="393529" progId="Equation.DSMT4">
                  <p:embed/>
                </p:oleObj>
              </mc:Choice>
              <mc:Fallback>
                <p:oleObj name="Equation" r:id="rId6" imgW="49508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95250"/>
                        <a:ext cx="11969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829175" y="228600"/>
            <a:ext cx="533400" cy="30480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63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1800" y="304800"/>
            <a:ext cx="381000" cy="4191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G</a:t>
            </a: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7391400" y="60325"/>
          <a:ext cx="1233488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8" name="Equation" r:id="rId8" imgW="533169" imgH="393529" progId="Equation.DSMT4">
                  <p:embed/>
                </p:oleObj>
              </mc:Choice>
              <mc:Fallback>
                <p:oleObj name="Equation" r:id="rId8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0325"/>
                        <a:ext cx="1233488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8124825" y="180975"/>
            <a:ext cx="466725" cy="295275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371600" y="671513"/>
            <a:ext cx="457200" cy="333375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4829175" y="228600"/>
            <a:ext cx="5334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8124825" y="166688"/>
            <a:ext cx="4572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-27</a:t>
            </a:r>
          </a:p>
        </p:txBody>
      </p:sp>
      <p:sp>
        <p:nvSpPr>
          <p:cNvPr id="56335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763" y="1600200"/>
            <a:ext cx="304800" cy="338138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15376" name="Object 16"/>
          <p:cNvGraphicFramePr>
            <a:graphicFrameLocks noChangeAspect="1"/>
          </p:cNvGraphicFramePr>
          <p:nvPr/>
        </p:nvGraphicFramePr>
        <p:xfrm>
          <a:off x="609600" y="1371600"/>
          <a:ext cx="13970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9" name="Equation" r:id="rId10" imgW="622030" imgH="393529" progId="Equation.DSMT4">
                  <p:embed/>
                </p:oleObj>
              </mc:Choice>
              <mc:Fallback>
                <p:oleObj name="Equation" r:id="rId10" imgW="62203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13970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1428750" y="1862138"/>
            <a:ext cx="471488" cy="328612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1433513" y="1876425"/>
            <a:ext cx="4572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32</a:t>
            </a:r>
          </a:p>
        </p:txBody>
      </p:sp>
      <p:sp>
        <p:nvSpPr>
          <p:cNvPr id="563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19488" y="1524000"/>
            <a:ext cx="366712" cy="385763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S</a:t>
            </a:r>
          </a:p>
        </p:txBody>
      </p:sp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4176713" y="1284288"/>
          <a:ext cx="1143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0" name="Equation" r:id="rId12" imgW="495085" imgH="393529" progId="Equation.DSMT4">
                  <p:embed/>
                </p:oleObj>
              </mc:Choice>
              <mc:Fallback>
                <p:oleObj name="Equation" r:id="rId12" imgW="49508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1284288"/>
                        <a:ext cx="1143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876800" y="1804988"/>
            <a:ext cx="457200" cy="30480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342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1488" y="1524000"/>
            <a:ext cx="341312" cy="395288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7467600" y="1295400"/>
          <a:ext cx="10318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1" name="Equation" r:id="rId14" imgW="444307" imgH="393529" progId="Equation.DSMT4">
                  <p:embed/>
                </p:oleObj>
              </mc:Choice>
              <mc:Fallback>
                <p:oleObj name="Equation" r:id="rId14" imgW="44430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295400"/>
                        <a:ext cx="103187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8077200" y="1447800"/>
            <a:ext cx="461963" cy="280988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76800" y="1800225"/>
            <a:ext cx="4572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8077200" y="1447800"/>
            <a:ext cx="4572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5634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388" y="2667000"/>
            <a:ext cx="290512" cy="357188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Y</a:t>
            </a:r>
          </a:p>
        </p:txBody>
      </p:sp>
      <p:graphicFrame>
        <p:nvGraphicFramePr>
          <p:cNvPr id="15388" name="Object 28"/>
          <p:cNvGraphicFramePr>
            <a:graphicFrameLocks noChangeAspect="1"/>
          </p:cNvGraphicFramePr>
          <p:nvPr/>
        </p:nvGraphicFramePr>
        <p:xfrm>
          <a:off x="723900" y="2478088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2" name="Equation" r:id="rId16" imgW="520474" imgH="393529" progId="Equation.DSMT4">
                  <p:embed/>
                </p:oleObj>
              </mc:Choice>
              <mc:Fallback>
                <p:oleObj name="Equation" r:id="rId16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478088"/>
                        <a:ext cx="1143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1447800" y="2590800"/>
            <a:ext cx="457200" cy="30480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47800" y="2590800"/>
            <a:ext cx="5334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-35</a:t>
            </a:r>
          </a:p>
        </p:txBody>
      </p:sp>
      <p:sp>
        <p:nvSpPr>
          <p:cNvPr id="5635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05200" y="2590800"/>
            <a:ext cx="376238" cy="414338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I</a:t>
            </a:r>
          </a:p>
        </p:txBody>
      </p:sp>
      <p:graphicFrame>
        <p:nvGraphicFramePr>
          <p:cNvPr id="15392" name="Object 32"/>
          <p:cNvGraphicFramePr>
            <a:graphicFrameLocks noChangeAspect="1"/>
          </p:cNvGraphicFramePr>
          <p:nvPr/>
        </p:nvGraphicFramePr>
        <p:xfrm>
          <a:off x="4203700" y="2428875"/>
          <a:ext cx="12827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3" name="Equation" r:id="rId18" imgW="583947" imgH="393529" progId="Equation.DSMT4">
                  <p:embed/>
                </p:oleObj>
              </mc:Choice>
              <mc:Fallback>
                <p:oleObj name="Equation" r:id="rId18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428875"/>
                        <a:ext cx="12827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4195763" y="2519363"/>
            <a:ext cx="457200" cy="30480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635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1650" y="2590800"/>
            <a:ext cx="387350" cy="414338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C</a:t>
            </a:r>
          </a:p>
        </p:txBody>
      </p:sp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7496175" y="2359025"/>
          <a:ext cx="11715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4" name="Equation" r:id="rId20" imgW="469696" imgH="393529" progId="Equation.DSMT4">
                  <p:embed/>
                </p:oleObj>
              </mc:Choice>
              <mc:Fallback>
                <p:oleObj name="Equation" r:id="rId20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2359025"/>
                        <a:ext cx="11715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4191000" y="2514600"/>
            <a:ext cx="4572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7419975" y="2928938"/>
            <a:ext cx="457200" cy="30480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7419975" y="2928938"/>
            <a:ext cx="4572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5635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0525" y="3886200"/>
            <a:ext cx="266700" cy="3429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E</a:t>
            </a:r>
          </a:p>
        </p:txBody>
      </p:sp>
      <p:graphicFrame>
        <p:nvGraphicFramePr>
          <p:cNvPr id="15400" name="Object 40"/>
          <p:cNvGraphicFramePr>
            <a:graphicFrameLocks noChangeAspect="1"/>
          </p:cNvGraphicFramePr>
          <p:nvPr/>
        </p:nvGraphicFramePr>
        <p:xfrm>
          <a:off x="700088" y="3614738"/>
          <a:ext cx="109061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5" name="Equation" r:id="rId22" imgW="520474" imgH="393529" progId="Equation.DSMT4">
                  <p:embed/>
                </p:oleObj>
              </mc:Choice>
              <mc:Fallback>
                <p:oleObj name="Equation" r:id="rId22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614738"/>
                        <a:ext cx="1090612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61" name="Rectangle 41"/>
          <p:cNvSpPr>
            <a:spLocks noChangeArrowheads="1"/>
          </p:cNvSpPr>
          <p:nvPr/>
        </p:nvSpPr>
        <p:spPr bwMode="auto">
          <a:xfrm>
            <a:off x="1328738" y="4114800"/>
            <a:ext cx="504825" cy="30480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1295400" y="4114800"/>
            <a:ext cx="533400" cy="314325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56363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62350" y="3771900"/>
            <a:ext cx="376238" cy="43815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K</a:t>
            </a:r>
          </a:p>
        </p:txBody>
      </p:sp>
      <p:graphicFrame>
        <p:nvGraphicFramePr>
          <p:cNvPr id="15404" name="Object 44"/>
          <p:cNvGraphicFramePr>
            <a:graphicFrameLocks noChangeAspect="1"/>
          </p:cNvGraphicFramePr>
          <p:nvPr/>
        </p:nvGraphicFramePr>
        <p:xfrm>
          <a:off x="4186238" y="3543300"/>
          <a:ext cx="11430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6" name="Equation" r:id="rId24" imgW="431613" imgH="393529" progId="Equation.DSMT4">
                  <p:embed/>
                </p:oleObj>
              </mc:Choice>
              <mc:Fallback>
                <p:oleObj name="Equation" r:id="rId24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8" y="3543300"/>
                        <a:ext cx="11430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65" name="Rectangle 45"/>
          <p:cNvSpPr>
            <a:spLocks noChangeArrowheads="1"/>
          </p:cNvSpPr>
          <p:nvPr/>
        </p:nvSpPr>
        <p:spPr bwMode="auto">
          <a:xfrm>
            <a:off x="7372350" y="4129088"/>
            <a:ext cx="457200" cy="30480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6366" name="Rectangle 46"/>
          <p:cNvSpPr>
            <a:spLocks noChangeArrowheads="1"/>
          </p:cNvSpPr>
          <p:nvPr/>
        </p:nvSpPr>
        <p:spPr bwMode="auto">
          <a:xfrm>
            <a:off x="4814888" y="4043363"/>
            <a:ext cx="457200" cy="304800"/>
          </a:xfrm>
          <a:prstGeom prst="rect">
            <a:avLst/>
          </a:prstGeom>
          <a:gradFill rotWithShape="1">
            <a:gsLst>
              <a:gs pos="0">
                <a:srgbClr val="FF81FF"/>
              </a:gs>
              <a:gs pos="50000">
                <a:schemeClr val="tx1"/>
              </a:gs>
              <a:gs pos="100000">
                <a:srgbClr val="FF81FF"/>
              </a:gs>
            </a:gsLst>
            <a:lin ang="5400000" scaled="1"/>
          </a:gra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15407" name="Object 47"/>
          <p:cNvGraphicFramePr>
            <a:graphicFrameLocks noChangeAspect="1"/>
          </p:cNvGraphicFramePr>
          <p:nvPr/>
        </p:nvGraphicFramePr>
        <p:xfrm>
          <a:off x="7467600" y="3581400"/>
          <a:ext cx="1066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7" name="Equation" r:id="rId26" imgW="444307" imgH="393529" progId="Equation.DSMT4">
                  <p:embed/>
                </p:oleObj>
              </mc:Choice>
              <mc:Fallback>
                <p:oleObj name="Equation" r:id="rId26" imgW="44430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81400"/>
                        <a:ext cx="10668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68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3962400"/>
            <a:ext cx="304800" cy="3810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6369" name="Rectangle 49"/>
          <p:cNvSpPr>
            <a:spLocks noChangeArrowheads="1"/>
          </p:cNvSpPr>
          <p:nvPr/>
        </p:nvSpPr>
        <p:spPr bwMode="auto">
          <a:xfrm>
            <a:off x="7329488" y="4129088"/>
            <a:ext cx="5334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56370" name="Rectangle 50"/>
          <p:cNvSpPr>
            <a:spLocks noChangeArrowheads="1"/>
          </p:cNvSpPr>
          <p:nvPr/>
        </p:nvSpPr>
        <p:spPr bwMode="auto">
          <a:xfrm>
            <a:off x="4814888" y="4038600"/>
            <a:ext cx="457200" cy="3048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64</a:t>
            </a:r>
          </a:p>
        </p:txBody>
      </p:sp>
      <p:sp>
        <p:nvSpPr>
          <p:cNvPr id="15411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9563" y="5210175"/>
            <a:ext cx="376237" cy="385763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12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5195888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13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5195888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14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6963" y="5195888"/>
            <a:ext cx="376237" cy="385762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15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195888"/>
            <a:ext cx="4572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1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195888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17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195888"/>
            <a:ext cx="4572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18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195888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19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5195888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0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34163" y="5195888"/>
            <a:ext cx="376237" cy="385762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1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195888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2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5195888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3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9563" y="5943600"/>
            <a:ext cx="376237" cy="385763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4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6019800"/>
            <a:ext cx="381000" cy="3048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5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6963" y="5943600"/>
            <a:ext cx="376237" cy="385763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7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8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7613" y="5943600"/>
            <a:ext cx="357187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29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6763" y="5943600"/>
            <a:ext cx="376237" cy="385763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30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31" name="AutoShape 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32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34163" y="5943600"/>
            <a:ext cx="376237" cy="385763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33" name="AutoShape 7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34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304800" y="5495925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7     20     7    20    18    -27     24   25    -2    45    25    32</a:t>
            </a:r>
          </a:p>
        </p:txBody>
      </p:sp>
      <p:sp>
        <p:nvSpPr>
          <p:cNvPr id="15436" name="Text Box 76"/>
          <p:cNvSpPr txBox="1">
            <a:spLocks noChangeArrowheads="1"/>
          </p:cNvSpPr>
          <p:nvPr/>
        </p:nvSpPr>
        <p:spPr bwMode="auto">
          <a:xfrm>
            <a:off x="280988" y="6289675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7     20    18   -27   25   -35     18   100  18    64    -2    24</a:t>
            </a:r>
          </a:p>
        </p:txBody>
      </p:sp>
      <p:sp>
        <p:nvSpPr>
          <p:cNvPr id="5639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56398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5639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56400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5640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210175"/>
            <a:ext cx="4572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6402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6403" name="AutoShape 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210175"/>
            <a:ext cx="4572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56404" name="AutoShape 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6405" name="AutoShape 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56406" name="AutoShape 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294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6407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210175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6408" name="AutoShape 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5210175"/>
            <a:ext cx="381000" cy="404813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56409" name="AutoShape 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56410" name="AutoShape 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56411" name="AutoShape 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6412" name="AutoShape 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6413" name="AutoShape 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6414" name="AutoShape 9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56415" name="AutoShape 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6416" name="AutoShape 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56417" name="AutoShape 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24638" y="5943600"/>
            <a:ext cx="385762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56418" name="AutoShape 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8363" y="5943600"/>
            <a:ext cx="376237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6419" name="AutoShape 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3810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56420" name="AutoShape 1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39013" y="5943600"/>
            <a:ext cx="357187" cy="409575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0099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5461" name="AutoShape 10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" name="Rectangle 102"/>
          <p:cNvSpPr>
            <a:spLocks noChangeArrowheads="1"/>
          </p:cNvSpPr>
          <p:nvPr/>
        </p:nvSpPr>
        <p:spPr bwMode="auto">
          <a:xfrm>
            <a:off x="338138" y="165100"/>
            <a:ext cx="8320087" cy="4406900"/>
          </a:xfrm>
          <a:prstGeom prst="rect">
            <a:avLst/>
          </a:prstGeom>
          <a:noFill/>
          <a:ln w="57150" cmpd="thickThin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6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6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5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5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6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5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6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10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5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500"/>
                                        <p:tgtEl>
                                          <p:spTgt spid="5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9" dur="500"/>
                                        <p:tgtEl>
                                          <p:spTgt spid="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6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5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5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63"/>
                  </p:tgtEl>
                </p:cond>
              </p:nextCondLst>
            </p:seq>
          </p:childTnLst>
        </p:cTn>
      </p:par>
    </p:tnLst>
    <p:bldLst>
      <p:bldP spid="56332" grpId="0" animBg="1"/>
      <p:bldP spid="56333" grpId="0" animBg="1"/>
      <p:bldP spid="56334" grpId="0" animBg="1"/>
      <p:bldP spid="56338" grpId="0" animBg="1"/>
      <p:bldP spid="56345" grpId="0" animBg="1"/>
      <p:bldP spid="56346" grpId="0" animBg="1"/>
      <p:bldP spid="56350" grpId="0" animBg="1"/>
      <p:bldP spid="56356" grpId="0" animBg="1"/>
      <p:bldP spid="56358" grpId="0" animBg="1"/>
      <p:bldP spid="56362" grpId="0" animBg="1"/>
      <p:bldP spid="56369" grpId="0" animBg="1"/>
      <p:bldP spid="56370" grpId="0" animBg="1"/>
      <p:bldP spid="56397" grpId="0" animBg="1"/>
      <p:bldP spid="56398" grpId="0" animBg="1"/>
      <p:bldP spid="56399" grpId="0" animBg="1"/>
      <p:bldP spid="56400" grpId="0" animBg="1"/>
      <p:bldP spid="56401" grpId="0" animBg="1"/>
      <p:bldP spid="56402" grpId="0" animBg="1"/>
      <p:bldP spid="56403" grpId="0" animBg="1"/>
      <p:bldP spid="56404" grpId="0" animBg="1"/>
      <p:bldP spid="56405" grpId="0" animBg="1"/>
      <p:bldP spid="56406" grpId="0" animBg="1"/>
      <p:bldP spid="56407" grpId="0" animBg="1"/>
      <p:bldP spid="56408" grpId="0" animBg="1"/>
      <p:bldP spid="56409" grpId="0" animBg="1"/>
      <p:bldP spid="56410" grpId="0" animBg="1"/>
      <p:bldP spid="56411" grpId="0" animBg="1"/>
      <p:bldP spid="56412" grpId="0" animBg="1"/>
      <p:bldP spid="56414" grpId="0" animBg="1"/>
      <p:bldP spid="56415" grpId="0" animBg="1"/>
      <p:bldP spid="56416" grpId="0" animBg="1"/>
      <p:bldP spid="56417" grpId="0" animBg="1"/>
      <p:bldP spid="56418" grpId="0" animBg="1"/>
      <p:bldP spid="56419" grpId="0" animBg="1"/>
      <p:bldP spid="564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76400" y="6858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9563" y="480536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48006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48006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6963" y="480536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48006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7613" y="48006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6763" y="480536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48006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48006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34163" y="480536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8006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8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48006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39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9563" y="579596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6963" y="579596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7613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6763" y="579596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6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8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34163" y="579596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0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10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6411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641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1641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64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1641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641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641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6418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16419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6420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294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6421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824413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Ắ</a:t>
            </a:r>
          </a:p>
        </p:txBody>
      </p:sp>
      <p:sp>
        <p:nvSpPr>
          <p:cNvPr id="16422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4848225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6423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6424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16425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642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642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16428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6429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6430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1643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24638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16432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8363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643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5791200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643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39013" y="5819775"/>
            <a:ext cx="533400" cy="533400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CC0099"/>
                </a:solidFill>
                <a:latin typeface="Times New Roman" pitchFamily="18" charset="0"/>
              </a:rPr>
              <a:t>I</a:t>
            </a:r>
          </a:p>
        </p:txBody>
      </p:sp>
      <p:pic>
        <p:nvPicPr>
          <p:cNvPr id="16435" name="Picture 51" descr="vv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663" y="762000"/>
            <a:ext cx="5943600" cy="386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800" b="1" dirty="0">
              <a:solidFill>
                <a:srgbClr val="CC0099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0" descr="bell"/>
          <p:cNvPicPr>
            <a:picLocks noChangeAspect="1" noChangeArrowheads="1" noCrop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918">
            <a:off x="7035800" y="-152400"/>
            <a:ext cx="21844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41" descr="bell"/>
          <p:cNvPicPr>
            <a:picLocks noChangeAspect="1" noChangeArrowheads="1" noCrop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83263">
            <a:off x="-115888" y="5164138"/>
            <a:ext cx="20240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9">
            <a:extLst>
              <a:ext uri="{FF2B5EF4-FFF2-40B4-BE49-F238E27FC236}">
                <a16:creationId xmlns:a16="http://schemas.microsoft.com/office/drawing/2014/main" xmlns="" id="{6F62BB99-6181-41EF-AAFC-00341FADA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1992313"/>
            <a:ext cx="5943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.VnArial" pitchFamily="34" charset="0"/>
                <a:cs typeface="Arial" panose="020B0604020202020204" pitchFamily="34" charset="0"/>
              </a:rPr>
              <a:t>                    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3300"/>
                </a:solidFill>
                <a:latin typeface=".VnArial Narrow" pitchFamily="34" charset="0"/>
                <a:cs typeface="Arial" panose="020B0604020202020204" pitchFamily="34" charset="0"/>
              </a:rPr>
              <a:t>   </a:t>
            </a:r>
          </a:p>
        </p:txBody>
      </p:sp>
      <p:graphicFrame>
        <p:nvGraphicFramePr>
          <p:cNvPr id="76806" name="Object 54"/>
          <p:cNvGraphicFramePr>
            <a:graphicFrameLocks noChangeAspect="1"/>
          </p:cNvGraphicFramePr>
          <p:nvPr/>
        </p:nvGraphicFramePr>
        <p:xfrm>
          <a:off x="4443413" y="1806575"/>
          <a:ext cx="15478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4" imgW="571252" imgH="393529" progId="Equation.DSMT4">
                  <p:embed/>
                </p:oleObj>
              </mc:Choice>
              <mc:Fallback>
                <p:oleObj name="Equation" r:id="rId4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1806575"/>
                        <a:ext cx="15478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E70979-71BE-4848-831D-A78A41F46C6E}"/>
              </a:ext>
            </a:extLst>
          </p:cNvPr>
          <p:cNvSpPr/>
          <p:nvPr/>
        </p:nvSpPr>
        <p:spPr>
          <a:xfrm>
            <a:off x="1143000" y="3429000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 = -8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32019-8F39-4E93-BD33-F2C7E1852A77}"/>
              </a:ext>
            </a:extLst>
          </p:cNvPr>
          <p:cNvSpPr/>
          <p:nvPr/>
        </p:nvSpPr>
        <p:spPr>
          <a:xfrm>
            <a:off x="1054100" y="4748213"/>
            <a:ext cx="254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x = 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8AFFB2-553F-444B-B3FC-56DB328F18E6}"/>
              </a:ext>
            </a:extLst>
          </p:cNvPr>
          <p:cNvSpPr/>
          <p:nvPr/>
        </p:nvSpPr>
        <p:spPr>
          <a:xfrm>
            <a:off x="5218113" y="4748213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x = 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89376D-AF7F-445C-9CCA-293D94C77153}"/>
              </a:ext>
            </a:extLst>
          </p:cNvPr>
          <p:cNvSpPr/>
          <p:nvPr/>
        </p:nvSpPr>
        <p:spPr>
          <a:xfrm>
            <a:off x="5410200" y="3429000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 = 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104470F-3B7F-4366-AE99-77BF43236AE9}"/>
              </a:ext>
            </a:extLst>
          </p:cNvPr>
          <p:cNvSpPr/>
          <p:nvPr/>
        </p:nvSpPr>
        <p:spPr>
          <a:xfrm>
            <a:off x="5549900" y="4773613"/>
            <a:ext cx="57785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0827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9" descr="bell"/>
          <p:cNvPicPr>
            <a:picLocks noChangeAspect="1" noChangeArrowheads="1" noCrop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6568">
            <a:off x="-146050" y="19050"/>
            <a:ext cx="19796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3" descr="bell"/>
          <p:cNvPicPr>
            <a:picLocks noChangeAspect="1" noChangeArrowheads="1" noCrop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6695">
            <a:off x="7162006" y="4833145"/>
            <a:ext cx="22764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21">
            <a:extLst>
              <a:ext uri="{FF2B5EF4-FFF2-40B4-BE49-F238E27FC236}">
                <a16:creationId xmlns:a16="http://schemas.microsoft.com/office/drawing/2014/main" xmlns="" id="{576EE32B-07F0-4095-AB4F-04E3F38C1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644650"/>
            <a:ext cx="6515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solidFill>
                <a:srgbClr val="FF3300"/>
              </a:solidFill>
              <a:latin typeface=".Vn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830" name="Object 32"/>
          <p:cNvGraphicFramePr>
            <a:graphicFrameLocks noChangeAspect="1"/>
          </p:cNvGraphicFramePr>
          <p:nvPr/>
        </p:nvGraphicFramePr>
        <p:xfrm>
          <a:off x="1512888" y="2273300"/>
          <a:ext cx="670877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4" imgW="1930400" imgH="812800" progId="Equation.DSMT4">
                  <p:embed/>
                </p:oleObj>
              </mc:Choice>
              <mc:Fallback>
                <p:oleObj name="Equation" r:id="rId4" imgW="19304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273300"/>
                        <a:ext cx="6708775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4" name="TextBox 1"/>
          <p:cNvSpPr txBox="1">
            <a:spLocks noChangeArrowheads="1"/>
          </p:cNvSpPr>
          <p:nvPr/>
        </p:nvSpPr>
        <p:spPr bwMode="auto">
          <a:xfrm>
            <a:off x="6319838" y="3549650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77835" name="TextBox 17"/>
          <p:cNvSpPr txBox="1">
            <a:spLocks noChangeArrowheads="1"/>
          </p:cNvSpPr>
          <p:nvPr/>
        </p:nvSpPr>
        <p:spPr bwMode="auto">
          <a:xfrm>
            <a:off x="2743200" y="36417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77836" name="TextBox 18"/>
          <p:cNvSpPr txBox="1">
            <a:spLocks noChangeArrowheads="1"/>
          </p:cNvSpPr>
          <p:nvPr/>
        </p:nvSpPr>
        <p:spPr bwMode="auto">
          <a:xfrm>
            <a:off x="6324600" y="25241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77837" name="TextBox 19"/>
          <p:cNvSpPr txBox="1">
            <a:spLocks noChangeArrowheads="1"/>
          </p:cNvSpPr>
          <p:nvPr/>
        </p:nvSpPr>
        <p:spPr bwMode="auto">
          <a:xfrm>
            <a:off x="2890838" y="25241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D37DF41-A54F-4FFB-9C88-F8AB360AFAAE}"/>
              </a:ext>
            </a:extLst>
          </p:cNvPr>
          <p:cNvSpPr/>
          <p:nvPr/>
        </p:nvSpPr>
        <p:spPr>
          <a:xfrm>
            <a:off x="1450975" y="3587750"/>
            <a:ext cx="57785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647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/>
      <p:bldP spid="77835" grpId="0"/>
      <p:bldP spid="77836" grpId="0"/>
      <p:bldP spid="7783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7924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CHƯƠNG III: PHÂN SỐ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69 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 CHẤT CƠ BẢN CỦA PHÂN SỐ.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6" descr="Z:\newtek\_backgrounds_1.02\Tim\_powerpoint templates\mr_alarm_clock\alarmc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3278188"/>
            <a:ext cx="53340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7543800" y="236538"/>
            <a:ext cx="1447800" cy="1447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b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7772400" y="352961"/>
            <a:ext cx="10198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B1C6ED"/>
                </a:solidFill>
                <a:cs typeface="+mn-cs"/>
                <a:sym typeface="Wingdings" pitchFamily="2" charset="2"/>
              </a:rPr>
              <a:t></a:t>
            </a:r>
            <a:endParaRPr lang="en-US" sz="7200" dirty="0">
              <a:solidFill>
                <a:srgbClr val="B1C6ED"/>
              </a:solidFill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68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2"/>
            <a:ext cx="8458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99060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990600" y="2697165"/>
            <a:ext cx="31242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2614613"/>
            <a:ext cx="762000" cy="7620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85" tIns="45691" rIns="91385" bIns="4569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057" y="2590801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</a:p>
        </p:txBody>
      </p:sp>
      <p:pic>
        <p:nvPicPr>
          <p:cNvPr id="22" name="Picture 6" descr="ques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6" y="282892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143001" y="3422985"/>
          <a:ext cx="1320800" cy="93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" name="Equation" r:id="rId6" imgW="558720" imgH="393480" progId="Equation.DSMT4">
                  <p:embed/>
                </p:oleObj>
              </mc:Choice>
              <mc:Fallback>
                <p:oleObj name="Equation" r:id="rId6" imgW="5587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3422985"/>
                        <a:ext cx="1320800" cy="930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28714" y="4566276"/>
          <a:ext cx="13509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"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4" y="4566276"/>
                        <a:ext cx="1350962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52514" y="5709276"/>
          <a:ext cx="15017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" name="Equation" r:id="rId10" imgW="634680" imgH="393480" progId="Equation.DSMT4">
                  <p:embed/>
                </p:oleObj>
              </mc:Choice>
              <mc:Fallback>
                <p:oleObj name="Equation" r:id="rId10" imgW="6346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4" y="5709276"/>
                        <a:ext cx="15017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14800" y="3591551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(-1).(-6) = 2.3 (=6) </a:t>
            </a:r>
            <a:endParaRPr lang="en-US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4731497"/>
            <a:ext cx="327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(-4).(-2) = 8.1 (=8) </a:t>
            </a:r>
            <a:endParaRPr lang="en-US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5861676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5.2= (-10).(-1)  (=10)</a:t>
            </a:r>
            <a:endParaRPr lang="en-US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743200" y="3896349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43200" y="5021886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828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84642"/>
              </p:ext>
            </p:extLst>
          </p:nvPr>
        </p:nvGraphicFramePr>
        <p:xfrm>
          <a:off x="914401" y="1660527"/>
          <a:ext cx="9604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1" name="Equation" r:id="rId12" imgW="406080" imgH="393480" progId="Equation.DSMT4">
                  <p:embed/>
                </p:oleObj>
              </mc:Choice>
              <mc:Fallback>
                <p:oleObj name="Equation" r:id="rId12" imgW="4060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1660527"/>
                        <a:ext cx="960437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28800" y="182880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1.4 = 2.2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(=4)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43200" y="6170612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̉nh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002576"/>
            <a:ext cx="1324536" cy="7460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3438031" y="-70746"/>
                <a:ext cx="5553569" cy="2918511"/>
              </a:xfrm>
              <a:prstGeom prst="cloudCallout">
                <a:avLst>
                  <a:gd name="adj1" fmla="val -73925"/>
                  <a:gd name="adj2" fmla="val 392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Ta nhân cả tử và mẫu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với bao nhiêu để được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031" y="-70746"/>
                <a:ext cx="5553569" cy="2918511"/>
              </a:xfrm>
              <a:prstGeom prst="cloudCallout">
                <a:avLst>
                  <a:gd name="adj1" fmla="val -73925"/>
                  <a:gd name="adj2" fmla="val 392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409864" y="3072031"/>
                <a:ext cx="4343399" cy="3575442"/>
              </a:xfrm>
              <a:prstGeom prst="cloudCallout">
                <a:avLst>
                  <a:gd name="adj1" fmla="val -83362"/>
                  <a:gd name="adj2" fmla="val -44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Ta chia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864" y="3072031"/>
                <a:ext cx="4343399" cy="3575442"/>
              </a:xfrm>
              <a:prstGeom prst="cloudCallout">
                <a:avLst>
                  <a:gd name="adj1" fmla="val -83362"/>
                  <a:gd name="adj2" fmla="val -44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ques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759" y="4155695"/>
            <a:ext cx="550069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29372" y="996142"/>
            <a:ext cx="4624028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580278" y="4155697"/>
            <a:ext cx="4420723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cả tử và mẫu cho - 4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55793" y="1326781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5537" y="4471802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407194" y="2534079"/>
            <a:ext cx="40005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1551" y="2334717"/>
            <a:ext cx="6215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71552" y="2155269"/>
            <a:ext cx="80200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14350" y="5678010"/>
            <a:ext cx="40005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71551" y="5435601"/>
            <a:ext cx="688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43000" y="5335426"/>
            <a:ext cx="769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Ảnh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96" y="6073173"/>
            <a:ext cx="742950" cy="7152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20437" y="720636"/>
            <a:ext cx="2501333" cy="1091625"/>
            <a:chOff x="293915" y="1752600"/>
            <a:chExt cx="3335110" cy="1091625"/>
          </a:xfrm>
        </p:grpSpPr>
        <p:sp>
          <p:nvSpPr>
            <p:cNvPr id="3" name="TextBox 1"/>
            <p:cNvSpPr txBox="1">
              <a:spLocks noChangeArrowheads="1"/>
            </p:cNvSpPr>
            <p:nvPr/>
          </p:nvSpPr>
          <p:spPr bwMode="auto">
            <a:xfrm>
              <a:off x="293915" y="2001214"/>
              <a:ext cx="1829040" cy="584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5" tIns="45691" rIns="91385" bIns="45691">
              <a:spAutoFit/>
            </a:bodyPr>
            <a:lstStyle/>
            <a:p>
              <a:pPr eaLnBrk="1" hangingPunct="1"/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 có: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questio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95600" y="1752600"/>
              <a:ext cx="733425" cy="77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" name="Đối tượng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2347592"/>
                </p:ext>
              </p:extLst>
            </p:nvPr>
          </p:nvGraphicFramePr>
          <p:xfrm>
            <a:off x="1600200" y="1834515"/>
            <a:ext cx="1219200" cy="1009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2" name="Phương trình" r:id="rId7" imgW="406080" imgH="393480" progId="Equation.3">
                    <p:embed/>
                  </p:oleObj>
                </mc:Choice>
                <mc:Fallback>
                  <p:oleObj name="Phương trình" r:id="rId7" imgW="4060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00200" y="1834515"/>
                          <a:ext cx="1219200" cy="10097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111581" y="3928515"/>
            <a:ext cx="2308890" cy="1082212"/>
            <a:chOff x="148775" y="3928515"/>
            <a:chExt cx="3078520" cy="1082212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148775" y="4144167"/>
              <a:ext cx="1668301" cy="584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5" tIns="45691" rIns="91385" bIns="45691">
              <a:spAutoFit/>
            </a:bodyPr>
            <a:lstStyle/>
            <a:p>
              <a:pPr eaLnBrk="1" hangingPunct="1"/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 có: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Đối tượng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2583335"/>
                </p:ext>
              </p:extLst>
            </p:nvPr>
          </p:nvGraphicFramePr>
          <p:xfrm>
            <a:off x="1411941" y="3928515"/>
            <a:ext cx="1815354" cy="108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3" name="Phương trình" r:id="rId9" imgW="622080" imgH="393480" progId="Equation.3">
                    <p:embed/>
                  </p:oleObj>
                </mc:Choice>
                <mc:Fallback>
                  <p:oleObj name="Phương trình" r:id="rId9" imgW="6220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11941" y="3928515"/>
                          <a:ext cx="1815354" cy="1082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1252735" y="172361"/>
            <a:ext cx="741086" cy="2164492"/>
            <a:chOff x="1670312" y="172361"/>
            <a:chExt cx="988115" cy="2164492"/>
          </a:xfrm>
        </p:grpSpPr>
        <p:grpSp>
          <p:nvGrpSpPr>
            <p:cNvPr id="36" name="Group 35"/>
            <p:cNvGrpSpPr/>
            <p:nvPr/>
          </p:nvGrpSpPr>
          <p:grpSpPr>
            <a:xfrm>
              <a:off x="1670313" y="172361"/>
              <a:ext cx="988114" cy="2164492"/>
              <a:chOff x="1670313" y="172361"/>
              <a:chExt cx="988114" cy="2164492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1670313" y="425389"/>
                <a:ext cx="988114" cy="519113"/>
                <a:chOff x="3984" y="1584"/>
                <a:chExt cx="768" cy="327"/>
              </a:xfrm>
            </p:grpSpPr>
            <p:grpSp>
              <p:nvGrpSpPr>
                <p:cNvPr id="23" name="Group 9"/>
                <p:cNvGrpSpPr>
                  <a:grpSpLocks/>
                </p:cNvGrpSpPr>
                <p:nvPr/>
              </p:nvGrpSpPr>
              <p:grpSpPr bwMode="auto">
                <a:xfrm>
                  <a:off x="3984" y="1584"/>
                  <a:ext cx="768" cy="327"/>
                  <a:chOff x="3059" y="672"/>
                  <a:chExt cx="768" cy="327"/>
                </a:xfrm>
              </p:grpSpPr>
              <p:pic>
                <p:nvPicPr>
                  <p:cNvPr id="25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59" y="672"/>
                    <a:ext cx="76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" name="Line 11"/>
                  <p:cNvSpPr>
                    <a:spLocks noChangeShapeType="1"/>
                  </p:cNvSpPr>
                  <p:nvPr/>
                </p:nvSpPr>
                <p:spPr bwMode="auto">
                  <a:xfrm rot="-806917">
                    <a:off x="3719" y="792"/>
                    <a:ext cx="1" cy="9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576" y="1792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auto">
              <a:xfrm>
                <a:off x="1741953" y="1757416"/>
                <a:ext cx="762000" cy="57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.2</a:t>
                </a: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1902815" y="172361"/>
                <a:ext cx="685800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600" b="1" dirty="0" smtClean="0">
                    <a:solidFill>
                      <a:srgbClr val="FF33CC"/>
                    </a:solidFill>
                  </a:rPr>
                  <a:t>.2</a:t>
                </a:r>
                <a:endParaRPr lang="en-US" altLang="en-US" sz="2600" b="1" dirty="0">
                  <a:solidFill>
                    <a:srgbClr val="FF33CC"/>
                  </a:solidFill>
                </a:endParaRPr>
              </a:p>
            </p:txBody>
          </p:sp>
        </p:grpSp>
        <p:grpSp>
          <p:nvGrpSpPr>
            <p:cNvPr id="39" name="Group 14"/>
            <p:cNvGrpSpPr>
              <a:grpSpLocks/>
            </p:cNvGrpSpPr>
            <p:nvPr/>
          </p:nvGrpSpPr>
          <p:grpSpPr bwMode="auto">
            <a:xfrm>
              <a:off x="1670312" y="1431903"/>
              <a:ext cx="988115" cy="587104"/>
              <a:chOff x="3216" y="1632"/>
              <a:chExt cx="846" cy="412"/>
            </a:xfrm>
          </p:grpSpPr>
          <p:grpSp>
            <p:nvGrpSpPr>
              <p:cNvPr id="40" name="Group 15"/>
              <p:cNvGrpSpPr>
                <a:grpSpLocks/>
              </p:cNvGrpSpPr>
              <p:nvPr/>
            </p:nvGrpSpPr>
            <p:grpSpPr bwMode="auto">
              <a:xfrm>
                <a:off x="3896" y="1808"/>
                <a:ext cx="96" cy="104"/>
                <a:chOff x="5024" y="1760"/>
                <a:chExt cx="128" cy="104"/>
              </a:xfrm>
            </p:grpSpPr>
            <p:sp>
              <p:nvSpPr>
                <p:cNvPr id="44" name="Line 16"/>
                <p:cNvSpPr>
                  <a:spLocks noChangeShapeType="1"/>
                </p:cNvSpPr>
                <p:nvPr/>
              </p:nvSpPr>
              <p:spPr bwMode="auto">
                <a:xfrm rot="2700000" flipH="1">
                  <a:off x="5024" y="1760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" name="Line 17"/>
                <p:cNvSpPr>
                  <a:spLocks noChangeShapeType="1"/>
                </p:cNvSpPr>
                <p:nvPr/>
              </p:nvSpPr>
              <p:spPr bwMode="auto">
                <a:xfrm rot="8412936" flipH="1">
                  <a:off x="5056" y="1816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"/>
              <p:cNvGrpSpPr>
                <a:grpSpLocks/>
              </p:cNvGrpSpPr>
              <p:nvPr/>
            </p:nvGrpSpPr>
            <p:grpSpPr bwMode="auto">
              <a:xfrm>
                <a:off x="3216" y="1632"/>
                <a:ext cx="846" cy="412"/>
                <a:chOff x="2994" y="1232"/>
                <a:chExt cx="846" cy="412"/>
              </a:xfrm>
            </p:grpSpPr>
            <p:sp>
              <p:nvSpPr>
                <p:cNvPr id="42" name="AutoShape 1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94" y="1362"/>
                  <a:ext cx="846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rc 20"/>
                <p:cNvSpPr>
                  <a:spLocks/>
                </p:cNvSpPr>
                <p:nvPr/>
              </p:nvSpPr>
              <p:spPr bwMode="auto">
                <a:xfrm>
                  <a:off x="3123" y="1232"/>
                  <a:ext cx="605" cy="318"/>
                </a:xfrm>
                <a:custGeom>
                  <a:avLst/>
                  <a:gdLst>
                    <a:gd name="T0" fmla="*/ 12 w 31734"/>
                    <a:gd name="T1" fmla="*/ 3 h 21600"/>
                    <a:gd name="T2" fmla="*/ 0 w 31734"/>
                    <a:gd name="T3" fmla="*/ 3 h 21600"/>
                    <a:gd name="T4" fmla="*/ 6 w 3173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734"/>
                    <a:gd name="T10" fmla="*/ 0 h 21600"/>
                    <a:gd name="T11" fmla="*/ 31734 w 3173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34" h="21600" fill="none" extrusionOk="0">
                      <a:moveTo>
                        <a:pt x="31734" y="15281"/>
                      </a:moveTo>
                      <a:cubicBezTo>
                        <a:pt x="27683" y="19327"/>
                        <a:pt x="22193" y="21599"/>
                        <a:pt x="16468" y="21600"/>
                      </a:cubicBezTo>
                      <a:cubicBezTo>
                        <a:pt x="10125" y="21600"/>
                        <a:pt x="4104" y="18812"/>
                        <a:pt x="0" y="13977"/>
                      </a:cubicBezTo>
                    </a:path>
                    <a:path w="31734" h="21600" stroke="0" extrusionOk="0">
                      <a:moveTo>
                        <a:pt x="31734" y="15281"/>
                      </a:moveTo>
                      <a:cubicBezTo>
                        <a:pt x="27683" y="19327"/>
                        <a:pt x="22193" y="21599"/>
                        <a:pt x="16468" y="21600"/>
                      </a:cubicBezTo>
                      <a:cubicBezTo>
                        <a:pt x="10125" y="21600"/>
                        <a:pt x="4104" y="18812"/>
                        <a:pt x="0" y="13977"/>
                      </a:cubicBezTo>
                      <a:lnTo>
                        <a:pt x="16468" y="0"/>
                      </a:lnTo>
                      <a:close/>
                    </a:path>
                  </a:pathLst>
                </a:custGeom>
                <a:noFill/>
                <a:ln w="365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grpSp>
        <p:nvGrpSpPr>
          <p:cNvPr id="47" name="Group 46"/>
          <p:cNvGrpSpPr/>
          <p:nvPr/>
        </p:nvGrpSpPr>
        <p:grpSpPr>
          <a:xfrm>
            <a:off x="1312343" y="3388833"/>
            <a:ext cx="1134391" cy="2195956"/>
            <a:chOff x="1532945" y="146235"/>
            <a:chExt cx="1512521" cy="2195956"/>
          </a:xfrm>
        </p:grpSpPr>
        <p:grpSp>
          <p:nvGrpSpPr>
            <p:cNvPr id="48" name="Group 47"/>
            <p:cNvGrpSpPr/>
            <p:nvPr/>
          </p:nvGrpSpPr>
          <p:grpSpPr>
            <a:xfrm>
              <a:off x="1532945" y="146235"/>
              <a:ext cx="1512521" cy="2195956"/>
              <a:chOff x="1532945" y="146235"/>
              <a:chExt cx="1512521" cy="2195956"/>
            </a:xfrm>
          </p:grpSpPr>
          <p:grpSp>
            <p:nvGrpSpPr>
              <p:cNvPr id="56" name="Group 8"/>
              <p:cNvGrpSpPr>
                <a:grpSpLocks/>
              </p:cNvGrpSpPr>
              <p:nvPr/>
            </p:nvGrpSpPr>
            <p:grpSpPr bwMode="auto">
              <a:xfrm>
                <a:off x="1670313" y="425389"/>
                <a:ext cx="988114" cy="519113"/>
                <a:chOff x="3984" y="1584"/>
                <a:chExt cx="768" cy="327"/>
              </a:xfrm>
            </p:grpSpPr>
            <p:grpSp>
              <p:nvGrpSpPr>
                <p:cNvPr id="59" name="Group 9"/>
                <p:cNvGrpSpPr>
                  <a:grpSpLocks/>
                </p:cNvGrpSpPr>
                <p:nvPr/>
              </p:nvGrpSpPr>
              <p:grpSpPr bwMode="auto">
                <a:xfrm>
                  <a:off x="3984" y="1584"/>
                  <a:ext cx="768" cy="327"/>
                  <a:chOff x="3059" y="672"/>
                  <a:chExt cx="768" cy="327"/>
                </a:xfrm>
              </p:grpSpPr>
              <p:pic>
                <p:nvPicPr>
                  <p:cNvPr id="61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59" y="672"/>
                    <a:ext cx="76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Line 11"/>
                  <p:cNvSpPr>
                    <a:spLocks noChangeShapeType="1"/>
                  </p:cNvSpPr>
                  <p:nvPr/>
                </p:nvSpPr>
                <p:spPr bwMode="auto">
                  <a:xfrm rot="-806917">
                    <a:off x="3719" y="792"/>
                    <a:ext cx="1" cy="9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576" y="1792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7" name="Text Box 6"/>
              <p:cNvSpPr txBox="1">
                <a:spLocks noChangeArrowheads="1"/>
              </p:cNvSpPr>
              <p:nvPr/>
            </p:nvSpPr>
            <p:spPr bwMode="auto">
              <a:xfrm>
                <a:off x="1532945" y="1757416"/>
                <a:ext cx="142455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:(</a:t>
                </a:r>
                <a:r>
                  <a:rPr lang="en-US" altLang="en-US" sz="32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- 4)</a:t>
                </a:r>
                <a:endParaRPr lang="en-US" altLang="en-US" sz="3200" b="1" dirty="0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Text Box 13"/>
              <p:cNvSpPr txBox="1">
                <a:spLocks noChangeArrowheads="1"/>
              </p:cNvSpPr>
              <p:nvPr/>
            </p:nvSpPr>
            <p:spPr bwMode="auto">
              <a:xfrm>
                <a:off x="1693809" y="146235"/>
                <a:ext cx="135165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600" b="1" dirty="0" smtClean="0">
                    <a:solidFill>
                      <a:srgbClr val="FF33CC"/>
                    </a:solidFill>
                  </a:rPr>
                  <a:t>:(- 4) </a:t>
                </a:r>
                <a:endParaRPr lang="en-US" altLang="en-US" sz="2600" b="1" dirty="0">
                  <a:solidFill>
                    <a:srgbClr val="FF33CC"/>
                  </a:solidFill>
                </a:endParaRPr>
              </a:p>
            </p:txBody>
          </p:sp>
        </p:grpSp>
        <p:grpSp>
          <p:nvGrpSpPr>
            <p:cNvPr id="49" name="Group 14"/>
            <p:cNvGrpSpPr>
              <a:grpSpLocks/>
            </p:cNvGrpSpPr>
            <p:nvPr/>
          </p:nvGrpSpPr>
          <p:grpSpPr bwMode="auto">
            <a:xfrm>
              <a:off x="1600232" y="1431903"/>
              <a:ext cx="988115" cy="587104"/>
              <a:chOff x="3156" y="1632"/>
              <a:chExt cx="846" cy="412"/>
            </a:xfrm>
          </p:grpSpPr>
          <p:grpSp>
            <p:nvGrpSpPr>
              <p:cNvPr id="50" name="Group 15"/>
              <p:cNvGrpSpPr>
                <a:grpSpLocks/>
              </p:cNvGrpSpPr>
              <p:nvPr/>
            </p:nvGrpSpPr>
            <p:grpSpPr bwMode="auto">
              <a:xfrm>
                <a:off x="3896" y="1808"/>
                <a:ext cx="96" cy="104"/>
                <a:chOff x="5024" y="1760"/>
                <a:chExt cx="128" cy="104"/>
              </a:xfrm>
            </p:grpSpPr>
            <p:sp>
              <p:nvSpPr>
                <p:cNvPr id="54" name="Line 16"/>
                <p:cNvSpPr>
                  <a:spLocks noChangeShapeType="1"/>
                </p:cNvSpPr>
                <p:nvPr/>
              </p:nvSpPr>
              <p:spPr bwMode="auto">
                <a:xfrm rot="2700000" flipH="1">
                  <a:off x="5024" y="1760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5" name="Line 17"/>
                <p:cNvSpPr>
                  <a:spLocks noChangeShapeType="1"/>
                </p:cNvSpPr>
                <p:nvPr/>
              </p:nvSpPr>
              <p:spPr bwMode="auto">
                <a:xfrm rot="8412936" flipH="1">
                  <a:off x="5056" y="1816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8"/>
              <p:cNvGrpSpPr>
                <a:grpSpLocks/>
              </p:cNvGrpSpPr>
              <p:nvPr/>
            </p:nvGrpSpPr>
            <p:grpSpPr bwMode="auto">
              <a:xfrm>
                <a:off x="3156" y="1632"/>
                <a:ext cx="846" cy="412"/>
                <a:chOff x="2934" y="1232"/>
                <a:chExt cx="846" cy="412"/>
              </a:xfrm>
            </p:grpSpPr>
            <p:sp>
              <p:nvSpPr>
                <p:cNvPr id="52" name="AutoShape 1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34" y="1362"/>
                  <a:ext cx="846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Arc 20"/>
                <p:cNvSpPr>
                  <a:spLocks/>
                </p:cNvSpPr>
                <p:nvPr/>
              </p:nvSpPr>
              <p:spPr bwMode="auto">
                <a:xfrm>
                  <a:off x="3123" y="1232"/>
                  <a:ext cx="605" cy="318"/>
                </a:xfrm>
                <a:custGeom>
                  <a:avLst/>
                  <a:gdLst>
                    <a:gd name="T0" fmla="*/ 12 w 31734"/>
                    <a:gd name="T1" fmla="*/ 3 h 21600"/>
                    <a:gd name="T2" fmla="*/ 0 w 31734"/>
                    <a:gd name="T3" fmla="*/ 3 h 21600"/>
                    <a:gd name="T4" fmla="*/ 6 w 3173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734"/>
                    <a:gd name="T10" fmla="*/ 0 h 21600"/>
                    <a:gd name="T11" fmla="*/ 31734 w 3173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34" h="21600" fill="none" extrusionOk="0">
                      <a:moveTo>
                        <a:pt x="31734" y="15281"/>
                      </a:moveTo>
                      <a:cubicBezTo>
                        <a:pt x="27683" y="19327"/>
                        <a:pt x="22193" y="21599"/>
                        <a:pt x="16468" y="21600"/>
                      </a:cubicBezTo>
                      <a:cubicBezTo>
                        <a:pt x="10125" y="21600"/>
                        <a:pt x="4104" y="18812"/>
                        <a:pt x="0" y="13977"/>
                      </a:cubicBezTo>
                    </a:path>
                    <a:path w="31734" h="21600" stroke="0" extrusionOk="0">
                      <a:moveTo>
                        <a:pt x="31734" y="15281"/>
                      </a:moveTo>
                      <a:cubicBezTo>
                        <a:pt x="27683" y="19327"/>
                        <a:pt x="22193" y="21599"/>
                        <a:pt x="16468" y="21600"/>
                      </a:cubicBezTo>
                      <a:cubicBezTo>
                        <a:pt x="10125" y="21600"/>
                        <a:pt x="4104" y="18812"/>
                        <a:pt x="0" y="13977"/>
                      </a:cubicBezTo>
                      <a:lnTo>
                        <a:pt x="16468" y="0"/>
                      </a:lnTo>
                      <a:close/>
                    </a:path>
                  </a:pathLst>
                </a:custGeom>
                <a:noFill/>
                <a:ln w="365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103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5" grpId="1" build="allAtOnce" animBg="1"/>
      <p:bldP spid="5" grpId="2" build="allAtOnce" animBg="1"/>
      <p:bldP spid="7" grpId="0" build="allAtOnce" animBg="1"/>
      <p:bldP spid="7" grpId="1" build="allAtOnce" animBg="1"/>
      <p:bldP spid="9" grpId="0"/>
      <p:bldP spid="13" grpId="0" animBg="1"/>
      <p:bldP spid="14" grpId="0"/>
      <p:bldP spid="14" grpId="1"/>
      <p:bldP spid="15" grpId="0"/>
      <p:bldP spid="16" grpId="0" animBg="1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562" y="878131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</a:t>
            </a:r>
          </a:p>
        </p:txBody>
      </p:sp>
      <p:pic>
        <p:nvPicPr>
          <p:cNvPr id="3" name="Picture 6" descr="ques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18" y="1116256"/>
            <a:ext cx="3250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552444" y="963856"/>
            <a:ext cx="5715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093" y="1030534"/>
            <a:ext cx="449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231249"/>
              </p:ext>
            </p:extLst>
          </p:nvPr>
        </p:nvGraphicFramePr>
        <p:xfrm>
          <a:off x="3644329" y="2846828"/>
          <a:ext cx="1126331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4" imgW="634680" imgH="393480" progId="Equation.DSMT4">
                  <p:embed/>
                </p:oleObj>
              </mc:Choice>
              <mc:Fallback>
                <p:oleObj name="Equation" r:id="rId4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329" y="2846828"/>
                        <a:ext cx="1126331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55"/>
          <p:cNvSpPr>
            <a:spLocks/>
          </p:cNvSpPr>
          <p:nvPr/>
        </p:nvSpPr>
        <p:spPr bwMode="auto">
          <a:xfrm rot="8010843">
            <a:off x="4014026" y="3557244"/>
            <a:ext cx="533400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45"/>
          <p:cNvSpPr>
            <a:spLocks/>
          </p:cNvSpPr>
          <p:nvPr/>
        </p:nvSpPr>
        <p:spPr bwMode="auto">
          <a:xfrm rot="19289961">
            <a:off x="4078978" y="2586378"/>
            <a:ext cx="40005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4155456" y="2097331"/>
            <a:ext cx="3429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3953750" y="2012169"/>
            <a:ext cx="17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4129959" y="4002331"/>
            <a:ext cx="3429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3928253" y="3903722"/>
            <a:ext cx="17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1065576" y="2030565"/>
            <a:ext cx="1067759" cy="2426728"/>
            <a:chOff x="1251" y="672"/>
            <a:chExt cx="757" cy="1338"/>
          </a:xfrm>
        </p:grpSpPr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1251" y="672"/>
              <a:ext cx="703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-3</a:t>
              </a:r>
              <a:endParaRPr lang="en-US" sz="2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1276" y="1713"/>
              <a:ext cx="73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-3</a:t>
              </a:r>
              <a:endParaRPr lang="en-US" sz="2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33628"/>
              </p:ext>
            </p:extLst>
          </p:nvPr>
        </p:nvGraphicFramePr>
        <p:xfrm>
          <a:off x="586733" y="2746485"/>
          <a:ext cx="1188720" cy="111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6" imgW="558720" imgH="393480" progId="Equation.DSMT4">
                  <p:embed/>
                </p:oleObj>
              </mc:Choice>
              <mc:Fallback>
                <p:oleObj name="Equation" r:id="rId6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3" y="2746485"/>
                        <a:ext cx="1188720" cy="11163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 45"/>
          <p:cNvSpPr>
            <a:spLocks/>
          </p:cNvSpPr>
          <p:nvPr/>
        </p:nvSpPr>
        <p:spPr bwMode="auto">
          <a:xfrm rot="19289961">
            <a:off x="937844" y="2520824"/>
            <a:ext cx="610659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55"/>
          <p:cNvSpPr>
            <a:spLocks/>
          </p:cNvSpPr>
          <p:nvPr/>
        </p:nvSpPr>
        <p:spPr bwMode="auto">
          <a:xfrm rot="8010843">
            <a:off x="957692" y="3565979"/>
            <a:ext cx="533400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1106336" y="2071148"/>
            <a:ext cx="3429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924800" y="1929169"/>
            <a:ext cx="17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 smtClean="0">
                <a:latin typeface=".VnArial" pitchFamily="34" charset="0"/>
              </a:rPr>
              <a:t>.</a:t>
            </a:r>
            <a:endParaRPr lang="en-US" sz="3000" dirty="0">
              <a:latin typeface=".VnArial" pitchFamily="34" charset="0"/>
            </a:endParaRP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1106336" y="3998560"/>
            <a:ext cx="3429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59"/>
          <p:cNvGrpSpPr>
            <a:grpSpLocks/>
          </p:cNvGrpSpPr>
          <p:nvPr/>
        </p:nvGrpSpPr>
        <p:grpSpPr bwMode="auto">
          <a:xfrm>
            <a:off x="4110913" y="2055619"/>
            <a:ext cx="765572" cy="2443614"/>
            <a:chOff x="1248" y="648"/>
            <a:chExt cx="643" cy="1406"/>
          </a:xfrm>
        </p:grpSpPr>
        <p:sp>
          <p:nvSpPr>
            <p:cNvPr id="24" name="Text Box 60"/>
            <p:cNvSpPr txBox="1">
              <a:spLocks noChangeArrowheads="1"/>
            </p:cNvSpPr>
            <p:nvPr/>
          </p:nvSpPr>
          <p:spPr bwMode="auto">
            <a:xfrm>
              <a:off x="1264" y="648"/>
              <a:ext cx="6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-5</a:t>
              </a:r>
              <a:endParaRPr lang="en-US" sz="2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61"/>
            <p:cNvSpPr txBox="1">
              <a:spLocks noChangeArrowheads="1"/>
            </p:cNvSpPr>
            <p:nvPr/>
          </p:nvSpPr>
          <p:spPr bwMode="auto">
            <a:xfrm>
              <a:off x="1248" y="1744"/>
              <a:ext cx="6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-5</a:t>
              </a:r>
              <a:endParaRPr lang="en-US" sz="2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924800" y="3846162"/>
            <a:ext cx="17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 smtClean="0">
                <a:latin typeface=".VnArial" pitchFamily="34" charset="0"/>
              </a:rPr>
              <a:t>.</a:t>
            </a:r>
            <a:endParaRPr lang="en-US" sz="3000" dirty="0">
              <a:latin typeface=".VnArial" pitchFamily="34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4876485" y="304800"/>
            <a:ext cx="4267515" cy="2962979"/>
          </a:xfrm>
          <a:prstGeom prst="cloudCallout">
            <a:avLst>
              <a:gd name="adj1" fmla="val 31892"/>
              <a:gd name="adj2" fmla="val -6001"/>
            </a:avLst>
          </a:prstGeom>
          <a:solidFill>
            <a:srgbClr val="FFFF99"/>
          </a:solidFill>
          <a:ln>
            <a:solidFill>
              <a:srgbClr val="99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những ví dụ trên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hãy rút ra tính chất cơ bản của phân số?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Káº¿t quáº£ hÃ¬nh áº£nh cho hÃ¬nh áº£nh cÃ nh ÄÃ o táº¿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40518" y="5954518"/>
            <a:ext cx="1087918" cy="7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783296"/>
              </p:ext>
            </p:extLst>
          </p:nvPr>
        </p:nvGraphicFramePr>
        <p:xfrm>
          <a:off x="1828800" y="2333897"/>
          <a:ext cx="146208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3" imgW="698400" imgH="431640" progId="Equation.DSMT4">
                  <p:embed/>
                </p:oleObj>
              </mc:Choice>
              <mc:Fallback>
                <p:oleObj name="Equation" r:id="rId3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33897"/>
                        <a:ext cx="1462088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93967" y="1194938"/>
            <a:ext cx="80905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95599" y="3757705"/>
            <a:ext cx="78377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chia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57679"/>
              </p:ext>
            </p:extLst>
          </p:nvPr>
        </p:nvGraphicFramePr>
        <p:xfrm>
          <a:off x="1827610" y="4989513"/>
          <a:ext cx="1462088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5" imgW="698400" imgH="431640" progId="Equation.DSMT4">
                  <p:embed/>
                </p:oleObj>
              </mc:Choice>
              <mc:Fallback>
                <p:oleObj name="Equation" r:id="rId5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610" y="4989513"/>
                        <a:ext cx="1462088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4"/>
          <p:cNvSpPr txBox="1">
            <a:spLocks noChangeArrowheads="1"/>
          </p:cNvSpPr>
          <p:nvPr/>
        </p:nvSpPr>
        <p:spPr bwMode="auto">
          <a:xfrm>
            <a:off x="580889" y="372614"/>
            <a:ext cx="6766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cơ bản của phân số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17006" y="2310961"/>
            <a:ext cx="4278153" cy="1168613"/>
            <a:chOff x="3546474" y="2304958"/>
            <a:chExt cx="5704203" cy="1168613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3546474" y="2888796"/>
              <a:ext cx="145732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.m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581400" y="2304958"/>
              <a:ext cx="162822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75466" y="2482478"/>
                  <a:ext cx="487521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vi-VN" altLang="en-US" sz="32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en-US" sz="3200" dirty="0" err="1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ới</a:t>
                  </a:r>
                  <a:r>
                    <a:rPr lang="vi-VN" altLang="en-US" sz="32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vi-VN" altLang="en-US" sz="32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vi-VN" alt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vi-VN" alt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alt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alt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a14:m>
                  <a:endParaRPr lang="en-US" alt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75465" y="2482478"/>
                  <a:ext cx="4875212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254" t="-14583" b="-322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655594" y="4959097"/>
            <a:ext cx="3973806" cy="1261512"/>
            <a:chOff x="3540792" y="5003340"/>
            <a:chExt cx="4688808" cy="1261512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622676" y="5003340"/>
              <a:ext cx="69056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:n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540792" y="5590969"/>
              <a:ext cx="69056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432664" y="5187634"/>
                  <a:ext cx="3796936" cy="1077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vi-VN" altLang="en-US" sz="32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en-US" sz="3200" dirty="0" err="1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ới</a:t>
                  </a:r>
                  <a:r>
                    <a:rPr lang="vi-VN" altLang="en-US" sz="32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vi-VN" altLang="en-US" sz="32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a14:m>
                  <a:r>
                    <a:rPr lang="en-US" altLang="en-US" sz="32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ƯC(a</a:t>
                  </a:r>
                  <a:r>
                    <a:rPr lang="vi-VN" altLang="en-US" sz="32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vi-VN" altLang="en-US" sz="32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altLang="en-US" sz="32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2664" y="5187634"/>
                  <a:ext cx="3796936" cy="107721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924" t="-795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2" descr="Káº¿t quáº£ hÃ¬nh áº£nh cho hÃ¬nh áº£nh cÃ nh ÄÃ o táº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40518" y="5954518"/>
            <a:ext cx="1087918" cy="7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2135</TotalTime>
  <Words>1172</Words>
  <Application>Microsoft Office PowerPoint</Application>
  <PresentationFormat>On-screen Show (4:3)</PresentationFormat>
  <Paragraphs>213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Phương trình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Hãy chọn ra câu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</dc:creator>
  <cp:lastModifiedBy>admin</cp:lastModifiedBy>
  <cp:revision>260</cp:revision>
  <dcterms:created xsi:type="dcterms:W3CDTF">2006-08-16T00:00:00Z</dcterms:created>
  <dcterms:modified xsi:type="dcterms:W3CDTF">2021-02-19T02:44:36Z</dcterms:modified>
</cp:coreProperties>
</file>