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4.wav" ContentType="audio/wav"/>
  <Override PartName="/ppt/media/audio5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58" r:id="rId12"/>
    <p:sldId id="259" r:id="rId13"/>
    <p:sldId id="261" r:id="rId14"/>
    <p:sldId id="263" r:id="rId15"/>
    <p:sldId id="264" r:id="rId16"/>
    <p:sldId id="265" r:id="rId17"/>
    <p:sldId id="280" r:id="rId18"/>
    <p:sldId id="269" r:id="rId19"/>
    <p:sldId id="270" r:id="rId20"/>
    <p:sldId id="271" r:id="rId21"/>
    <p:sldId id="272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Relationship Id="rId9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86C89-1548-43B7-8C97-125ACB93965B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06406-A5A1-40AF-BE41-6549EEF74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4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43389640-22CB-420B-A353-63F2FE866484}" type="slidenum">
              <a:rPr lang="en-US" altLang="en-US" sz="1200" smtClean="0">
                <a:latin typeface="Arial" charset="0"/>
              </a:rPr>
              <a:pPr/>
              <a:t>1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vi-VN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B73D3-B1DF-4039-A745-2E25F20DF1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11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06406-A5A1-40AF-BE41-6549EEF74E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06406-A5A1-40AF-BE41-6549EEF74E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39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B73D3-B1DF-4039-A745-2E25F20DF1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2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28D8-1A5F-422F-A5E6-FED47646FB3E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CD9D-2904-4CEE-868D-11A398F92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4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28D8-1A5F-422F-A5E6-FED47646FB3E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CD9D-2904-4CEE-868D-11A398F92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6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28D8-1A5F-422F-A5E6-FED47646FB3E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CD9D-2904-4CEE-868D-11A398F92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09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0" descr="ScreenHunter_001"/>
          <p:cNvPicPr>
            <a:picLocks noChangeAspect="1" noChangeArrowheads="1"/>
          </p:cNvPicPr>
          <p:nvPr/>
        </p:nvPicPr>
        <p:blipFill>
          <a:blip r:embed="rId2">
            <a:lum bright="-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"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1" descr="hoado"/>
          <p:cNvPicPr>
            <a:picLocks noChangeAspect="1" noChangeArrowheads="1"/>
          </p:cNvPicPr>
          <p:nvPr/>
        </p:nvPicPr>
        <p:blipFill>
          <a:blip r:embed="rId3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1963738"/>
            <a:ext cx="7334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2" descr="hoado"/>
          <p:cNvPicPr>
            <a:picLocks noChangeAspect="1" noChangeArrowheads="1"/>
          </p:cNvPicPr>
          <p:nvPr/>
        </p:nvPicPr>
        <p:blipFill>
          <a:blip r:embed="rId3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48638" y="5621338"/>
            <a:ext cx="7334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3" descr="hoado"/>
          <p:cNvPicPr>
            <a:picLocks noChangeAspect="1" noChangeArrowheads="1"/>
          </p:cNvPicPr>
          <p:nvPr/>
        </p:nvPicPr>
        <p:blipFill>
          <a:blip r:embed="rId3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04176" y="2108200"/>
            <a:ext cx="1033462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4" descr="hoado"/>
          <p:cNvPicPr>
            <a:picLocks noChangeAspect="1" noChangeArrowheads="1"/>
          </p:cNvPicPr>
          <p:nvPr/>
        </p:nvPicPr>
        <p:blipFill>
          <a:blip r:embed="rId3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47876" y="5740400"/>
            <a:ext cx="1033462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8052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28D8-1A5F-422F-A5E6-FED47646FB3E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CD9D-2904-4CEE-868D-11A398F92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1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28D8-1A5F-422F-A5E6-FED47646FB3E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CD9D-2904-4CEE-868D-11A398F92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3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28D8-1A5F-422F-A5E6-FED47646FB3E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CD9D-2904-4CEE-868D-11A398F92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28D8-1A5F-422F-A5E6-FED47646FB3E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CD9D-2904-4CEE-868D-11A398F92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1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28D8-1A5F-422F-A5E6-FED47646FB3E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CD9D-2904-4CEE-868D-11A398F92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7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28D8-1A5F-422F-A5E6-FED47646FB3E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CD9D-2904-4CEE-868D-11A398F92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5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28D8-1A5F-422F-A5E6-FED47646FB3E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CD9D-2904-4CEE-868D-11A398F92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7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28D8-1A5F-422F-A5E6-FED47646FB3E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CD9D-2904-4CEE-868D-11A398F92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4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928D8-1A5F-422F-A5E6-FED47646FB3E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0CD9D-2904-4CEE-868D-11A398F92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46.wmf"/><Relationship Id="rId18" Type="http://schemas.openxmlformats.org/officeDocument/2006/relationships/oleObject" Target="../embeddings/oleObject11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50.wmf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48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49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5.wav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slide" Target="slide15.xml"/><Relationship Id="rId5" Type="http://schemas.openxmlformats.org/officeDocument/2006/relationships/image" Target="../media/image5.gif"/><Relationship Id="rId10" Type="http://schemas.openxmlformats.org/officeDocument/2006/relationships/image" Target="../media/image13.gif"/><Relationship Id="rId4" Type="http://schemas.openxmlformats.org/officeDocument/2006/relationships/image" Target="../media/image3.jpg"/><Relationship Id="rId9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slide" Target="slide16.xml"/><Relationship Id="rId5" Type="http://schemas.openxmlformats.org/officeDocument/2006/relationships/image" Target="../media/image13.gif"/><Relationship Id="rId10" Type="http://schemas.openxmlformats.org/officeDocument/2006/relationships/image" Target="../media/image15.gif"/><Relationship Id="rId4" Type="http://schemas.openxmlformats.org/officeDocument/2006/relationships/image" Target="../media/image3.jpg"/><Relationship Id="rId9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11" Type="http://schemas.openxmlformats.org/officeDocument/2006/relationships/slide" Target="slide6.xml"/><Relationship Id="rId5" Type="http://schemas.openxmlformats.org/officeDocument/2006/relationships/image" Target="../media/image5.gif"/><Relationship Id="rId10" Type="http://schemas.openxmlformats.org/officeDocument/2006/relationships/image" Target="../media/image17.gif"/><Relationship Id="rId4" Type="http://schemas.openxmlformats.org/officeDocument/2006/relationships/image" Target="../media/image3.jpg"/><Relationship Id="rId9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12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11" Type="http://schemas.openxmlformats.org/officeDocument/2006/relationships/image" Target="../media/image19.png"/><Relationship Id="rId5" Type="http://schemas.openxmlformats.org/officeDocument/2006/relationships/image" Target="../media/image5.gif"/><Relationship Id="rId10" Type="http://schemas.openxmlformats.org/officeDocument/2006/relationships/slide" Target="slide7.xml"/><Relationship Id="rId4" Type="http://schemas.openxmlformats.org/officeDocument/2006/relationships/image" Target="../media/image3.jpg"/><Relationship Id="rId9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23.gif"/><Relationship Id="rId3" Type="http://schemas.openxmlformats.org/officeDocument/2006/relationships/audio" Target="../media/audio2.wav"/><Relationship Id="rId7" Type="http://schemas.openxmlformats.org/officeDocument/2006/relationships/image" Target="../media/image20.gif"/><Relationship Id="rId12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21.png"/><Relationship Id="rId5" Type="http://schemas.openxmlformats.org/officeDocument/2006/relationships/image" Target="../media/image3.jpg"/><Relationship Id="rId10" Type="http://schemas.openxmlformats.org/officeDocument/2006/relationships/image" Target="../media/image12.gif"/><Relationship Id="rId4" Type="http://schemas.openxmlformats.org/officeDocument/2006/relationships/audio" Target="../media/audio3.wav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/>
          <p:cNvSpPr>
            <a:spLocks noChangeArrowheads="1"/>
          </p:cNvSpPr>
          <p:nvPr/>
        </p:nvSpPr>
        <p:spPr bwMode="auto">
          <a:xfrm>
            <a:off x="2141141" y="380423"/>
            <a:ext cx="6710362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PHÒNG GIÁO DỤC ĐÀO TẠO QUẬN LONG BIÊN </a:t>
            </a:r>
            <a:endParaRPr lang="en-US" altLang="en-US" b="1" dirty="0">
              <a:solidFill>
                <a:srgbClr val="B0005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2" name="WordArt 15"/>
          <p:cNvSpPr>
            <a:spLocks noChangeArrowheads="1" noChangeShapeType="1" noTextEdit="1"/>
          </p:cNvSpPr>
          <p:nvPr/>
        </p:nvSpPr>
        <p:spPr bwMode="auto">
          <a:xfrm>
            <a:off x="2960688" y="1179513"/>
            <a:ext cx="5329237" cy="5445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TRƯỜNG </a:t>
            </a:r>
            <a:r>
              <a:rPr lang="vi-VN" sz="3600" b="1" kern="10" dirty="0">
                <a:solidFill>
                  <a:srgbClr val="0000FF"/>
                </a:solidFill>
                <a:latin typeface="Times New Roman"/>
                <a:cs typeface="Times New Roman"/>
              </a:rPr>
              <a:t>THCS </a:t>
            </a:r>
            <a:r>
              <a:rPr lang="en-US" sz="3600" b="1" kern="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LONG BIÊN</a:t>
            </a:r>
            <a:endParaRPr lang="en-US" sz="3600" b="1" kern="1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8133" name="Text Box 17"/>
          <p:cNvSpPr txBox="1">
            <a:spLocks noChangeArrowheads="1"/>
          </p:cNvSpPr>
          <p:nvPr/>
        </p:nvSpPr>
        <p:spPr bwMode="auto">
          <a:xfrm>
            <a:off x="1905000" y="3664527"/>
            <a:ext cx="7182644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65 –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endParaRPr lang="en-US" altLang="en-US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2020 - 2021</a:t>
            </a:r>
            <a:endParaRPr lang="en-US" alt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195" y="1988127"/>
            <a:ext cx="6440343" cy="1676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EM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SINH LỚP 6A6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461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201175"/>
              </p:ext>
            </p:extLst>
          </p:nvPr>
        </p:nvGraphicFramePr>
        <p:xfrm>
          <a:off x="2209799" y="533400"/>
          <a:ext cx="531130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3" imgW="2311200" imgH="596880" progId="Equation.DSMT4">
                  <p:embed/>
                </p:oleObj>
              </mc:Choice>
              <mc:Fallback>
                <p:oleObj name="Equation" r:id="rId3" imgW="231120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9799" y="533400"/>
                        <a:ext cx="5311303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33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3: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666999"/>
            <a:ext cx="7380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4: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(-63).(1-299) - 299.63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924105"/>
              </p:ext>
            </p:extLst>
          </p:nvPr>
        </p:nvGraphicFramePr>
        <p:xfrm>
          <a:off x="1752600" y="3429000"/>
          <a:ext cx="5181600" cy="3002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5" imgW="2234880" imgH="1295280" progId="Equation.DSMT4">
                  <p:embed/>
                </p:oleObj>
              </mc:Choice>
              <mc:Fallback>
                <p:oleObj name="Equation" r:id="rId5" imgW="2234880" imgH="1295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2600" y="3429000"/>
                        <a:ext cx="5181600" cy="3002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068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927" y="1004454"/>
            <a:ext cx="8763000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hi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(b </a:t>
            </a:r>
            <a:r>
              <a:rPr lang="en-US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 0)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886200" y="4343400"/>
            <a:ext cx="1905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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402773" y="5562600"/>
            <a:ext cx="343592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1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105400" y="5562600"/>
            <a:ext cx="342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 i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3082925" y="4953000"/>
            <a:ext cx="83820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5029200" y="4953000"/>
            <a:ext cx="76200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81000" y="2254827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chia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(b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 0)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khi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có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số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tự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nhiên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q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sao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 =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b.q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273" y="8382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091" y="3318557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291" y="348783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>Khi             ta </a:t>
            </a:r>
            <a:r>
              <a:rPr lang="fr-FR" sz="3200" b="1" i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> a là </a:t>
            </a:r>
            <a:r>
              <a:rPr lang="fr-FR" sz="32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fr-FR" sz="32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> b là </a:t>
            </a:r>
            <a:r>
              <a:rPr lang="fr-FR" sz="32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> a? 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562100" y="3522110"/>
            <a:ext cx="1330036" cy="39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14539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7" grpId="0" autoUpdateAnimBg="0"/>
      <p:bldP spid="5128" grpId="0" autoUpdateAnimBg="0"/>
      <p:bldP spid="5129" grpId="0" autoUpdateAnimBg="0"/>
      <p:bldP spid="5130" grpId="0" animBg="1"/>
      <p:bldP spid="5131" grpId="0" animBg="1"/>
      <p:bldP spid="12" grpId="0"/>
      <p:bldP spid="2" grpId="0"/>
      <p:bldP spid="13" grpId="0"/>
      <p:bldP spid="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6030913"/>
            <a:ext cx="3159125" cy="80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4330700"/>
            <a:ext cx="1608138" cy="211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4730750"/>
            <a:ext cx="2360613" cy="14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4292600"/>
            <a:ext cx="1793875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3522663"/>
            <a:ext cx="2379663" cy="106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660775"/>
            <a:ext cx="1700212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3094038"/>
            <a:ext cx="3614737" cy="161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2946400"/>
            <a:ext cx="2165350" cy="7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04950"/>
            <a:ext cx="1719263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781050"/>
            <a:ext cx="2341562" cy="24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43000"/>
            <a:ext cx="1793875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0"/>
            <a:ext cx="2565400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250825"/>
            <a:ext cx="16732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1208088"/>
            <a:ext cx="3392487" cy="24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657475"/>
            <a:ext cx="2500312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9106" y="1504950"/>
            <a:ext cx="7076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4706" y="1203893"/>
            <a:ext cx="91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115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19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3" name="Rectangle 7"/>
          <p:cNvSpPr>
            <a:spLocks noGrp="1" noChangeArrowheads="1"/>
          </p:cNvSpPr>
          <p:nvPr>
            <p:ph type="title"/>
          </p:nvPr>
        </p:nvSpPr>
        <p:spPr>
          <a:xfrm>
            <a:off x="1447800" y="1295400"/>
            <a:ext cx="7391400" cy="685800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6, -6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609600" y="1357745"/>
            <a:ext cx="838200" cy="457200"/>
          </a:xfrm>
          <a:prstGeom prst="rect">
            <a:avLst/>
          </a:prstGeom>
          <a:solidFill>
            <a:srgbClr val="FFCC00"/>
          </a:solidFill>
          <a:ln w="38100">
            <a:solidFill>
              <a:srgbClr val="000000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pitchFamily="34" charset="0"/>
              </a:rPr>
              <a:t>a)?1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7306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447800" y="1905000"/>
            <a:ext cx="7620000" cy="638175"/>
          </a:xfrm>
          <a:extLst>
            <a:ext uri="{909E8E84-426E-40DD-AFC4-6F175D3DCCD1}">
              <a14:hiddenFill xmlns:a14="http://schemas.microsoft.com/office/drawing/2010/main">
                <a:solidFill>
                  <a:srgbClr val="FF8B1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 = 1.6 = (-1).(-6) = 2.3 = (-2).(-3)</a:t>
            </a:r>
          </a:p>
        </p:txBody>
      </p:sp>
      <p:sp>
        <p:nvSpPr>
          <p:cNvPr id="173066" name="Rectangle 10"/>
          <p:cNvSpPr>
            <a:spLocks noChangeArrowheads="1"/>
          </p:cNvSpPr>
          <p:nvPr/>
        </p:nvSpPr>
        <p:spPr bwMode="auto">
          <a:xfrm>
            <a:off x="-1017745" y="2686700"/>
            <a:ext cx="7620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8B1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 = 1.(-6) = (-1).6 = 2.(-3) = (-2).3</a:t>
            </a:r>
          </a:p>
        </p:txBody>
      </p:sp>
      <p:sp>
        <p:nvSpPr>
          <p:cNvPr id="173067" name="Rectangle 11"/>
          <p:cNvSpPr>
            <a:spLocks noChangeArrowheads="1"/>
          </p:cNvSpPr>
          <p:nvPr/>
        </p:nvSpPr>
        <p:spPr bwMode="auto">
          <a:xfrm>
            <a:off x="5765007" y="1884220"/>
            <a:ext cx="709613" cy="609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9" name="Rectangle 13"/>
          <p:cNvSpPr>
            <a:spLocks noChangeArrowheads="1"/>
          </p:cNvSpPr>
          <p:nvPr/>
        </p:nvSpPr>
        <p:spPr bwMode="auto">
          <a:xfrm>
            <a:off x="5554301" y="2667219"/>
            <a:ext cx="1208088" cy="6461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8436" y="626918"/>
            <a:ext cx="5187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8627" y="42143"/>
            <a:ext cx="7981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HÌNH THÀNH KIẾN THỨC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89501" y="4429780"/>
            <a:ext cx="6859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 chia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1; -1; 2; -2; 3; -3; 6; -6 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84504" y="4953000"/>
            <a:ext cx="7069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- 6 chia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1; -1; 2; -2; 3; -3; 6; -6 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0781" y="4423523"/>
            <a:ext cx="1476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345332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6 chia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-6 chia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938863"/>
              </p:ext>
            </p:extLst>
          </p:nvPr>
        </p:nvGraphicFramePr>
        <p:xfrm>
          <a:off x="1447800" y="3441773"/>
          <a:ext cx="5167312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4" imgW="2361960" imgH="533160" progId="Equation.DSMT4">
                  <p:embed/>
                </p:oleObj>
              </mc:Choice>
              <mc:Fallback>
                <p:oleObj name="Equation" r:id="rId4" imgW="236196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0" y="3441773"/>
                        <a:ext cx="5167312" cy="116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89501" y="3372500"/>
            <a:ext cx="117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Ư(6)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89501" y="3968134"/>
            <a:ext cx="117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Ư(-6)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0572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6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3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3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3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3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3" grpId="0"/>
      <p:bldP spid="173064" grpId="0" animBg="1"/>
      <p:bldP spid="173065" grpId="0" build="p" autoUpdateAnimBg="0"/>
      <p:bldP spid="173066" grpId="0" autoUpdateAnimBg="0"/>
      <p:bldP spid="173067" grpId="0" animBg="1"/>
      <p:bldP spid="173069" grpId="0" animBg="1"/>
      <p:bldP spid="2" grpId="0"/>
      <p:bldP spid="2" grpId="1"/>
      <p:bldP spid="4" grpId="0"/>
      <p:bldP spid="4" grpId="1"/>
      <p:bldP spid="6" grpId="0"/>
      <p:bldP spid="6" grpId="1"/>
      <p:bldP spid="5" grpId="0"/>
      <p:bldP spid="5" grpId="1"/>
      <p:bldP spid="8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35527" y="2438400"/>
                <a:ext cx="8763000" cy="1524000"/>
              </a:xfrm>
              <a:prstGeom prst="rect">
                <a:avLst/>
              </a:prstGeom>
              <a:noFill/>
              <a:ln w="38100">
                <a:solidFill>
                  <a:srgbClr val="3333CC">
                    <a:alpha val="53000"/>
                  </a:srgbClr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32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Cho a, b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</m:oMath>
                </a14:m>
                <a:r>
                  <a:rPr lang="en-US" sz="32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Z </a:t>
                </a:r>
                <a:r>
                  <a:rPr lang="en-US" sz="3200" b="1" i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b</a:t>
                </a:r>
                <a:r>
                  <a:rPr lang="en-US" sz="3200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2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 0. </a:t>
                </a:r>
                <a:r>
                  <a:rPr lang="en-US" sz="32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32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nguyên</a:t>
                </a:r>
                <a:r>
                  <a:rPr lang="en-US" sz="32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q </a:t>
                </a:r>
                <a:r>
                  <a:rPr lang="en-US" sz="3200" b="1" i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sao</a:t>
                </a:r>
                <a:r>
                  <a:rPr lang="en-US" sz="32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32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 = </a:t>
                </a:r>
                <a:r>
                  <a:rPr lang="en-US" sz="3200" b="1" i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bq</a:t>
                </a:r>
                <a:r>
                  <a:rPr lang="en-US" sz="32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32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3200" b="1" i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nói</a:t>
                </a:r>
                <a:r>
                  <a:rPr lang="en-US" sz="32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2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chia </a:t>
                </a:r>
                <a:r>
                  <a:rPr lang="en-US" sz="3200" b="1" i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hết</a:t>
                </a:r>
                <a:r>
                  <a:rPr lang="en-US" sz="32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3200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b. Ta </a:t>
                </a:r>
                <a:r>
                  <a:rPr lang="en-US" sz="2800" b="1" i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còn</a:t>
                </a:r>
                <a:r>
                  <a:rPr lang="en-US" sz="28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nói</a:t>
                </a:r>
                <a:r>
                  <a:rPr lang="en-US" sz="2800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2800" b="1" i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bội</a:t>
                </a:r>
                <a:r>
                  <a:rPr lang="en-US" sz="28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b </a:t>
                </a:r>
                <a:r>
                  <a:rPr lang="en-US" sz="2800" b="1" i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b </a:t>
                </a:r>
                <a:r>
                  <a:rPr lang="en-US" sz="2800" b="1" i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ước</a:t>
                </a:r>
                <a:r>
                  <a:rPr lang="en-US" sz="28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a.</a:t>
                </a:r>
                <a:endParaRPr lang="en-US" sz="28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527" y="2438400"/>
                <a:ext cx="8763000" cy="1524000"/>
              </a:xfrm>
              <a:prstGeom prst="rect">
                <a:avLst/>
              </a:prstGeom>
              <a:blipFill rotWithShape="1">
                <a:blip r:embed="rId2"/>
                <a:stretch>
                  <a:fillRect l="-1594" t="-7031" r="-901"/>
                </a:stretch>
              </a:blipFill>
              <a:ln w="38100">
                <a:solidFill>
                  <a:srgbClr val="3333CC">
                    <a:alpha val="53000"/>
                  </a:srgbClr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88944" y="1600200"/>
            <a:ext cx="2513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dirty="0">
              <a:solidFill>
                <a:srgbClr val="3333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8944" y="4191000"/>
            <a:ext cx="3772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1: - 12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261130" y="4191000"/>
            <a:ext cx="2672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- 12 = 3. ( - 4) </a:t>
            </a:r>
            <a:endParaRPr lang="en-US" sz="28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5418" y="302824"/>
            <a:ext cx="9123218" cy="1278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a chia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b </a:t>
            </a:r>
          </a:p>
          <a:p>
            <a:pPr>
              <a:buFont typeface="Arial" pitchFamily="34" charset="0"/>
              <a:buNone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(b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 0)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82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4876800" cy="9493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457200" y="1616075"/>
            <a:ext cx="8458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a =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b.q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(b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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0)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thì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ta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còn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...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chia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...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được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viết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b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q</a:t>
            </a:r>
            <a:endParaRPr lang="en-US" sz="2800" i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457200" y="2590800"/>
            <a:ext cx="7620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.....   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0.</a:t>
            </a: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457200" y="3200400"/>
            <a:ext cx="891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.................     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457200" y="3810000"/>
            <a:ext cx="7696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..     .... 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ủa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457200" y="4510087"/>
            <a:ext cx="79248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......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......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ủa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... ... 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b.</a:t>
            </a:r>
          </a:p>
        </p:txBody>
      </p:sp>
      <p:sp useBgFill="1">
        <p:nvSpPr>
          <p:cNvPr id="179208" name="Text Box 8"/>
          <p:cNvSpPr txBox="1">
            <a:spLocks noChangeArrowheads="1"/>
          </p:cNvSpPr>
          <p:nvPr/>
        </p:nvSpPr>
        <p:spPr bwMode="auto">
          <a:xfrm>
            <a:off x="342900" y="304800"/>
            <a:ext cx="6477000" cy="58477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US" sz="32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u="sng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7280565" y="1661387"/>
            <a:ext cx="439738" cy="519113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 useBgFill="1">
        <p:nvSpPr>
          <p:cNvPr id="179210" name="Text Box 10"/>
          <p:cNvSpPr txBox="1">
            <a:spLocks noChangeArrowheads="1"/>
          </p:cNvSpPr>
          <p:nvPr/>
        </p:nvSpPr>
        <p:spPr bwMode="auto">
          <a:xfrm>
            <a:off x="5659580" y="1600632"/>
            <a:ext cx="406400" cy="58477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 useBgFill="1">
        <p:nvSpPr>
          <p:cNvPr id="179212" name="Text Box 12"/>
          <p:cNvSpPr txBox="1">
            <a:spLocks noChangeArrowheads="1"/>
          </p:cNvSpPr>
          <p:nvPr/>
        </p:nvSpPr>
        <p:spPr bwMode="auto">
          <a:xfrm>
            <a:off x="2098675" y="2625435"/>
            <a:ext cx="720725" cy="52322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ội</a:t>
            </a:r>
            <a:endParaRPr lang="en-US" sz="28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79213" name="Text Box 13"/>
          <p:cNvSpPr txBox="1">
            <a:spLocks noChangeArrowheads="1"/>
          </p:cNvSpPr>
          <p:nvPr/>
        </p:nvSpPr>
        <p:spPr bwMode="auto">
          <a:xfrm>
            <a:off x="1457325" y="3200400"/>
            <a:ext cx="2124075" cy="52322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8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79214" name="Text Box 14"/>
          <p:cNvSpPr txBox="1">
            <a:spLocks noChangeArrowheads="1"/>
          </p:cNvSpPr>
          <p:nvPr/>
        </p:nvSpPr>
        <p:spPr bwMode="auto">
          <a:xfrm>
            <a:off x="2971800" y="3824287"/>
            <a:ext cx="928688" cy="52322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endParaRPr lang="en-US" sz="28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79215" name="Text Box 15"/>
          <p:cNvSpPr txBox="1">
            <a:spLocks noChangeArrowheads="1"/>
          </p:cNvSpPr>
          <p:nvPr/>
        </p:nvSpPr>
        <p:spPr bwMode="auto">
          <a:xfrm>
            <a:off x="2743200" y="4510087"/>
            <a:ext cx="779463" cy="52322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endParaRPr lang="en-US" sz="28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5257800" y="4524374"/>
            <a:ext cx="796925" cy="519113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endParaRPr lang="en-US" sz="28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79218" name="Text Box 18"/>
          <p:cNvSpPr txBox="1">
            <a:spLocks noChangeArrowheads="1"/>
          </p:cNvSpPr>
          <p:nvPr/>
        </p:nvSpPr>
        <p:spPr bwMode="auto">
          <a:xfrm>
            <a:off x="2258290" y="4960362"/>
            <a:ext cx="838200" cy="519112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endParaRPr lang="en-US" sz="28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220" name="Text Box 20"/>
          <p:cNvSpPr txBox="1">
            <a:spLocks noChangeArrowheads="1"/>
          </p:cNvSpPr>
          <p:nvPr/>
        </p:nvSpPr>
        <p:spPr bwMode="auto">
          <a:xfrm>
            <a:off x="228600" y="2819400"/>
            <a:ext cx="8686800" cy="3379787"/>
          </a:xfrm>
          <a:prstGeom prst="rect">
            <a:avLst/>
          </a:prstGeom>
          <a:solidFill>
            <a:srgbClr val="CCFFFF"/>
          </a:solidFill>
          <a:ln w="38100">
            <a:solidFill>
              <a:srgbClr val="008000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i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i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6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12 = (-3).(-4)</a:t>
            </a:r>
          </a:p>
          <a:p>
            <a:pPr>
              <a:spcBef>
                <a:spcPct val="50000"/>
              </a:spcBef>
            </a:pP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12 : (-3) = -4</a:t>
            </a:r>
          </a:p>
          <a:p>
            <a:pPr>
              <a:spcBef>
                <a:spcPct val="50000"/>
              </a:spcBef>
            </a:pP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6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12 : (-4) = -3</a:t>
            </a:r>
          </a:p>
          <a:p>
            <a:pPr>
              <a:spcBef>
                <a:spcPct val="50000"/>
              </a:spcBef>
            </a:pPr>
            <a:endParaRPr lang="en-US" sz="10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221" name="Text Box 21"/>
          <p:cNvSpPr txBox="1">
            <a:spLocks noChangeArrowheads="1"/>
          </p:cNvSpPr>
          <p:nvPr/>
        </p:nvSpPr>
        <p:spPr bwMode="auto">
          <a:xfrm>
            <a:off x="228600" y="3606799"/>
            <a:ext cx="8686800" cy="3122613"/>
          </a:xfrm>
          <a:prstGeom prst="rect">
            <a:avLst/>
          </a:prstGeom>
          <a:solidFill>
            <a:srgbClr val="CCFFFF"/>
          </a:solidFill>
          <a:ln w="38100">
            <a:solidFill>
              <a:srgbClr val="008000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    0 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 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       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  0 </a:t>
            </a:r>
            <a:r>
              <a:rPr lang="en-US" sz="2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là</a:t>
            </a:r>
            <a:r>
              <a:rPr lang="en-US" sz="2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bội</a:t>
            </a:r>
            <a:r>
              <a:rPr lang="en-US" sz="2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của</a:t>
            </a:r>
            <a:r>
              <a:rPr lang="en-US" sz="2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</a:p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    0 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 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(-1)   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  0 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là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bội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của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-1</a:t>
            </a:r>
          </a:p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   0 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 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       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  0 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là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bội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của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2</a:t>
            </a:r>
          </a:p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. . . . . . </a:t>
            </a:r>
          </a:p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</a:t>
            </a:r>
            <a:r>
              <a:rPr lang="en-US" sz="2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Vậy</a:t>
            </a:r>
            <a:r>
              <a:rPr lang="en-US" sz="2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là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bội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của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mọi</a:t>
            </a:r>
            <a:r>
              <a:rPr lang="en-US" sz="2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số</a:t>
            </a:r>
            <a:r>
              <a:rPr lang="en-US" sz="2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nguyên</a:t>
            </a:r>
            <a:r>
              <a:rPr lang="en-US" sz="2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0             </a:t>
            </a:r>
            <a:endParaRPr lang="en-US" sz="2800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9223" name="Group 23"/>
          <p:cNvGrpSpPr>
            <a:grpSpLocks/>
          </p:cNvGrpSpPr>
          <p:nvPr/>
        </p:nvGrpSpPr>
        <p:grpSpPr bwMode="auto">
          <a:xfrm>
            <a:off x="228600" y="4203699"/>
            <a:ext cx="8686800" cy="2462213"/>
            <a:chOff x="144" y="2544"/>
            <a:chExt cx="5472" cy="1551"/>
          </a:xfrm>
        </p:grpSpPr>
        <p:sp>
          <p:nvSpPr>
            <p:cNvPr id="9239" name="Text Box 24"/>
            <p:cNvSpPr txBox="1">
              <a:spLocks noChangeArrowheads="1"/>
            </p:cNvSpPr>
            <p:nvPr/>
          </p:nvSpPr>
          <p:spPr bwMode="auto">
            <a:xfrm>
              <a:off x="144" y="2544"/>
              <a:ext cx="5472" cy="1551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rgbClr val="008000"/>
              </a:solidFill>
              <a:miter lim="800000"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                   1    0       </a:t>
              </a:r>
              <a:r>
                <a:rPr lang="en-US" sz="2800" b="1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   0  </a:t>
              </a:r>
              <a:r>
                <a:rPr lang="en-US" sz="2800" b="1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không</a:t>
              </a:r>
              <a:r>
                <a:rPr lang="en-US" sz="2800" b="1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800" b="1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là</a:t>
              </a:r>
              <a:r>
                <a:rPr lang="en-US" sz="2800" b="1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800" b="1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ước</a:t>
              </a:r>
              <a:r>
                <a:rPr lang="en-US" sz="2800" b="1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800" b="1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của</a:t>
              </a:r>
              <a:r>
                <a:rPr lang="en-US" sz="2800" b="1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800" b="1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</a:t>
              </a:r>
            </a:p>
            <a:p>
              <a:pPr>
                <a:spcBef>
                  <a:spcPct val="50000"/>
                </a:spcBef>
              </a:pPr>
              <a:r>
                <a:rPr lang="en-US" sz="2800" b="1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                  -1    0       </a:t>
              </a:r>
              <a:r>
                <a:rPr lang="en-US" sz="2800" b="1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   0 </a:t>
              </a:r>
              <a:r>
                <a:rPr lang="en-US" sz="2800" b="1" i="1" dirty="0" err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không</a:t>
              </a:r>
              <a:r>
                <a:rPr lang="en-US" sz="2800" b="1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800" b="1" i="1" dirty="0" err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là</a:t>
              </a:r>
              <a:r>
                <a:rPr lang="en-US" sz="2800" b="1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800" b="1" i="1" dirty="0" err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ước</a:t>
              </a:r>
              <a:r>
                <a:rPr lang="en-US" sz="2800" b="1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800" b="1" i="1" dirty="0" err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của</a:t>
              </a:r>
              <a:r>
                <a:rPr lang="en-US" sz="2800" b="1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-1</a:t>
              </a:r>
            </a:p>
            <a:p>
              <a:pPr>
                <a:spcBef>
                  <a:spcPct val="50000"/>
                </a:spcBef>
              </a:pPr>
              <a:r>
                <a:rPr lang="en-US" sz="2800" b="1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                   2    0       </a:t>
              </a:r>
              <a:r>
                <a:rPr lang="en-US" sz="2800" b="1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   0 </a:t>
              </a:r>
              <a:r>
                <a:rPr lang="en-US" sz="2800" b="1" i="1" dirty="0" err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không</a:t>
              </a:r>
              <a:r>
                <a:rPr lang="en-US" sz="2800" b="1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800" b="1" i="1" dirty="0" err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là</a:t>
              </a:r>
              <a:r>
                <a:rPr lang="en-US" sz="2800" b="1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800" b="1" i="1" dirty="0" err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ước</a:t>
              </a:r>
              <a:r>
                <a:rPr lang="en-US" sz="2800" b="1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800" b="1" i="1" dirty="0" err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của</a:t>
              </a:r>
              <a:r>
                <a:rPr lang="en-US" sz="2800" b="1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2    . . . . . . </a:t>
              </a:r>
            </a:p>
            <a:p>
              <a:pPr>
                <a:spcBef>
                  <a:spcPct val="50000"/>
                </a:spcBef>
              </a:pPr>
              <a:r>
                <a:rPr lang="en-US" sz="2800" b="1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           </a:t>
              </a:r>
              <a:r>
                <a:rPr lang="en-US" sz="2800" b="1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Vậy</a:t>
              </a:r>
              <a:r>
                <a:rPr lang="en-US" sz="2800" b="1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800" b="1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0 </a:t>
              </a:r>
              <a:r>
                <a:rPr lang="en-US" sz="2800" b="1" i="1" dirty="0" err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không</a:t>
              </a:r>
              <a:r>
                <a:rPr lang="en-US" sz="2800" b="1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800" b="1" i="1" dirty="0" err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là</a:t>
              </a:r>
              <a:r>
                <a:rPr lang="en-US" sz="2800" b="1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800" b="1" i="1" dirty="0" err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ước</a:t>
              </a:r>
              <a:r>
                <a:rPr lang="en-US" sz="2800" b="1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800" b="1" i="1" dirty="0" err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của</a:t>
              </a:r>
              <a:r>
                <a:rPr lang="en-US" sz="2800" b="1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800" b="1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mọi</a:t>
              </a:r>
              <a:r>
                <a:rPr lang="en-US" sz="2800" b="1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800" b="1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số</a:t>
              </a:r>
              <a:r>
                <a:rPr lang="en-US" sz="2800" b="1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800" b="1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nguyên</a:t>
              </a:r>
              <a:r>
                <a:rPr lang="en-US" sz="2800" b="1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2800" b="1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0             </a:t>
              </a:r>
            </a:p>
          </p:txBody>
        </p:sp>
        <p:grpSp>
          <p:nvGrpSpPr>
            <p:cNvPr id="9240" name="Group 25"/>
            <p:cNvGrpSpPr>
              <a:grpSpLocks/>
            </p:cNvGrpSpPr>
            <p:nvPr/>
          </p:nvGrpSpPr>
          <p:grpSpPr bwMode="auto">
            <a:xfrm>
              <a:off x="1392" y="2592"/>
              <a:ext cx="201" cy="365"/>
              <a:chOff x="4896" y="912"/>
              <a:chExt cx="201" cy="365"/>
            </a:xfrm>
          </p:grpSpPr>
          <p:sp>
            <p:nvSpPr>
              <p:cNvPr id="9247" name="Rectangle 26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201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3200">
                    <a:solidFill>
                      <a:srgbClr val="CC3300"/>
                    </a:solidFill>
                    <a:latin typeface="VNI-Vari" pitchFamily="2" charset="0"/>
                    <a:sym typeface="MT Extra" pitchFamily="18" charset="2"/>
                  </a:rPr>
                  <a:t></a:t>
                </a:r>
              </a:p>
            </p:txBody>
          </p:sp>
          <p:sp>
            <p:nvSpPr>
              <p:cNvPr id="9248" name="Line 27"/>
              <p:cNvSpPr>
                <a:spLocks noChangeShapeType="1"/>
              </p:cNvSpPr>
              <p:nvPr/>
            </p:nvSpPr>
            <p:spPr bwMode="auto">
              <a:xfrm flipH="1">
                <a:off x="4920" y="984"/>
                <a:ext cx="144" cy="144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41" name="Group 28"/>
            <p:cNvGrpSpPr>
              <a:grpSpLocks/>
            </p:cNvGrpSpPr>
            <p:nvPr/>
          </p:nvGrpSpPr>
          <p:grpSpPr bwMode="auto">
            <a:xfrm>
              <a:off x="1392" y="3024"/>
              <a:ext cx="201" cy="365"/>
              <a:chOff x="4896" y="912"/>
              <a:chExt cx="201" cy="365"/>
            </a:xfrm>
          </p:grpSpPr>
          <p:sp>
            <p:nvSpPr>
              <p:cNvPr id="9245" name="Rectangle 29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201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3200">
                    <a:solidFill>
                      <a:srgbClr val="CC3300"/>
                    </a:solidFill>
                    <a:latin typeface="VNI-Vari" pitchFamily="2" charset="0"/>
                    <a:sym typeface="MT Extra" pitchFamily="18" charset="2"/>
                  </a:rPr>
                  <a:t></a:t>
                </a:r>
              </a:p>
            </p:txBody>
          </p:sp>
          <p:sp>
            <p:nvSpPr>
              <p:cNvPr id="9246" name="Line 30"/>
              <p:cNvSpPr>
                <a:spLocks noChangeShapeType="1"/>
              </p:cNvSpPr>
              <p:nvPr/>
            </p:nvSpPr>
            <p:spPr bwMode="auto">
              <a:xfrm flipH="1">
                <a:off x="4920" y="984"/>
                <a:ext cx="144" cy="144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42" name="Group 31"/>
            <p:cNvGrpSpPr>
              <a:grpSpLocks/>
            </p:cNvGrpSpPr>
            <p:nvPr/>
          </p:nvGrpSpPr>
          <p:grpSpPr bwMode="auto">
            <a:xfrm>
              <a:off x="1392" y="3408"/>
              <a:ext cx="201" cy="365"/>
              <a:chOff x="4896" y="912"/>
              <a:chExt cx="201" cy="365"/>
            </a:xfrm>
          </p:grpSpPr>
          <p:sp>
            <p:nvSpPr>
              <p:cNvPr id="9243" name="Rectangle 32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201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3200">
                    <a:solidFill>
                      <a:srgbClr val="CC3300"/>
                    </a:solidFill>
                    <a:latin typeface="VNI-Vari" pitchFamily="2" charset="0"/>
                    <a:sym typeface="MT Extra" pitchFamily="18" charset="2"/>
                  </a:rPr>
                  <a:t></a:t>
                </a:r>
              </a:p>
            </p:txBody>
          </p:sp>
          <p:sp>
            <p:nvSpPr>
              <p:cNvPr id="9244" name="Line 33"/>
              <p:cNvSpPr>
                <a:spLocks noChangeShapeType="1"/>
              </p:cNvSpPr>
              <p:nvPr/>
            </p:nvSpPr>
            <p:spPr bwMode="auto">
              <a:xfrm flipH="1">
                <a:off x="4920" y="984"/>
                <a:ext cx="144" cy="144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0572591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1" dur="300"/>
                                        <p:tgtEl>
                                          <p:spTgt spid="17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7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4" dur="300"/>
                                        <p:tgtEl>
                                          <p:spTgt spid="17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7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xit" presetSubtype="4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7" dur="200"/>
                                        <p:tgtEl>
                                          <p:spTgt spid="17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7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7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7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/>
      <p:bldP spid="179202" grpId="1"/>
      <p:bldP spid="179203" grpId="0" autoUpdateAnimBg="0"/>
      <p:bldP spid="179204" grpId="0" autoUpdateAnimBg="0"/>
      <p:bldP spid="179205" grpId="0" autoUpdateAnimBg="0"/>
      <p:bldP spid="179206" grpId="0" autoUpdateAnimBg="0"/>
      <p:bldP spid="179207" grpId="0" autoUpdateAnimBg="0"/>
      <p:bldP spid="179208" grpId="0" animBg="1"/>
      <p:bldP spid="179209" grpId="0" animBg="1" autoUpdateAnimBg="0"/>
      <p:bldP spid="179210" grpId="0" animBg="1" autoUpdateAnimBg="0"/>
      <p:bldP spid="179212" grpId="0" animBg="1" autoUpdateAnimBg="0"/>
      <p:bldP spid="179213" grpId="0" animBg="1" autoUpdateAnimBg="0"/>
      <p:bldP spid="179214" grpId="0" animBg="1" autoUpdateAnimBg="0"/>
      <p:bldP spid="179215" grpId="0" animBg="1" autoUpdateAnimBg="0"/>
      <p:bldP spid="179216" grpId="0" animBg="1" autoUpdateAnimBg="0"/>
      <p:bldP spid="179218" grpId="0" animBg="1" autoUpdateAnimBg="0"/>
      <p:bldP spid="179220" grpId="0" animBg="1"/>
      <p:bldP spid="179220" grpId="1" animBg="1"/>
      <p:bldP spid="179221" grpId="0" animBg="1"/>
      <p:bldP spid="17922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1249" y="1861203"/>
            <a:ext cx="5519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:1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1;  2; - 2; 3; -3; 4; - 4; 6; -6; 12; -12.  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898267"/>
            <a:ext cx="5565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12?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5?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1249" y="2632364"/>
            <a:ext cx="5339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:0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5; - 5;  10; - 10; 15; -15; 20; -20; . . .  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909" y="990600"/>
            <a:ext cx="8384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7262" y="1799648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2570809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5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52400" y="0"/>
            <a:ext cx="723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chất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746882"/>
            <a:ext cx="8153400" cy="1600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hết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 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hết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hết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707854"/>
              </p:ext>
            </p:extLst>
          </p:nvPr>
        </p:nvGraphicFramePr>
        <p:xfrm>
          <a:off x="4267200" y="1906861"/>
          <a:ext cx="23463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2" name="Equation" r:id="rId4" imgW="748975" imgH="203112" progId="Equation.DSMT4">
                  <p:embed/>
                </p:oleObj>
              </mc:Choice>
              <mc:Fallback>
                <p:oleObj name="Equation" r:id="rId4" imgW="748975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906861"/>
                        <a:ext cx="23463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733902"/>
              </p:ext>
            </p:extLst>
          </p:nvPr>
        </p:nvGraphicFramePr>
        <p:xfrm>
          <a:off x="2743200" y="1934570"/>
          <a:ext cx="9144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3" name="Equation" r:id="rId6" imgW="914400" imgH="412920" progId="Equation.DSMT4">
                  <p:embed/>
                </p:oleObj>
              </mc:Choice>
              <mc:Fallback>
                <p:oleObj name="Equation" r:id="rId6" imgW="914400" imgH="412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43200" y="1934570"/>
                        <a:ext cx="914400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950485"/>
              </p:ext>
            </p:extLst>
          </p:nvPr>
        </p:nvGraphicFramePr>
        <p:xfrm>
          <a:off x="2895600" y="2438400"/>
          <a:ext cx="3639344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4" name="Equation" r:id="rId8" imgW="1663560" imgH="253800" progId="Equation.DSMT4">
                  <p:embed/>
                </p:oleObj>
              </mc:Choice>
              <mc:Fallback>
                <p:oleObj name="Equation" r:id="rId8" imgW="16635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95600" y="2438400"/>
                        <a:ext cx="3639344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00200" y="2361175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054" y="2930792"/>
            <a:ext cx="8291945" cy="11695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</a:rPr>
              <a:t>Nếu</a:t>
            </a:r>
            <a:r>
              <a:rPr lang="en-US" sz="2800" dirty="0" smtClean="0">
                <a:latin typeface="Times New Roman" pitchFamily="18" charset="0"/>
              </a:rPr>
              <a:t> a chia </a:t>
            </a:r>
            <a:r>
              <a:rPr lang="en-US" sz="2800" dirty="0" err="1" smtClean="0">
                <a:latin typeface="Times New Roman" pitchFamily="18" charset="0"/>
              </a:rPr>
              <a:t>hết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</a:rPr>
              <a:t> b </a:t>
            </a:r>
            <a:r>
              <a:rPr lang="en-US" sz="2800" dirty="0" err="1" smtClean="0">
                <a:latin typeface="Times New Roman" pitchFamily="18" charset="0"/>
              </a:rPr>
              <a:t>thi</a:t>
            </a:r>
            <a:r>
              <a:rPr lang="en-US" sz="2800" dirty="0" smtClean="0">
                <a:latin typeface="Times New Roman" pitchFamily="18" charset="0"/>
              </a:rPr>
              <a:t>̀ </a:t>
            </a:r>
            <a:r>
              <a:rPr lang="en-US" sz="2800" dirty="0" err="1" smtClean="0">
                <a:latin typeface="Times New Roman" pitchFamily="18" charset="0"/>
              </a:rPr>
              <a:t>bội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của</a:t>
            </a:r>
            <a:r>
              <a:rPr lang="en-US" sz="2800" dirty="0" smtClean="0">
                <a:latin typeface="Times New Roman" pitchFamily="18" charset="0"/>
              </a:rPr>
              <a:t> a </a:t>
            </a:r>
            <a:r>
              <a:rPr lang="en-US" sz="2800" dirty="0" err="1" smtClean="0">
                <a:latin typeface="Times New Roman" pitchFamily="18" charset="0"/>
              </a:rPr>
              <a:t>cũng</a:t>
            </a:r>
            <a:r>
              <a:rPr lang="en-US" sz="2800" dirty="0" smtClean="0">
                <a:latin typeface="Times New Roman" pitchFamily="18" charset="0"/>
              </a:rPr>
              <a:t> chia </a:t>
            </a:r>
            <a:r>
              <a:rPr lang="en-US" sz="2800" dirty="0" err="1" smtClean="0">
                <a:latin typeface="Times New Roman" pitchFamily="18" charset="0"/>
              </a:rPr>
              <a:t>hết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</a:rPr>
              <a:t> b.</a:t>
            </a:r>
          </a:p>
          <a:p>
            <a:pPr marL="342900" indent="-342900">
              <a:spcBef>
                <a:spcPct val="50000"/>
              </a:spcBef>
            </a:pPr>
            <a:endParaRPr lang="en-US" sz="2800" dirty="0">
              <a:latin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990791"/>
              </p:ext>
            </p:extLst>
          </p:nvPr>
        </p:nvGraphicFramePr>
        <p:xfrm>
          <a:off x="2057400" y="3693027"/>
          <a:ext cx="45339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5" name="Equation" r:id="rId10" imgW="4533840" imgH="490680" progId="Equation.DSMT4">
                  <p:embed/>
                </p:oleObj>
              </mc:Choice>
              <mc:Fallback>
                <p:oleObj name="Equation" r:id="rId10" imgW="4533840" imgH="49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57400" y="3693027"/>
                        <a:ext cx="453390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371600" y="4227263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309776"/>
              </p:ext>
            </p:extLst>
          </p:nvPr>
        </p:nvGraphicFramePr>
        <p:xfrm>
          <a:off x="2667000" y="4190134"/>
          <a:ext cx="5257800" cy="597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" name="Equation" r:id="rId12" imgW="2234880" imgH="253800" progId="Equation.DSMT4">
                  <p:embed/>
                </p:oleObj>
              </mc:Choice>
              <mc:Fallback>
                <p:oleObj name="Equation" r:id="rId12" imgW="2234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67000" y="4190134"/>
                        <a:ext cx="5257800" cy="597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471055" y="4750483"/>
            <a:ext cx="8291944" cy="1600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</a:rPr>
              <a:t>Nếu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sô</a:t>
            </a:r>
            <a:r>
              <a:rPr lang="en-US" sz="2800" dirty="0" smtClean="0">
                <a:latin typeface="Times New Roman" pitchFamily="18" charset="0"/>
              </a:rPr>
              <a:t>́ a </a:t>
            </a:r>
            <a:r>
              <a:rPr lang="en-US" sz="2800" dirty="0" err="1" smtClean="0">
                <a:latin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</a:rPr>
              <a:t> b chia </a:t>
            </a:r>
            <a:r>
              <a:rPr lang="en-US" sz="2800" dirty="0" err="1" smtClean="0">
                <a:latin typeface="Times New Roman" pitchFamily="18" charset="0"/>
              </a:rPr>
              <a:t>hết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</a:rPr>
              <a:t> c </a:t>
            </a:r>
            <a:r>
              <a:rPr lang="en-US" sz="2800" dirty="0" err="1" smtClean="0">
                <a:latin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tổng</a:t>
            </a:r>
            <a:r>
              <a:rPr lang="en-US" sz="2800" dirty="0" smtClean="0">
                <a:latin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</a:rPr>
              <a:t>hiệu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của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chúng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cũng</a:t>
            </a:r>
            <a:r>
              <a:rPr lang="en-US" sz="2800" dirty="0" smtClean="0">
                <a:latin typeface="Times New Roman" pitchFamily="18" charset="0"/>
              </a:rPr>
              <a:t> chia </a:t>
            </a:r>
            <a:r>
              <a:rPr lang="en-US" sz="2800" dirty="0" err="1" smtClean="0">
                <a:latin typeface="Times New Roman" pitchFamily="18" charset="0"/>
              </a:rPr>
              <a:t>hết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</a:rPr>
              <a:t> c.</a:t>
            </a:r>
          </a:p>
          <a:p>
            <a:pPr marL="342900" indent="-342900">
              <a:spcBef>
                <a:spcPct val="50000"/>
              </a:spcBef>
            </a:pPr>
            <a:endParaRPr lang="en-US" sz="2800" dirty="0" smtClean="0">
              <a:latin typeface="Times New Roman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257985"/>
              </p:ext>
            </p:extLst>
          </p:nvPr>
        </p:nvGraphicFramePr>
        <p:xfrm>
          <a:off x="1203181" y="5853519"/>
          <a:ext cx="9144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" name="Equation" r:id="rId14" imgW="291973" imgH="203112" progId="Equation.DSMT4">
                  <p:embed/>
                </p:oleObj>
              </mc:Choice>
              <mc:Fallback>
                <p:oleObj name="Equation" r:id="rId14" imgW="291973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181" y="5853519"/>
                        <a:ext cx="9144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344599"/>
              </p:ext>
            </p:extLst>
          </p:nvPr>
        </p:nvGraphicFramePr>
        <p:xfrm>
          <a:off x="2522393" y="5839231"/>
          <a:ext cx="35385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" name="Equation" r:id="rId16" imgW="1129810" imgH="241195" progId="Equation.DSMT4">
                  <p:embed/>
                </p:oleObj>
              </mc:Choice>
              <mc:Fallback>
                <p:oleObj name="Equation" r:id="rId16" imgW="1129810" imgH="241195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393" y="5839231"/>
                        <a:ext cx="3538538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467529"/>
              </p:ext>
            </p:extLst>
          </p:nvPr>
        </p:nvGraphicFramePr>
        <p:xfrm>
          <a:off x="6560993" y="5839231"/>
          <a:ext cx="20288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" name="Equation" r:id="rId18" imgW="647700" imgH="241300" progId="Equation.DSMT4">
                  <p:embed/>
                </p:oleObj>
              </mc:Choice>
              <mc:Fallback>
                <p:oleObj name="Equation" r:id="rId18" imgW="647700" imgH="2413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0993" y="5839231"/>
                        <a:ext cx="202882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019300" y="5763491"/>
            <a:ext cx="72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43600" y="5763491"/>
            <a:ext cx="72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41763" y="63347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886708"/>
              </p:ext>
            </p:extLst>
          </p:nvPr>
        </p:nvGraphicFramePr>
        <p:xfrm>
          <a:off x="3054927" y="6350921"/>
          <a:ext cx="4205877" cy="578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" name="Equation" r:id="rId20" imgW="2031840" imgH="279360" progId="Equation.DSMT4">
                  <p:embed/>
                </p:oleObj>
              </mc:Choice>
              <mc:Fallback>
                <p:oleObj name="Equation" r:id="rId20" imgW="20318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054927" y="6350921"/>
                        <a:ext cx="4205877" cy="578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455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3" grpId="0"/>
      <p:bldP spid="14" grpId="0" animBg="1"/>
      <p:bldP spid="16" grpId="0"/>
      <p:bldP spid="18" grpId="0" animBg="1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LUYỆN TẬP</a:t>
            </a:r>
          </a:p>
          <a:p>
            <a:pPr marL="0" indent="0" algn="ctr">
              <a:buNone/>
            </a:pP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I.Bài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Cho a, b ∈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 ≠ 0.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=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bq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                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                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B, C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876800" y="5029200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0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-6; 6; 0; 23; -23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;...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     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132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-132; 16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;...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-1; 1; 6; -6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;...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              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6; -6; 12; -12; ...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48200" y="4038600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3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17951" cy="6924282"/>
          </a:xfrm>
          <a:prstGeom prst="rect">
            <a:avLst/>
          </a:prstGeom>
        </p:spPr>
      </p:pic>
      <p:pic>
        <p:nvPicPr>
          <p:cNvPr id="10" name="Picture 8" descr="Vector Painted Island 2337*1719 Transprent Png Free - Island Vector Png -  (2337x1719) Png Clipart Download">
            <a:extLst>
              <a:ext uri="{FF2B5EF4-FFF2-40B4-BE49-F238E27FC236}">
                <a16:creationId xmlns="" xmlns:a16="http://schemas.microsoft.com/office/drawing/2014/main" id="{C271A9A5-F2A4-4ED9-9FDB-63700F35A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839" y="902152"/>
            <a:ext cx="5426869" cy="53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hips Sticker Challenge on PicsArt">
            <a:extLst>
              <a:ext uri="{FF2B5EF4-FFF2-40B4-BE49-F238E27FC236}">
                <a16:creationId xmlns="" xmlns:a16="http://schemas.microsoft.com/office/drawing/2014/main" id="{70F3D150-7184-4271-B68B-90F0AA1ECF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17" y="2158347"/>
            <a:ext cx="3011497" cy="40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6755" y="0"/>
            <a:ext cx="86106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du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endParaRPr lang="en-US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60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57200"/>
            <a:ext cx="7772400" cy="5668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 Ư(8) = {1; -1; 2; -2; 4; -4; 8; -8}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            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 Ư(8) = {0; 1; -1; 2; -2; 4; -4; 8; -8}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 Ư(8) = {1; 2; 4; 8}  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                     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 Ư(8) = {0; 1; 2; 4; 8}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38200" y="2057400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9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799" y="918865"/>
            <a:ext cx="2544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800" y="914400"/>
            <a:ext cx="1954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0; 3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- 3; 6; -6.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4602" y="376535"/>
            <a:ext cx="2645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101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(SGK/97) 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4509" y="381000"/>
            <a:ext cx="3441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- 3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443335"/>
            <a:ext cx="2800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- 3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52800" y="1447800"/>
            <a:ext cx="1954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0; 3; - 3</a:t>
            </a:r>
            <a:r>
              <a:rPr lang="en-US" sz="24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; 6;-6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3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799" y="918865"/>
            <a:ext cx="2523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800" y="914400"/>
            <a:ext cx="1960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0; 3; - 3; 6; -6.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4602" y="376535"/>
            <a:ext cx="2645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101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(SGK/97) 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4509" y="381000"/>
            <a:ext cx="3441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- 3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33400" y="1443335"/>
            <a:ext cx="2800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- 3 </a:t>
            </a:r>
            <a:r>
              <a:rPr lang="en-US" sz="24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52800" y="1447800"/>
            <a:ext cx="1960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0; 3; - 3; 6; -6.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725" y="1905000"/>
            <a:ext cx="2645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102 (SGK/97) 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63632" y="1909465"/>
            <a:ext cx="5229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– 3 ; 6 ; 11 ; - 1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533400" y="2366665"/>
            <a:ext cx="3474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– 3</a:t>
            </a:r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62467" y="2362200"/>
            <a:ext cx="1645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-1; 3; - 3.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2823865"/>
            <a:ext cx="3243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62467" y="2819400"/>
            <a:ext cx="3243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-1; 2; - 2; 3; 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3; 6; 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" y="3348335"/>
            <a:ext cx="3385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4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62467" y="3343870"/>
            <a:ext cx="1929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-1; 11; - 11.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" y="3805535"/>
            <a:ext cx="3474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62467" y="3801070"/>
            <a:ext cx="833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-1.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4535" y="4343400"/>
            <a:ext cx="2645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106 (SGK/97) 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5486400"/>
            <a:ext cx="76962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Bất</a:t>
            </a:r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kỳ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hai</a:t>
            </a:r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số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nguyên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 a </a:t>
            </a:r>
            <a:r>
              <a:rPr lang="en-US" sz="2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và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 b </a:t>
            </a:r>
            <a:r>
              <a:rPr lang="en-US" sz="2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đối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nhau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thì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 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 b </a:t>
            </a:r>
            <a:r>
              <a:rPr lang="en-US" sz="2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và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 b a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4876800"/>
            <a:ext cx="8077200" cy="4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b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ba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80274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990600" y="1143000"/>
            <a:ext cx="76962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103, 104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105 (SGK/97)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SGK/ 98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4082" y="304800"/>
            <a:ext cx="51347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H­ướng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091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"/>
                                        <p:tgtEl>
                                          <p:spTgt spid="19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61" name="Text Box 29"/>
          <p:cNvSpPr txBox="1">
            <a:spLocks noChangeArrowheads="1"/>
          </p:cNvSpPr>
          <p:nvPr/>
        </p:nvSpPr>
        <p:spPr bwMode="auto">
          <a:xfrm>
            <a:off x="609600" y="1295400"/>
            <a:ext cx="342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A =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2; 3; 4; 5; 6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46462" name="Text Box 30"/>
          <p:cNvSpPr txBox="1">
            <a:spLocks noChangeArrowheads="1"/>
          </p:cNvSpPr>
          <p:nvPr/>
        </p:nvSpPr>
        <p:spPr bwMode="auto">
          <a:xfrm>
            <a:off x="4495800" y="12954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B =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21; 22; 23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  <p:grpSp>
        <p:nvGrpSpPr>
          <p:cNvPr id="146463" name="Group 31"/>
          <p:cNvGrpSpPr>
            <a:grpSpLocks/>
          </p:cNvGrpSpPr>
          <p:nvPr/>
        </p:nvGrpSpPr>
        <p:grpSpPr bwMode="auto">
          <a:xfrm>
            <a:off x="1757363" y="1828800"/>
            <a:ext cx="4038600" cy="533400"/>
            <a:chOff x="1155" y="1200"/>
            <a:chExt cx="2544" cy="336"/>
          </a:xfrm>
        </p:grpSpPr>
        <p:sp>
          <p:nvSpPr>
            <p:cNvPr id="15442" name="Line 32"/>
            <p:cNvSpPr>
              <a:spLocks noChangeShapeType="1"/>
            </p:cNvSpPr>
            <p:nvPr/>
          </p:nvSpPr>
          <p:spPr bwMode="auto">
            <a:xfrm flipV="1">
              <a:off x="3692" y="1200"/>
              <a:ext cx="0" cy="33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3" name="Line 33"/>
            <p:cNvSpPr>
              <a:spLocks noChangeShapeType="1"/>
            </p:cNvSpPr>
            <p:nvPr/>
          </p:nvSpPr>
          <p:spPr bwMode="auto">
            <a:xfrm flipH="1">
              <a:off x="1155" y="1536"/>
              <a:ext cx="254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4" name="Line 34"/>
            <p:cNvSpPr>
              <a:spLocks noChangeShapeType="1"/>
            </p:cNvSpPr>
            <p:nvPr/>
          </p:nvSpPr>
          <p:spPr bwMode="auto">
            <a:xfrm flipV="1">
              <a:off x="1159" y="1254"/>
              <a:ext cx="0" cy="28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467" name="Text Box 35"/>
          <p:cNvSpPr txBox="1">
            <a:spLocks noChangeArrowheads="1"/>
          </p:cNvSpPr>
          <p:nvPr/>
        </p:nvSpPr>
        <p:spPr bwMode="auto">
          <a:xfrm>
            <a:off x="838200" y="2819400"/>
            <a:ext cx="213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1/.  </a:t>
            </a:r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+ 21</a:t>
            </a:r>
          </a:p>
        </p:txBody>
      </p:sp>
      <p:sp>
        <p:nvSpPr>
          <p:cNvPr id="146468" name="Text Box 36"/>
          <p:cNvSpPr txBox="1">
            <a:spLocks noChangeArrowheads="1"/>
          </p:cNvSpPr>
          <p:nvPr/>
        </p:nvSpPr>
        <p:spPr bwMode="auto">
          <a:xfrm>
            <a:off x="3505200" y="28194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2/.  </a:t>
            </a:r>
            <a:r>
              <a:rPr lang="en-US" sz="3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+ 22</a:t>
            </a:r>
          </a:p>
        </p:txBody>
      </p:sp>
      <p:sp>
        <p:nvSpPr>
          <p:cNvPr id="146469" name="Text Box 37"/>
          <p:cNvSpPr txBox="1">
            <a:spLocks noChangeArrowheads="1"/>
          </p:cNvSpPr>
          <p:nvPr/>
        </p:nvSpPr>
        <p:spPr bwMode="auto">
          <a:xfrm>
            <a:off x="6477000" y="28194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3/.  </a:t>
            </a:r>
            <a:r>
              <a:rPr lang="en-US" sz="3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+ 23</a:t>
            </a:r>
          </a:p>
        </p:txBody>
      </p:sp>
      <p:sp>
        <p:nvSpPr>
          <p:cNvPr id="146470" name="Text Box 38"/>
          <p:cNvSpPr txBox="1">
            <a:spLocks noChangeArrowheads="1"/>
          </p:cNvSpPr>
          <p:nvPr/>
        </p:nvSpPr>
        <p:spPr bwMode="auto">
          <a:xfrm>
            <a:off x="685800" y="3459163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4/.  </a:t>
            </a:r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 + 21</a:t>
            </a:r>
          </a:p>
        </p:txBody>
      </p:sp>
      <p:sp>
        <p:nvSpPr>
          <p:cNvPr id="146471" name="Text Box 39"/>
          <p:cNvSpPr txBox="1">
            <a:spLocks noChangeArrowheads="1"/>
          </p:cNvSpPr>
          <p:nvPr/>
        </p:nvSpPr>
        <p:spPr bwMode="auto">
          <a:xfrm>
            <a:off x="3505200" y="3429000"/>
            <a:ext cx="251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5/.  </a:t>
            </a:r>
            <a:r>
              <a:rPr lang="en-US" sz="3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 + 22</a:t>
            </a:r>
          </a:p>
        </p:txBody>
      </p:sp>
      <p:sp>
        <p:nvSpPr>
          <p:cNvPr id="146472" name="Text Box 40"/>
          <p:cNvSpPr txBox="1">
            <a:spLocks noChangeArrowheads="1"/>
          </p:cNvSpPr>
          <p:nvPr/>
        </p:nvSpPr>
        <p:spPr bwMode="auto">
          <a:xfrm>
            <a:off x="6477000" y="34290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6/.  </a:t>
            </a:r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 + 23</a:t>
            </a:r>
          </a:p>
        </p:txBody>
      </p:sp>
      <p:grpSp>
        <p:nvGrpSpPr>
          <p:cNvPr id="146482" name="Group 50"/>
          <p:cNvGrpSpPr>
            <a:grpSpLocks/>
          </p:cNvGrpSpPr>
          <p:nvPr/>
        </p:nvGrpSpPr>
        <p:grpSpPr bwMode="auto">
          <a:xfrm>
            <a:off x="1758950" y="1828800"/>
            <a:ext cx="4641850" cy="533400"/>
            <a:chOff x="1156" y="1104"/>
            <a:chExt cx="2924" cy="336"/>
          </a:xfrm>
        </p:grpSpPr>
        <p:sp>
          <p:nvSpPr>
            <p:cNvPr id="15439" name="Line 51"/>
            <p:cNvSpPr>
              <a:spLocks noChangeShapeType="1"/>
            </p:cNvSpPr>
            <p:nvPr/>
          </p:nvSpPr>
          <p:spPr bwMode="auto">
            <a:xfrm flipV="1">
              <a:off x="4074" y="1104"/>
              <a:ext cx="0" cy="33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Line 52"/>
            <p:cNvSpPr>
              <a:spLocks noChangeShapeType="1"/>
            </p:cNvSpPr>
            <p:nvPr/>
          </p:nvSpPr>
          <p:spPr bwMode="auto">
            <a:xfrm flipH="1">
              <a:off x="1156" y="1440"/>
              <a:ext cx="292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Line 53"/>
            <p:cNvSpPr>
              <a:spLocks noChangeShapeType="1"/>
            </p:cNvSpPr>
            <p:nvPr/>
          </p:nvSpPr>
          <p:spPr bwMode="auto">
            <a:xfrm flipV="1">
              <a:off x="1160" y="1158"/>
              <a:ext cx="0" cy="28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6486" name="Group 54"/>
          <p:cNvGrpSpPr>
            <a:grpSpLocks/>
          </p:cNvGrpSpPr>
          <p:nvPr/>
        </p:nvGrpSpPr>
        <p:grpSpPr bwMode="auto">
          <a:xfrm>
            <a:off x="1758950" y="1828800"/>
            <a:ext cx="5251450" cy="533400"/>
            <a:chOff x="1156" y="1056"/>
            <a:chExt cx="3308" cy="336"/>
          </a:xfrm>
        </p:grpSpPr>
        <p:sp>
          <p:nvSpPr>
            <p:cNvPr id="15436" name="Line 55"/>
            <p:cNvSpPr>
              <a:spLocks noChangeShapeType="1"/>
            </p:cNvSpPr>
            <p:nvPr/>
          </p:nvSpPr>
          <p:spPr bwMode="auto">
            <a:xfrm flipV="1">
              <a:off x="4458" y="1056"/>
              <a:ext cx="0" cy="33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Line 56"/>
            <p:cNvSpPr>
              <a:spLocks noChangeShapeType="1"/>
            </p:cNvSpPr>
            <p:nvPr/>
          </p:nvSpPr>
          <p:spPr bwMode="auto">
            <a:xfrm flipH="1">
              <a:off x="1156" y="1392"/>
              <a:ext cx="3308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8" name="Line 57"/>
            <p:cNvSpPr>
              <a:spLocks noChangeShapeType="1"/>
            </p:cNvSpPr>
            <p:nvPr/>
          </p:nvSpPr>
          <p:spPr bwMode="auto">
            <a:xfrm flipV="1">
              <a:off x="1160" y="1110"/>
              <a:ext cx="0" cy="28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6490" name="Group 58"/>
          <p:cNvGrpSpPr>
            <a:grpSpLocks/>
          </p:cNvGrpSpPr>
          <p:nvPr/>
        </p:nvGrpSpPr>
        <p:grpSpPr bwMode="auto">
          <a:xfrm>
            <a:off x="2209800" y="1828800"/>
            <a:ext cx="3581400" cy="533400"/>
            <a:chOff x="1155" y="1200"/>
            <a:chExt cx="2544" cy="336"/>
          </a:xfrm>
        </p:grpSpPr>
        <p:sp>
          <p:nvSpPr>
            <p:cNvPr id="15433" name="Line 59"/>
            <p:cNvSpPr>
              <a:spLocks noChangeShapeType="1"/>
            </p:cNvSpPr>
            <p:nvPr/>
          </p:nvSpPr>
          <p:spPr bwMode="auto">
            <a:xfrm flipV="1">
              <a:off x="3692" y="1200"/>
              <a:ext cx="0" cy="33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4" name="Line 60"/>
            <p:cNvSpPr>
              <a:spLocks noChangeShapeType="1"/>
            </p:cNvSpPr>
            <p:nvPr/>
          </p:nvSpPr>
          <p:spPr bwMode="auto">
            <a:xfrm flipH="1">
              <a:off x="1155" y="1536"/>
              <a:ext cx="254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Line 61"/>
            <p:cNvSpPr>
              <a:spLocks noChangeShapeType="1"/>
            </p:cNvSpPr>
            <p:nvPr/>
          </p:nvSpPr>
          <p:spPr bwMode="auto">
            <a:xfrm flipV="1">
              <a:off x="1159" y="1254"/>
              <a:ext cx="0" cy="28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6494" name="Group 62"/>
          <p:cNvGrpSpPr>
            <a:grpSpLocks/>
          </p:cNvGrpSpPr>
          <p:nvPr/>
        </p:nvGrpSpPr>
        <p:grpSpPr bwMode="auto">
          <a:xfrm>
            <a:off x="2209800" y="1828800"/>
            <a:ext cx="4191000" cy="533400"/>
            <a:chOff x="1155" y="1200"/>
            <a:chExt cx="2544" cy="336"/>
          </a:xfrm>
        </p:grpSpPr>
        <p:sp>
          <p:nvSpPr>
            <p:cNvPr id="15430" name="Line 63"/>
            <p:cNvSpPr>
              <a:spLocks noChangeShapeType="1"/>
            </p:cNvSpPr>
            <p:nvPr/>
          </p:nvSpPr>
          <p:spPr bwMode="auto">
            <a:xfrm flipV="1">
              <a:off x="3692" y="1200"/>
              <a:ext cx="0" cy="33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Line 64"/>
            <p:cNvSpPr>
              <a:spLocks noChangeShapeType="1"/>
            </p:cNvSpPr>
            <p:nvPr/>
          </p:nvSpPr>
          <p:spPr bwMode="auto">
            <a:xfrm flipH="1">
              <a:off x="1155" y="1536"/>
              <a:ext cx="254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Line 65"/>
            <p:cNvSpPr>
              <a:spLocks noChangeShapeType="1"/>
            </p:cNvSpPr>
            <p:nvPr/>
          </p:nvSpPr>
          <p:spPr bwMode="auto">
            <a:xfrm flipV="1">
              <a:off x="1159" y="1254"/>
              <a:ext cx="0" cy="28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6498" name="Group 66"/>
          <p:cNvGrpSpPr>
            <a:grpSpLocks/>
          </p:cNvGrpSpPr>
          <p:nvPr/>
        </p:nvGrpSpPr>
        <p:grpSpPr bwMode="auto">
          <a:xfrm>
            <a:off x="2209800" y="1828800"/>
            <a:ext cx="4800600" cy="533400"/>
            <a:chOff x="1155" y="1200"/>
            <a:chExt cx="2544" cy="336"/>
          </a:xfrm>
        </p:grpSpPr>
        <p:sp>
          <p:nvSpPr>
            <p:cNvPr id="15427" name="Line 67"/>
            <p:cNvSpPr>
              <a:spLocks noChangeShapeType="1"/>
            </p:cNvSpPr>
            <p:nvPr/>
          </p:nvSpPr>
          <p:spPr bwMode="auto">
            <a:xfrm flipV="1">
              <a:off x="3692" y="1200"/>
              <a:ext cx="0" cy="33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8" name="Line 68"/>
            <p:cNvSpPr>
              <a:spLocks noChangeShapeType="1"/>
            </p:cNvSpPr>
            <p:nvPr/>
          </p:nvSpPr>
          <p:spPr bwMode="auto">
            <a:xfrm flipH="1">
              <a:off x="1155" y="1536"/>
              <a:ext cx="254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9" name="Line 69"/>
            <p:cNvSpPr>
              <a:spLocks noChangeShapeType="1"/>
            </p:cNvSpPr>
            <p:nvPr/>
          </p:nvSpPr>
          <p:spPr bwMode="auto">
            <a:xfrm flipV="1">
              <a:off x="1159" y="1254"/>
              <a:ext cx="0" cy="28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6502" name="Group 70"/>
          <p:cNvGrpSpPr>
            <a:grpSpLocks/>
          </p:cNvGrpSpPr>
          <p:nvPr/>
        </p:nvGrpSpPr>
        <p:grpSpPr bwMode="auto">
          <a:xfrm>
            <a:off x="2667000" y="1828800"/>
            <a:ext cx="3124200" cy="533400"/>
            <a:chOff x="1155" y="1200"/>
            <a:chExt cx="2544" cy="336"/>
          </a:xfrm>
        </p:grpSpPr>
        <p:sp>
          <p:nvSpPr>
            <p:cNvPr id="15424" name="Line 71"/>
            <p:cNvSpPr>
              <a:spLocks noChangeShapeType="1"/>
            </p:cNvSpPr>
            <p:nvPr/>
          </p:nvSpPr>
          <p:spPr bwMode="auto">
            <a:xfrm flipV="1">
              <a:off x="3692" y="1200"/>
              <a:ext cx="0" cy="33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Line 72"/>
            <p:cNvSpPr>
              <a:spLocks noChangeShapeType="1"/>
            </p:cNvSpPr>
            <p:nvPr/>
          </p:nvSpPr>
          <p:spPr bwMode="auto">
            <a:xfrm flipH="1">
              <a:off x="1155" y="1536"/>
              <a:ext cx="254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Line 73"/>
            <p:cNvSpPr>
              <a:spLocks noChangeShapeType="1"/>
            </p:cNvSpPr>
            <p:nvPr/>
          </p:nvSpPr>
          <p:spPr bwMode="auto">
            <a:xfrm flipV="1">
              <a:off x="1159" y="1254"/>
              <a:ext cx="0" cy="28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6506" name="Group 74"/>
          <p:cNvGrpSpPr>
            <a:grpSpLocks/>
          </p:cNvGrpSpPr>
          <p:nvPr/>
        </p:nvGrpSpPr>
        <p:grpSpPr bwMode="auto">
          <a:xfrm>
            <a:off x="2667000" y="1828800"/>
            <a:ext cx="3733800" cy="533400"/>
            <a:chOff x="1155" y="1200"/>
            <a:chExt cx="2544" cy="336"/>
          </a:xfrm>
        </p:grpSpPr>
        <p:sp>
          <p:nvSpPr>
            <p:cNvPr id="15421" name="Line 75"/>
            <p:cNvSpPr>
              <a:spLocks noChangeShapeType="1"/>
            </p:cNvSpPr>
            <p:nvPr/>
          </p:nvSpPr>
          <p:spPr bwMode="auto">
            <a:xfrm flipV="1">
              <a:off x="3692" y="1200"/>
              <a:ext cx="0" cy="33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Line 76"/>
            <p:cNvSpPr>
              <a:spLocks noChangeShapeType="1"/>
            </p:cNvSpPr>
            <p:nvPr/>
          </p:nvSpPr>
          <p:spPr bwMode="auto">
            <a:xfrm flipH="1">
              <a:off x="1155" y="1536"/>
              <a:ext cx="254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Line 77"/>
            <p:cNvSpPr>
              <a:spLocks noChangeShapeType="1"/>
            </p:cNvSpPr>
            <p:nvPr/>
          </p:nvSpPr>
          <p:spPr bwMode="auto">
            <a:xfrm flipV="1">
              <a:off x="1159" y="1254"/>
              <a:ext cx="0" cy="28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6510" name="Group 78"/>
          <p:cNvGrpSpPr>
            <a:grpSpLocks/>
          </p:cNvGrpSpPr>
          <p:nvPr/>
        </p:nvGrpSpPr>
        <p:grpSpPr bwMode="auto">
          <a:xfrm>
            <a:off x="2667000" y="1828800"/>
            <a:ext cx="4343400" cy="533400"/>
            <a:chOff x="1155" y="1200"/>
            <a:chExt cx="2544" cy="336"/>
          </a:xfrm>
        </p:grpSpPr>
        <p:sp>
          <p:nvSpPr>
            <p:cNvPr id="15418" name="Line 79"/>
            <p:cNvSpPr>
              <a:spLocks noChangeShapeType="1"/>
            </p:cNvSpPr>
            <p:nvPr/>
          </p:nvSpPr>
          <p:spPr bwMode="auto">
            <a:xfrm flipV="1">
              <a:off x="3692" y="1200"/>
              <a:ext cx="0" cy="33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9" name="Line 80"/>
            <p:cNvSpPr>
              <a:spLocks noChangeShapeType="1"/>
            </p:cNvSpPr>
            <p:nvPr/>
          </p:nvSpPr>
          <p:spPr bwMode="auto">
            <a:xfrm flipH="1">
              <a:off x="1155" y="1536"/>
              <a:ext cx="254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Line 81"/>
            <p:cNvSpPr>
              <a:spLocks noChangeShapeType="1"/>
            </p:cNvSpPr>
            <p:nvPr/>
          </p:nvSpPr>
          <p:spPr bwMode="auto">
            <a:xfrm flipV="1">
              <a:off x="1159" y="1254"/>
              <a:ext cx="0" cy="28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6514" name="Group 82"/>
          <p:cNvGrpSpPr>
            <a:grpSpLocks/>
          </p:cNvGrpSpPr>
          <p:nvPr/>
        </p:nvGrpSpPr>
        <p:grpSpPr bwMode="auto">
          <a:xfrm>
            <a:off x="3124200" y="1828800"/>
            <a:ext cx="2667000" cy="533400"/>
            <a:chOff x="1155" y="1200"/>
            <a:chExt cx="2544" cy="336"/>
          </a:xfrm>
        </p:grpSpPr>
        <p:sp>
          <p:nvSpPr>
            <p:cNvPr id="15415" name="Line 83"/>
            <p:cNvSpPr>
              <a:spLocks noChangeShapeType="1"/>
            </p:cNvSpPr>
            <p:nvPr/>
          </p:nvSpPr>
          <p:spPr bwMode="auto">
            <a:xfrm flipV="1">
              <a:off x="3692" y="1200"/>
              <a:ext cx="0" cy="33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Line 84"/>
            <p:cNvSpPr>
              <a:spLocks noChangeShapeType="1"/>
            </p:cNvSpPr>
            <p:nvPr/>
          </p:nvSpPr>
          <p:spPr bwMode="auto">
            <a:xfrm flipH="1">
              <a:off x="1155" y="1536"/>
              <a:ext cx="254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Line 85"/>
            <p:cNvSpPr>
              <a:spLocks noChangeShapeType="1"/>
            </p:cNvSpPr>
            <p:nvPr/>
          </p:nvSpPr>
          <p:spPr bwMode="auto">
            <a:xfrm flipV="1">
              <a:off x="1159" y="1254"/>
              <a:ext cx="0" cy="28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6518" name="Group 86"/>
          <p:cNvGrpSpPr>
            <a:grpSpLocks/>
          </p:cNvGrpSpPr>
          <p:nvPr/>
        </p:nvGrpSpPr>
        <p:grpSpPr bwMode="auto">
          <a:xfrm>
            <a:off x="3124200" y="1828800"/>
            <a:ext cx="3276600" cy="533400"/>
            <a:chOff x="1155" y="1200"/>
            <a:chExt cx="2544" cy="336"/>
          </a:xfrm>
        </p:grpSpPr>
        <p:sp>
          <p:nvSpPr>
            <p:cNvPr id="15412" name="Line 87"/>
            <p:cNvSpPr>
              <a:spLocks noChangeShapeType="1"/>
            </p:cNvSpPr>
            <p:nvPr/>
          </p:nvSpPr>
          <p:spPr bwMode="auto">
            <a:xfrm flipV="1">
              <a:off x="3692" y="1200"/>
              <a:ext cx="0" cy="33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Line 88"/>
            <p:cNvSpPr>
              <a:spLocks noChangeShapeType="1"/>
            </p:cNvSpPr>
            <p:nvPr/>
          </p:nvSpPr>
          <p:spPr bwMode="auto">
            <a:xfrm flipH="1">
              <a:off x="1155" y="1536"/>
              <a:ext cx="254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Line 89"/>
            <p:cNvSpPr>
              <a:spLocks noChangeShapeType="1"/>
            </p:cNvSpPr>
            <p:nvPr/>
          </p:nvSpPr>
          <p:spPr bwMode="auto">
            <a:xfrm flipV="1">
              <a:off x="1159" y="1254"/>
              <a:ext cx="0" cy="28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6522" name="Group 90"/>
          <p:cNvGrpSpPr>
            <a:grpSpLocks/>
          </p:cNvGrpSpPr>
          <p:nvPr/>
        </p:nvGrpSpPr>
        <p:grpSpPr bwMode="auto">
          <a:xfrm>
            <a:off x="3124200" y="1828800"/>
            <a:ext cx="3886200" cy="533400"/>
            <a:chOff x="1155" y="1200"/>
            <a:chExt cx="2544" cy="336"/>
          </a:xfrm>
        </p:grpSpPr>
        <p:sp>
          <p:nvSpPr>
            <p:cNvPr id="15409" name="Line 91"/>
            <p:cNvSpPr>
              <a:spLocks noChangeShapeType="1"/>
            </p:cNvSpPr>
            <p:nvPr/>
          </p:nvSpPr>
          <p:spPr bwMode="auto">
            <a:xfrm flipV="1">
              <a:off x="3692" y="1200"/>
              <a:ext cx="0" cy="33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Line 92"/>
            <p:cNvSpPr>
              <a:spLocks noChangeShapeType="1"/>
            </p:cNvSpPr>
            <p:nvPr/>
          </p:nvSpPr>
          <p:spPr bwMode="auto">
            <a:xfrm flipH="1">
              <a:off x="1155" y="1536"/>
              <a:ext cx="254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Line 93"/>
            <p:cNvSpPr>
              <a:spLocks noChangeShapeType="1"/>
            </p:cNvSpPr>
            <p:nvPr/>
          </p:nvSpPr>
          <p:spPr bwMode="auto">
            <a:xfrm flipV="1">
              <a:off x="1159" y="1254"/>
              <a:ext cx="0" cy="28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6526" name="Group 94"/>
          <p:cNvGrpSpPr>
            <a:grpSpLocks/>
          </p:cNvGrpSpPr>
          <p:nvPr/>
        </p:nvGrpSpPr>
        <p:grpSpPr bwMode="auto">
          <a:xfrm>
            <a:off x="3562350" y="1828800"/>
            <a:ext cx="2228850" cy="533400"/>
            <a:chOff x="1155" y="1200"/>
            <a:chExt cx="2544" cy="336"/>
          </a:xfrm>
        </p:grpSpPr>
        <p:sp>
          <p:nvSpPr>
            <p:cNvPr id="15406" name="Line 95"/>
            <p:cNvSpPr>
              <a:spLocks noChangeShapeType="1"/>
            </p:cNvSpPr>
            <p:nvPr/>
          </p:nvSpPr>
          <p:spPr bwMode="auto">
            <a:xfrm flipV="1">
              <a:off x="3692" y="1200"/>
              <a:ext cx="0" cy="33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Line 96"/>
            <p:cNvSpPr>
              <a:spLocks noChangeShapeType="1"/>
            </p:cNvSpPr>
            <p:nvPr/>
          </p:nvSpPr>
          <p:spPr bwMode="auto">
            <a:xfrm flipH="1">
              <a:off x="1155" y="1536"/>
              <a:ext cx="254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Line 97"/>
            <p:cNvSpPr>
              <a:spLocks noChangeShapeType="1"/>
            </p:cNvSpPr>
            <p:nvPr/>
          </p:nvSpPr>
          <p:spPr bwMode="auto">
            <a:xfrm flipV="1">
              <a:off x="1159" y="1254"/>
              <a:ext cx="0" cy="28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6530" name="Group 98"/>
          <p:cNvGrpSpPr>
            <a:grpSpLocks/>
          </p:cNvGrpSpPr>
          <p:nvPr/>
        </p:nvGrpSpPr>
        <p:grpSpPr bwMode="auto">
          <a:xfrm>
            <a:off x="3563938" y="1828800"/>
            <a:ext cx="2836862" cy="533400"/>
            <a:chOff x="1155" y="1200"/>
            <a:chExt cx="2544" cy="336"/>
          </a:xfrm>
        </p:grpSpPr>
        <p:sp>
          <p:nvSpPr>
            <p:cNvPr id="15403" name="Line 99"/>
            <p:cNvSpPr>
              <a:spLocks noChangeShapeType="1"/>
            </p:cNvSpPr>
            <p:nvPr/>
          </p:nvSpPr>
          <p:spPr bwMode="auto">
            <a:xfrm flipV="1">
              <a:off x="3692" y="1200"/>
              <a:ext cx="0" cy="33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Line 100"/>
            <p:cNvSpPr>
              <a:spLocks noChangeShapeType="1"/>
            </p:cNvSpPr>
            <p:nvPr/>
          </p:nvSpPr>
          <p:spPr bwMode="auto">
            <a:xfrm flipH="1">
              <a:off x="1155" y="1536"/>
              <a:ext cx="254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Line 101"/>
            <p:cNvSpPr>
              <a:spLocks noChangeShapeType="1"/>
            </p:cNvSpPr>
            <p:nvPr/>
          </p:nvSpPr>
          <p:spPr bwMode="auto">
            <a:xfrm flipV="1">
              <a:off x="1159" y="1254"/>
              <a:ext cx="0" cy="28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6534" name="Group 102"/>
          <p:cNvGrpSpPr>
            <a:grpSpLocks/>
          </p:cNvGrpSpPr>
          <p:nvPr/>
        </p:nvGrpSpPr>
        <p:grpSpPr bwMode="auto">
          <a:xfrm>
            <a:off x="3563938" y="1828800"/>
            <a:ext cx="3448050" cy="533400"/>
            <a:chOff x="1155" y="1200"/>
            <a:chExt cx="2544" cy="336"/>
          </a:xfrm>
        </p:grpSpPr>
        <p:sp>
          <p:nvSpPr>
            <p:cNvPr id="15400" name="Line 103"/>
            <p:cNvSpPr>
              <a:spLocks noChangeShapeType="1"/>
            </p:cNvSpPr>
            <p:nvPr/>
          </p:nvSpPr>
          <p:spPr bwMode="auto">
            <a:xfrm flipV="1">
              <a:off x="3692" y="1200"/>
              <a:ext cx="0" cy="33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Line 104"/>
            <p:cNvSpPr>
              <a:spLocks noChangeShapeType="1"/>
            </p:cNvSpPr>
            <p:nvPr/>
          </p:nvSpPr>
          <p:spPr bwMode="auto">
            <a:xfrm flipH="1">
              <a:off x="1155" y="1536"/>
              <a:ext cx="254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Line 105"/>
            <p:cNvSpPr>
              <a:spLocks noChangeShapeType="1"/>
            </p:cNvSpPr>
            <p:nvPr/>
          </p:nvSpPr>
          <p:spPr bwMode="auto">
            <a:xfrm flipV="1">
              <a:off x="1159" y="1254"/>
              <a:ext cx="0" cy="28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538" name="Text Box 106"/>
          <p:cNvSpPr txBox="1">
            <a:spLocks noChangeArrowheads="1"/>
          </p:cNvSpPr>
          <p:nvPr/>
        </p:nvSpPr>
        <p:spPr bwMode="auto">
          <a:xfrm>
            <a:off x="685800" y="68580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6540" name="Text Box 108"/>
          <p:cNvSpPr txBox="1">
            <a:spLocks noChangeArrowheads="1"/>
          </p:cNvSpPr>
          <p:nvPr/>
        </p:nvSpPr>
        <p:spPr bwMode="auto">
          <a:xfrm>
            <a:off x="457200" y="1981200"/>
            <a:ext cx="861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a+b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A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b B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6542" name="Text Box 110"/>
          <p:cNvSpPr txBox="1">
            <a:spLocks noChangeArrowheads="1"/>
          </p:cNvSpPr>
          <p:nvPr/>
        </p:nvSpPr>
        <p:spPr bwMode="auto">
          <a:xfrm>
            <a:off x="457200" y="23622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?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6543" name="Text Box 111"/>
          <p:cNvSpPr txBox="1">
            <a:spLocks noChangeArrowheads="1"/>
          </p:cNvSpPr>
          <p:nvPr/>
        </p:nvSpPr>
        <p:spPr bwMode="auto">
          <a:xfrm>
            <a:off x="457200" y="19812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a+b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A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 B ?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277090"/>
            <a:ext cx="2549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103/97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/>
          </a:p>
        </p:txBody>
      </p:sp>
      <p:sp>
        <p:nvSpPr>
          <p:cNvPr id="84" name="Text Box 2"/>
          <p:cNvSpPr txBox="1">
            <a:spLocks noChangeArrowheads="1"/>
          </p:cNvSpPr>
          <p:nvPr/>
        </p:nvSpPr>
        <p:spPr bwMode="auto">
          <a:xfrm>
            <a:off x="2971800" y="0"/>
            <a:ext cx="4114800" cy="60960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3200" b="0" dirty="0" smtClean="0">
                <a:solidFill>
                  <a:srgbClr val="E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*</a:t>
            </a:r>
            <a:r>
              <a:rPr lang="en-US" sz="3200" b="0" dirty="0" err="1" smtClean="0">
                <a:solidFill>
                  <a:srgbClr val="E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Hướng</a:t>
            </a:r>
            <a:r>
              <a:rPr lang="en-US" sz="3200" b="0" dirty="0" smtClean="0">
                <a:solidFill>
                  <a:srgbClr val="E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 </a:t>
            </a:r>
            <a:r>
              <a:rPr lang="en-US" sz="3200" b="0" dirty="0" err="1" smtClean="0">
                <a:solidFill>
                  <a:srgbClr val="E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dẫn</a:t>
            </a:r>
            <a:r>
              <a:rPr lang="en-US" sz="3200" b="0" dirty="0" smtClean="0">
                <a:solidFill>
                  <a:srgbClr val="E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 </a:t>
            </a:r>
            <a:r>
              <a:rPr lang="en-US" sz="3200" b="0" dirty="0" err="1" smtClean="0">
                <a:solidFill>
                  <a:srgbClr val="E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bài</a:t>
            </a:r>
            <a:r>
              <a:rPr lang="en-US" sz="3200" b="0" dirty="0" smtClean="0">
                <a:solidFill>
                  <a:srgbClr val="E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 </a:t>
            </a:r>
            <a:r>
              <a:rPr lang="en-US" sz="3200" b="0" dirty="0" err="1" smtClean="0">
                <a:solidFill>
                  <a:srgbClr val="E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tập</a:t>
            </a:r>
            <a:endParaRPr lang="en-US" sz="3200" b="0" dirty="0">
              <a:solidFill>
                <a:srgbClr val="E80000"/>
              </a:solidFill>
              <a:latin typeface="Times New Roman" pitchFamily="18" charset="0"/>
              <a:cs typeface="Times New Roman" pitchFamily="18" charset="0"/>
              <a:sym typeface="MT Extra" pitchFamily="18" charset="2"/>
            </a:endParaRPr>
          </a:p>
        </p:txBody>
      </p:sp>
      <p:sp>
        <p:nvSpPr>
          <p:cNvPr id="85" name="Text Box 40"/>
          <p:cNvSpPr txBox="1">
            <a:spLocks noChangeArrowheads="1"/>
          </p:cNvSpPr>
          <p:nvPr/>
        </p:nvSpPr>
        <p:spPr bwMode="auto">
          <a:xfrm>
            <a:off x="685800" y="4221162"/>
            <a:ext cx="7200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32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41977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6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46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46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6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6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6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6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6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6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6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6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6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6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46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6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6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6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6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6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46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6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6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464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6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6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46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46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46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46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465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46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465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46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46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46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46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46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46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61" grpId="0"/>
      <p:bldP spid="146462" grpId="0"/>
      <p:bldP spid="146467" grpId="0" autoUpdateAnimBg="0"/>
      <p:bldP spid="146468" grpId="0" autoUpdateAnimBg="0"/>
      <p:bldP spid="146469" grpId="0" autoUpdateAnimBg="0"/>
      <p:bldP spid="146470" grpId="0" autoUpdateAnimBg="0"/>
      <p:bldP spid="146471" grpId="0" autoUpdateAnimBg="0"/>
      <p:bldP spid="146472" grpId="0" autoUpdateAnimBg="0"/>
      <p:bldP spid="146538" grpId="0"/>
      <p:bldP spid="146540" grpId="0" autoUpdateAnimBg="0"/>
      <p:bldP spid="146542" grpId="0" autoUpdateAnimBg="0"/>
      <p:bldP spid="146543" grpId="0" autoUpdateAnimBg="0"/>
      <p:bldP spid="8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457200" y="1295400"/>
            <a:ext cx="8458200" cy="1841500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14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VUI VẺ VÀ HỌC TỐT</a:t>
            </a:r>
            <a:endParaRPr lang="en-US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4" name="Picture 6" descr="2309202tv2q8adp8c_5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850" y="3810000"/>
            <a:ext cx="28575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69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05" y="-3843"/>
            <a:ext cx="18450937" cy="9901240"/>
            <a:chOff x="151460" y="119060"/>
            <a:chExt cx="24601249" cy="9901240"/>
          </a:xfrm>
        </p:grpSpPr>
        <p:grpSp>
          <p:nvGrpSpPr>
            <p:cNvPr id="17" name="CẤM BUÔN BÁN, CẤM REUP">
              <a:extLst>
                <a:ext uri="{FF2B5EF4-FFF2-40B4-BE49-F238E27FC236}">
                  <a16:creationId xmlns="" xmlns:a16="http://schemas.microsoft.com/office/drawing/2014/main" id="{A771E4F9-3621-4EF0-8FFB-115BC918F0F9}"/>
                </a:ext>
              </a:extLst>
            </p:cNvPr>
            <p:cNvGrpSpPr/>
            <p:nvPr/>
          </p:nvGrpSpPr>
          <p:grpSpPr>
            <a:xfrm>
              <a:off x="151460" y="119060"/>
              <a:ext cx="24601249" cy="6858000"/>
              <a:chOff x="-19812940" y="141189"/>
              <a:chExt cx="24601249" cy="6858000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="" xmlns:a16="http://schemas.microsoft.com/office/drawing/2014/main" id="{35CB0125-D3AC-4EAA-805B-8C88E3954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-19812940" y="141189"/>
                <a:ext cx="12172950" cy="685800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="" xmlns:a16="http://schemas.microsoft.com/office/drawing/2014/main" id="{0B04F04D-57C6-472E-BA7F-CA90CF091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-7715888" y="141189"/>
                <a:ext cx="12504197" cy="6858000"/>
              </a:xfrm>
              <a:prstGeom prst="rect">
                <a:avLst/>
              </a:prstGeom>
            </p:spPr>
          </p:pic>
        </p:grpSp>
        <p:pic>
          <p:nvPicPr>
            <p:cNvPr id="23" name="ĐC SHARE MIỄN PHÍ BỞI NK POWERSKILL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857" y="8183884"/>
              <a:ext cx="12257011" cy="1836416"/>
            </a:xfrm>
            <a:prstGeom prst="rect">
              <a:avLst/>
            </a:prstGeom>
          </p:spPr>
        </p:pic>
      </p:grpSp>
      <p:pic>
        <p:nvPicPr>
          <p:cNvPr id="5124" name="ĐC SHARE MIỄN PHÍ BỞI NK POWERSKILLS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168" y="2225994"/>
            <a:ext cx="1561664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ẤM BUÔN BÁN, CẤM REUP">
            <a:extLst>
              <a:ext uri="{FF2B5EF4-FFF2-40B4-BE49-F238E27FC236}">
                <a16:creationId xmlns=""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97500" y="3247479"/>
            <a:ext cx="3342431" cy="4064600"/>
          </a:xfrm>
          <a:prstGeom prst="rect">
            <a:avLst/>
          </a:prstGeom>
        </p:spPr>
      </p:pic>
      <p:pic>
        <p:nvPicPr>
          <p:cNvPr id="11" name="Vào http://fb.com/nkpowerskills tải game miễn phí">
            <a:hlinkClick r:id="rId6" action="ppaction://hlinksldjump"/>
            <a:extLst>
              <a:ext uri="{FF2B5EF4-FFF2-40B4-BE49-F238E27FC236}">
                <a16:creationId xmlns=""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4784191" y="1893911"/>
            <a:ext cx="769050" cy="1062464"/>
          </a:xfrm>
          <a:prstGeom prst="rect">
            <a:avLst/>
          </a:prstGeom>
        </p:spPr>
      </p:pic>
      <p:pic>
        <p:nvPicPr>
          <p:cNvPr id="12" name="Picture 2" descr="Ships Sticker Challenge on PicsArt">
            <a:extLst>
              <a:ext uri="{FF2B5EF4-FFF2-40B4-BE49-F238E27FC236}">
                <a16:creationId xmlns="" xmlns:a16="http://schemas.microsoft.com/office/drawing/2014/main" id="{094F0EEA-0DEF-433D-80CF-4DC1A1ACBE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17" y="2158347"/>
            <a:ext cx="3011497" cy="40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03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9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-1 3.7037E-6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1 2.59259E-6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1 -2.22222E-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17951" cy="6924282"/>
          </a:xfrm>
          <a:prstGeom prst="rect">
            <a:avLst/>
          </a:prstGeom>
        </p:spPr>
      </p:pic>
      <p:pic>
        <p:nvPicPr>
          <p:cNvPr id="10" name="Picture 8" descr="Vector Painted Island 2337*1719 Transprent Png Free - Island Vector Png -  (2337x1719) Png Clipart Download">
            <a:extLst>
              <a:ext uri="{FF2B5EF4-FFF2-40B4-BE49-F238E27FC236}">
                <a16:creationId xmlns="" xmlns:a16="http://schemas.microsoft.com/office/drawing/2014/main" id="{C271A9A5-F2A4-4ED9-9FDB-63700F35A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839" y="902152"/>
            <a:ext cx="5426869" cy="53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hips Sticker Challenge on PicsArt">
            <a:extLst>
              <a:ext uri="{FF2B5EF4-FFF2-40B4-BE49-F238E27FC236}">
                <a16:creationId xmlns="" xmlns:a16="http://schemas.microsoft.com/office/drawing/2014/main" id="{70F3D150-7184-4271-B68B-90F0AA1ECF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17" y="2158347"/>
            <a:ext cx="3011497" cy="40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6755" y="0"/>
            <a:ext cx="86106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du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endParaRPr lang="en-US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00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-10582" y="6574"/>
            <a:ext cx="18394446" cy="6851394"/>
            <a:chOff x="-19796612" y="181103"/>
            <a:chExt cx="24315124" cy="6851394"/>
          </a:xfrm>
        </p:grpSpPr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19796612" y="181103"/>
              <a:ext cx="12161224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7642712" y="181103"/>
              <a:ext cx="12161224" cy="6851394"/>
            </a:xfrm>
            <a:prstGeom prst="rect">
              <a:avLst/>
            </a:prstGeom>
          </p:spPr>
        </p:pic>
      </p:grpSp>
      <p:pic>
        <p:nvPicPr>
          <p:cNvPr id="36" name="Picture 2" descr="Ships Sticker Challenge on PicsArt">
            <a:extLst>
              <a:ext uri="{FF2B5EF4-FFF2-40B4-BE49-F238E27FC236}">
                <a16:creationId xmlns="" xmlns:a16="http://schemas.microsoft.com/office/drawing/2014/main" id="{5495F185-3F47-4980-BD4A-9D59C4F39F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17" y="2158347"/>
            <a:ext cx="3011497" cy="40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AUDI">
            <a:extLst>
              <a:ext uri="{FF2B5EF4-FFF2-40B4-BE49-F238E27FC236}">
                <a16:creationId xmlns=""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3678" y="3094173"/>
            <a:ext cx="3531159" cy="429410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39305" y="552710"/>
            <a:ext cx="7875638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902091" y="4424831"/>
            <a:ext cx="3512852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B.-200000</a:t>
            </a:r>
            <a:endParaRPr lang="en-US" sz="3200" b="1" dirty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5971" y="5507743"/>
            <a:ext cx="3512852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C.200000</a:t>
            </a:r>
            <a:endParaRPr lang="en-US" sz="3200" b="1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02091" y="5507744"/>
            <a:ext cx="3512852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D.-100000</a:t>
            </a:r>
            <a:endParaRPr lang="en-US" sz="3200" b="1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9305" y="4472913"/>
            <a:ext cx="3512852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A.-2000000</a:t>
            </a:r>
            <a:endParaRPr lang="en-US" sz="3200" b="1" dirty="0">
              <a:latin typeface="+mj-lt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681622" y="4172335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898567" y="5272794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597258" y="5166515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922036" y="4115958"/>
            <a:ext cx="1004699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87849" y="1626395"/>
            <a:ext cx="3323555" cy="40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02158" y="632931"/>
            <a:ext cx="78127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(-5).125.(-8).20.(-2) ta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 </a:t>
            </a:r>
            <a:endParaRPr lang="en-US" sz="24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=""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85405" y="2435545"/>
            <a:ext cx="3238382" cy="4075762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819" y="1670919"/>
            <a:ext cx="964582" cy="1383464"/>
          </a:xfrm>
          <a:prstGeom prst="rect">
            <a:avLst/>
          </a:prstGeom>
        </p:spPr>
      </p:pic>
      <p:pic>
        <p:nvPicPr>
          <p:cNvPr id="39" name="CAUDI">
            <a:extLst>
              <a:ext uri="{FF2B5EF4-FFF2-40B4-BE49-F238E27FC236}">
                <a16:creationId xmlns="" xmlns:a16="http://schemas.microsoft.com/office/drawing/2014/main" id="{EE858415-EB25-447D-A7DB-07F7FFF4BD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14142" y="2386949"/>
            <a:ext cx="3238382" cy="4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3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11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-10582" y="6574"/>
            <a:ext cx="18394446" cy="6851394"/>
            <a:chOff x="-19796612" y="181103"/>
            <a:chExt cx="24525928" cy="6851394"/>
          </a:xfrm>
        </p:grpSpPr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19796612" y="181103"/>
              <a:ext cx="12161224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7642712" y="181103"/>
              <a:ext cx="12372028" cy="6851394"/>
            </a:xfrm>
            <a:prstGeom prst="rect">
              <a:avLst/>
            </a:prstGeom>
          </p:spPr>
        </p:pic>
      </p:grpSp>
      <p:pic>
        <p:nvPicPr>
          <p:cNvPr id="35" name="CAUDI">
            <a:extLst>
              <a:ext uri="{FF2B5EF4-FFF2-40B4-BE49-F238E27FC236}">
                <a16:creationId xmlns="" xmlns:a16="http://schemas.microsoft.com/office/drawing/2014/main" id="{227BF24D-2AA5-498A-8900-A8FB22D74F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6116" y="2612948"/>
            <a:ext cx="3411866" cy="4294106"/>
          </a:xfrm>
          <a:prstGeom prst="rect">
            <a:avLst/>
          </a:prstGeom>
        </p:spPr>
      </p:pic>
      <p:pic>
        <p:nvPicPr>
          <p:cNvPr id="36" name="Picture 2" descr="Ships Sticker Challenge on PicsArt">
            <a:extLst>
              <a:ext uri="{FF2B5EF4-FFF2-40B4-BE49-F238E27FC236}">
                <a16:creationId xmlns="" xmlns:a16="http://schemas.microsoft.com/office/drawing/2014/main" id="{5495F185-3F47-4980-BD4A-9D59C4F39F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17" y="2158347"/>
            <a:ext cx="3011497" cy="40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AUDI">
            <a:extLst>
              <a:ext uri="{FF2B5EF4-FFF2-40B4-BE49-F238E27FC236}">
                <a16:creationId xmlns=""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5608" y="2527505"/>
            <a:ext cx="3411866" cy="429410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39305" y="552710"/>
            <a:ext cx="7875638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889259" y="5545567"/>
            <a:ext cx="3512852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D.0</a:t>
            </a:r>
            <a:endParaRPr lang="en-US" sz="3200" b="1" dirty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5971" y="5507743"/>
            <a:ext cx="3512852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C.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192873).(-2345).(-4)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89259" y="4492320"/>
            <a:ext cx="3512852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B.1</a:t>
            </a:r>
            <a:endParaRPr lang="en-US" sz="3200" b="1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9305" y="4472913"/>
            <a:ext cx="3512852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A.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-192873</a:t>
            </a:r>
            <a:r>
              <a:rPr lang="en-US" sz="3200" b="1" dirty="0">
                <a:latin typeface="+mj-lt"/>
              </a:rPr>
              <a:t>     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681622" y="4172335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885734" y="4257370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597258" y="5166515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909204" y="5236694"/>
            <a:ext cx="1004699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87849" y="1626395"/>
            <a:ext cx="3323555" cy="40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02158" y="632931"/>
            <a:ext cx="75265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= (-192873).(-2345).(-4)</a:t>
            </a:r>
            <a:r>
              <a:rPr lang="en-US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 </a:t>
            </a:r>
            <a:endParaRPr lang="en-US" sz="24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  <p:pic>
        <p:nvPicPr>
          <p:cNvPr id="39" name="CAUDI">
            <a:extLst>
              <a:ext uri="{FF2B5EF4-FFF2-40B4-BE49-F238E27FC236}">
                <a16:creationId xmlns="" xmlns:a16="http://schemas.microsoft.com/office/drawing/2014/main" id="{EE858415-EB25-447D-A7DB-07F7FFF4BD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16197" y="1712819"/>
            <a:ext cx="3056822" cy="4075762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96819" y="1694758"/>
            <a:ext cx="964582" cy="13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1 -2.96296E-6 " pathEditMode="relative" rAng="0" ptsTypes="AA">
                                      <p:cBhvr>
                                        <p:cTn id="10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7.40741E-7 L -1 7.40741E-7 " pathEditMode="relative" rAng="0" ptsTypes="AA">
                                      <p:cBhvr>
                                        <p:cTn id="11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-10582" y="6574"/>
            <a:ext cx="18283833" cy="6851394"/>
            <a:chOff x="-19796612" y="181103"/>
            <a:chExt cx="24378444" cy="6851394"/>
          </a:xfrm>
        </p:grpSpPr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19796612" y="181103"/>
              <a:ext cx="12161224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7642712" y="181103"/>
              <a:ext cx="12224544" cy="6851394"/>
            </a:xfrm>
            <a:prstGeom prst="rect">
              <a:avLst/>
            </a:prstGeom>
          </p:spPr>
        </p:pic>
      </p:grpSp>
      <p:pic>
        <p:nvPicPr>
          <p:cNvPr id="36" name="Picture 2" descr="Ships Sticker Challenge on PicsArt">
            <a:extLst>
              <a:ext uri="{FF2B5EF4-FFF2-40B4-BE49-F238E27FC236}">
                <a16:creationId xmlns="" xmlns:a16="http://schemas.microsoft.com/office/drawing/2014/main" id="{5495F185-3F47-4980-BD4A-9D59C4F39F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17" y="2158347"/>
            <a:ext cx="3011497" cy="40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AUDI">
            <a:extLst>
              <a:ext uri="{FF2B5EF4-FFF2-40B4-BE49-F238E27FC236}">
                <a16:creationId xmlns=""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2873" y="1881914"/>
            <a:ext cx="3220580" cy="429410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39305" y="552710"/>
            <a:ext cx="7875638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47357" y="5408424"/>
            <a:ext cx="3512852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C.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85431" y="4524459"/>
            <a:ext cx="3512852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B.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-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02091" y="5507744"/>
            <a:ext cx="3512852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D.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9305" y="4472913"/>
            <a:ext cx="3512852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A.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681622" y="4172335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898567" y="5272794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026718" y="4183231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3567301" y="5099551"/>
            <a:ext cx="1004699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87849" y="1626395"/>
            <a:ext cx="3323555" cy="40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02158" y="632930"/>
            <a:ext cx="7812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(-2).(-2).(-2).(-3).(-3).(-3)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=""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46309" y="2173802"/>
            <a:ext cx="4572000" cy="4572000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96819" y="1693875"/>
            <a:ext cx="964582" cy="13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0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-1 -1.48148E-6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-10582" y="6574"/>
            <a:ext cx="18394446" cy="6851394"/>
            <a:chOff x="-19796612" y="181103"/>
            <a:chExt cx="24525928" cy="6851394"/>
          </a:xfrm>
        </p:grpSpPr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19796612" y="181103"/>
              <a:ext cx="12161224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7642712" y="181103"/>
              <a:ext cx="12372028" cy="6851394"/>
            </a:xfrm>
            <a:prstGeom prst="rect">
              <a:avLst/>
            </a:prstGeom>
          </p:spPr>
        </p:pic>
      </p:grpSp>
      <p:pic>
        <p:nvPicPr>
          <p:cNvPr id="36" name="Picture 2" descr="Ships Sticker Challenge on PicsArt">
            <a:extLst>
              <a:ext uri="{FF2B5EF4-FFF2-40B4-BE49-F238E27FC236}">
                <a16:creationId xmlns="" xmlns:a16="http://schemas.microsoft.com/office/drawing/2014/main" id="{5495F185-3F47-4980-BD4A-9D59C4F39F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17" y="2158347"/>
            <a:ext cx="3011497" cy="40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AUDI">
            <a:extLst>
              <a:ext uri="{FF2B5EF4-FFF2-40B4-BE49-F238E27FC236}">
                <a16:creationId xmlns=""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0932" y="1890711"/>
            <a:ext cx="4572000" cy="4572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39305" y="552710"/>
            <a:ext cx="7875638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54932" y="4583877"/>
            <a:ext cx="3512852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A.-63</a:t>
            </a:r>
            <a:endParaRPr lang="en-US" sz="3200" b="1" dirty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5971" y="5507743"/>
            <a:ext cx="3512852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C.53</a:t>
            </a:r>
            <a:endParaRPr lang="en-US" sz="3200" b="1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02091" y="5507744"/>
            <a:ext cx="3512852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D.-53</a:t>
            </a:r>
            <a:endParaRPr lang="en-US" sz="3200" b="1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40603" y="4492862"/>
            <a:ext cx="3512852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B.63</a:t>
            </a:r>
            <a:endParaRPr lang="en-US" sz="3200" b="1" dirty="0">
              <a:latin typeface="+mj-lt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982920" y="4192284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898567" y="5272794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597258" y="5166515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3574877" y="4275004"/>
            <a:ext cx="1004699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87849" y="1626395"/>
            <a:ext cx="3323555" cy="40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02158" y="632931"/>
            <a:ext cx="7380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(-63).(1-299) - 299.63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c2 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96819" y="1714053"/>
            <a:ext cx="964582" cy="1297196"/>
          </a:xfrm>
          <a:prstGeom prst="rect">
            <a:avLst/>
          </a:prstGeom>
        </p:spPr>
      </p:pic>
      <p:pic>
        <p:nvPicPr>
          <p:cNvPr id="39" name="CAUDI">
            <a:extLst>
              <a:ext uri="{FF2B5EF4-FFF2-40B4-BE49-F238E27FC236}">
                <a16:creationId xmlns="" xmlns:a16="http://schemas.microsoft.com/office/drawing/2014/main" id="{EE858415-EB25-447D-A7DB-07F7FFF4BD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67582" y="2805111"/>
            <a:ext cx="365760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8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-1 2.22222E-6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1"/>
            <a:ext cx="18279262" cy="6867015"/>
            <a:chOff x="-19796612" y="181103"/>
            <a:chExt cx="24372349" cy="6867015"/>
          </a:xfrm>
        </p:grpSpPr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19796612" y="181103"/>
              <a:ext cx="12188952" cy="686701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7613215" y="181103"/>
              <a:ext cx="12188952" cy="6867015"/>
            </a:xfrm>
            <a:prstGeom prst="rect">
              <a:avLst/>
            </a:prstGeom>
          </p:spPr>
        </p:pic>
      </p:grpSp>
      <p:pic>
        <p:nvPicPr>
          <p:cNvPr id="36" name="Picture 2" descr="Ships Sticker Challenge on PicsArt">
            <a:extLst>
              <a:ext uri="{FF2B5EF4-FFF2-40B4-BE49-F238E27FC236}">
                <a16:creationId xmlns="" xmlns:a16="http://schemas.microsoft.com/office/drawing/2014/main" id="{5495F185-3F47-4980-BD4A-9D59C4F39F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17" y="2158347"/>
            <a:ext cx="3011497" cy="40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AUDI">
            <a:extLst>
              <a:ext uri="{FF2B5EF4-FFF2-40B4-BE49-F238E27FC236}">
                <a16:creationId xmlns=""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9622" y="2764542"/>
            <a:ext cx="3657600" cy="2743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39305" y="552710"/>
            <a:ext cx="7875638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902091" y="4424831"/>
            <a:ext cx="3512852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B.-32</a:t>
            </a:r>
            <a:endParaRPr lang="en-US" sz="3200" b="1" dirty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5971" y="5507743"/>
            <a:ext cx="3512852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C.16</a:t>
            </a:r>
            <a:endParaRPr lang="en-US" sz="3200" b="1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02091" y="5507744"/>
            <a:ext cx="3512852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D.-16</a:t>
            </a:r>
            <a:endParaRPr lang="en-US" sz="2800" b="1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9305" y="4472913"/>
            <a:ext cx="3512852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A.32</a:t>
            </a:r>
            <a:endParaRPr lang="en-US" sz="3200" b="1" dirty="0">
              <a:latin typeface="+mj-lt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681622" y="4172335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898567" y="5272794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597258" y="5166515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922036" y="4115958"/>
            <a:ext cx="1004699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87849" y="1626395"/>
            <a:ext cx="3323555" cy="40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02158" y="632931"/>
            <a:ext cx="4067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(-4)</a:t>
            </a:r>
            <a:r>
              <a:rPr lang="en-US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.(-2) </a:t>
            </a:r>
            <a:r>
              <a:rPr lang="vi-V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bằng: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CAUDI">
            <a:extLst>
              <a:ext uri="{FF2B5EF4-FFF2-40B4-BE49-F238E27FC236}">
                <a16:creationId xmlns="" xmlns:a16="http://schemas.microsoft.com/office/drawing/2014/main" id="{EE858415-EB25-447D-A7DB-07F7FFF4BD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2378" y="1424967"/>
            <a:ext cx="4952649" cy="4856683"/>
          </a:xfrm>
          <a:prstGeom prst="rect">
            <a:avLst/>
          </a:prstGeom>
        </p:spPr>
      </p:pic>
      <p:pic>
        <p:nvPicPr>
          <p:cNvPr id="35" name="Picture 12" descr="Dance Dancing Sticker by milkmochabear for iOS &amp; Android | GIPHY">
            <a:extLst>
              <a:ext uri="{FF2B5EF4-FFF2-40B4-BE49-F238E27FC236}">
                <a16:creationId xmlns="" xmlns:a16="http://schemas.microsoft.com/office/drawing/2014/main" id="{A5BDC535-F3CE-4B93-B981-5115F8B453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163" y="3429001"/>
            <a:ext cx="990800" cy="172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ĐC SHARE MIỄN PHÍ BỞI NK POWERSKILLS" descr="Káº¿t quáº£ hÃ¬nh áº£nh cho win text gif">
            <a:extLst>
              <a:ext uri="{FF2B5EF4-FFF2-40B4-BE49-F238E27FC236}">
                <a16:creationId xmlns="" xmlns:a16="http://schemas.microsoft.com/office/drawing/2014/main" id="{2A72CFB0-F410-4A78-A5F8-C0982857EE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3" y="-278852"/>
            <a:ext cx="3789825" cy="50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83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1 -4.44444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-1 4.44444E-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1434</Words>
  <Application>Microsoft Office PowerPoint</Application>
  <PresentationFormat>On-screen Show (4:3)</PresentationFormat>
  <Paragraphs>192</Paragraphs>
  <Slides>25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các số 6, -6 thành tích của hai số nguyên.</vt:lpstr>
      <vt:lpstr>PowerPoint Presentation</vt:lpstr>
      <vt:lpstr>Điền vào chỗ trống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36</cp:revision>
  <dcterms:created xsi:type="dcterms:W3CDTF">2021-02-01T09:56:47Z</dcterms:created>
  <dcterms:modified xsi:type="dcterms:W3CDTF">2021-02-20T00:03:06Z</dcterms:modified>
</cp:coreProperties>
</file>