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5" r:id="rId3"/>
    <p:sldMasterId id="2147483698" r:id="rId4"/>
    <p:sldMasterId id="2147483711" r:id="rId5"/>
    <p:sldMasterId id="2147483724" r:id="rId6"/>
    <p:sldMasterId id="2147483762" r:id="rId7"/>
    <p:sldMasterId id="2147483801" r:id="rId8"/>
    <p:sldMasterId id="2147483814" r:id="rId9"/>
    <p:sldMasterId id="2147483827" r:id="rId10"/>
    <p:sldMasterId id="2147483840" r:id="rId11"/>
  </p:sldMasterIdLst>
  <p:sldIdLst>
    <p:sldId id="257" r:id="rId12"/>
    <p:sldId id="258" r:id="rId13"/>
    <p:sldId id="262" r:id="rId14"/>
    <p:sldId id="264" r:id="rId15"/>
    <p:sldId id="263" r:id="rId16"/>
    <p:sldId id="265" r:id="rId17"/>
    <p:sldId id="281" r:id="rId18"/>
    <p:sldId id="279" r:id="rId19"/>
    <p:sldId id="266" r:id="rId20"/>
    <p:sldId id="267" r:id="rId21"/>
    <p:sldId id="269" r:id="rId22"/>
    <p:sldId id="280" r:id="rId23"/>
    <p:sldId id="271" r:id="rId24"/>
    <p:sldId id="272" r:id="rId25"/>
    <p:sldId id="274" r:id="rId26"/>
    <p:sldId id="273" r:id="rId27"/>
    <p:sldId id="282" r:id="rId28"/>
    <p:sldId id="288" r:id="rId29"/>
    <p:sldId id="286" r:id="rId30"/>
    <p:sldId id="287" r:id="rId31"/>
    <p:sldId id="294" r:id="rId32"/>
    <p:sldId id="293" r:id="rId33"/>
    <p:sldId id="292" r:id="rId34"/>
    <p:sldId id="291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30C07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 autoAdjust="0"/>
    <p:restoredTop sz="94660"/>
  </p:normalViewPr>
  <p:slideViewPr>
    <p:cSldViewPr>
      <p:cViewPr>
        <p:scale>
          <a:sx n="66" d="100"/>
          <a:sy n="66" d="100"/>
        </p:scale>
        <p:origin x="-139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52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893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6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9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17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8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21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75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3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5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90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6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5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3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2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12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0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7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10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6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5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84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8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5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32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8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57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82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28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1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0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9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2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59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17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16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4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16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7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5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67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1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BE853-A8FC-44B4-8BA8-D362B50C47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9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C99ED-2A23-4C34-B782-2D72AD812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0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24498-0BF2-464A-B45D-4C90B744D4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4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6620-F3E7-41C1-9105-F24A2A013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46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53F6A-6AAF-4EB6-8537-F98E3860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0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50006-984F-49E3-8C3A-C564789D82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7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F65B-9BC8-4DEB-90B7-F0F7460DF2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71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391A-10BA-423C-AF2F-81623DB6A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55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6615-BEB6-4D20-9262-741FAF5A4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8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D226-B08E-45E7-8D1D-F8462192D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1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8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A27E-6CD1-42BE-9021-C992CB8BF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82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337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83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4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88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29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70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5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01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8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8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0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68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89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58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6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7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68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84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59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20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78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62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28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0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9F926-7BBD-4A28-9F62-715789C7351A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8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32.wm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8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3.emf"/><Relationship Id="rId5" Type="http://schemas.openxmlformats.org/officeDocument/2006/relationships/image" Target="../media/image6.jpe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1828800" y="5943600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HÌNH HỌC 6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11363" y="3762375"/>
            <a:ext cx="579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7: ĐỘ DÀI ĐOẠN THẲNG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THCS Long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2020- 2021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1143000"/>
            <a:ext cx="3733800" cy="1079500"/>
            <a:chOff x="0" y="0"/>
            <a:chExt cx="2225" cy="616"/>
          </a:xfrm>
        </p:grpSpPr>
        <p:grpSp>
          <p:nvGrpSpPr>
            <p:cNvPr id="12295" name="Group 14"/>
            <p:cNvGrpSpPr>
              <a:grpSpLocks/>
            </p:cNvGrpSpPr>
            <p:nvPr/>
          </p:nvGrpSpPr>
          <p:grpSpPr bwMode="auto">
            <a:xfrm>
              <a:off x="15" y="0"/>
              <a:ext cx="1835" cy="284"/>
              <a:chOff x="0" y="0"/>
              <a:chExt cx="1835" cy="284"/>
            </a:xfrm>
          </p:grpSpPr>
          <p:sp>
            <p:nvSpPr>
              <p:cNvPr id="12313" name="Line 15"/>
              <p:cNvSpPr>
                <a:spLocks noChangeShapeType="1"/>
              </p:cNvSpPr>
              <p:nvPr/>
            </p:nvSpPr>
            <p:spPr bwMode="auto">
              <a:xfrm>
                <a:off x="226" y="178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A</a:t>
                </a:r>
              </a:p>
            </p:txBody>
          </p:sp>
          <p:sp>
            <p:nvSpPr>
              <p:cNvPr id="12315" name="Rectangle 17"/>
              <p:cNvSpPr>
                <a:spLocks noChangeArrowheads="1"/>
              </p:cNvSpPr>
              <p:nvPr/>
            </p:nvSpPr>
            <p:spPr bwMode="auto">
              <a:xfrm>
                <a:off x="1648" y="29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B</a:t>
                </a:r>
              </a:p>
            </p:txBody>
          </p:sp>
          <p:sp>
            <p:nvSpPr>
              <p:cNvPr id="12316" name="Line 18"/>
              <p:cNvSpPr>
                <a:spLocks noChangeShapeType="1"/>
              </p:cNvSpPr>
              <p:nvPr/>
            </p:nvSpPr>
            <p:spPr bwMode="auto">
              <a:xfrm>
                <a:off x="226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19"/>
              <p:cNvSpPr>
                <a:spLocks noChangeShapeType="1"/>
              </p:cNvSpPr>
              <p:nvPr/>
            </p:nvSpPr>
            <p:spPr bwMode="auto">
              <a:xfrm>
                <a:off x="692" y="13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20"/>
              <p:cNvSpPr>
                <a:spLocks noChangeShapeType="1"/>
              </p:cNvSpPr>
              <p:nvPr/>
            </p:nvSpPr>
            <p:spPr bwMode="auto">
              <a:xfrm>
                <a:off x="1143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21"/>
              <p:cNvSpPr>
                <a:spLocks noChangeShapeType="1"/>
              </p:cNvSpPr>
              <p:nvPr/>
            </p:nvSpPr>
            <p:spPr bwMode="auto">
              <a:xfrm>
                <a:off x="1590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6" name="Group 22"/>
            <p:cNvGrpSpPr>
              <a:grpSpLocks/>
            </p:cNvGrpSpPr>
            <p:nvPr/>
          </p:nvGrpSpPr>
          <p:grpSpPr bwMode="auto">
            <a:xfrm>
              <a:off x="12" y="167"/>
              <a:ext cx="1835" cy="284"/>
              <a:chOff x="0" y="0"/>
              <a:chExt cx="1835" cy="284"/>
            </a:xfrm>
          </p:grpSpPr>
          <p:sp>
            <p:nvSpPr>
              <p:cNvPr id="12306" name="Line 23"/>
              <p:cNvSpPr>
                <a:spLocks noChangeShapeType="1"/>
              </p:cNvSpPr>
              <p:nvPr/>
            </p:nvSpPr>
            <p:spPr bwMode="auto">
              <a:xfrm>
                <a:off x="226" y="178"/>
                <a:ext cx="13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C</a:t>
                </a:r>
              </a:p>
            </p:txBody>
          </p:sp>
          <p:sp>
            <p:nvSpPr>
              <p:cNvPr id="12308" name="Rectangle 25"/>
              <p:cNvSpPr>
                <a:spLocks noChangeArrowheads="1"/>
              </p:cNvSpPr>
              <p:nvPr/>
            </p:nvSpPr>
            <p:spPr bwMode="auto">
              <a:xfrm>
                <a:off x="1648" y="29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D</a:t>
                </a:r>
              </a:p>
            </p:txBody>
          </p:sp>
          <p:sp>
            <p:nvSpPr>
              <p:cNvPr id="12309" name="Line 26"/>
              <p:cNvSpPr>
                <a:spLocks noChangeShapeType="1"/>
              </p:cNvSpPr>
              <p:nvPr/>
            </p:nvSpPr>
            <p:spPr bwMode="auto">
              <a:xfrm>
                <a:off x="226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27"/>
              <p:cNvSpPr>
                <a:spLocks noChangeShapeType="1"/>
              </p:cNvSpPr>
              <p:nvPr/>
            </p:nvSpPr>
            <p:spPr bwMode="auto">
              <a:xfrm>
                <a:off x="692" y="13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28"/>
              <p:cNvSpPr>
                <a:spLocks noChangeShapeType="1"/>
              </p:cNvSpPr>
              <p:nvPr/>
            </p:nvSpPr>
            <p:spPr bwMode="auto">
              <a:xfrm>
                <a:off x="1143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29"/>
              <p:cNvSpPr>
                <a:spLocks noChangeShapeType="1"/>
              </p:cNvSpPr>
              <p:nvPr/>
            </p:nvSpPr>
            <p:spPr bwMode="auto">
              <a:xfrm>
                <a:off x="1590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7" name="Group 30"/>
            <p:cNvGrpSpPr>
              <a:grpSpLocks/>
            </p:cNvGrpSpPr>
            <p:nvPr/>
          </p:nvGrpSpPr>
          <p:grpSpPr bwMode="auto">
            <a:xfrm>
              <a:off x="0" y="343"/>
              <a:ext cx="2225" cy="273"/>
              <a:chOff x="0" y="0"/>
              <a:chExt cx="2225" cy="273"/>
            </a:xfrm>
          </p:grpSpPr>
          <p:sp>
            <p:nvSpPr>
              <p:cNvPr id="12298" name="Line 31"/>
              <p:cNvSpPr>
                <a:spLocks noChangeShapeType="1"/>
              </p:cNvSpPr>
              <p:nvPr/>
            </p:nvSpPr>
            <p:spPr bwMode="auto">
              <a:xfrm>
                <a:off x="2010" y="12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32"/>
              <p:cNvSpPr>
                <a:spLocks noChangeShapeType="1"/>
              </p:cNvSpPr>
              <p:nvPr/>
            </p:nvSpPr>
            <p:spPr bwMode="auto">
              <a:xfrm>
                <a:off x="233" y="160"/>
                <a:ext cx="178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E</a:t>
                </a:r>
              </a:p>
            </p:txBody>
          </p:sp>
          <p:sp>
            <p:nvSpPr>
              <p:cNvPr id="12301" name="Rectangle 34"/>
              <p:cNvSpPr>
                <a:spLocks noChangeArrowheads="1"/>
              </p:cNvSpPr>
              <p:nvPr/>
            </p:nvSpPr>
            <p:spPr bwMode="auto">
              <a:xfrm>
                <a:off x="2038" y="18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G</a:t>
                </a:r>
              </a:p>
            </p:txBody>
          </p:sp>
          <p:sp>
            <p:nvSpPr>
              <p:cNvPr id="12302" name="Line 35"/>
              <p:cNvSpPr>
                <a:spLocks noChangeShapeType="1"/>
              </p:cNvSpPr>
              <p:nvPr/>
            </p:nvSpPr>
            <p:spPr bwMode="auto">
              <a:xfrm>
                <a:off x="238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Line 36"/>
              <p:cNvSpPr>
                <a:spLocks noChangeShapeType="1"/>
              </p:cNvSpPr>
              <p:nvPr/>
            </p:nvSpPr>
            <p:spPr bwMode="auto">
              <a:xfrm>
                <a:off x="700" y="11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Line 37"/>
              <p:cNvSpPr>
                <a:spLocks noChangeShapeType="1"/>
              </p:cNvSpPr>
              <p:nvPr/>
            </p:nvSpPr>
            <p:spPr bwMode="auto">
              <a:xfrm>
                <a:off x="1149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Line 38"/>
              <p:cNvSpPr>
                <a:spLocks noChangeShapeType="1"/>
              </p:cNvSpPr>
              <p:nvPr/>
            </p:nvSpPr>
            <p:spPr bwMode="auto">
              <a:xfrm>
                <a:off x="1602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38200" y="22240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a typeface="SimSun" pitchFamily="2" charset="-122"/>
              </a:rPr>
              <a:t>+ Ta </a:t>
            </a:r>
            <a:r>
              <a:rPr lang="en-US" sz="2800" dirty="0" err="1">
                <a:ea typeface="SimSun" pitchFamily="2" charset="-122"/>
              </a:rPr>
              <a:t>có</a:t>
            </a:r>
            <a:r>
              <a:rPr lang="en-US" sz="2800" dirty="0">
                <a:ea typeface="SimSun" pitchFamily="2" charset="-122"/>
              </a:rPr>
              <a:t> : AB = 3cm, CD = 3cm, EG = 4cm.</a:t>
            </a:r>
            <a:endParaRPr lang="en-US" altLang="en-US" sz="2800" dirty="0">
              <a:ea typeface="SimSun" pitchFamily="2" charset="-122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92150" y="2711450"/>
            <a:ext cx="784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Hai đoạn thẳng AB và CD bằng nhau hay có cùng độ dài. Kí hiệu:  AB = CD.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3586163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ea typeface="SimSun" pitchFamily="2" charset="-122"/>
              </a:rPr>
              <a:t>- 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Đoạn thẳng EG </a:t>
            </a:r>
            <a:r>
              <a:rPr lang="en-US" sz="2800" i="1">
                <a:solidFill>
                  <a:srgbClr val="0000FF"/>
                </a:solidFill>
                <a:ea typeface="SimSun" pitchFamily="2" charset="-122"/>
              </a:rPr>
              <a:t>dài hơn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 (lớn hơn) đoạn thẳng CD. Kí hiệu:  EG &gt; CD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5800" y="44958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ea typeface="SimSun" pitchFamily="2" charset="-122"/>
              </a:rPr>
              <a:t>- 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Đoạn thẳng AB </a:t>
            </a:r>
            <a:r>
              <a:rPr lang="en-US" sz="2800" i="1">
                <a:solidFill>
                  <a:srgbClr val="0000FF"/>
                </a:solidFill>
                <a:ea typeface="SimSun" pitchFamily="2" charset="-122"/>
              </a:rPr>
              <a:t>ngắn hơn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 (nhỏ hơn) đoạn thẳng EG. Kí hiệu:  AB &lt; EG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9239" y="1347597"/>
            <a:ext cx="276014" cy="534094"/>
            <a:chOff x="2199239" y="1347597"/>
            <a:chExt cx="276014" cy="5340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99239" y="1347597"/>
              <a:ext cx="218281" cy="22343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56972" y="1658256"/>
              <a:ext cx="218281" cy="22343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utoUpdateAnimBg="0"/>
      <p:bldP spid="9225" grpId="1" bldLvl="0" autoUpdateAnimBg="0"/>
      <p:bldP spid="9225" grpId="2" bldLvl="0" autoUpdateAnimBg="0"/>
      <p:bldP spid="9225" grpId="3" bldLvl="0" autoUpdateAnimBg="0"/>
      <p:bldP spid="9225" grpId="4" bldLvl="0" autoUpdateAnimBg="0"/>
      <p:bldP spid="9225" grpId="5" bldLvl="0" autoUpdateAnimBg="0"/>
      <p:bldP spid="9225" grpId="6" bldLvl="0" autoUpdateAnimBg="0"/>
      <p:bldP spid="9227" grpId="0" bldLvl="0" autoUpdateAnimBg="0"/>
      <p:bldP spid="9227" grpId="1" bldLvl="0" autoUpdateAnimBg="0"/>
      <p:bldP spid="9223" grpId="0" bldLvl="0" autoUpdateAnimBg="0"/>
      <p:bldP spid="9223" grpId="1" bldLvl="0" autoUpdateAnimBg="0"/>
      <p:bldP spid="9223" grpId="2" bldLvl="0" autoUpdateAnimBg="0"/>
      <p:bldP spid="3" grpId="0" bldLvl="0" autoUpdateAnimBg="0"/>
      <p:bldP spid="3" grpId="1" bldLvl="0" autoUpdateAnimBg="0"/>
      <p:bldP spid="3" grpId="2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68696"/>
              </p:ext>
            </p:extLst>
          </p:nvPr>
        </p:nvGraphicFramePr>
        <p:xfrm>
          <a:off x="3886200" y="1524000"/>
          <a:ext cx="51847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r:id="rId4" imgW="3514286" imgH="2715004" progId="Paint.Picture">
                  <p:embed/>
                </p:oleObj>
              </mc:Choice>
              <mc:Fallback>
                <p:oleObj r:id="rId4" imgW="3514286" imgH="2715004" progId="Paint.Picture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51847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685800" y="1023938"/>
            <a:ext cx="6965950" cy="576262"/>
            <a:chOff x="408" y="1113"/>
            <a:chExt cx="4388" cy="363"/>
          </a:xfrm>
        </p:grpSpPr>
        <p:sp>
          <p:nvSpPr>
            <p:cNvPr id="13323" name="AutoShape 8"/>
            <p:cNvSpPr>
              <a:spLocks noChangeArrowheads="1"/>
            </p:cNvSpPr>
            <p:nvPr/>
          </p:nvSpPr>
          <p:spPr bwMode="auto">
            <a:xfrm>
              <a:off x="408" y="1113"/>
              <a:ext cx="293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ea typeface="SimSun" pitchFamily="2" charset="-122"/>
                </a:rPr>
                <a:t>?1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99" y="1149"/>
              <a:ext cx="40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ea typeface="SimSun" pitchFamily="2" charset="-122"/>
                </a:rPr>
                <a:t>Cho các đoạn thẳng trong hình 41.</a:t>
              </a:r>
            </a:p>
          </p:txBody>
        </p:sp>
      </p:grp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Hoạt động nhóm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ea typeface="SimSun" pitchFamily="2" charset="-122"/>
              </a:rPr>
              <a:t>a, Hãy đo và chỉ ra  các đoạn thẳng có cùng độ dài rồi đánh dấu giống nhau cho các đoạn thẳng bằng nhau.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685800" y="3429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ea typeface="SimSun" pitchFamily="2" charset="-122"/>
              </a:rPr>
              <a:t>b, So sánh hai đoạn thẳng EF và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0"/>
          <p:cNvGraphicFramePr>
            <a:graphicFrameLocks/>
          </p:cNvGraphicFramePr>
          <p:nvPr/>
        </p:nvGraphicFramePr>
        <p:xfrm>
          <a:off x="3959225" y="1143000"/>
          <a:ext cx="51847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r:id="rId5" imgW="3514286" imgH="2715004" progId="Paint.Picture">
                  <p:embed/>
                </p:oleObj>
              </mc:Choice>
              <mc:Fallback>
                <p:oleObj r:id="rId5" imgW="3514286" imgH="2715004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143000"/>
                        <a:ext cx="51847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685800" y="1023938"/>
            <a:ext cx="6965950" cy="576262"/>
            <a:chOff x="408" y="1113"/>
            <a:chExt cx="4388" cy="363"/>
          </a:xfrm>
        </p:grpSpPr>
        <p:sp>
          <p:nvSpPr>
            <p:cNvPr id="13323" name="AutoShape 8"/>
            <p:cNvSpPr>
              <a:spLocks noChangeArrowheads="1"/>
            </p:cNvSpPr>
            <p:nvPr/>
          </p:nvSpPr>
          <p:spPr bwMode="auto">
            <a:xfrm>
              <a:off x="408" y="1113"/>
              <a:ext cx="293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SimSun" pitchFamily="2" charset="-122"/>
                </a:rPr>
                <a:t>?1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99" y="1149"/>
              <a:ext cx="40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00"/>
                  </a:solidFill>
                  <a:ea typeface="SimSun" pitchFamily="2" charset="-122"/>
                </a:rPr>
                <a:t>Cho các đoạn thẳng trong hình 41.</a:t>
              </a:r>
            </a:p>
          </p:txBody>
        </p:sp>
      </p:grp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Hoạt động nhóm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00"/>
                </a:solidFill>
                <a:ea typeface="SimSun" pitchFamily="2" charset="-122"/>
              </a:rPr>
              <a:t>a, Hãy đo và chỉ ra  các đoạn thẳng có cùng độ dài rồi đánh dấu giống nhau cho các đoạn thẳng bằng nhau.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685800" y="3429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00"/>
                </a:solidFill>
                <a:ea typeface="SimSun" pitchFamily="2" charset="-122"/>
              </a:rPr>
              <a:t>b, So sánh hai đoạn thẳng EF và CD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55663" y="4471988"/>
            <a:ext cx="7886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a,    AB = 2,8 cm = 28 mm;  IK = 2,8 cm = 28 mm;  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      EF = 1,7 cm = 17 mm;  GH =1,7 cm = 17 mm;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      CD = 4 cm = 40 mm;</a:t>
            </a:r>
          </a:p>
          <a:p>
            <a:pPr eaLnBrk="1" hangingPunct="1"/>
            <a:r>
              <a:rPr lang="en-US" sz="2800" dirty="0" err="1">
                <a:solidFill>
                  <a:srgbClr val="C00000"/>
                </a:solidFill>
                <a:ea typeface="SimSun" pitchFamily="2" charset="-122"/>
              </a:rPr>
              <a:t>Vậy</a:t>
            </a:r>
            <a:r>
              <a:rPr lang="en-US" sz="2800" dirty="0">
                <a:solidFill>
                  <a:srgbClr val="C00000"/>
                </a:solidFill>
                <a:ea typeface="SimSun" pitchFamily="2" charset="-122"/>
              </a:rPr>
              <a:t>: AB = IK; EF = GH;  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871538" y="6105525"/>
            <a:ext cx="535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b,    EF &lt; CD (</a:t>
            </a:r>
            <a:r>
              <a:rPr lang="en-US" sz="2800" dirty="0" err="1">
                <a:solidFill>
                  <a:srgbClr val="0000FF"/>
                </a:solidFill>
                <a:ea typeface="SimSun" pitchFamily="2" charset="-122"/>
              </a:rPr>
              <a:t>vì</a:t>
            </a:r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1,7cm &lt; 4 cm)</a:t>
            </a:r>
          </a:p>
        </p:txBody>
      </p:sp>
      <p:pic>
        <p:nvPicPr>
          <p:cNvPr id="17" name="Picture 6" descr="Digit 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325"/>
            <a:ext cx="3200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52572" y="1665516"/>
            <a:ext cx="2815770" cy="2162628"/>
            <a:chOff x="5152572" y="1665516"/>
            <a:chExt cx="2815770" cy="2162628"/>
          </a:xfrm>
        </p:grpSpPr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>
              <a:off x="5152572" y="2674711"/>
              <a:ext cx="1588" cy="3698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6"/>
            <p:cNvSpPr>
              <a:spLocks noChangeShapeType="1"/>
            </p:cNvSpPr>
            <p:nvPr/>
          </p:nvSpPr>
          <p:spPr bwMode="auto">
            <a:xfrm>
              <a:off x="7744960" y="1665516"/>
              <a:ext cx="0" cy="3698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>
              <a:off x="5291822" y="3548744"/>
              <a:ext cx="0" cy="279400"/>
            </a:xfrm>
            <a:prstGeom prst="line">
              <a:avLst/>
            </a:prstGeom>
            <a:noFill/>
            <a:ln w="1143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7788502" y="3575955"/>
              <a:ext cx="179840" cy="244931"/>
            </a:xfrm>
            <a:prstGeom prst="line">
              <a:avLst/>
            </a:prstGeom>
            <a:noFill/>
            <a:ln w="1143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ldLvl="0" autoUpdateAnimBg="0"/>
      <p:bldP spid="1025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"/>
          <p:cNvGrpSpPr>
            <a:grpSpLocks/>
          </p:cNvGrpSpPr>
          <p:nvPr/>
        </p:nvGrpSpPr>
        <p:grpSpPr bwMode="auto">
          <a:xfrm>
            <a:off x="381000" y="4648200"/>
            <a:ext cx="2667000" cy="1752600"/>
            <a:chOff x="2544" y="864"/>
            <a:chExt cx="1536" cy="1056"/>
          </a:xfrm>
        </p:grpSpPr>
        <p:pic>
          <p:nvPicPr>
            <p:cNvPr id="14355" name="Picture 8" descr="Bai7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32" r="42043" b="60384"/>
            <a:stretch>
              <a:fillRect/>
            </a:stretch>
          </p:blipFill>
          <p:spPr bwMode="auto">
            <a:xfrm>
              <a:off x="2736" y="864"/>
              <a:ext cx="13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Rectangle 15"/>
            <p:cNvSpPr>
              <a:spLocks noChangeArrowheads="1"/>
            </p:cNvSpPr>
            <p:nvPr/>
          </p:nvSpPr>
          <p:spPr bwMode="auto">
            <a:xfrm>
              <a:off x="2544" y="1584"/>
              <a:ext cx="672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339" name="Group 14"/>
          <p:cNvGrpSpPr>
            <a:grpSpLocks/>
          </p:cNvGrpSpPr>
          <p:nvPr/>
        </p:nvGrpSpPr>
        <p:grpSpPr bwMode="auto">
          <a:xfrm>
            <a:off x="5600700" y="4699825"/>
            <a:ext cx="3009900" cy="1524000"/>
            <a:chOff x="1824" y="1680"/>
            <a:chExt cx="2688" cy="1728"/>
          </a:xfrm>
        </p:grpSpPr>
        <p:pic>
          <p:nvPicPr>
            <p:cNvPr id="14353" name="Picture 12" descr="Bai7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2" t="11650" b="16116"/>
            <a:stretch>
              <a:fillRect/>
            </a:stretch>
          </p:blipFill>
          <p:spPr bwMode="auto">
            <a:xfrm>
              <a:off x="2112" y="192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Rectangle 13"/>
            <p:cNvSpPr>
              <a:spLocks noChangeArrowheads="1"/>
            </p:cNvSpPr>
            <p:nvPr/>
          </p:nvSpPr>
          <p:spPr bwMode="auto">
            <a:xfrm>
              <a:off x="1824" y="1680"/>
              <a:ext cx="105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</p:grpSp>
      <p:pic>
        <p:nvPicPr>
          <p:cNvPr id="14340" name="Picture 10" descr="Bai7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34952" r="63637" b="13786"/>
          <a:stretch>
            <a:fillRect/>
          </a:stretch>
        </p:blipFill>
        <p:spPr bwMode="auto">
          <a:xfrm>
            <a:off x="3563260" y="5056414"/>
            <a:ext cx="18288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26" descr="Nen Powerpoint doc"/>
          <p:cNvSpPr>
            <a:spLocks noChangeArrowheads="1"/>
          </p:cNvSpPr>
          <p:nvPr/>
        </p:nvSpPr>
        <p:spPr bwMode="auto">
          <a:xfrm>
            <a:off x="3810000" y="3200400"/>
            <a:ext cx="1676400" cy="1295400"/>
          </a:xfrm>
          <a:prstGeom prst="wedgeRoundRectCallout">
            <a:avLst>
              <a:gd name="adj1" fmla="val 10986"/>
              <a:gd name="adj2" fmla="val 94977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4342" name="AutoShape 25" descr="Nen Powerpoint doc"/>
          <p:cNvSpPr>
            <a:spLocks noChangeArrowheads="1"/>
          </p:cNvSpPr>
          <p:nvPr/>
        </p:nvSpPr>
        <p:spPr bwMode="auto">
          <a:xfrm>
            <a:off x="6400800" y="3200400"/>
            <a:ext cx="1676400" cy="1295400"/>
          </a:xfrm>
          <a:prstGeom prst="wedgeRoundRectCallout">
            <a:avLst>
              <a:gd name="adj1" fmla="val 32671"/>
              <a:gd name="adj2" fmla="val 82722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4343" name="AutoShape 17" descr="Nen Powerpoint doc"/>
          <p:cNvSpPr>
            <a:spLocks noChangeArrowheads="1"/>
          </p:cNvSpPr>
          <p:nvPr/>
        </p:nvSpPr>
        <p:spPr bwMode="auto">
          <a:xfrm>
            <a:off x="1066800" y="3276600"/>
            <a:ext cx="1676400" cy="1295400"/>
          </a:xfrm>
          <a:prstGeom prst="wedgeRoundRectCallout">
            <a:avLst>
              <a:gd name="adj1" fmla="val 5019"/>
              <a:gd name="adj2" fmla="val 83944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grpSp>
        <p:nvGrpSpPr>
          <p:cNvPr id="14344" name="Group 20"/>
          <p:cNvGrpSpPr>
            <a:grpSpLocks/>
          </p:cNvGrpSpPr>
          <p:nvPr/>
        </p:nvGrpSpPr>
        <p:grpSpPr bwMode="auto">
          <a:xfrm>
            <a:off x="0" y="381000"/>
            <a:ext cx="8610600" cy="822325"/>
            <a:chOff x="0" y="758"/>
            <a:chExt cx="5424" cy="518"/>
          </a:xfrm>
        </p:grpSpPr>
        <p:sp>
          <p:nvSpPr>
            <p:cNvPr id="14351" name="Text Box 20"/>
            <p:cNvSpPr txBox="1">
              <a:spLocks noChangeArrowheads="1"/>
            </p:cNvSpPr>
            <p:nvPr/>
          </p:nvSpPr>
          <p:spPr bwMode="auto">
            <a:xfrm>
              <a:off x="0" y="837"/>
              <a:ext cx="432" cy="29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u="sng">
                  <a:solidFill>
                    <a:schemeClr val="tx2"/>
                  </a:solidFill>
                </a:rPr>
                <a:t>?2.</a:t>
              </a:r>
            </a:p>
          </p:txBody>
        </p:sp>
        <p:sp>
          <p:nvSpPr>
            <p:cNvPr id="14352" name="Text Box 21"/>
            <p:cNvSpPr txBox="1">
              <a:spLocks noChangeArrowheads="1"/>
            </p:cNvSpPr>
            <p:nvPr/>
          </p:nvSpPr>
          <p:spPr bwMode="auto">
            <a:xfrm>
              <a:off x="432" y="758"/>
              <a:ext cx="49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</a:rPr>
                <a:t>Sau đây là một số dụng cụ đo độ dài. Hãy nhận dạng các dụng cụ đó theo tên gọi của chúng:</a:t>
              </a:r>
            </a:p>
          </p:txBody>
        </p:sp>
      </p:grp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69342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14346" name="Text Box 28"/>
          <p:cNvSpPr txBox="1">
            <a:spLocks noChangeArrowheads="1"/>
          </p:cNvSpPr>
          <p:nvPr/>
        </p:nvSpPr>
        <p:spPr bwMode="auto">
          <a:xfrm>
            <a:off x="16002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?</a:t>
            </a:r>
            <a:endParaRPr lang="vi-VN" sz="3600" b="1">
              <a:solidFill>
                <a:srgbClr val="0000CC"/>
              </a:solidFill>
            </a:endParaRPr>
          </a:p>
        </p:txBody>
      </p:sp>
      <p:sp>
        <p:nvSpPr>
          <p:cNvPr id="14347" name="Text Box 29"/>
          <p:cNvSpPr txBox="1">
            <a:spLocks noChangeArrowheads="1"/>
          </p:cNvSpPr>
          <p:nvPr/>
        </p:nvSpPr>
        <p:spPr bwMode="auto">
          <a:xfrm>
            <a:off x="44196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?</a:t>
            </a:r>
            <a:endParaRPr lang="vi-VN" sz="3600" b="1">
              <a:solidFill>
                <a:srgbClr val="0000CC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295400" y="2057400"/>
            <a:ext cx="17526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3333CC"/>
                </a:solidFill>
              </a:rPr>
              <a:t>T</a:t>
            </a:r>
            <a:r>
              <a:rPr lang="en-US" sz="2400" b="1" dirty="0" err="1" smtClean="0">
                <a:solidFill>
                  <a:srgbClr val="3333CC"/>
                </a:solidFill>
              </a:rPr>
              <a:t>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gấp</a:t>
            </a:r>
            <a:endParaRPr lang="vi-VN" sz="2400" b="1" dirty="0">
              <a:solidFill>
                <a:srgbClr val="3333CC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657600" y="2057400"/>
            <a:ext cx="18288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3333CC"/>
                </a:solidFill>
              </a:rPr>
              <a:t>T</a:t>
            </a:r>
            <a:r>
              <a:rPr lang="en-US" sz="2400" b="1" dirty="0" err="1" smtClean="0">
                <a:solidFill>
                  <a:srgbClr val="3333CC"/>
                </a:solidFill>
              </a:rPr>
              <a:t>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xích</a:t>
            </a:r>
            <a:endParaRPr lang="vi-VN" sz="2400" b="1" dirty="0">
              <a:solidFill>
                <a:srgbClr val="3333CC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867400" y="2057400"/>
            <a:ext cx="18288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33CC"/>
                </a:solidFill>
              </a:rPr>
              <a:t>Thước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dây</a:t>
            </a:r>
            <a:endParaRPr lang="vi-VN" sz="24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27083 0.23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1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28333 0.221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682 L -0.54167 0.24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0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 animBg="1"/>
      <p:bldP spid="92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69"/>
          <p:cNvGraphicFramePr>
            <a:graphicFrameLocks noChangeAspect="1"/>
          </p:cNvGraphicFramePr>
          <p:nvPr/>
        </p:nvGraphicFramePr>
        <p:xfrm>
          <a:off x="700088" y="2127250"/>
          <a:ext cx="90614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Bitmap Image" r:id="rId4" imgW="13161905" imgH="3153215" progId="Paint.Picture">
                  <p:embed/>
                </p:oleObj>
              </mc:Choice>
              <mc:Fallback>
                <p:oleObj name="Bitmap Image" r:id="rId4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127250"/>
                        <a:ext cx="90614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30" name="Group 170"/>
          <p:cNvGrpSpPr>
            <a:grpSpLocks/>
          </p:cNvGrpSpPr>
          <p:nvPr/>
        </p:nvGrpSpPr>
        <p:grpSpPr bwMode="auto">
          <a:xfrm>
            <a:off x="595313" y="3117850"/>
            <a:ext cx="8016875" cy="1371600"/>
            <a:chOff x="2160" y="3255"/>
            <a:chExt cx="6660" cy="1101"/>
          </a:xfrm>
        </p:grpSpPr>
        <p:sp>
          <p:nvSpPr>
            <p:cNvPr id="15369" name="Rectangle 171"/>
            <p:cNvSpPr>
              <a:spLocks noChangeArrowheads="1"/>
            </p:cNvSpPr>
            <p:nvPr/>
          </p:nvSpPr>
          <p:spPr bwMode="auto">
            <a:xfrm>
              <a:off x="2160" y="3258"/>
              <a:ext cx="6660" cy="10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70" name="Line 172"/>
            <p:cNvSpPr>
              <a:spLocks noChangeShapeType="1"/>
            </p:cNvSpPr>
            <p:nvPr/>
          </p:nvSpPr>
          <p:spPr bwMode="auto">
            <a:xfrm>
              <a:off x="8506" y="3258"/>
              <a:ext cx="1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1" name="Group 173"/>
            <p:cNvGrpSpPr>
              <a:grpSpLocks/>
            </p:cNvGrpSpPr>
            <p:nvPr/>
          </p:nvGrpSpPr>
          <p:grpSpPr bwMode="auto">
            <a:xfrm>
              <a:off x="2345" y="3258"/>
              <a:ext cx="555" cy="439"/>
              <a:chOff x="3060" y="3240"/>
              <a:chExt cx="540" cy="360"/>
            </a:xfrm>
          </p:grpSpPr>
          <p:sp>
            <p:nvSpPr>
              <p:cNvPr id="15503" name="Line 17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Line 17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Line 17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Line 17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Line 17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Line 17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Line 18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Line 18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Line 18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Line 18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Line 18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2" name="Group 185"/>
            <p:cNvGrpSpPr>
              <a:grpSpLocks/>
            </p:cNvGrpSpPr>
            <p:nvPr/>
          </p:nvGrpSpPr>
          <p:grpSpPr bwMode="auto">
            <a:xfrm>
              <a:off x="2906" y="3265"/>
              <a:ext cx="555" cy="440"/>
              <a:chOff x="3060" y="3240"/>
              <a:chExt cx="540" cy="360"/>
            </a:xfrm>
          </p:grpSpPr>
          <p:sp>
            <p:nvSpPr>
              <p:cNvPr id="15492" name="Line 18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Line 18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Line 18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Line 18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19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19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Line 19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Line 19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Line 19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Line 19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Line 19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3" name="Group 197"/>
            <p:cNvGrpSpPr>
              <a:grpSpLocks/>
            </p:cNvGrpSpPr>
            <p:nvPr/>
          </p:nvGrpSpPr>
          <p:grpSpPr bwMode="auto">
            <a:xfrm>
              <a:off x="3467" y="3255"/>
              <a:ext cx="555" cy="439"/>
              <a:chOff x="3060" y="3240"/>
              <a:chExt cx="540" cy="360"/>
            </a:xfrm>
          </p:grpSpPr>
          <p:sp>
            <p:nvSpPr>
              <p:cNvPr id="15481" name="Line 19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Line 19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Line 20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Line 20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Line 20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Line 20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Line 20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Line 20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Line 20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20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Line 20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4" name="Group 209"/>
            <p:cNvGrpSpPr>
              <a:grpSpLocks/>
            </p:cNvGrpSpPr>
            <p:nvPr/>
          </p:nvGrpSpPr>
          <p:grpSpPr bwMode="auto">
            <a:xfrm>
              <a:off x="4029" y="3258"/>
              <a:ext cx="555" cy="439"/>
              <a:chOff x="3060" y="3240"/>
              <a:chExt cx="540" cy="360"/>
            </a:xfrm>
          </p:grpSpPr>
          <p:sp>
            <p:nvSpPr>
              <p:cNvPr id="15470" name="Line 21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Line 21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Line 21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Line 21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Line 21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Line 21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Line 21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Line 21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Line 21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Line 21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Line 22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5" name="Group 221"/>
            <p:cNvGrpSpPr>
              <a:grpSpLocks/>
            </p:cNvGrpSpPr>
            <p:nvPr/>
          </p:nvGrpSpPr>
          <p:grpSpPr bwMode="auto">
            <a:xfrm>
              <a:off x="4590" y="3265"/>
              <a:ext cx="555" cy="440"/>
              <a:chOff x="3060" y="3240"/>
              <a:chExt cx="540" cy="360"/>
            </a:xfrm>
          </p:grpSpPr>
          <p:sp>
            <p:nvSpPr>
              <p:cNvPr id="15459" name="Line 22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Line 22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Line 22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Line 22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22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22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Line 22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Line 22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Line 23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23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Line 23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233"/>
            <p:cNvGrpSpPr>
              <a:grpSpLocks/>
            </p:cNvGrpSpPr>
            <p:nvPr/>
          </p:nvGrpSpPr>
          <p:grpSpPr bwMode="auto">
            <a:xfrm>
              <a:off x="5151" y="3255"/>
              <a:ext cx="555" cy="439"/>
              <a:chOff x="3060" y="3240"/>
              <a:chExt cx="540" cy="360"/>
            </a:xfrm>
          </p:grpSpPr>
          <p:sp>
            <p:nvSpPr>
              <p:cNvPr id="15448" name="Line 23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Line 23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Line 23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Line 23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Line 23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Line 23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Line 24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Line 24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Line 24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Line 24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Line 24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245"/>
            <p:cNvGrpSpPr>
              <a:grpSpLocks/>
            </p:cNvGrpSpPr>
            <p:nvPr/>
          </p:nvGrpSpPr>
          <p:grpSpPr bwMode="auto">
            <a:xfrm>
              <a:off x="5712" y="3258"/>
              <a:ext cx="555" cy="439"/>
              <a:chOff x="3060" y="3240"/>
              <a:chExt cx="540" cy="360"/>
            </a:xfrm>
          </p:grpSpPr>
          <p:sp>
            <p:nvSpPr>
              <p:cNvPr id="15437" name="Line 24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24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24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24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Line 25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Line 25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Line 25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Line 25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Line 25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Line 25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Line 25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57"/>
            <p:cNvGrpSpPr>
              <a:grpSpLocks/>
            </p:cNvGrpSpPr>
            <p:nvPr/>
          </p:nvGrpSpPr>
          <p:grpSpPr bwMode="auto">
            <a:xfrm>
              <a:off x="6267" y="3258"/>
              <a:ext cx="555" cy="439"/>
              <a:chOff x="3060" y="3240"/>
              <a:chExt cx="540" cy="360"/>
            </a:xfrm>
          </p:grpSpPr>
          <p:sp>
            <p:nvSpPr>
              <p:cNvPr id="15426" name="Line 25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25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26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Line 26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26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26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26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26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Line 26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26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26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9" name="Group 269"/>
            <p:cNvGrpSpPr>
              <a:grpSpLocks/>
            </p:cNvGrpSpPr>
            <p:nvPr/>
          </p:nvGrpSpPr>
          <p:grpSpPr bwMode="auto">
            <a:xfrm>
              <a:off x="6829" y="3265"/>
              <a:ext cx="555" cy="440"/>
              <a:chOff x="3060" y="3240"/>
              <a:chExt cx="540" cy="360"/>
            </a:xfrm>
          </p:grpSpPr>
          <p:sp>
            <p:nvSpPr>
              <p:cNvPr id="15415" name="Line 27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27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7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27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27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27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27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Line 27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Line 27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Line 27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Line 28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0" name="Group 281"/>
            <p:cNvGrpSpPr>
              <a:grpSpLocks/>
            </p:cNvGrpSpPr>
            <p:nvPr/>
          </p:nvGrpSpPr>
          <p:grpSpPr bwMode="auto">
            <a:xfrm>
              <a:off x="7390" y="3255"/>
              <a:ext cx="555" cy="439"/>
              <a:chOff x="3060" y="3240"/>
              <a:chExt cx="540" cy="360"/>
            </a:xfrm>
          </p:grpSpPr>
          <p:sp>
            <p:nvSpPr>
              <p:cNvPr id="15404" name="Line 28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28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28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28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28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28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28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28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29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29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29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1" name="Group 293"/>
            <p:cNvGrpSpPr>
              <a:grpSpLocks/>
            </p:cNvGrpSpPr>
            <p:nvPr/>
          </p:nvGrpSpPr>
          <p:grpSpPr bwMode="auto">
            <a:xfrm>
              <a:off x="7951" y="3258"/>
              <a:ext cx="555" cy="439"/>
              <a:chOff x="3060" y="3240"/>
              <a:chExt cx="540" cy="360"/>
            </a:xfrm>
          </p:grpSpPr>
          <p:sp>
            <p:nvSpPr>
              <p:cNvPr id="15393" name="Line 29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9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9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29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29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29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30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30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30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30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Line 30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2" name="Text Box 305"/>
            <p:cNvSpPr txBox="1">
              <a:spLocks noChangeArrowheads="1"/>
            </p:cNvSpPr>
            <p:nvPr/>
          </p:nvSpPr>
          <p:spPr bwMode="auto">
            <a:xfrm>
              <a:off x="2196" y="3636"/>
              <a:ext cx="900" cy="7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0 </a:t>
              </a:r>
            </a:p>
            <a:p>
              <a:pPr eaLnBrk="1" hangingPunct="1">
                <a:lnSpc>
                  <a:spcPct val="48000"/>
                </a:lnSpc>
              </a:pPr>
              <a:r>
                <a:rPr lang="en-US" sz="1100" b="1">
                  <a:latin typeface=".VnArial" pitchFamily="34" charset="0"/>
                </a:rPr>
                <a:t>cm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3" name="Text Box 306"/>
            <p:cNvSpPr txBox="1">
              <a:spLocks noChangeArrowheads="1"/>
            </p:cNvSpPr>
            <p:nvPr/>
          </p:nvSpPr>
          <p:spPr bwMode="auto">
            <a:xfrm>
              <a:off x="3240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4" name="Text Box 307"/>
            <p:cNvSpPr txBox="1">
              <a:spLocks noChangeArrowheads="1"/>
            </p:cNvSpPr>
            <p:nvPr/>
          </p:nvSpPr>
          <p:spPr bwMode="auto">
            <a:xfrm>
              <a:off x="3780" y="3690"/>
              <a:ext cx="504" cy="5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5" name="Text Box 308"/>
            <p:cNvSpPr txBox="1">
              <a:spLocks noChangeArrowheads="1"/>
            </p:cNvSpPr>
            <p:nvPr/>
          </p:nvSpPr>
          <p:spPr bwMode="auto">
            <a:xfrm>
              <a:off x="4374" y="3690"/>
              <a:ext cx="63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6" name="Text Box 309"/>
            <p:cNvSpPr txBox="1">
              <a:spLocks noChangeArrowheads="1"/>
            </p:cNvSpPr>
            <p:nvPr/>
          </p:nvSpPr>
          <p:spPr bwMode="auto">
            <a:xfrm>
              <a:off x="5472" y="3672"/>
              <a:ext cx="54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7" name="Text Box 310"/>
            <p:cNvSpPr txBox="1">
              <a:spLocks noChangeArrowheads="1"/>
            </p:cNvSpPr>
            <p:nvPr/>
          </p:nvSpPr>
          <p:spPr bwMode="auto">
            <a:xfrm>
              <a:off x="5994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8" name="Text Box 311"/>
            <p:cNvSpPr txBox="1">
              <a:spLocks noChangeArrowheads="1"/>
            </p:cNvSpPr>
            <p:nvPr/>
          </p:nvSpPr>
          <p:spPr bwMode="auto">
            <a:xfrm>
              <a:off x="2754" y="3672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9" name="Text Box 312"/>
            <p:cNvSpPr txBox="1">
              <a:spLocks noChangeArrowheads="1"/>
            </p:cNvSpPr>
            <p:nvPr/>
          </p:nvSpPr>
          <p:spPr bwMode="auto">
            <a:xfrm>
              <a:off x="4950" y="3690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0" name="Text Box 313"/>
            <p:cNvSpPr txBox="1">
              <a:spLocks noChangeArrowheads="1"/>
            </p:cNvSpPr>
            <p:nvPr/>
          </p:nvSpPr>
          <p:spPr bwMode="auto">
            <a:xfrm>
              <a:off x="7632" y="3690"/>
              <a:ext cx="720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1" name="Text Box 314"/>
            <p:cNvSpPr txBox="1">
              <a:spLocks noChangeArrowheads="1"/>
            </p:cNvSpPr>
            <p:nvPr/>
          </p:nvSpPr>
          <p:spPr bwMode="auto">
            <a:xfrm>
              <a:off x="6606" y="3690"/>
              <a:ext cx="486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8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2" name="Text Box 315"/>
            <p:cNvSpPr txBox="1">
              <a:spLocks noChangeArrowheads="1"/>
            </p:cNvSpPr>
            <p:nvPr/>
          </p:nvSpPr>
          <p:spPr bwMode="auto">
            <a:xfrm>
              <a:off x="7182" y="3690"/>
              <a:ext cx="432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9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15677" name="Text Box 317"/>
          <p:cNvSpPr txBox="1">
            <a:spLocks noChangeArrowheads="1"/>
          </p:cNvSpPr>
          <p:nvPr/>
        </p:nvSpPr>
        <p:spPr bwMode="auto">
          <a:xfrm>
            <a:off x="2819400" y="4732338"/>
            <a:ext cx="4953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1 inch </a:t>
            </a:r>
            <a:r>
              <a:rPr lang="en-US" sz="28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Arial" charset="0"/>
              </a:rPr>
              <a:t> 2,54 cm </a:t>
            </a:r>
            <a:r>
              <a:rPr lang="en-US" sz="28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= 25,4 mm</a:t>
            </a:r>
          </a:p>
        </p:txBody>
      </p:sp>
      <p:sp>
        <p:nvSpPr>
          <p:cNvPr id="15678" name="Line 318"/>
          <p:cNvSpPr>
            <a:spLocks noChangeShapeType="1"/>
          </p:cNvSpPr>
          <p:nvPr/>
        </p:nvSpPr>
        <p:spPr bwMode="auto">
          <a:xfrm>
            <a:off x="2540000" y="20574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6" name="Group 155"/>
          <p:cNvGrpSpPr>
            <a:grpSpLocks/>
          </p:cNvGrpSpPr>
          <p:nvPr/>
        </p:nvGrpSpPr>
        <p:grpSpPr bwMode="auto">
          <a:xfrm>
            <a:off x="323850" y="-76200"/>
            <a:ext cx="8438718" cy="1200151"/>
            <a:chOff x="204" y="709"/>
            <a:chExt cx="5506" cy="756"/>
          </a:xfrm>
        </p:grpSpPr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431" y="709"/>
              <a:ext cx="527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Hình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43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là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thư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ớ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đo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ộ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dài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ọ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sinh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châu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ỹ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thư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ờ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.</a:t>
              </a:r>
              <a:r>
                <a:rPr 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Đơn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vị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ộ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dài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là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inh-sơ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(inch).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Hãy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ki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ể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tra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xem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1 inch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bằng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khoảng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bao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nhiêu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milimét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?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04" y="709"/>
              <a:ext cx="226" cy="182"/>
            </a:xfrm>
            <a:prstGeom prst="flowChartProcess">
              <a:avLst/>
            </a:prstGeom>
            <a:solidFill>
              <a:srgbClr val="FBDF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SimSun" pitchFamily="2" charset="-122"/>
                </a:rPr>
                <a:t>?3</a:t>
              </a:r>
              <a:endParaRPr lang="en-US" sz="1800">
                <a:solidFill>
                  <a:srgbClr val="000000"/>
                </a:solidFill>
                <a:latin typeface="Arial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" grpId="0" animBg="1"/>
      <p:bldP spid="15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14313" y="57626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>
                <a:solidFill>
                  <a:srgbClr val="003300"/>
                </a:solidFill>
                <a:ea typeface="SimSun" pitchFamily="2" charset="-122"/>
                <a:cs typeface="Times New Roman" pitchFamily="18" charset="0"/>
              </a:rPr>
              <a:t>Hãy tính xem đường chéo màn hình ti vi 14 inch có độ dài là bao nhiêu cm?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ea typeface="SimSun" pitchFamily="2" charset="-122"/>
                <a:cs typeface="Times New Roman" pitchFamily="18" charset="0"/>
              </a:rPr>
              <a:t>Giải: </a:t>
            </a: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ea typeface="SimSun" pitchFamily="2" charset="-122"/>
              </a:rPr>
              <a:t>Vì 1 inch</a:t>
            </a:r>
            <a:r>
              <a:rPr lang="en-US" sz="2800">
                <a:ea typeface="SimSun" pitchFamily="2" charset="-122"/>
              </a:rPr>
              <a:t> = </a:t>
            </a:r>
            <a:r>
              <a:rPr lang="en-US" sz="2800" b="1">
                <a:solidFill>
                  <a:srgbClr val="003300"/>
                </a:solidFill>
                <a:ea typeface="SimSun" pitchFamily="2" charset="-122"/>
              </a:rPr>
              <a:t>2,54cm</a:t>
            </a:r>
            <a:r>
              <a:rPr lang="en-US">
                <a:ea typeface="SimSun" pitchFamily="2" charset="-122"/>
              </a:rPr>
              <a:t> 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0" y="26670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b="1">
                <a:solidFill>
                  <a:srgbClr val="003300"/>
                </a:solidFill>
                <a:ea typeface="SimSun" pitchFamily="2" charset="-122"/>
                <a:cs typeface="Times New Roman" pitchFamily="18" charset="0"/>
              </a:rPr>
              <a:t>Vậy đường chéo màn hình ti vi 14 inch có độ dài  theo cm là: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85800" y="3824288"/>
            <a:ext cx="352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ea typeface="SimSun" pitchFamily="2" charset="-122"/>
              </a:rPr>
              <a:t>14 . 2,54 = </a:t>
            </a:r>
            <a:r>
              <a:rPr lang="en-US" sz="2800" b="1" dirty="0" smtClean="0">
                <a:solidFill>
                  <a:srgbClr val="003300"/>
                </a:solidFill>
                <a:ea typeface="SimSun" pitchFamily="2" charset="-122"/>
              </a:rPr>
              <a:t>35,56 </a:t>
            </a:r>
            <a:r>
              <a:rPr lang="en-US" sz="2800" b="1" dirty="0">
                <a:solidFill>
                  <a:srgbClr val="003300"/>
                </a:solidFill>
                <a:ea typeface="SimSun" pitchFamily="2" charset="-122"/>
              </a:rPr>
              <a:t>(cm)</a:t>
            </a:r>
          </a:p>
        </p:txBody>
      </p:sp>
      <p:pic>
        <p:nvPicPr>
          <p:cNvPr id="28679" name="Picture 17" descr="ttb131023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5438775" y="1828800"/>
            <a:ext cx="28194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86800" cy="581025"/>
          </a:xfrm>
        </p:spPr>
        <p:txBody>
          <a:bodyPr/>
          <a:lstStyle/>
          <a:p>
            <a:pPr algn="l" eaLnBrk="1" hangingPunct="1"/>
            <a:r>
              <a:rPr lang="en-US" sz="2400" b="1" u="sng" smtClean="0">
                <a:latin typeface="Times New Roman" pitchFamily="18" charset="0"/>
              </a:rPr>
              <a:t>Vận dụng:</a:t>
            </a:r>
            <a:r>
              <a:rPr lang="en-US" sz="2400" b="1" smtClean="0">
                <a:latin typeface="Times New Roman" pitchFamily="18" charset="0"/>
              </a:rPr>
              <a:t> Khi nói ti vi 14 inch có nghĩa là đường chéo màn hình ti vi đó có độ dài là 14 inch.</a:t>
            </a:r>
            <a:br>
              <a:rPr lang="en-US" sz="2400" b="1" smtClean="0">
                <a:latin typeface="Times New Roman" pitchFamily="18" charset="0"/>
              </a:rPr>
            </a:br>
            <a:endParaRPr lang="en-US" sz="2400" b="1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76234">
            <a:off x="6277078" y="2139502"/>
            <a:ext cx="152400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14 inch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11" grpId="0"/>
      <p:bldP spid="28676" grpId="0"/>
      <p:bldP spid="123917" grpId="0"/>
      <p:bldP spid="123918" grpId="0"/>
      <p:bldP spid="2868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819400" y="5181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CD = </a:t>
            </a:r>
            <a:r>
              <a:rPr lang="en-US" sz="2800" b="1" dirty="0" smtClean="0"/>
              <a:t>1 </a:t>
            </a:r>
            <a:r>
              <a:rPr lang="en-US" sz="2800" b="1" dirty="0"/>
              <a:t>inch = </a:t>
            </a:r>
            <a:r>
              <a:rPr lang="en-US" sz="2800" b="1" dirty="0" smtClean="0"/>
              <a:t>2,54 cm</a:t>
            </a:r>
            <a:endParaRPr lang="en-US" sz="2800" b="1" dirty="0"/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2819400" y="5638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MN = 2 cm</a:t>
            </a: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2819400" y="60960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Vậy</a:t>
            </a:r>
            <a:r>
              <a:rPr lang="en-US" sz="2800" b="1" dirty="0"/>
              <a:t> </a:t>
            </a:r>
            <a:r>
              <a:rPr lang="en-US" sz="2800" b="1" dirty="0" smtClean="0"/>
              <a:t>CD &gt;MN  (vì </a:t>
            </a:r>
            <a:r>
              <a:rPr lang="en-US" sz="2800" b="1" dirty="0"/>
              <a:t>2cm &lt; </a:t>
            </a:r>
            <a:r>
              <a:rPr lang="en-US" sz="2800" b="1" dirty="0" smtClean="0"/>
              <a:t>2,54 </a:t>
            </a:r>
            <a:r>
              <a:rPr lang="en-US" sz="2800" b="1" dirty="0"/>
              <a:t>cm)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5011400" cy="6858000"/>
            <a:chOff x="0" y="0"/>
            <a:chExt cx="15011400" cy="6858000"/>
          </a:xfrm>
        </p:grpSpPr>
        <p:pic>
          <p:nvPicPr>
            <p:cNvPr id="38" name="Picture 4" descr="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2057400"/>
              <a:ext cx="11839575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9" name="Object 169"/>
            <p:cNvGraphicFramePr>
              <a:graphicFrameLocks noGrp="1"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876445814"/>
                </p:ext>
              </p:extLst>
            </p:nvPr>
          </p:nvGraphicFramePr>
          <p:xfrm>
            <a:off x="3257548" y="4047280"/>
            <a:ext cx="9958385" cy="113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7" name="Bitmap Image" r:id="rId5" imgW="13161905" imgH="3153215" progId="Paint.Picture">
                    <p:embed/>
                  </p:oleObj>
                </mc:Choice>
                <mc:Fallback>
                  <p:oleObj name="Bitmap Image" r:id="rId5" imgW="13161905" imgH="315321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7487" b="34541"/>
                        <a:stretch>
                          <a:fillRect/>
                        </a:stretch>
                      </p:blipFill>
                      <p:spPr bwMode="auto">
                        <a:xfrm>
                          <a:off x="3257548" y="4047280"/>
                          <a:ext cx="9958385" cy="113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3209925" y="1295400"/>
              <a:ext cx="2133600" cy="685800"/>
              <a:chOff x="1152" y="816"/>
              <a:chExt cx="1344" cy="432"/>
            </a:xfrm>
          </p:grpSpPr>
          <p:sp>
            <p:nvSpPr>
              <p:cNvPr id="41" name="Line 2"/>
              <p:cNvSpPr>
                <a:spLocks noChangeShapeType="1"/>
              </p:cNvSpPr>
              <p:nvPr/>
            </p:nvSpPr>
            <p:spPr bwMode="auto">
              <a:xfrm>
                <a:off x="1348" y="1248"/>
                <a:ext cx="9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1152" y="8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M</a:t>
                </a:r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2112" y="8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N</a:t>
                </a:r>
              </a:p>
            </p:txBody>
          </p:sp>
        </p:grp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3223219" y="3429000"/>
              <a:ext cx="2234603" cy="619125"/>
              <a:chOff x="1227" y="2016"/>
              <a:chExt cx="2295" cy="390"/>
            </a:xfrm>
          </p:grpSpPr>
          <p:sp>
            <p:nvSpPr>
              <p:cNvPr id="45" name="Line 3"/>
              <p:cNvSpPr>
                <a:spLocks noChangeShapeType="1"/>
              </p:cNvSpPr>
              <p:nvPr/>
            </p:nvSpPr>
            <p:spPr bwMode="auto">
              <a:xfrm>
                <a:off x="1404" y="240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1227" y="20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/>
                  <a:t>C</a:t>
                </a:r>
              </a:p>
            </p:txBody>
          </p: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3138" y="204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D</a:t>
                </a:r>
              </a:p>
            </p:txBody>
          </p:sp>
        </p:grp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5791200" y="3556000"/>
              <a:ext cx="28956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/>
                <a:t>CD = </a:t>
              </a:r>
              <a:r>
                <a:rPr lang="en-US" sz="2800" b="1" dirty="0" smtClean="0"/>
                <a:t>1 </a:t>
              </a:r>
              <a:r>
                <a:rPr lang="en-US" sz="2800" b="1" dirty="0"/>
                <a:t>inch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5358039" y="1600200"/>
              <a:ext cx="2895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/>
                <a:t>MN = 2 cm</a:t>
              </a:r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0" y="0"/>
              <a:ext cx="4495800" cy="3095625"/>
              <a:chOff x="0" y="0"/>
              <a:chExt cx="4495800" cy="3095625"/>
            </a:xfrm>
          </p:grpSpPr>
          <p:pic>
            <p:nvPicPr>
              <p:cNvPr id="51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5800"/>
                <a:ext cx="800100" cy="2409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AutoShape 17"/>
              <p:cNvSpPr>
                <a:spLocks noChangeArrowheads="1"/>
              </p:cNvSpPr>
              <p:nvPr/>
            </p:nvSpPr>
            <p:spPr bwMode="auto">
              <a:xfrm>
                <a:off x="762000" y="0"/>
                <a:ext cx="3733800" cy="1371600"/>
              </a:xfrm>
              <a:prstGeom prst="wedgeEllipseCallout">
                <a:avLst>
                  <a:gd name="adj1" fmla="val -54083"/>
                  <a:gd name="adj2" fmla="val 512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Nam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đoạn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thẳng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DC &lt; MN  vì 1 &lt; 2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0" y="2514600"/>
              <a:ext cx="3352800" cy="4343400"/>
              <a:chOff x="0" y="2514600"/>
              <a:chExt cx="3352800" cy="4343400"/>
            </a:xfrm>
          </p:grpSpPr>
          <p:pic>
            <p:nvPicPr>
              <p:cNvPr id="54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05325"/>
                <a:ext cx="781050" cy="2352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>
                <a:off x="152400" y="2514600"/>
                <a:ext cx="3200400" cy="2133600"/>
              </a:xfrm>
              <a:prstGeom prst="cloudCallout">
                <a:avLst>
                  <a:gd name="adj1" fmla="val -37875"/>
                  <a:gd name="adj2" fmla="val 6145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</a:rPr>
                  <a:t>Lan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nói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nhìn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thấy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đoạn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thẳng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CD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dài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DC &gt; MN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13350"/>
            <a:ext cx="3109912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884613"/>
            <a:ext cx="2543175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889250"/>
            <a:ext cx="4751388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652588"/>
            <a:ext cx="11557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584325"/>
            <a:ext cx="20002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704850"/>
            <a:ext cx="20224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936625"/>
            <a:ext cx="4497388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475"/>
            <a:ext cx="3663950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514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THÔNG ĐIỆP TỪ HÌNH ẢNH</a:t>
            </a:r>
            <a:endParaRPr lang="en-US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30C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9154" name="Picture 2" descr="E:\năm 2017-2018\HGiang 17-18\hinh rau\rau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4252"/>
            <a:ext cx="8010525" cy="49103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33400" y="1414252"/>
            <a:ext cx="4005262" cy="245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4543425" y="1409700"/>
            <a:ext cx="4005262" cy="245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534080" y="3886200"/>
            <a:ext cx="4005262" cy="245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4552950" y="3886200"/>
            <a:ext cx="4005262" cy="245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94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400" y="-76200"/>
            <a:ext cx="891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 LỊCH CỘNG ĐỒNG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DU LỊCH TRẢI NGHIỆM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07184"/>
            <a:ext cx="873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LÀNG RAU, LÀNG HOA NGỌC LÃNG VÀ NGỌC PHƯỚC 2</a:t>
            </a:r>
          </a:p>
        </p:txBody>
      </p:sp>
      <p:pic>
        <p:nvPicPr>
          <p:cNvPr id="50178" name="Picture 2" descr="E:\năm 2017-2018\HGiang 17-18\hinh rau\rau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41096"/>
            <a:ext cx="6979886" cy="46169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E:\năm 2017-2018\HGiang 17-18\hinh rau\rau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858000" cy="44651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E:\năm 2017-2018\HGiang 17-18\hinh rau\rau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2" y="2349047"/>
            <a:ext cx="7315200" cy="4479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E:\năm 2017-2018\HGiang 17-18\hinh rau\rau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467600" cy="4343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E:\năm 2017-2018\HGiang 17-18\hinh rau\rau 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2" y="2403024"/>
            <a:ext cx="7446734" cy="43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91200" y="304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vi-VN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12192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2400" b="1" dirty="0">
                <a:solidFill>
                  <a:srgbClr val="3333FF"/>
                </a:solidFill>
              </a:rPr>
              <a:t>? Cho ba đi</a:t>
            </a:r>
            <a:r>
              <a:rPr lang="en-US" sz="2400" b="1" dirty="0">
                <a:solidFill>
                  <a:srgbClr val="3333FF"/>
                </a:solidFill>
              </a:rPr>
              <a:t>ể</a:t>
            </a:r>
            <a:r>
              <a:rPr lang="vi-VN" sz="2400" b="1" dirty="0">
                <a:solidFill>
                  <a:srgbClr val="3333FF"/>
                </a:solidFill>
              </a:rPr>
              <a:t>m A, B, C </a:t>
            </a:r>
            <a:r>
              <a:rPr lang="en-US" sz="2400" b="1" dirty="0" err="1">
                <a:solidFill>
                  <a:srgbClr val="3333FF"/>
                </a:solidFill>
              </a:rPr>
              <a:t>không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thẳng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hàng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vi-VN" sz="2400" b="1" dirty="0">
                <a:solidFill>
                  <a:srgbClr val="3333FF"/>
                </a:solidFill>
              </a:rPr>
              <a:t>(hình v</a:t>
            </a:r>
            <a:r>
              <a:rPr lang="en-US" sz="2400" b="1" dirty="0">
                <a:solidFill>
                  <a:srgbClr val="3333FF"/>
                </a:solidFill>
              </a:rPr>
              <a:t>ẽ</a:t>
            </a:r>
            <a:r>
              <a:rPr lang="vi-VN" sz="2400" b="1" dirty="0">
                <a:solidFill>
                  <a:srgbClr val="3333FF"/>
                </a:solidFill>
              </a:rPr>
              <a:t>). Hãy v</a:t>
            </a:r>
            <a:r>
              <a:rPr lang="en-US" sz="2400" b="1" dirty="0">
                <a:solidFill>
                  <a:srgbClr val="3333FF"/>
                </a:solidFill>
              </a:rPr>
              <a:t>ẽ</a:t>
            </a:r>
            <a:r>
              <a:rPr lang="vi-VN" sz="2400" b="1" dirty="0">
                <a:solidFill>
                  <a:srgbClr val="3333FF"/>
                </a:solidFill>
              </a:rPr>
              <a:t> đo</a:t>
            </a:r>
            <a:r>
              <a:rPr lang="en-US" sz="2400" b="1" dirty="0">
                <a:solidFill>
                  <a:srgbClr val="3333FF"/>
                </a:solidFill>
              </a:rPr>
              <a:t>ạ</a:t>
            </a:r>
            <a:r>
              <a:rPr lang="vi-VN" sz="2400" b="1" dirty="0">
                <a:solidFill>
                  <a:srgbClr val="3333FF"/>
                </a:solidFill>
              </a:rPr>
              <a:t>n th</a:t>
            </a:r>
            <a:r>
              <a:rPr lang="en-US" sz="2400" b="1" dirty="0">
                <a:solidFill>
                  <a:srgbClr val="3333FF"/>
                </a:solidFill>
              </a:rPr>
              <a:t>ẳ</a:t>
            </a:r>
            <a:r>
              <a:rPr lang="vi-VN" sz="2400" b="1" dirty="0">
                <a:solidFill>
                  <a:srgbClr val="3333FF"/>
                </a:solidFill>
              </a:rPr>
              <a:t>ng </a:t>
            </a:r>
            <a:r>
              <a:rPr lang="vi-VN" sz="2400" b="1" dirty="0" smtClean="0">
                <a:solidFill>
                  <a:srgbClr val="3333FF"/>
                </a:solidFill>
              </a:rPr>
              <a:t>AB, </a:t>
            </a:r>
            <a:r>
              <a:rPr lang="vi-VN" sz="2400" b="1" dirty="0">
                <a:solidFill>
                  <a:srgbClr val="3333FF"/>
                </a:solidFill>
              </a:rPr>
              <a:t>Tia AC và đư</a:t>
            </a:r>
            <a:r>
              <a:rPr lang="en-US" sz="2400" b="1" dirty="0">
                <a:solidFill>
                  <a:srgbClr val="3333FF"/>
                </a:solidFill>
              </a:rPr>
              <a:t>ờ</a:t>
            </a:r>
            <a:r>
              <a:rPr lang="vi-VN" sz="2400" b="1" dirty="0">
                <a:solidFill>
                  <a:srgbClr val="3333FF"/>
                </a:solidFill>
              </a:rPr>
              <a:t>ng th</a:t>
            </a:r>
            <a:r>
              <a:rPr lang="en-US" sz="2400" b="1" dirty="0">
                <a:solidFill>
                  <a:srgbClr val="3333FF"/>
                </a:solidFill>
              </a:rPr>
              <a:t>ẳ</a:t>
            </a:r>
            <a:r>
              <a:rPr lang="vi-VN" sz="2400" b="1" dirty="0">
                <a:solidFill>
                  <a:srgbClr val="3333FF"/>
                </a:solidFill>
              </a:rPr>
              <a:t>ng </a:t>
            </a:r>
            <a:r>
              <a:rPr lang="vi-VN" sz="2400" b="1" dirty="0" smtClean="0">
                <a:solidFill>
                  <a:srgbClr val="3333FF"/>
                </a:solidFill>
              </a:rPr>
              <a:t>BC</a:t>
            </a:r>
            <a:endParaRPr lang="vi-VN" sz="2400" b="1" dirty="0">
              <a:solidFill>
                <a:srgbClr val="3333FF"/>
              </a:solidFill>
            </a:endParaRPr>
          </a:p>
        </p:txBody>
      </p:sp>
      <p:sp>
        <p:nvSpPr>
          <p:cNvPr id="5124" name="Text Box 4" descr="chalkboard-schoolhouse--school-days-backgrounds-wallpapers"/>
          <p:cNvSpPr txBox="1">
            <a:spLocks noChangeArrowheads="1"/>
          </p:cNvSpPr>
          <p:nvPr/>
        </p:nvSpPr>
        <p:spPr bwMode="auto">
          <a:xfrm>
            <a:off x="2514600" y="381000"/>
            <a:ext cx="3352800" cy="466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b="1">
                <a:solidFill>
                  <a:schemeClr val="bg1"/>
                </a:solidFill>
              </a:rPr>
              <a:t>KI</a:t>
            </a:r>
            <a:r>
              <a:rPr lang="en-US" b="1">
                <a:solidFill>
                  <a:schemeClr val="bg1"/>
                </a:solidFill>
              </a:rPr>
              <a:t>Ể</a:t>
            </a:r>
            <a:r>
              <a:rPr lang="vi-VN" b="1">
                <a:solidFill>
                  <a:schemeClr val="bg1"/>
                </a:solidFill>
              </a:rPr>
              <a:t>M  TRA B</a:t>
            </a:r>
            <a:r>
              <a:rPr lang="en-US" b="1">
                <a:solidFill>
                  <a:schemeClr val="bg1"/>
                </a:solidFill>
              </a:rPr>
              <a:t>À</a:t>
            </a:r>
            <a:r>
              <a:rPr lang="vi-VN" b="1">
                <a:solidFill>
                  <a:schemeClr val="bg1"/>
                </a:solidFill>
              </a:rPr>
              <a:t>I C</a:t>
            </a:r>
            <a:r>
              <a:rPr lang="en-US" b="1">
                <a:solidFill>
                  <a:schemeClr val="bg1"/>
                </a:solidFill>
              </a:rPr>
              <a:t>Ũ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371600" y="2895600"/>
            <a:ext cx="685800" cy="13716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371600" y="4267200"/>
            <a:ext cx="2667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52600" y="2590800"/>
            <a:ext cx="2209800" cy="22098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19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574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38500" y="42291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</a:rPr>
              <a:t>C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 flipH="1" flipV="1">
            <a:off x="1346200" y="4241800"/>
            <a:ext cx="46038" cy="460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 flipH="1" flipV="1">
            <a:off x="2032000" y="2870200"/>
            <a:ext cx="46038" cy="460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 flipH="1" flipV="1">
            <a:off x="3403600" y="4241800"/>
            <a:ext cx="46038" cy="460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629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Trắc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nghiệm</a:t>
            </a:r>
            <a:endParaRPr lang="en-US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30C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350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1.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Chọn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câu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trả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lời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đúng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7525" y="1652134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latin typeface="Times New Roman" pitchFamily="18" charset="0"/>
              </a:rPr>
              <a:t>a.  </a:t>
            </a:r>
            <a:r>
              <a:rPr lang="en-GB" sz="3200" b="1" dirty="0" err="1" smtClean="0">
                <a:latin typeface="Times New Roman" pitchFamily="18" charset="0"/>
              </a:rPr>
              <a:t>Độ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</a:rPr>
              <a:t>dài</a:t>
            </a:r>
            <a:r>
              <a:rPr lang="pt-BR" sz="3200" b="1" dirty="0" smtClean="0">
                <a:latin typeface="Times New Roman" pitchFamily="18" charset="0"/>
              </a:rPr>
              <a:t> đoạn thẳng là một số tự nhiên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3400" y="3276600"/>
            <a:ext cx="7604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latin typeface="Times New Roman" pitchFamily="18" charset="0"/>
              </a:rPr>
              <a:t>d.  </a:t>
            </a:r>
            <a:r>
              <a:rPr lang="en-GB" sz="3200" b="1" dirty="0" err="1" smtClean="0">
                <a:latin typeface="Times New Roman" pitchFamily="18" charset="0"/>
              </a:rPr>
              <a:t>Độ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</a:rPr>
              <a:t>dài</a:t>
            </a:r>
            <a:r>
              <a:rPr lang="pt-BR" sz="3200" b="1" dirty="0" smtClean="0">
                <a:latin typeface="Times New Roman" pitchFamily="18" charset="0"/>
              </a:rPr>
              <a:t> đoạn thẳng là một số lớn hơn 0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latin typeface="Times New Roman" pitchFamily="18" charset="0"/>
              </a:rPr>
              <a:t>b.  </a:t>
            </a:r>
            <a:r>
              <a:rPr lang="en-GB" sz="3200" b="1" dirty="0" err="1" smtClean="0">
                <a:latin typeface="Times New Roman" pitchFamily="18" charset="0"/>
              </a:rPr>
              <a:t>Độ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</a:rPr>
              <a:t>dài</a:t>
            </a:r>
            <a:r>
              <a:rPr lang="pt-BR" sz="3200" b="1" dirty="0" smtClean="0">
                <a:latin typeface="Times New Roman" pitchFamily="18" charset="0"/>
              </a:rPr>
              <a:t> đoạn thẳng là một số lẻ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3400" y="2768025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latin typeface="Times New Roman" pitchFamily="18" charset="0"/>
              </a:rPr>
              <a:t>c.  </a:t>
            </a:r>
            <a:r>
              <a:rPr lang="en-GB" sz="3200" b="1" dirty="0" err="1" smtClean="0">
                <a:latin typeface="Times New Roman" pitchFamily="18" charset="0"/>
              </a:rPr>
              <a:t>Độ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</a:rPr>
              <a:t>dài</a:t>
            </a:r>
            <a:r>
              <a:rPr lang="pt-BR" sz="3200" b="1" dirty="0" smtClean="0">
                <a:latin typeface="Times New Roman" pitchFamily="18" charset="0"/>
              </a:rPr>
              <a:t> đoạn thẳng là một số chẵn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498476" y="3364261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cs typeface="Arial"/>
            </a:endParaRPr>
          </a:p>
        </p:txBody>
      </p:sp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1001714" y="57150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4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riped Right Arrow 16">
            <a:hlinkClick r:id="rId3" action="ppaction://hlinksldjump"/>
          </p:cNvPr>
          <p:cNvSpPr/>
          <p:nvPr/>
        </p:nvSpPr>
        <p:spPr>
          <a:xfrm>
            <a:off x="685800" y="59436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Home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 rot="4396599">
            <a:off x="3697288" y="4865688"/>
            <a:ext cx="6959600" cy="1447800"/>
            <a:chOff x="2112" y="1440"/>
            <a:chExt cx="2352" cy="816"/>
          </a:xfrm>
        </p:grpSpPr>
        <p:sp>
          <p:nvSpPr>
            <p:cNvPr id="12" name="AutoShape 17" descr="9k=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3" name="Picture 18" descr="62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0"/>
            <a:stretch>
              <a:fillRect/>
            </a:stretch>
          </p:blipFill>
          <p:spPr bwMode="auto">
            <a:xfrm>
              <a:off x="2112" y="1440"/>
              <a:ext cx="235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112" y="144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" y="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2.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</a:rPr>
              <a:t> 42 SGK </a:t>
            </a:r>
            <a:r>
              <a:rPr lang="en-US" sz="2800" b="1" u="sng" dirty="0" err="1">
                <a:solidFill>
                  <a:srgbClr val="0000FF"/>
                </a:solidFill>
                <a:latin typeface="Arial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Arial" charset="0"/>
              </a:rPr>
              <a:t> 119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9599" y="457200"/>
            <a:ext cx="8262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So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sánh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AB, AC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44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đánh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dấu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651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1000" y="1548825"/>
            <a:ext cx="531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Arial" charset="0"/>
              </a:rPr>
              <a:t>Đáp</a:t>
            </a:r>
            <a:r>
              <a:rPr lang="en-US" sz="3200" b="1" dirty="0">
                <a:solidFill>
                  <a:srgbClr val="3333CC"/>
                </a:solidFill>
                <a:latin typeface="Arial" charset="0"/>
              </a:rPr>
              <a:t> : AB = AC = 28 mm</a:t>
            </a: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538686" y="3548062"/>
            <a:ext cx="898525" cy="338138"/>
            <a:chOff x="4080" y="2064"/>
            <a:chExt cx="462" cy="117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080" y="2085"/>
              <a:ext cx="48" cy="96"/>
            </a:xfrm>
            <a:prstGeom prst="line">
              <a:avLst/>
            </a:pr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4494" y="2064"/>
              <a:ext cx="48" cy="96"/>
            </a:xfrm>
            <a:prstGeom prst="line">
              <a:avLst/>
            </a:pr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6417057">
            <a:off x="1892300" y="4432300"/>
            <a:ext cx="6959600" cy="1447800"/>
            <a:chOff x="2112" y="1440"/>
            <a:chExt cx="2352" cy="816"/>
          </a:xfrm>
        </p:grpSpPr>
        <p:sp>
          <p:nvSpPr>
            <p:cNvPr id="25" name="AutoShape 12" descr="9k=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13" descr="62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0"/>
            <a:stretch>
              <a:fillRect/>
            </a:stretch>
          </p:blipFill>
          <p:spPr bwMode="auto">
            <a:xfrm>
              <a:off x="2112" y="1440"/>
              <a:ext cx="235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2112" y="144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 rot="-4229695">
            <a:off x="5953326" y="2729323"/>
            <a:ext cx="1223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  <a:latin typeface="Arial" charset="0"/>
              </a:rPr>
              <a:t>28mm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 rot="4426831">
            <a:off x="6943781" y="3070568"/>
            <a:ext cx="1140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28mm</a:t>
            </a: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Trắc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nghiệm</a:t>
            </a:r>
            <a:endParaRPr lang="en-US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30C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869724" y="57912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Home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4793" y="1270000"/>
            <a:ext cx="8584407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i="1" dirty="0" smtClean="0">
                <a:cs typeface="Times New Roman" pitchFamily="18" charset="0"/>
              </a:rPr>
              <a:t>3. </a:t>
            </a:r>
            <a:r>
              <a:rPr lang="en-US" sz="2800" b="1" i="1" dirty="0" err="1">
                <a:cs typeface="Times New Roman" pitchFamily="18" charset="0"/>
              </a:rPr>
              <a:t>Chọn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câu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trả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lời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đúng</a:t>
            </a:r>
            <a:r>
              <a:rPr lang="en-US" sz="2800" b="1" i="1" dirty="0"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b="1" dirty="0">
                <a:cs typeface="Times New Roman" pitchFamily="18" charset="0"/>
              </a:rPr>
              <a:t>Cho biết MN = 5 cm, PQ = 40 mm, RS = 5 cm. Ta có: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2201069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a.  MN </a:t>
            </a:r>
            <a:r>
              <a:rPr lang="pt-BR" sz="3200" b="1" dirty="0">
                <a:solidFill>
                  <a:schemeClr val="tx1"/>
                </a:solidFill>
                <a:cs typeface="+mn-cs"/>
              </a:rPr>
              <a:t>= RS &lt; PQ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7286" y="3340781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c.  MN </a:t>
            </a:r>
            <a:r>
              <a:rPr lang="pt-BR" sz="3200" b="1" dirty="0">
                <a:solidFill>
                  <a:schemeClr val="tx1"/>
                </a:solidFill>
                <a:cs typeface="+mn-cs"/>
              </a:rPr>
              <a:t>= RS &gt; PQ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81000" y="2761343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b.  MN </a:t>
            </a:r>
            <a:r>
              <a:rPr lang="pt-BR" sz="3200" b="1" dirty="0">
                <a:solidFill>
                  <a:schemeClr val="tx1"/>
                </a:solidFill>
                <a:cs typeface="+mn-cs"/>
              </a:rPr>
              <a:t>&gt; PQ &gt; RS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1000" y="3920219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d.  MN </a:t>
            </a:r>
            <a:r>
              <a:rPr lang="pt-BR" sz="3200" b="1" dirty="0">
                <a:solidFill>
                  <a:schemeClr val="tx1"/>
                </a:solidFill>
                <a:cs typeface="+mn-cs"/>
              </a:rPr>
              <a:t>= RS = PQ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66486" y="3429000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20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983343" y="54864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Home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9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4.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kết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phép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đo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ea typeface="SimSun" charset="-122"/>
            </a:endParaRPr>
          </a:p>
        </p:txBody>
      </p:sp>
      <p:pic>
        <p:nvPicPr>
          <p:cNvPr id="12" name="Picture 5" descr="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/>
          <a:stretch/>
        </p:blipFill>
        <p:spPr bwMode="auto">
          <a:xfrm>
            <a:off x="3048000" y="1793875"/>
            <a:ext cx="7988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8242"/>
            <a:ext cx="312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1000" y="2806812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a.  CD  =  6,4 cm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17286" y="3946524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c.  CD = 5,4 cm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81000" y="3367086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b.  DC = 4,4 cm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81000" y="4525962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solidFill>
                  <a:schemeClr val="tx1"/>
                </a:solidFill>
                <a:cs typeface="+mn-cs"/>
              </a:rPr>
              <a:t>d.  CD = 44 mm</a:t>
            </a:r>
            <a:endParaRPr lang="en-US" sz="32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66486" y="4586514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343581" y="3434896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143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41560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Bài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tập</a:t>
            </a:r>
            <a:r>
              <a:rPr lang="en-US" b="1" u="sng" dirty="0" smtClean="0"/>
              <a:t>: </a:t>
            </a:r>
            <a:r>
              <a:rPr lang="en-US" dirty="0"/>
              <a:t>Cho 3 </a:t>
            </a:r>
            <a:r>
              <a:rPr lang="en-US" dirty="0" err="1"/>
              <a:t>điểm</a:t>
            </a:r>
            <a:r>
              <a:rPr lang="en-US" dirty="0"/>
              <a:t>  A, M, B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M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A </a:t>
            </a:r>
            <a:r>
              <a:rPr lang="en-US" dirty="0" err="1" smtClean="0"/>
              <a:t>và</a:t>
            </a:r>
            <a:r>
              <a:rPr lang="en-US" dirty="0" smtClean="0"/>
              <a:t> B.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AM + MB </a:t>
            </a:r>
            <a:r>
              <a:rPr lang="en-US" dirty="0" err="1"/>
              <a:t>với</a:t>
            </a:r>
            <a:r>
              <a:rPr lang="en-US" dirty="0"/>
              <a:t> AB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99" y="5257800"/>
            <a:ext cx="43341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8"/>
          <p:cNvSpPr txBox="1">
            <a:spLocks noChangeArrowheads="1"/>
          </p:cNvSpPr>
          <p:nvPr/>
        </p:nvSpPr>
        <p:spPr bwMode="auto">
          <a:xfrm>
            <a:off x="1981200" y="914400"/>
            <a:ext cx="5562600" cy="52863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9933"/>
                </a:solidFill>
                <a:latin typeface="Arial" charset="0"/>
              </a:rPr>
              <a:t>HƯỚNG DẪN TỰ HỌC Ở NHÀ</a:t>
            </a:r>
          </a:p>
        </p:txBody>
      </p:sp>
      <p:sp>
        <p:nvSpPr>
          <p:cNvPr id="22531" name="Text Box 39"/>
          <p:cNvSpPr txBox="1">
            <a:spLocks noChangeArrowheads="1"/>
          </p:cNvSpPr>
          <p:nvPr/>
        </p:nvSpPr>
        <p:spPr bwMode="auto">
          <a:xfrm>
            <a:off x="1524000" y="2057400"/>
            <a:ext cx="6248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9933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bài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nắm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vững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cách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đo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độ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dài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cách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so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sánh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2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đoạn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thẳng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9933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Luyện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tập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cách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đo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độ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dài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9933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BTVN: </a:t>
            </a:r>
            <a:r>
              <a:rPr lang="en-US" b="1" dirty="0" smtClean="0">
                <a:solidFill>
                  <a:srgbClr val="339933"/>
                </a:solidFill>
                <a:latin typeface="Arial" charset="0"/>
              </a:rPr>
              <a:t>40, 41, 43, 44 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SGK </a:t>
            </a:r>
            <a:r>
              <a:rPr lang="en-US" b="1" dirty="0" err="1">
                <a:solidFill>
                  <a:srgbClr val="339933"/>
                </a:solidFill>
                <a:latin typeface="Arial" charset="0"/>
              </a:rPr>
              <a:t>trang</a:t>
            </a:r>
            <a:r>
              <a:rPr lang="en-US" b="1" dirty="0">
                <a:solidFill>
                  <a:srgbClr val="339933"/>
                </a:solidFill>
                <a:latin typeface="Arial" charset="0"/>
              </a:rPr>
              <a:t> 119.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276600" y="1447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Bài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vừa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học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76600" y="39624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Bài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sắp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học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524000" y="4495800"/>
            <a:ext cx="68738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Chuẩn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bị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bài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“KHI NÀO THÌ AM + MB = AB?’’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533400" y="2667000"/>
            <a:ext cx="762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7. ĐỘ DÀI ĐOẠN THẲNG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581400" y="1447800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Tiết 9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HÌNH HỌC 6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381000"/>
            <a:ext cx="1981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/>
              <a:t>Dụng cụ </a:t>
            </a:r>
            <a:r>
              <a:rPr lang="en-US" sz="2400" b="1" i="1" u="sng">
                <a:latin typeface=".VnTime" pitchFamily="34" charset="0"/>
              </a:rPr>
              <a:t>®</a:t>
            </a:r>
            <a:r>
              <a:rPr lang="en-US" sz="2400" b="1" i="1" u="sng"/>
              <a:t>o</a:t>
            </a:r>
            <a:r>
              <a:rPr lang="en-US" sz="2400" b="1" u="sng"/>
              <a:t>: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609600" y="4068763"/>
            <a:ext cx="52212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Thước có chia khoảng milimmét (mm)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15530" name="Group 170"/>
          <p:cNvGrpSpPr>
            <a:grpSpLocks/>
          </p:cNvGrpSpPr>
          <p:nvPr/>
        </p:nvGrpSpPr>
        <p:grpSpPr bwMode="auto">
          <a:xfrm>
            <a:off x="685800" y="1295400"/>
            <a:ext cx="8229600" cy="1371600"/>
            <a:chOff x="2160" y="3255"/>
            <a:chExt cx="6660" cy="1101"/>
          </a:xfrm>
        </p:grpSpPr>
        <p:sp>
          <p:nvSpPr>
            <p:cNvPr id="7176" name="Rectangle 171"/>
            <p:cNvSpPr>
              <a:spLocks noChangeArrowheads="1"/>
            </p:cNvSpPr>
            <p:nvPr/>
          </p:nvSpPr>
          <p:spPr bwMode="auto">
            <a:xfrm>
              <a:off x="2160" y="3258"/>
              <a:ext cx="6660" cy="10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7" name="Line 172"/>
            <p:cNvSpPr>
              <a:spLocks noChangeShapeType="1"/>
            </p:cNvSpPr>
            <p:nvPr/>
          </p:nvSpPr>
          <p:spPr bwMode="auto">
            <a:xfrm>
              <a:off x="8506" y="3258"/>
              <a:ext cx="1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8" name="Group 173"/>
            <p:cNvGrpSpPr>
              <a:grpSpLocks/>
            </p:cNvGrpSpPr>
            <p:nvPr/>
          </p:nvGrpSpPr>
          <p:grpSpPr bwMode="auto">
            <a:xfrm>
              <a:off x="2345" y="3258"/>
              <a:ext cx="555" cy="439"/>
              <a:chOff x="3060" y="3240"/>
              <a:chExt cx="540" cy="360"/>
            </a:xfrm>
          </p:grpSpPr>
          <p:sp>
            <p:nvSpPr>
              <p:cNvPr id="7310" name="Line 17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Line 17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Line 17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Line 17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Line 17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Line 17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Line 18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Line 18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Line 18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Line 18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Line 18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9" name="Group 185"/>
            <p:cNvGrpSpPr>
              <a:grpSpLocks/>
            </p:cNvGrpSpPr>
            <p:nvPr/>
          </p:nvGrpSpPr>
          <p:grpSpPr bwMode="auto">
            <a:xfrm>
              <a:off x="2906" y="3265"/>
              <a:ext cx="555" cy="440"/>
              <a:chOff x="3060" y="3240"/>
              <a:chExt cx="540" cy="360"/>
            </a:xfrm>
          </p:grpSpPr>
          <p:sp>
            <p:nvSpPr>
              <p:cNvPr id="7299" name="Line 18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Line 18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Line 18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Line 18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Line 19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Line 19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Line 19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Line 19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Line 19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Line 19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Line 19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0" name="Group 197"/>
            <p:cNvGrpSpPr>
              <a:grpSpLocks/>
            </p:cNvGrpSpPr>
            <p:nvPr/>
          </p:nvGrpSpPr>
          <p:grpSpPr bwMode="auto">
            <a:xfrm>
              <a:off x="3467" y="3255"/>
              <a:ext cx="555" cy="439"/>
              <a:chOff x="3060" y="3240"/>
              <a:chExt cx="540" cy="360"/>
            </a:xfrm>
          </p:grpSpPr>
          <p:sp>
            <p:nvSpPr>
              <p:cNvPr id="7288" name="Line 19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19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Line 20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Line 20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Line 20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Line 20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Line 20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Line 20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Line 20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Line 20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Line 20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1" name="Group 209"/>
            <p:cNvGrpSpPr>
              <a:grpSpLocks/>
            </p:cNvGrpSpPr>
            <p:nvPr/>
          </p:nvGrpSpPr>
          <p:grpSpPr bwMode="auto">
            <a:xfrm>
              <a:off x="4029" y="3258"/>
              <a:ext cx="555" cy="439"/>
              <a:chOff x="3060" y="3240"/>
              <a:chExt cx="540" cy="360"/>
            </a:xfrm>
          </p:grpSpPr>
          <p:sp>
            <p:nvSpPr>
              <p:cNvPr id="7277" name="Line 21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Line 21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Line 21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Line 21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Line 21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Line 21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21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Line 21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Line 21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Line 21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Line 22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2" name="Group 221"/>
            <p:cNvGrpSpPr>
              <a:grpSpLocks/>
            </p:cNvGrpSpPr>
            <p:nvPr/>
          </p:nvGrpSpPr>
          <p:grpSpPr bwMode="auto">
            <a:xfrm>
              <a:off x="4590" y="3265"/>
              <a:ext cx="555" cy="440"/>
              <a:chOff x="3060" y="3240"/>
              <a:chExt cx="540" cy="360"/>
            </a:xfrm>
          </p:grpSpPr>
          <p:sp>
            <p:nvSpPr>
              <p:cNvPr id="7266" name="Line 22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22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22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Line 22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Line 22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Line 22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Line 22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Line 22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Line 23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Line 23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Line 23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3" name="Group 233"/>
            <p:cNvGrpSpPr>
              <a:grpSpLocks/>
            </p:cNvGrpSpPr>
            <p:nvPr/>
          </p:nvGrpSpPr>
          <p:grpSpPr bwMode="auto">
            <a:xfrm>
              <a:off x="5151" y="3255"/>
              <a:ext cx="555" cy="439"/>
              <a:chOff x="3060" y="3240"/>
              <a:chExt cx="540" cy="360"/>
            </a:xfrm>
          </p:grpSpPr>
          <p:sp>
            <p:nvSpPr>
              <p:cNvPr id="7255" name="Line 23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23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23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23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Line 23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23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24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24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24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24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24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4" name="Group 245"/>
            <p:cNvGrpSpPr>
              <a:grpSpLocks/>
            </p:cNvGrpSpPr>
            <p:nvPr/>
          </p:nvGrpSpPr>
          <p:grpSpPr bwMode="auto">
            <a:xfrm>
              <a:off x="5712" y="3258"/>
              <a:ext cx="555" cy="439"/>
              <a:chOff x="3060" y="3240"/>
              <a:chExt cx="540" cy="360"/>
            </a:xfrm>
          </p:grpSpPr>
          <p:sp>
            <p:nvSpPr>
              <p:cNvPr id="7244" name="Line 24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Line 24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24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Line 24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25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25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25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25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25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25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25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257"/>
            <p:cNvGrpSpPr>
              <a:grpSpLocks/>
            </p:cNvGrpSpPr>
            <p:nvPr/>
          </p:nvGrpSpPr>
          <p:grpSpPr bwMode="auto">
            <a:xfrm>
              <a:off x="6267" y="3258"/>
              <a:ext cx="555" cy="439"/>
              <a:chOff x="3060" y="3240"/>
              <a:chExt cx="540" cy="360"/>
            </a:xfrm>
          </p:grpSpPr>
          <p:sp>
            <p:nvSpPr>
              <p:cNvPr id="7233" name="Line 25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25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26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26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Line 26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26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Line 26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26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Line 26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26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26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6" name="Group 269"/>
            <p:cNvGrpSpPr>
              <a:grpSpLocks/>
            </p:cNvGrpSpPr>
            <p:nvPr/>
          </p:nvGrpSpPr>
          <p:grpSpPr bwMode="auto">
            <a:xfrm>
              <a:off x="6829" y="3265"/>
              <a:ext cx="555" cy="440"/>
              <a:chOff x="3060" y="3240"/>
              <a:chExt cx="540" cy="360"/>
            </a:xfrm>
          </p:grpSpPr>
          <p:sp>
            <p:nvSpPr>
              <p:cNvPr id="7222" name="Line 27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27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27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27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27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27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27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27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27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27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28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7" name="Group 281"/>
            <p:cNvGrpSpPr>
              <a:grpSpLocks/>
            </p:cNvGrpSpPr>
            <p:nvPr/>
          </p:nvGrpSpPr>
          <p:grpSpPr bwMode="auto">
            <a:xfrm>
              <a:off x="7390" y="3255"/>
              <a:ext cx="555" cy="439"/>
              <a:chOff x="3060" y="3240"/>
              <a:chExt cx="540" cy="360"/>
            </a:xfrm>
          </p:grpSpPr>
          <p:sp>
            <p:nvSpPr>
              <p:cNvPr id="7211" name="Line 28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28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28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28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28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28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28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28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29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29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29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8" name="Group 293"/>
            <p:cNvGrpSpPr>
              <a:grpSpLocks/>
            </p:cNvGrpSpPr>
            <p:nvPr/>
          </p:nvGrpSpPr>
          <p:grpSpPr bwMode="auto">
            <a:xfrm>
              <a:off x="7951" y="3258"/>
              <a:ext cx="555" cy="439"/>
              <a:chOff x="3060" y="3240"/>
              <a:chExt cx="540" cy="360"/>
            </a:xfrm>
          </p:grpSpPr>
          <p:sp>
            <p:nvSpPr>
              <p:cNvPr id="7200" name="Line 29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29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29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29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29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29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30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0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30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30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30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9" name="Text Box 305"/>
            <p:cNvSpPr txBox="1">
              <a:spLocks noChangeArrowheads="1"/>
            </p:cNvSpPr>
            <p:nvPr/>
          </p:nvSpPr>
          <p:spPr bwMode="auto">
            <a:xfrm>
              <a:off x="2196" y="3636"/>
              <a:ext cx="900" cy="7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0 </a:t>
              </a:r>
            </a:p>
            <a:p>
              <a:pPr eaLnBrk="1" hangingPunct="1">
                <a:lnSpc>
                  <a:spcPct val="48000"/>
                </a:lnSpc>
              </a:pPr>
              <a:r>
                <a:rPr lang="en-US" sz="1100" b="1">
                  <a:latin typeface=".VnArial" pitchFamily="34" charset="0"/>
                </a:rPr>
                <a:t>cm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0" name="Text Box 306"/>
            <p:cNvSpPr txBox="1">
              <a:spLocks noChangeArrowheads="1"/>
            </p:cNvSpPr>
            <p:nvPr/>
          </p:nvSpPr>
          <p:spPr bwMode="auto">
            <a:xfrm>
              <a:off x="3240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1" name="Text Box 307"/>
            <p:cNvSpPr txBox="1">
              <a:spLocks noChangeArrowheads="1"/>
            </p:cNvSpPr>
            <p:nvPr/>
          </p:nvSpPr>
          <p:spPr bwMode="auto">
            <a:xfrm>
              <a:off x="3780" y="3690"/>
              <a:ext cx="504" cy="5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2" name="Text Box 308"/>
            <p:cNvSpPr txBox="1">
              <a:spLocks noChangeArrowheads="1"/>
            </p:cNvSpPr>
            <p:nvPr/>
          </p:nvSpPr>
          <p:spPr bwMode="auto">
            <a:xfrm>
              <a:off x="4374" y="3690"/>
              <a:ext cx="63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3" name="Text Box 309"/>
            <p:cNvSpPr txBox="1">
              <a:spLocks noChangeArrowheads="1"/>
            </p:cNvSpPr>
            <p:nvPr/>
          </p:nvSpPr>
          <p:spPr bwMode="auto">
            <a:xfrm>
              <a:off x="5472" y="3672"/>
              <a:ext cx="54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4" name="Text Box 310"/>
            <p:cNvSpPr txBox="1">
              <a:spLocks noChangeArrowheads="1"/>
            </p:cNvSpPr>
            <p:nvPr/>
          </p:nvSpPr>
          <p:spPr bwMode="auto">
            <a:xfrm>
              <a:off x="5994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5" name="Text Box 311"/>
            <p:cNvSpPr txBox="1">
              <a:spLocks noChangeArrowheads="1"/>
            </p:cNvSpPr>
            <p:nvPr/>
          </p:nvSpPr>
          <p:spPr bwMode="auto">
            <a:xfrm>
              <a:off x="2754" y="3672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6" name="Text Box 312"/>
            <p:cNvSpPr txBox="1">
              <a:spLocks noChangeArrowheads="1"/>
            </p:cNvSpPr>
            <p:nvPr/>
          </p:nvSpPr>
          <p:spPr bwMode="auto">
            <a:xfrm>
              <a:off x="4950" y="3690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7" name="Text Box 313"/>
            <p:cNvSpPr txBox="1">
              <a:spLocks noChangeArrowheads="1"/>
            </p:cNvSpPr>
            <p:nvPr/>
          </p:nvSpPr>
          <p:spPr bwMode="auto">
            <a:xfrm>
              <a:off x="7632" y="3690"/>
              <a:ext cx="720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8" name="Text Box 314"/>
            <p:cNvSpPr txBox="1">
              <a:spLocks noChangeArrowheads="1"/>
            </p:cNvSpPr>
            <p:nvPr/>
          </p:nvSpPr>
          <p:spPr bwMode="auto">
            <a:xfrm>
              <a:off x="6606" y="3690"/>
              <a:ext cx="486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8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9" name="Text Box 315"/>
            <p:cNvSpPr txBox="1">
              <a:spLocks noChangeArrowheads="1"/>
            </p:cNvSpPr>
            <p:nvPr/>
          </p:nvSpPr>
          <p:spPr bwMode="auto">
            <a:xfrm>
              <a:off x="7182" y="3690"/>
              <a:ext cx="432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9</a:t>
              </a:r>
              <a:endParaRPr lang="en-US" sz="1800">
                <a:latin typeface="Arial" charset="0"/>
              </a:endParaRPr>
            </a:p>
          </p:txBody>
        </p:sp>
      </p:grpSp>
      <p:graphicFrame>
        <p:nvGraphicFramePr>
          <p:cNvPr id="7173" name="Object 169"/>
          <p:cNvGraphicFramePr>
            <a:graphicFrameLocks noGrp="1" noChangeAspect="1"/>
          </p:cNvGraphicFramePr>
          <p:nvPr>
            <p:ph/>
          </p:nvPr>
        </p:nvGraphicFramePr>
        <p:xfrm>
          <a:off x="677863" y="4733925"/>
          <a:ext cx="938053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Bitmap Image" r:id="rId4" imgW="13161905" imgH="3153215" progId="Paint.Picture">
                  <p:embed/>
                </p:oleObj>
              </mc:Choice>
              <mc:Fallback>
                <p:oleObj name="Bitmap Image" r:id="rId4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4733925"/>
                        <a:ext cx="9380537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59"/>
          <p:cNvSpPr>
            <a:spLocks noChangeArrowheads="1"/>
          </p:cNvSpPr>
          <p:nvPr/>
        </p:nvSpPr>
        <p:spPr bwMode="auto">
          <a:xfrm>
            <a:off x="4495800" y="5562600"/>
            <a:ext cx="1981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Thước đo độ dài với đơn vị đo là inch (</a:t>
            </a:r>
            <a:r>
              <a:rPr lang="en-US" sz="2400">
                <a:latin typeface=".VnTime" pitchFamily="34" charset="0"/>
              </a:rPr>
              <a:t>“</a:t>
            </a:r>
            <a:r>
              <a:rPr lang="en-US" sz="2400"/>
              <a:t>)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7175" name="Picture 160" descr="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1049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071812"/>
            <a:ext cx="15443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990600" y="2117725"/>
            <a:ext cx="2698750" cy="1311275"/>
            <a:chOff x="615" y="1388"/>
            <a:chExt cx="1700" cy="826"/>
          </a:xfrm>
        </p:grpSpPr>
        <p:sp>
          <p:nvSpPr>
            <p:cNvPr id="8200" name="Line 20"/>
            <p:cNvSpPr>
              <a:spLocks noChangeShapeType="1"/>
            </p:cNvSpPr>
            <p:nvPr/>
          </p:nvSpPr>
          <p:spPr bwMode="auto">
            <a:xfrm>
              <a:off x="732" y="2010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Text Box 21"/>
            <p:cNvSpPr txBox="1">
              <a:spLocks noChangeArrowheads="1"/>
            </p:cNvSpPr>
            <p:nvPr/>
          </p:nvSpPr>
          <p:spPr bwMode="auto">
            <a:xfrm>
              <a:off x="615" y="1388"/>
              <a:ext cx="18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2" name="Text Box 22"/>
            <p:cNvSpPr txBox="1">
              <a:spLocks noChangeArrowheads="1"/>
            </p:cNvSpPr>
            <p:nvPr/>
          </p:nvSpPr>
          <p:spPr bwMode="auto">
            <a:xfrm>
              <a:off x="1658" y="1388"/>
              <a:ext cx="18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3" name="Text Box 23"/>
            <p:cNvSpPr txBox="1">
              <a:spLocks noChangeArrowheads="1"/>
            </p:cNvSpPr>
            <p:nvPr/>
          </p:nvSpPr>
          <p:spPr bwMode="auto">
            <a:xfrm>
              <a:off x="1680" y="172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B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4" name="Text Box 24"/>
            <p:cNvSpPr txBox="1">
              <a:spLocks noChangeArrowheads="1"/>
            </p:cNvSpPr>
            <p:nvPr/>
          </p:nvSpPr>
          <p:spPr bwMode="auto">
            <a:xfrm>
              <a:off x="624" y="172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8197" name="Line 30"/>
          <p:cNvSpPr>
            <a:spLocks noChangeShapeType="1"/>
          </p:cNvSpPr>
          <p:nvPr/>
        </p:nvSpPr>
        <p:spPr bwMode="auto">
          <a:xfrm>
            <a:off x="2867025" y="2891135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31"/>
          <p:cNvSpPr>
            <a:spLocks noChangeShapeType="1"/>
          </p:cNvSpPr>
          <p:nvPr/>
        </p:nvSpPr>
        <p:spPr bwMode="auto">
          <a:xfrm>
            <a:off x="1209675" y="2814935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32"/>
          <p:cNvSpPr txBox="1">
            <a:spLocks noChangeArrowheads="1"/>
          </p:cNvSpPr>
          <p:nvPr/>
        </p:nvSpPr>
        <p:spPr bwMode="auto">
          <a:xfrm>
            <a:off x="1447800" y="5558135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AB = 17 </a:t>
            </a:r>
            <a:r>
              <a:rPr lang="en-US" b="1" dirty="0" smtClean="0"/>
              <a:t>mm  hay BA  = 17 mm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487" y="1182572"/>
            <a:ext cx="847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     - </a:t>
            </a:r>
            <a:r>
              <a:rPr lang="en-US" sz="2400" b="1" dirty="0" err="1" smtClean="0"/>
              <a:t>Đặt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của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thước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điểm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B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trùng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thước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B </a:t>
            </a:r>
            <a:r>
              <a:rPr lang="en-US" sz="2400" b="1" dirty="0" err="1" smtClean="0"/>
              <a:t>trùng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thước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AB hay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BA. </a:t>
            </a:r>
            <a:endParaRPr lang="en-US" sz="24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8600" y="715962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609600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709738"/>
            <a:ext cx="8001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19263"/>
            <a:ext cx="781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14"/>
          <p:cNvSpPr>
            <a:spLocks noChangeArrowheads="1"/>
          </p:cNvSpPr>
          <p:nvPr/>
        </p:nvSpPr>
        <p:spPr bwMode="auto">
          <a:xfrm>
            <a:off x="2133600" y="1219200"/>
            <a:ext cx="990600" cy="609600"/>
          </a:xfrm>
          <a:prstGeom prst="wedgeEllipseCallout">
            <a:avLst>
              <a:gd name="adj1" fmla="val 6731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4267200" y="1143000"/>
            <a:ext cx="1295400" cy="609600"/>
          </a:xfrm>
          <a:prstGeom prst="wedgeEllipseCallout">
            <a:avLst>
              <a:gd name="adj1" fmla="val -58699"/>
              <a:gd name="adj2" fmla="val 6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Nam</a:t>
            </a:r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2409825" y="2955925"/>
            <a:ext cx="2698750" cy="1311275"/>
            <a:chOff x="615" y="1388"/>
            <a:chExt cx="1700" cy="826"/>
          </a:xfrm>
        </p:grpSpPr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732" y="2010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615" y="1388"/>
              <a:ext cx="18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1658" y="1388"/>
              <a:ext cx="18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1680" y="172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B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624" y="172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609600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8" y="2074786"/>
            <a:ext cx="2057400" cy="131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6" y="3106056"/>
            <a:ext cx="15443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52163" y="177686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aphicFrame>
        <p:nvGraphicFramePr>
          <p:cNvPr id="1851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43202"/>
              </p:ext>
            </p:extLst>
          </p:nvPr>
        </p:nvGraphicFramePr>
        <p:xfrm>
          <a:off x="304800" y="754856"/>
          <a:ext cx="8382000" cy="5961338"/>
        </p:xfrm>
        <a:graphic>
          <a:graphicData uri="http://schemas.openxmlformats.org/drawingml/2006/table">
            <a:tbl>
              <a:tblPr/>
              <a:tblGrid>
                <a:gridCol w="5867400"/>
                <a:gridCol w="1752600"/>
                <a:gridCol w="762000"/>
              </a:tblGrid>
              <a:tr h="429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Cách đo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Kết quả đo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Đ/S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4cm</a:t>
                      </a: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5,5cm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4,6cm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2" name="Oval 40" descr="Walnut"/>
          <p:cNvSpPr>
            <a:spLocks noChangeArrowheads="1"/>
          </p:cNvSpPr>
          <p:nvPr/>
        </p:nvSpPr>
        <p:spPr bwMode="auto">
          <a:xfrm>
            <a:off x="8077200" y="1578433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3" name="Oval 41" descr="Walnut"/>
          <p:cNvSpPr>
            <a:spLocks noChangeArrowheads="1"/>
          </p:cNvSpPr>
          <p:nvPr/>
        </p:nvSpPr>
        <p:spPr bwMode="auto">
          <a:xfrm>
            <a:off x="8077200" y="36576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8" name="Oval 46" descr="Walnut"/>
          <p:cNvSpPr>
            <a:spLocks noChangeArrowheads="1"/>
          </p:cNvSpPr>
          <p:nvPr/>
        </p:nvSpPr>
        <p:spPr bwMode="auto">
          <a:xfrm>
            <a:off x="8077200" y="47244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9" name="Oval 47" descr="Walnut"/>
          <p:cNvSpPr>
            <a:spLocks noChangeArrowheads="1"/>
          </p:cNvSpPr>
          <p:nvPr/>
        </p:nvSpPr>
        <p:spPr bwMode="auto">
          <a:xfrm>
            <a:off x="8062686" y="25146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862" y="1176339"/>
            <a:ext cx="5214938" cy="1371600"/>
            <a:chOff x="497795" y="1522185"/>
            <a:chExt cx="5214938" cy="1371600"/>
          </a:xfrm>
        </p:grpSpPr>
        <p:grpSp>
          <p:nvGrpSpPr>
            <p:cNvPr id="10274" name="Group 72"/>
            <p:cNvGrpSpPr>
              <a:grpSpLocks/>
            </p:cNvGrpSpPr>
            <p:nvPr/>
          </p:nvGrpSpPr>
          <p:grpSpPr bwMode="auto">
            <a:xfrm>
              <a:off x="759733" y="1979385"/>
              <a:ext cx="4953000" cy="914400"/>
              <a:chOff x="-768" y="3360"/>
              <a:chExt cx="3120" cy="576"/>
            </a:xfrm>
          </p:grpSpPr>
          <p:sp>
            <p:nvSpPr>
              <p:cNvPr id="10315" name="AutoShape 12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316" name="Picture 13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17" name="Line 14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5" name="Group 71"/>
            <p:cNvGrpSpPr>
              <a:grpSpLocks/>
            </p:cNvGrpSpPr>
            <p:nvPr/>
          </p:nvGrpSpPr>
          <p:grpSpPr bwMode="auto">
            <a:xfrm>
              <a:off x="497795" y="1522185"/>
              <a:ext cx="3990975" cy="490538"/>
              <a:chOff x="318" y="2091"/>
              <a:chExt cx="2514" cy="309"/>
            </a:xfrm>
          </p:grpSpPr>
          <p:sp>
            <p:nvSpPr>
              <p:cNvPr id="10309" name="Line 65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10" name="Group 66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313" name="Oval 67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31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311" name="Oval 69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12" name="Text Box 70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6200" y="3366410"/>
            <a:ext cx="4953000" cy="1357313"/>
            <a:chOff x="-378505" y="2665185"/>
            <a:chExt cx="4953000" cy="1357313"/>
          </a:xfrm>
        </p:grpSpPr>
        <p:grpSp>
          <p:nvGrpSpPr>
            <p:cNvPr id="10276" name="Group 73"/>
            <p:cNvGrpSpPr>
              <a:grpSpLocks/>
            </p:cNvGrpSpPr>
            <p:nvPr/>
          </p:nvGrpSpPr>
          <p:grpSpPr bwMode="auto">
            <a:xfrm>
              <a:off x="-378505" y="3108098"/>
              <a:ext cx="4953000" cy="914400"/>
              <a:chOff x="-768" y="3360"/>
              <a:chExt cx="3120" cy="576"/>
            </a:xfrm>
          </p:grpSpPr>
          <p:sp>
            <p:nvSpPr>
              <p:cNvPr id="10306" name="AutoShape 74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307" name="Picture 75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08" name="Line 76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7" name="Group 77"/>
            <p:cNvGrpSpPr>
              <a:grpSpLocks/>
            </p:cNvGrpSpPr>
            <p:nvPr/>
          </p:nvGrpSpPr>
          <p:grpSpPr bwMode="auto">
            <a:xfrm>
              <a:off x="531133" y="2665185"/>
              <a:ext cx="3990975" cy="490538"/>
              <a:chOff x="318" y="2091"/>
              <a:chExt cx="2514" cy="309"/>
            </a:xfrm>
          </p:grpSpPr>
          <p:sp>
            <p:nvSpPr>
              <p:cNvPr id="10300" name="Line 78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1" name="Group 79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304" name="Oval 80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30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302" name="Oval 82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03" name="Text Box 83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09600" y="4331838"/>
            <a:ext cx="4953000" cy="1433512"/>
            <a:chOff x="545420" y="3822473"/>
            <a:chExt cx="4953000" cy="1433512"/>
          </a:xfrm>
        </p:grpSpPr>
        <p:grpSp>
          <p:nvGrpSpPr>
            <p:cNvPr id="10278" name="Group 104"/>
            <p:cNvGrpSpPr>
              <a:grpSpLocks/>
            </p:cNvGrpSpPr>
            <p:nvPr/>
          </p:nvGrpSpPr>
          <p:grpSpPr bwMode="auto">
            <a:xfrm rot="21456844">
              <a:off x="545420" y="4341585"/>
              <a:ext cx="4953000" cy="914400"/>
              <a:chOff x="-768" y="3360"/>
              <a:chExt cx="3120" cy="576"/>
            </a:xfrm>
          </p:grpSpPr>
          <p:sp>
            <p:nvSpPr>
              <p:cNvPr id="10297" name="AutoShape 105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298" name="Picture 106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9" name="Line 107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08"/>
            <p:cNvGrpSpPr>
              <a:grpSpLocks/>
            </p:cNvGrpSpPr>
            <p:nvPr/>
          </p:nvGrpSpPr>
          <p:grpSpPr bwMode="auto">
            <a:xfrm>
              <a:off x="759733" y="3822473"/>
              <a:ext cx="3990975" cy="490538"/>
              <a:chOff x="318" y="2091"/>
              <a:chExt cx="2514" cy="309"/>
            </a:xfrm>
          </p:grpSpPr>
          <p:sp>
            <p:nvSpPr>
              <p:cNvPr id="10291" name="Line 109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92" name="Group 110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295" name="Oval 111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9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293" name="Oval 113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94" name="Text Box 114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85800" y="2286001"/>
            <a:ext cx="4953000" cy="1385209"/>
            <a:chOff x="463926" y="4457698"/>
            <a:chExt cx="4953000" cy="1385209"/>
          </a:xfrm>
        </p:grpSpPr>
        <p:grpSp>
          <p:nvGrpSpPr>
            <p:cNvPr id="10280" name="Group 122"/>
            <p:cNvGrpSpPr>
              <a:grpSpLocks/>
            </p:cNvGrpSpPr>
            <p:nvPr/>
          </p:nvGrpSpPr>
          <p:grpSpPr bwMode="auto">
            <a:xfrm>
              <a:off x="463926" y="4928507"/>
              <a:ext cx="4953000" cy="914400"/>
              <a:chOff x="-768" y="3360"/>
              <a:chExt cx="3120" cy="576"/>
            </a:xfrm>
          </p:grpSpPr>
          <p:sp>
            <p:nvSpPr>
              <p:cNvPr id="10288" name="AutoShape 123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289" name="Picture 124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0" name="Line 125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1" name="Group 126"/>
            <p:cNvGrpSpPr>
              <a:grpSpLocks/>
            </p:cNvGrpSpPr>
            <p:nvPr/>
          </p:nvGrpSpPr>
          <p:grpSpPr bwMode="auto">
            <a:xfrm>
              <a:off x="593046" y="4457698"/>
              <a:ext cx="3990975" cy="490538"/>
              <a:chOff x="318" y="2091"/>
              <a:chExt cx="2514" cy="309"/>
            </a:xfrm>
          </p:grpSpPr>
          <p:sp>
            <p:nvSpPr>
              <p:cNvPr id="10282" name="Line 127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3" name="Group 128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286" name="Oval 129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8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284" name="Oval 131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85" name="Text Box 132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-105228" y="5486400"/>
            <a:ext cx="4953000" cy="1357313"/>
            <a:chOff x="-378505" y="2665185"/>
            <a:chExt cx="4953000" cy="1357313"/>
          </a:xfrm>
        </p:grpSpPr>
        <p:grpSp>
          <p:nvGrpSpPr>
            <p:cNvPr id="58" name="Group 73"/>
            <p:cNvGrpSpPr>
              <a:grpSpLocks/>
            </p:cNvGrpSpPr>
            <p:nvPr/>
          </p:nvGrpSpPr>
          <p:grpSpPr bwMode="auto">
            <a:xfrm>
              <a:off x="-378505" y="3108098"/>
              <a:ext cx="4953000" cy="914400"/>
              <a:chOff x="-768" y="3360"/>
              <a:chExt cx="3120" cy="576"/>
            </a:xfrm>
          </p:grpSpPr>
          <p:sp>
            <p:nvSpPr>
              <p:cNvPr id="66" name="AutoShape 74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67" name="Picture 75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ne 76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77"/>
            <p:cNvGrpSpPr>
              <a:grpSpLocks/>
            </p:cNvGrpSpPr>
            <p:nvPr/>
          </p:nvGrpSpPr>
          <p:grpSpPr bwMode="auto">
            <a:xfrm>
              <a:off x="531133" y="2665185"/>
              <a:ext cx="3990975" cy="490538"/>
              <a:chOff x="318" y="2091"/>
              <a:chExt cx="2514" cy="309"/>
            </a:xfrm>
          </p:grpSpPr>
          <p:sp>
            <p:nvSpPr>
              <p:cNvPr id="60" name="Line 78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79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64" name="Oval 80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62" name="Oval 82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Text Box 83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sp>
        <p:nvSpPr>
          <p:cNvPr id="69" name="Oval 47" descr="Walnut"/>
          <p:cNvSpPr>
            <a:spLocks noChangeArrowheads="1"/>
          </p:cNvSpPr>
          <p:nvPr/>
        </p:nvSpPr>
        <p:spPr bwMode="auto">
          <a:xfrm>
            <a:off x="8077200" y="58674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17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2" grpId="0" animBg="1"/>
      <p:bldP spid="18473" grpId="0" animBg="1"/>
      <p:bldP spid="18478" grpId="0" animBg="1"/>
      <p:bldP spid="18479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7400"/>
            <a:ext cx="11839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16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57773204"/>
              </p:ext>
            </p:extLst>
          </p:nvPr>
        </p:nvGraphicFramePr>
        <p:xfrm>
          <a:off x="3257548" y="4047280"/>
          <a:ext cx="9958385" cy="113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Bitmap Image" r:id="rId5" imgW="13161905" imgH="3153215" progId="Paint.Picture">
                  <p:embed/>
                </p:oleObj>
              </mc:Choice>
              <mc:Fallback>
                <p:oleObj name="Bitmap Image" r:id="rId5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87" b="34541"/>
                      <a:stretch>
                        <a:fillRect/>
                      </a:stretch>
                    </p:blipFill>
                    <p:spPr bwMode="auto">
                      <a:xfrm>
                        <a:off x="3257548" y="4047280"/>
                        <a:ext cx="9958385" cy="113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3209925" y="1295400"/>
            <a:ext cx="2133600" cy="685800"/>
            <a:chOff x="1152" y="816"/>
            <a:chExt cx="1344" cy="432"/>
          </a:xfrm>
        </p:grpSpPr>
        <p:sp>
          <p:nvSpPr>
            <p:cNvPr id="11281" name="Line 2"/>
            <p:cNvSpPr>
              <a:spLocks noChangeShapeType="1"/>
            </p:cNvSpPr>
            <p:nvPr/>
          </p:nvSpPr>
          <p:spPr bwMode="auto">
            <a:xfrm>
              <a:off x="1348" y="1248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152" y="8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M</a:t>
              </a:r>
            </a:p>
          </p:txBody>
        </p:sp>
        <p:sp>
          <p:nvSpPr>
            <p:cNvPr id="11283" name="Text Box 8"/>
            <p:cNvSpPr txBox="1">
              <a:spLocks noChangeArrowheads="1"/>
            </p:cNvSpPr>
            <p:nvPr/>
          </p:nvSpPr>
          <p:spPr bwMode="auto">
            <a:xfrm>
              <a:off x="2112" y="8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N</a:t>
              </a:r>
            </a:p>
          </p:txBody>
        </p:sp>
      </p:grp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3223219" y="3429000"/>
            <a:ext cx="2234603" cy="619125"/>
            <a:chOff x="1227" y="2016"/>
            <a:chExt cx="2295" cy="390"/>
          </a:xfrm>
        </p:grpSpPr>
        <p:sp>
          <p:nvSpPr>
            <p:cNvPr id="11278" name="Line 3"/>
            <p:cNvSpPr>
              <a:spLocks noChangeShapeType="1"/>
            </p:cNvSpPr>
            <p:nvPr/>
          </p:nvSpPr>
          <p:spPr bwMode="auto">
            <a:xfrm>
              <a:off x="1404" y="2400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Text Box 9"/>
            <p:cNvSpPr txBox="1">
              <a:spLocks noChangeArrowheads="1"/>
            </p:cNvSpPr>
            <p:nvPr/>
          </p:nvSpPr>
          <p:spPr bwMode="auto">
            <a:xfrm>
              <a:off x="1227" y="20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/>
                <a:t>C</a:t>
              </a:r>
            </a:p>
          </p:txBody>
        </p:sp>
        <p:sp>
          <p:nvSpPr>
            <p:cNvPr id="11280" name="Text Box 10"/>
            <p:cNvSpPr txBox="1">
              <a:spLocks noChangeArrowheads="1"/>
            </p:cNvSpPr>
            <p:nvPr/>
          </p:nvSpPr>
          <p:spPr bwMode="auto">
            <a:xfrm>
              <a:off x="3138" y="2041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D</a:t>
              </a:r>
            </a:p>
          </p:txBody>
        </p:sp>
      </p:grp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791200" y="3556000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CD = </a:t>
            </a:r>
            <a:r>
              <a:rPr lang="en-US" sz="2800" b="1" dirty="0" smtClean="0"/>
              <a:t>1 </a:t>
            </a:r>
            <a:r>
              <a:rPr lang="en-US" sz="2800" b="1" dirty="0"/>
              <a:t>inch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5358039" y="1600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MN = 2 cm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4495800" cy="3095625"/>
            <a:chOff x="0" y="0"/>
            <a:chExt cx="4495800" cy="3095625"/>
          </a:xfrm>
        </p:grpSpPr>
        <p:pic>
          <p:nvPicPr>
            <p:cNvPr id="1127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80010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AutoShape 17"/>
            <p:cNvSpPr>
              <a:spLocks noChangeArrowheads="1"/>
            </p:cNvSpPr>
            <p:nvPr/>
          </p:nvSpPr>
          <p:spPr bwMode="auto">
            <a:xfrm>
              <a:off x="762000" y="0"/>
              <a:ext cx="3733800" cy="1371600"/>
            </a:xfrm>
            <a:prstGeom prst="wedgeEllipseCallout">
              <a:avLst>
                <a:gd name="adj1" fmla="val -54083"/>
                <a:gd name="adj2" fmla="val 51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Nam </a:t>
              </a:r>
              <a:r>
                <a:rPr lang="en-US" sz="2000" b="1" dirty="0" err="1">
                  <a:solidFill>
                    <a:schemeClr val="tx1"/>
                  </a:solidFill>
                </a:rPr>
                <a:t>nói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đoạn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thẳng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DC &lt; MN vì </a:t>
              </a:r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&lt; 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514600"/>
            <a:ext cx="3352800" cy="4343400"/>
            <a:chOff x="0" y="2514600"/>
            <a:chExt cx="3352800" cy="4343400"/>
          </a:xfrm>
        </p:grpSpPr>
        <p:pic>
          <p:nvPicPr>
            <p:cNvPr id="1127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05325"/>
              <a:ext cx="7810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AutoShape 18"/>
            <p:cNvSpPr>
              <a:spLocks noChangeArrowheads="1"/>
            </p:cNvSpPr>
            <p:nvPr/>
          </p:nvSpPr>
          <p:spPr bwMode="auto">
            <a:xfrm>
              <a:off x="152400" y="2514600"/>
              <a:ext cx="3200400" cy="2133600"/>
            </a:xfrm>
            <a:prstGeom prst="cloudCallout">
              <a:avLst>
                <a:gd name="adj1" fmla="val -37875"/>
                <a:gd name="adj2" fmla="val 614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Lan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nói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nhìn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thấy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đoạn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thẳng</a:t>
              </a:r>
              <a:r>
                <a:rPr lang="en-US" sz="2000" b="1" dirty="0">
                  <a:solidFill>
                    <a:schemeClr val="tx1"/>
                  </a:solidFill>
                </a:rPr>
                <a:t> CD </a:t>
              </a:r>
              <a:r>
                <a:rPr lang="en-US" sz="2000" b="1" dirty="0" err="1">
                  <a:solidFill>
                    <a:schemeClr val="tx1"/>
                  </a:solidFill>
                </a:rPr>
                <a:t>dài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hơn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nên</a:t>
              </a:r>
              <a:r>
                <a:rPr lang="en-US" sz="2000" b="1" dirty="0">
                  <a:solidFill>
                    <a:schemeClr val="tx1"/>
                  </a:solidFill>
                </a:rPr>
                <a:t> DC &gt; MN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1095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8_Default Design</vt:lpstr>
      <vt:lpstr>11_Default Design</vt:lpstr>
      <vt:lpstr>12_Default Design</vt:lpstr>
      <vt:lpstr>13_Default Design</vt:lpstr>
      <vt:lpstr>14_Default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dụng: Khi nói ti vi 14 inch có nghĩa là đường chéo màn hình ti vi đó có độ dài là 14 inch.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MESSI</dc:creator>
  <cp:lastModifiedBy>admin</cp:lastModifiedBy>
  <cp:revision>87</cp:revision>
  <dcterms:created xsi:type="dcterms:W3CDTF">2017-10-16T05:03:20Z</dcterms:created>
  <dcterms:modified xsi:type="dcterms:W3CDTF">2020-10-18T14:26:19Z</dcterms:modified>
</cp:coreProperties>
</file>