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1B1A4-17C3-409F-896E-83F534030B73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DCAC5-C4DE-4354-B782-6C3BA0577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6D2B3C-F3C7-4D18-B25C-08F9FB8EE65E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655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5540" name="Notes Placeholder 2"/>
          <p:cNvSpPr>
            <a:spLocks noGrp="1"/>
          </p:cNvSpPr>
          <p:nvPr>
            <p:ph type="body" idx="1"/>
          </p:nvPr>
        </p:nvSpPr>
        <p:spPr>
          <a:xfrm>
            <a:off x="687388" y="4343400"/>
            <a:ext cx="5483225" cy="4113213"/>
          </a:xfrm>
          <a:noFill/>
        </p:spPr>
        <p:txBody>
          <a:bodyPr lIns="93662" tIns="46831" rIns="93662" bIns="46831"/>
          <a:lstStyle/>
          <a:p>
            <a:pPr eaLnBrk="1" hangingPunct="1"/>
            <a:endParaRPr lang="vi-VN" altLang="vi-VN" smtClean="0">
              <a:latin typeface="Arial" charset="0"/>
            </a:endParaRPr>
          </a:p>
        </p:txBody>
      </p:sp>
      <p:sp>
        <p:nvSpPr>
          <p:cNvPr id="655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831" rIns="93662" bIns="46831" anchor="b"/>
          <a:lstStyle>
            <a:lvl1pPr defTabSz="936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D26A2DB-D148-427A-9A5A-2AD5F581E084}" type="slidenum">
              <a:rPr lang="en-US" altLang="vi-VN" sz="1200">
                <a:latin typeface="Times New Roman" pitchFamily="18" charset="0"/>
              </a:rPr>
              <a:pPr algn="r" eaLnBrk="1" hangingPunct="1"/>
              <a:t>1</a:t>
            </a:fld>
            <a:endParaRPr lang="en-US" altLang="vi-VN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A9595B-6B4A-4EEE-876E-9762E235E59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FAB833-386B-4A1D-8E03-E0BCABC6B48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87960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A42D18-0746-4F37-990C-DD023CC56CED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9A3794-133E-4EA8-B69F-A77A9FE4E6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TIET%20101%20VAN%207%20CHUAN\Mo%20uoc%20ngay%20mai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file:///D:\MEDIA\Am-thanh-tra-loi-dung-www_nhacchuongvui_com.mp3" TargetMode="External"/><Relationship Id="rId1" Type="http://schemas.openxmlformats.org/officeDocument/2006/relationships/audio" Target="file:///D:\MEDIA\Am-thanh-tra-loi-sai-www_nhacchuongvui_com.mp3" TargetMode="Externa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Bi&#7875;n%20&#273;&#7865;p.do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N&#243;i%20%20v&#7899;i%20em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rot="1690082">
            <a:off x="1066800" y="2327275"/>
            <a:ext cx="755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vi-VN">
                <a:solidFill>
                  <a:schemeClr val="accent1"/>
                </a:solidFill>
                <a:latin typeface=".VnUniverseH" pitchFamily="34" charset="0"/>
                <a:cs typeface="Arial" charset="0"/>
                <a:sym typeface="Webdings" pitchFamily="18" charset="2"/>
              </a:rPr>
              <a:t>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 rot="1690082">
            <a:off x="609600" y="2403475"/>
            <a:ext cx="755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vi-VN">
                <a:solidFill>
                  <a:schemeClr val="accent1"/>
                </a:solidFill>
                <a:latin typeface=".VnUniverseH" pitchFamily="34" charset="0"/>
                <a:cs typeface="Arial" charset="0"/>
                <a:sym typeface="Webdings" pitchFamily="18" charset="2"/>
              </a:rPr>
              <a:t>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eaLnBrk="1" hangingPunct="1"/>
            <a:endParaRPr lang="vi-VN" altLang="vi-VN" b="1">
              <a:cs typeface="Arial" charset="0"/>
            </a:endParaRPr>
          </a:p>
        </p:txBody>
      </p:sp>
      <p:pic>
        <p:nvPicPr>
          <p:cNvPr id="5125" name="Picture 8" descr="j01963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0500"/>
            <a:ext cx="892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85738" y="3235325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78859" name="AutoShape 11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8860" name="AutoShape 12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8862" name="AutoShape 14"/>
          <p:cNvSpPr>
            <a:spLocks noChangeArrowheads="1"/>
          </p:cNvSpPr>
          <p:nvPr/>
        </p:nvSpPr>
        <p:spPr bwMode="auto">
          <a:xfrm>
            <a:off x="4348163" y="182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8863" name="AutoShape 15"/>
          <p:cNvSpPr>
            <a:spLocks noChangeArrowheads="1"/>
          </p:cNvSpPr>
          <p:nvPr/>
        </p:nvSpPr>
        <p:spPr bwMode="auto">
          <a:xfrm>
            <a:off x="76200" y="1449388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5131" name="Picture 1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8124031" y="145257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9"/>
          <p:cNvSpPr>
            <a:spLocks noChangeArrowheads="1"/>
          </p:cNvSpPr>
          <p:nvPr/>
        </p:nvSpPr>
        <p:spPr bwMode="auto">
          <a:xfrm>
            <a:off x="1790700" y="531813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78868" name="AutoShape 20"/>
          <p:cNvSpPr>
            <a:spLocks noChangeArrowheads="1"/>
          </p:cNvSpPr>
          <p:nvPr/>
        </p:nvSpPr>
        <p:spPr bwMode="auto">
          <a:xfrm>
            <a:off x="8528050" y="1449388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134" name="AutoShape 22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 sz="3200">
              <a:latin typeface="Times New Roman" pitchFamily="18" charset="0"/>
            </a:endParaRPr>
          </a:p>
        </p:txBody>
      </p:sp>
      <p:sp>
        <p:nvSpPr>
          <p:cNvPr id="78876" name="AutoShape 28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78877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30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6388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31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638" y="5919788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Freeform 36"/>
          <p:cNvSpPr>
            <a:spLocks/>
          </p:cNvSpPr>
          <p:nvPr/>
        </p:nvSpPr>
        <p:spPr bwMode="gray">
          <a:xfrm>
            <a:off x="609600" y="4343400"/>
            <a:ext cx="606425" cy="555625"/>
          </a:xfrm>
          <a:custGeom>
            <a:avLst/>
            <a:gdLst>
              <a:gd name="T0" fmla="*/ 2147483647 w 382"/>
              <a:gd name="T1" fmla="*/ 2147483647 h 350"/>
              <a:gd name="T2" fmla="*/ 2147483647 w 382"/>
              <a:gd name="T3" fmla="*/ 0 h 350"/>
              <a:gd name="T4" fmla="*/ 2147483647 w 382"/>
              <a:gd name="T5" fmla="*/ 2147483647 h 350"/>
              <a:gd name="T6" fmla="*/ 2147483647 w 382"/>
              <a:gd name="T7" fmla="*/ 0 h 350"/>
              <a:gd name="T8" fmla="*/ 2147483647 w 382"/>
              <a:gd name="T9" fmla="*/ 2147483647 h 350"/>
              <a:gd name="T10" fmla="*/ 2147483647 w 382"/>
              <a:gd name="T11" fmla="*/ 2147483647 h 350"/>
              <a:gd name="T12" fmla="*/ 2147483647 w 382"/>
              <a:gd name="T13" fmla="*/ 2147483647 h 350"/>
              <a:gd name="T14" fmla="*/ 2147483647 w 382"/>
              <a:gd name="T15" fmla="*/ 2147483647 h 350"/>
              <a:gd name="T16" fmla="*/ 2147483647 w 382"/>
              <a:gd name="T17" fmla="*/ 2147483647 h 350"/>
              <a:gd name="T18" fmla="*/ 2147483647 w 382"/>
              <a:gd name="T19" fmla="*/ 2147483647 h 350"/>
              <a:gd name="T20" fmla="*/ 2147483647 w 382"/>
              <a:gd name="T21" fmla="*/ 2147483647 h 350"/>
              <a:gd name="T22" fmla="*/ 0 w 382"/>
              <a:gd name="T23" fmla="*/ 2147483647 h 350"/>
              <a:gd name="T24" fmla="*/ 2147483647 w 382"/>
              <a:gd name="T25" fmla="*/ 2147483647 h 3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Freeform 37"/>
          <p:cNvSpPr>
            <a:spLocks/>
          </p:cNvSpPr>
          <p:nvPr/>
        </p:nvSpPr>
        <p:spPr bwMode="gray">
          <a:xfrm>
            <a:off x="2268538" y="4351338"/>
            <a:ext cx="107950" cy="134937"/>
          </a:xfrm>
          <a:custGeom>
            <a:avLst/>
            <a:gdLst>
              <a:gd name="T0" fmla="*/ 0 w 68"/>
              <a:gd name="T1" fmla="*/ 2147483647 h 85"/>
              <a:gd name="T2" fmla="*/ 2147483647 w 68"/>
              <a:gd name="T3" fmla="*/ 2147483647 h 85"/>
              <a:gd name="T4" fmla="*/ 2147483647 w 68"/>
              <a:gd name="T5" fmla="*/ 0 h 85"/>
              <a:gd name="T6" fmla="*/ 2147483647 w 68"/>
              <a:gd name="T7" fmla="*/ 2147483647 h 85"/>
              <a:gd name="T8" fmla="*/ 2147483647 w 68"/>
              <a:gd name="T9" fmla="*/ 2147483647 h 85"/>
              <a:gd name="T10" fmla="*/ 2147483647 w 68"/>
              <a:gd name="T11" fmla="*/ 2147483647 h 85"/>
              <a:gd name="T12" fmla="*/ 2147483647 w 68"/>
              <a:gd name="T13" fmla="*/ 2147483647 h 85"/>
              <a:gd name="T14" fmla="*/ 2147483647 w 68"/>
              <a:gd name="T15" fmla="*/ 2147483647 h 85"/>
              <a:gd name="T16" fmla="*/ 2147483647 w 68"/>
              <a:gd name="T17" fmla="*/ 2147483647 h 85"/>
              <a:gd name="T18" fmla="*/ 2147483647 w 68"/>
              <a:gd name="T19" fmla="*/ 2147483647 h 85"/>
              <a:gd name="T20" fmla="*/ 0 w 68"/>
              <a:gd name="T21" fmla="*/ 2147483647 h 85"/>
              <a:gd name="T22" fmla="*/ 2147483647 w 68"/>
              <a:gd name="T23" fmla="*/ 2147483647 h 85"/>
              <a:gd name="T24" fmla="*/ 0 w 68"/>
              <a:gd name="T25" fmla="*/ 2147483647 h 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" h="85">
                <a:moveTo>
                  <a:pt x="0" y="20"/>
                </a:moveTo>
                <a:lnTo>
                  <a:pt x="27" y="30"/>
                </a:lnTo>
                <a:lnTo>
                  <a:pt x="33" y="0"/>
                </a:lnTo>
                <a:lnTo>
                  <a:pt x="39" y="30"/>
                </a:lnTo>
                <a:lnTo>
                  <a:pt x="67" y="20"/>
                </a:lnTo>
                <a:lnTo>
                  <a:pt x="45" y="42"/>
                </a:lnTo>
                <a:lnTo>
                  <a:pt x="67" y="62"/>
                </a:lnTo>
                <a:lnTo>
                  <a:pt x="39" y="52"/>
                </a:lnTo>
                <a:lnTo>
                  <a:pt x="33" y="84"/>
                </a:lnTo>
                <a:lnTo>
                  <a:pt x="27" y="52"/>
                </a:lnTo>
                <a:lnTo>
                  <a:pt x="0" y="62"/>
                </a:lnTo>
                <a:lnTo>
                  <a:pt x="21" y="42"/>
                </a:lnTo>
                <a:lnTo>
                  <a:pt x="0" y="20"/>
                </a:lnTo>
              </a:path>
            </a:pathLst>
          </a:cu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Freeform 39"/>
          <p:cNvSpPr>
            <a:spLocks/>
          </p:cNvSpPr>
          <p:nvPr/>
        </p:nvSpPr>
        <p:spPr bwMode="gray">
          <a:xfrm>
            <a:off x="1219200" y="2895600"/>
            <a:ext cx="606425" cy="555625"/>
          </a:xfrm>
          <a:custGeom>
            <a:avLst/>
            <a:gdLst>
              <a:gd name="T0" fmla="*/ 2147483647 w 382"/>
              <a:gd name="T1" fmla="*/ 2147483647 h 350"/>
              <a:gd name="T2" fmla="*/ 2147483647 w 382"/>
              <a:gd name="T3" fmla="*/ 0 h 350"/>
              <a:gd name="T4" fmla="*/ 2147483647 w 382"/>
              <a:gd name="T5" fmla="*/ 2147483647 h 350"/>
              <a:gd name="T6" fmla="*/ 2147483647 w 382"/>
              <a:gd name="T7" fmla="*/ 0 h 350"/>
              <a:gd name="T8" fmla="*/ 2147483647 w 382"/>
              <a:gd name="T9" fmla="*/ 2147483647 h 350"/>
              <a:gd name="T10" fmla="*/ 2147483647 w 382"/>
              <a:gd name="T11" fmla="*/ 2147483647 h 350"/>
              <a:gd name="T12" fmla="*/ 2147483647 w 382"/>
              <a:gd name="T13" fmla="*/ 2147483647 h 350"/>
              <a:gd name="T14" fmla="*/ 2147483647 w 382"/>
              <a:gd name="T15" fmla="*/ 2147483647 h 350"/>
              <a:gd name="T16" fmla="*/ 2147483647 w 382"/>
              <a:gd name="T17" fmla="*/ 2147483647 h 350"/>
              <a:gd name="T18" fmla="*/ 2147483647 w 382"/>
              <a:gd name="T19" fmla="*/ 2147483647 h 350"/>
              <a:gd name="T20" fmla="*/ 2147483647 w 382"/>
              <a:gd name="T21" fmla="*/ 2147483647 h 350"/>
              <a:gd name="T22" fmla="*/ 0 w 382"/>
              <a:gd name="T23" fmla="*/ 2147483647 h 350"/>
              <a:gd name="T24" fmla="*/ 2147483647 w 382"/>
              <a:gd name="T25" fmla="*/ 2147483647 h 3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8" name="Picture 42" descr="post-60-10813407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190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90751" y="3959670"/>
            <a:ext cx="64023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32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altLang="vi-VN" sz="32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rgbClr val="0000FF"/>
                </a:solidFill>
                <a:latin typeface="Times New Roman" pitchFamily="18" charset="0"/>
              </a:rPr>
              <a:t>Hoàng</a:t>
            </a:r>
            <a:r>
              <a:rPr lang="en-US" altLang="vi-VN" sz="3200" b="1" i="1" dirty="0" smtClean="0">
                <a:solidFill>
                  <a:srgbClr val="0000FF"/>
                </a:solidFill>
                <a:latin typeface="Times New Roman" pitchFamily="18" charset="0"/>
              </a:rPr>
              <a:t> Long</a:t>
            </a:r>
            <a:endParaRPr lang="en-US" altLang="vi-VN" sz="3200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altLang="vi-VN" sz="3200" b="1" i="1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altLang="vi-VN" sz="3200" b="1" i="1" dirty="0">
                <a:solidFill>
                  <a:srgbClr val="0000FF"/>
                </a:solidFill>
                <a:latin typeface="Times New Roman" pitchFamily="18" charset="0"/>
              </a:rPr>
              <a:t> THCS </a:t>
            </a:r>
            <a:r>
              <a:rPr lang="en-US" altLang="vi-VN" sz="3200" b="1" i="1" dirty="0" smtClean="0">
                <a:solidFill>
                  <a:srgbClr val="0000FF"/>
                </a:solidFill>
                <a:latin typeface="Times New Roman" pitchFamily="18" charset="0"/>
              </a:rPr>
              <a:t>Long </a:t>
            </a:r>
            <a:r>
              <a:rPr lang="en-US" altLang="vi-VN" sz="3200" b="1" i="1" dirty="0" err="1" smtClean="0">
                <a:solidFill>
                  <a:srgbClr val="0000FF"/>
                </a:solidFill>
                <a:latin typeface="Times New Roman" pitchFamily="18" charset="0"/>
              </a:rPr>
              <a:t>Biên</a:t>
            </a:r>
            <a:endParaRPr lang="en-US" altLang="vi-VN" sz="3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50" name="Freeform 39"/>
          <p:cNvSpPr>
            <a:spLocks/>
          </p:cNvSpPr>
          <p:nvPr/>
        </p:nvSpPr>
        <p:spPr bwMode="gray">
          <a:xfrm>
            <a:off x="7237413" y="3173413"/>
            <a:ext cx="606425" cy="555625"/>
          </a:xfrm>
          <a:custGeom>
            <a:avLst/>
            <a:gdLst>
              <a:gd name="T0" fmla="*/ 2147483647 w 382"/>
              <a:gd name="T1" fmla="*/ 2147483647 h 350"/>
              <a:gd name="T2" fmla="*/ 2147483647 w 382"/>
              <a:gd name="T3" fmla="*/ 0 h 350"/>
              <a:gd name="T4" fmla="*/ 2147483647 w 382"/>
              <a:gd name="T5" fmla="*/ 2147483647 h 350"/>
              <a:gd name="T6" fmla="*/ 2147483647 w 382"/>
              <a:gd name="T7" fmla="*/ 0 h 350"/>
              <a:gd name="T8" fmla="*/ 2147483647 w 382"/>
              <a:gd name="T9" fmla="*/ 2147483647 h 350"/>
              <a:gd name="T10" fmla="*/ 2147483647 w 382"/>
              <a:gd name="T11" fmla="*/ 2147483647 h 350"/>
              <a:gd name="T12" fmla="*/ 2147483647 w 382"/>
              <a:gd name="T13" fmla="*/ 2147483647 h 350"/>
              <a:gd name="T14" fmla="*/ 2147483647 w 382"/>
              <a:gd name="T15" fmla="*/ 2147483647 h 350"/>
              <a:gd name="T16" fmla="*/ 2147483647 w 382"/>
              <a:gd name="T17" fmla="*/ 2147483647 h 350"/>
              <a:gd name="T18" fmla="*/ 2147483647 w 382"/>
              <a:gd name="T19" fmla="*/ 2147483647 h 350"/>
              <a:gd name="T20" fmla="*/ 2147483647 w 382"/>
              <a:gd name="T21" fmla="*/ 2147483647 h 350"/>
              <a:gd name="T22" fmla="*/ 0 w 382"/>
              <a:gd name="T23" fmla="*/ 2147483647 h 350"/>
              <a:gd name="T24" fmla="*/ 2147483647 w 382"/>
              <a:gd name="T25" fmla="*/ 2147483647 h 35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82" h="350">
                <a:moveTo>
                  <a:pt x="153" y="153"/>
                </a:moveTo>
                <a:lnTo>
                  <a:pt x="95" y="0"/>
                </a:lnTo>
                <a:lnTo>
                  <a:pt x="191" y="128"/>
                </a:lnTo>
                <a:lnTo>
                  <a:pt x="284" y="0"/>
                </a:lnTo>
                <a:lnTo>
                  <a:pt x="227" y="153"/>
                </a:lnTo>
                <a:lnTo>
                  <a:pt x="381" y="175"/>
                </a:lnTo>
                <a:lnTo>
                  <a:pt x="226" y="196"/>
                </a:lnTo>
                <a:lnTo>
                  <a:pt x="284" y="349"/>
                </a:lnTo>
                <a:lnTo>
                  <a:pt x="191" y="221"/>
                </a:lnTo>
                <a:lnTo>
                  <a:pt x="95" y="349"/>
                </a:lnTo>
                <a:lnTo>
                  <a:pt x="152" y="198"/>
                </a:lnTo>
                <a:lnTo>
                  <a:pt x="0" y="175"/>
                </a:lnTo>
                <a:lnTo>
                  <a:pt x="153" y="153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9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WordArt 37"/>
          <p:cNvSpPr>
            <a:spLocks noChangeArrowheads="1" noChangeShapeType="1" noTextEdit="1"/>
          </p:cNvSpPr>
          <p:nvPr/>
        </p:nvSpPr>
        <p:spPr bwMode="auto">
          <a:xfrm>
            <a:off x="1169988" y="1752600"/>
            <a:ext cx="7204075" cy="3879850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CÓ MẶT TRONG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HỌC TRỰC TUYẾN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52" name="WordArt 38"/>
          <p:cNvSpPr>
            <a:spLocks noChangeArrowheads="1" noChangeShapeType="1" noTextEdit="1"/>
          </p:cNvSpPr>
          <p:nvPr/>
        </p:nvSpPr>
        <p:spPr bwMode="auto">
          <a:xfrm>
            <a:off x="2628900" y="2593975"/>
            <a:ext cx="4252913" cy="911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993366"/>
                </a:solidFill>
                <a:effectLst>
                  <a:outerShdw dist="28398" dir="3806097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học 6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4273550" y="1992313"/>
            <a:ext cx="995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95338" y="1093788"/>
            <a:ext cx="841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7977188" y="5310188"/>
            <a:ext cx="995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66FF33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6130925" y="303213"/>
            <a:ext cx="995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  <a:latin typeface=".VnArial Narrow" pitchFamily="34" charset="0"/>
                <a:sym typeface="Webdings" pitchFamily="18" charset="2"/>
              </a:rPr>
              <a:t></a:t>
            </a:r>
          </a:p>
        </p:txBody>
      </p:sp>
      <p:sp>
        <p:nvSpPr>
          <p:cNvPr id="5157" name="Slide Number Placeholder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39387B-8717-4135-9F40-5C9836677D72}" type="slidenum">
              <a:rPr lang="en-US" altLang="vi-VN" sz="1400">
                <a:latin typeface="Times New Roman" pitchFamily="18" charset="0"/>
              </a:rPr>
              <a:pPr algn="r" eaLnBrk="1" hangingPunct="1"/>
              <a:t>1</a:t>
            </a:fld>
            <a:endParaRPr lang="en-US" altLang="vi-VN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07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77"/>
                </p:tgtEl>
              </p:cMediaNode>
            </p:audio>
          </p:childTnLst>
        </p:cTn>
      </p:par>
    </p:tnLst>
    <p:bldLst>
      <p:bldP spid="78858" grpId="0" animBg="1"/>
      <p:bldP spid="78874" grpId="0" animBg="1"/>
      <p:bldP spid="42" grpId="0"/>
      <p:bldP spid="42" grpId="1"/>
      <p:bldP spid="43" grpId="0"/>
      <p:bldP spid="43" grpId="1"/>
      <p:bldP spid="45" grpId="0"/>
      <p:bldP spid="45" grpId="1"/>
      <p:bldP spid="46" grpId="0"/>
      <p:bldP spid="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817563" y="638175"/>
            <a:ext cx="24098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Lưu ý: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323850" y="1785938"/>
            <a:ext cx="8229600" cy="3544887"/>
            <a:chOff x="395536" y="2200275"/>
            <a:chExt cx="8229600" cy="3544838"/>
          </a:xfrm>
        </p:grpSpPr>
        <p:grpSp>
          <p:nvGrpSpPr>
            <p:cNvPr id="33796" name="Group 1"/>
            <p:cNvGrpSpPr>
              <a:grpSpLocks/>
            </p:cNvGrpSpPr>
            <p:nvPr/>
          </p:nvGrpSpPr>
          <p:grpSpPr bwMode="auto">
            <a:xfrm>
              <a:off x="395536" y="2200275"/>
              <a:ext cx="8229600" cy="3544838"/>
              <a:chOff x="395536" y="2200275"/>
              <a:chExt cx="8229600" cy="354483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95536" y="2200275"/>
                <a:ext cx="8229600" cy="35146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801" name="Text Box 7"/>
              <p:cNvSpPr txBox="1">
                <a:spLocks noChangeArrowheads="1"/>
              </p:cNvSpPr>
              <p:nvPr/>
            </p:nvSpPr>
            <p:spPr bwMode="auto">
              <a:xfrm>
                <a:off x="539552" y="2420888"/>
                <a:ext cx="7772400" cy="3324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3500">
                    <a:latin typeface="Times New Roman" pitchFamily="18" charset="0"/>
                  </a:rPr>
                  <a:t>Em có thể nháy nút </a:t>
                </a:r>
                <a:r>
                  <a:rPr lang="en-US" altLang="en-US" sz="3500" b="1">
                    <a:solidFill>
                      <a:srgbClr val="0000FF"/>
                    </a:solidFill>
                    <a:latin typeface="Times New Roman" pitchFamily="18" charset="0"/>
                  </a:rPr>
                  <a:t>Copy</a:t>
                </a:r>
                <a:r>
                  <a:rPr lang="en-US" altLang="en-US" sz="3500">
                    <a:latin typeface="Times New Roman" pitchFamily="18" charset="0"/>
                  </a:rPr>
                  <a:t>       </a:t>
                </a:r>
                <a:r>
                  <a:rPr lang="en-US" altLang="en-US" sz="3500" b="1">
                    <a:solidFill>
                      <a:srgbClr val="0000FF"/>
                    </a:solidFill>
                    <a:latin typeface="Times New Roman" pitchFamily="18" charset="0"/>
                  </a:rPr>
                  <a:t>Cut</a:t>
                </a:r>
                <a:r>
                  <a:rPr lang="en-US" altLang="en-US" sz="3500">
                    <a:latin typeface="Times New Roman" pitchFamily="18" charset="0"/>
                  </a:rPr>
                  <a:t>       một lần và nháy nút </a:t>
                </a:r>
                <a:r>
                  <a:rPr lang="en-US" altLang="en-US" sz="3500" b="1">
                    <a:solidFill>
                      <a:srgbClr val="0000FF"/>
                    </a:solidFill>
                    <a:latin typeface="Times New Roman" pitchFamily="18" charset="0"/>
                  </a:rPr>
                  <a:t>Paste</a:t>
                </a:r>
                <a:r>
                  <a:rPr lang="en-US" altLang="en-US" sz="3500">
                    <a:latin typeface="Times New Roman" pitchFamily="18" charset="0"/>
                  </a:rPr>
                  <a:t>      nhiều lần để sao chép, di chuyển cùng một nội dung vào nhiều vị trí khác nhau. </a:t>
                </a:r>
              </a:p>
            </p:txBody>
          </p:sp>
        </p:grpSp>
        <p:pic>
          <p:nvPicPr>
            <p:cNvPr id="3379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768" y="3320998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803" y="2579974"/>
              <a:ext cx="609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232" y="2566480"/>
              <a:ext cx="609600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57742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9088" y="2457450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buFont typeface="Wingdings" pitchFamily="2" charset="2"/>
              <a:buNone/>
              <a:defRPr/>
            </a:pP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altLang="en-US" sz="36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3600" b="1" i="1" kern="0" dirty="0" smtClean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altLang="en-US" sz="3600" b="1" i="1" kern="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altLang="en-US" sz="36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kern="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kern="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b="1" i="1" kern="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3600" b="1" i="1" kern="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altLang="en-US" sz="3600" b="1" i="1" kern="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6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kern="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kern="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b="1" kern="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18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2975" y="381000"/>
            <a:ext cx="7591425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Thao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tác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sao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chép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và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thao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tác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di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chuyển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khác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nhau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ở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đặc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điểm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FF3300"/>
                </a:solidFill>
                <a:cs typeface="Times New Roman" pitchFamily="18" charset="0"/>
              </a:rPr>
              <a:t>nào</a:t>
            </a:r>
            <a:r>
              <a:rPr lang="en-US" altLang="en-US" sz="3800" b="1" i="1" dirty="0" smtClean="0">
                <a:solidFill>
                  <a:srgbClr val="FF33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90500" y="249238"/>
            <a:ext cx="60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51BA7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82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6477000"/>
            <a:ext cx="3810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88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798513" y="1343025"/>
            <a:ext cx="2033587" cy="41751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2800" b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   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8113" y="2260600"/>
            <a:ext cx="844550" cy="549275"/>
          </a:xfrm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3549650"/>
            <a:ext cx="833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765550" y="1997075"/>
            <a:ext cx="5153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Để quay lại thao tác trước đó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765550" y="3549650"/>
            <a:ext cx="490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Để quay lại thao tác sau đó</a:t>
            </a: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747713" y="320675"/>
            <a:ext cx="7739062" cy="2570163"/>
          </a:xfrm>
          <a:prstGeom prst="cloudCallout">
            <a:avLst>
              <a:gd name="adj1" fmla="val 36736"/>
              <a:gd name="adj2" fmla="val 1634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    </a:t>
            </a:r>
            <a:r>
              <a:rPr lang="en-US" sz="2800" b="1" dirty="0">
                <a:latin typeface="+mn-lt"/>
              </a:rPr>
              <a:t>Nếu thao tác sai </a:t>
            </a: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không theo ý muốn,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làm cách nào để khôi phục lại trạng thái của văn bản trước đó?</a:t>
            </a:r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747713" y="1974850"/>
            <a:ext cx="2352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Nút lệnh Undo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781050" y="3316288"/>
            <a:ext cx="2514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Nút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lệnh</a:t>
            </a:r>
            <a:r>
              <a:rPr lang="en-US" sz="3200" b="1" dirty="0">
                <a:latin typeface="Times New Roman" pitchFamily="18" charset="0"/>
              </a:rPr>
              <a:t> Redo</a:t>
            </a:r>
          </a:p>
        </p:txBody>
      </p:sp>
    </p:spTree>
    <p:extLst>
      <p:ext uri="{BB962C8B-B14F-4D97-AF65-F5344CB8AC3E}">
        <p14:creationId xmlns:p14="http://schemas.microsoft.com/office/powerpoint/2010/main" val="21634147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8" grpId="0" animBg="1"/>
      <p:bldP spid="60428" grpId="1" animBg="1"/>
      <p:bldP spid="60449" grpId="0"/>
      <p:bldP spid="604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658812" y="530225"/>
            <a:ext cx="6580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544" y="1219200"/>
            <a:ext cx="77882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Nhóm lệnh </a:t>
            </a: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Editing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nằm bên phải dải lệnh </a:t>
            </a: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, có hai lệnh </a:t>
            </a:r>
          </a:p>
          <a:p>
            <a:pPr>
              <a:defRPr/>
            </a:pP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. Để tìm hoặc thay thế, em nháy lệnh Replace để hiện </a:t>
            </a:r>
          </a:p>
          <a:p>
            <a:pPr>
              <a:defRPr/>
            </a:pP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thị hộp thoại </a:t>
            </a: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and Replace</a:t>
            </a:r>
            <a:r>
              <a:rPr lang="pt-B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1" y="2667000"/>
            <a:ext cx="16414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103313" y="854075"/>
            <a:ext cx="692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Để tìm một từ (hay dãy kí tự), em nháy chuột mở trang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của hộp thoại. Sau đó thực hiện ác bước tìm kiếm</a:t>
            </a:r>
          </a:p>
        </p:txBody>
      </p:sp>
      <p:pic>
        <p:nvPicPr>
          <p:cNvPr id="378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976438"/>
            <a:ext cx="49498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5362575" y="3951288"/>
            <a:ext cx="293688" cy="639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695700" y="3095625"/>
            <a:ext cx="293688" cy="639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09888" y="2709863"/>
            <a:ext cx="267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1. Gõ nội dung cần tìm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03713" y="3362325"/>
            <a:ext cx="2865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2. Nháy Find Next để tìm</a:t>
            </a:r>
          </a:p>
        </p:txBody>
      </p:sp>
    </p:spTree>
    <p:extLst>
      <p:ext uri="{BB962C8B-B14F-4D97-AF65-F5344CB8AC3E}">
        <p14:creationId xmlns:p14="http://schemas.microsoft.com/office/powerpoint/2010/main" val="18974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95388" y="344488"/>
            <a:ext cx="6489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968500"/>
            <a:ext cx="78867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2571750" y="3733800"/>
            <a:ext cx="158750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294063" y="4446588"/>
            <a:ext cx="158750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86225" y="5095875"/>
            <a:ext cx="160338" cy="487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19825" y="5162550"/>
            <a:ext cx="160338" cy="485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51125" y="3478213"/>
            <a:ext cx="2665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Gõ nội dung cần thay thế.</a:t>
            </a:r>
            <a:endParaRPr lang="en-US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52813" y="4262438"/>
            <a:ext cx="232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Gõ nội dung thay thế</a:t>
            </a:r>
            <a:r>
              <a:rPr lang="pt-BR"/>
              <a:t>.</a:t>
            </a: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1963" y="5162550"/>
            <a:ext cx="2376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Nháy Replace để thay thế</a:t>
            </a:r>
            <a:r>
              <a:rPr lang="pt-BR" sz="1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r>
              <a:rPr lang="pt-BR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83275" y="4610100"/>
            <a:ext cx="267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Nháy Find Next để tìm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17563" y="638175"/>
            <a:ext cx="24098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Lưu ý: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468313" y="2006600"/>
            <a:ext cx="7772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500" b="1" dirty="0" err="1">
                <a:latin typeface="Times New Roman" pitchFamily="18" charset="0"/>
              </a:rPr>
              <a:t>Nếu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chắc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chắn</a:t>
            </a:r>
            <a:r>
              <a:rPr lang="en-US" altLang="en-US" sz="3500" b="1" dirty="0">
                <a:latin typeface="Times New Roman" pitchFamily="18" charset="0"/>
              </a:rPr>
              <a:t>, </a:t>
            </a:r>
            <a:r>
              <a:rPr lang="en-US" altLang="en-US" sz="3500" b="1" dirty="0" err="1">
                <a:latin typeface="Times New Roman" pitchFamily="18" charset="0"/>
              </a:rPr>
              <a:t>em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có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thể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nháy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nút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</a:rPr>
              <a:t>Replace All </a:t>
            </a:r>
            <a:r>
              <a:rPr lang="en-US" altLang="en-US" sz="3500" b="1" dirty="0" err="1">
                <a:latin typeface="Times New Roman" pitchFamily="18" charset="0"/>
              </a:rPr>
              <a:t>để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thay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thế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tất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cả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các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cụm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từ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cần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tìm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bằng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cụm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từ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thay</a:t>
            </a:r>
            <a:r>
              <a:rPr lang="en-US" altLang="en-US" sz="3500" b="1" dirty="0">
                <a:latin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</a:rPr>
              <a:t>thế</a:t>
            </a:r>
            <a:endParaRPr lang="en-US" altLang="en-US" sz="35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AutoShape 2"/>
          <p:cNvSpPr>
            <a:spLocks noChangeArrowheads="1"/>
          </p:cNvSpPr>
          <p:nvPr/>
        </p:nvSpPr>
        <p:spPr bwMode="auto">
          <a:xfrm>
            <a:off x="4608513" y="4230688"/>
            <a:ext cx="4419600" cy="73977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Nhấn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phím Backspace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1012" name="AutoShape 20"/>
          <p:cNvSpPr>
            <a:spLocks noChangeArrowheads="1"/>
          </p:cNvSpPr>
          <p:nvPr/>
        </p:nvSpPr>
        <p:spPr bwMode="auto">
          <a:xfrm>
            <a:off x="519113" y="1776413"/>
            <a:ext cx="8070850" cy="17478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200" b="1" u="sng" smtClean="0">
                <a:solidFill>
                  <a:srgbClr val="FF0000"/>
                </a:solidFill>
                <a:latin typeface="+mn-lt"/>
              </a:rPr>
              <a:t>Câu hỏi 1</a:t>
            </a:r>
            <a:r>
              <a:rPr lang="en-US" sz="3200" b="1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vi-VN" altLang="vi-VN" sz="3200" b="1" smtClean="0">
                <a:solidFill>
                  <a:srgbClr val="0000FF"/>
                </a:solidFill>
                <a:latin typeface="+mn-lt"/>
              </a:rPr>
              <a:t>Khi thực hiện một thao tác (xoá, sao chép, di chuyển…) phần văn bản nào đó, </a:t>
            </a:r>
            <a:r>
              <a:rPr lang="en-US" altLang="vi-VN" sz="3200" b="1" smtClean="0">
                <a:solidFill>
                  <a:srgbClr val="0000FF"/>
                </a:solidFill>
                <a:latin typeface="+mn-lt"/>
              </a:rPr>
              <a:t>t</a:t>
            </a:r>
            <a:r>
              <a:rPr lang="vi-VN" altLang="vi-VN" sz="3200" b="1" smtClean="0">
                <a:solidFill>
                  <a:srgbClr val="0000FF"/>
                </a:solidFill>
                <a:latin typeface="+mn-lt"/>
              </a:rPr>
              <a:t>rước hết cần phải làm gì ?</a:t>
            </a:r>
          </a:p>
        </p:txBody>
      </p:sp>
      <p:sp>
        <p:nvSpPr>
          <p:cNvPr id="341013" name="AutoShape 21"/>
          <p:cNvSpPr>
            <a:spLocks noChangeArrowheads="1"/>
          </p:cNvSpPr>
          <p:nvPr/>
        </p:nvSpPr>
        <p:spPr bwMode="auto">
          <a:xfrm>
            <a:off x="295275" y="4241800"/>
            <a:ext cx="3646488" cy="7620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A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Nhấn phím Delete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1014" name="AutoShape 22"/>
          <p:cNvSpPr>
            <a:spLocks noChangeArrowheads="1"/>
          </p:cNvSpPr>
          <p:nvPr/>
        </p:nvSpPr>
        <p:spPr bwMode="auto">
          <a:xfrm>
            <a:off x="4651375" y="5035550"/>
            <a:ext cx="4035425" cy="831850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D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Nháy nút lệnh Undo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1015" name="AutoShape 23"/>
          <p:cNvSpPr>
            <a:spLocks noChangeArrowheads="1"/>
          </p:cNvSpPr>
          <p:nvPr/>
        </p:nvSpPr>
        <p:spPr bwMode="auto">
          <a:xfrm>
            <a:off x="187325" y="5111750"/>
            <a:ext cx="3940175" cy="755650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Chọn phần văn bản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Am-thanh-tra-loi-sai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3025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m-thanh-tra-loi-sai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2346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m-thanh-tra-loi-sai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5030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m-thanh-tra-loi-dung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3" y="3822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m-thanh-tra-loi-sai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338" y="6076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187325" y="5111750"/>
            <a:ext cx="3940175" cy="755650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 Chọn phần văn bản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73" name="WordArt 2"/>
          <p:cNvSpPr>
            <a:spLocks noChangeArrowheads="1" noChangeShapeType="1" noTextEdit="1"/>
          </p:cNvSpPr>
          <p:nvPr/>
        </p:nvSpPr>
        <p:spPr bwMode="auto">
          <a:xfrm>
            <a:off x="1914525" y="252413"/>
            <a:ext cx="5281613" cy="804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713478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1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1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1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1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1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0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1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2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0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0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2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99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1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013"/>
                  </p:tgtEl>
                </p:cond>
              </p:nextCondLst>
            </p:seq>
          </p:childTnLst>
        </p:cTn>
      </p:par>
    </p:tnLst>
    <p:bldLst>
      <p:bldP spid="340994" grpId="0" animBg="1"/>
      <p:bldP spid="341012" grpId="0" animBg="1"/>
      <p:bldP spid="341013" grpId="0" animBg="1"/>
      <p:bldP spid="341014" grpId="0" animBg="1"/>
      <p:bldP spid="34101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20725" y="3008313"/>
            <a:ext cx="523875" cy="512762"/>
          </a:xfrm>
          <a:prstGeom prst="ellips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5813" y="773113"/>
            <a:ext cx="7824787" cy="647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96913" y="2073275"/>
            <a:ext cx="7986712" cy="6461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Tạo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0725" y="2924175"/>
            <a:ext cx="8008938" cy="1192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Di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4850" y="4159250"/>
            <a:ext cx="79216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Nối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675" y="4821238"/>
            <a:ext cx="7880350" cy="1190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Sao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25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36" y="768"/>
            <a:chExt cx="5424" cy="3552"/>
          </a:xfrm>
        </p:grpSpPr>
        <p:pic>
          <p:nvPicPr>
            <p:cNvPr id="4403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68"/>
              <a:ext cx="542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68"/>
              <a:ext cx="480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0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2416175" y="442913"/>
            <a:ext cx="4310063" cy="804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779463" y="1544638"/>
            <a:ext cx="8355012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4800"/>
              </a:lnSpc>
              <a:spcBef>
                <a:spcPts val="600"/>
              </a:spcBef>
              <a:defRPr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- Học lại bài. </a:t>
            </a:r>
          </a:p>
          <a:p>
            <a:pPr algn="just">
              <a:lnSpc>
                <a:spcPts val="4800"/>
              </a:lnSpc>
              <a:spcBef>
                <a:spcPts val="600"/>
              </a:spcBef>
              <a:defRPr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- Xem trước mục 4 của bài: </a:t>
            </a:r>
          </a:p>
          <a:p>
            <a:pPr indent="514350" algn="just">
              <a:lnSpc>
                <a:spcPts val="4800"/>
              </a:lnSpc>
              <a:spcBef>
                <a:spcPts val="600"/>
              </a:spcBef>
              <a:defRPr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Chỉnh sửa nhanh – Tìm kiếm và thay thế.</a:t>
            </a:r>
          </a:p>
          <a:p>
            <a:pPr algn="just">
              <a:lnSpc>
                <a:spcPts val="4800"/>
              </a:lnSpc>
              <a:spcBef>
                <a:spcPts val="600"/>
              </a:spcBef>
              <a:defRPr/>
            </a:pPr>
            <a:r>
              <a:rPr lang="en-US" altLang="vi-VN" sz="4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- Làm bài tập 1, 3 (SGK/115, 116)</a:t>
            </a:r>
          </a:p>
          <a:p>
            <a:pPr algn="ctr">
              <a:lnSpc>
                <a:spcPts val="4800"/>
              </a:lnSpc>
              <a:spcBef>
                <a:spcPts val="600"/>
              </a:spcBef>
              <a:defRPr/>
            </a:pP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vi-VN" sz="40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Nếu nhà có máy tính</a:t>
            </a:r>
            <a:r>
              <a:rPr lang="en-US" alt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algn="just">
              <a:lnSpc>
                <a:spcPts val="4800"/>
              </a:lnSpc>
              <a:spcBef>
                <a:spcPts val="600"/>
              </a:spcBef>
              <a:defRPr/>
            </a:pPr>
            <a:endParaRPr lang="en-US" altLang="vi-VN" sz="4000" b="1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084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 animBg="1"/>
      <p:bldP spid="48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/>
          <p:cNvSpPr>
            <a:spLocks noChangeShapeType="1"/>
          </p:cNvSpPr>
          <p:nvPr/>
        </p:nvSpPr>
        <p:spPr bwMode="auto">
          <a:xfrm>
            <a:off x="-2971800" y="5715000"/>
            <a:ext cx="914400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000125"/>
            <a:ext cx="4724400" cy="3086100"/>
            <a:chOff x="144" y="720"/>
            <a:chExt cx="2976" cy="1944"/>
          </a:xfrm>
        </p:grpSpPr>
        <p:sp>
          <p:nvSpPr>
            <p:cNvPr id="25623" name="Rectangle 13"/>
            <p:cNvSpPr>
              <a:spLocks noChangeArrowheads="1"/>
            </p:cNvSpPr>
            <p:nvPr/>
          </p:nvSpPr>
          <p:spPr bwMode="auto">
            <a:xfrm>
              <a:off x="288" y="960"/>
              <a:ext cx="2832" cy="1704"/>
            </a:xfrm>
            <a:prstGeom prst="rect">
              <a:avLst/>
            </a:prstGeom>
            <a:noFill/>
            <a:ln w="57150" cmpd="thickThin" algn="ctr">
              <a:solidFill>
                <a:srgbClr val="CC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</a:rPr>
                <a:t>                   </a:t>
              </a:r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</a:rPr>
                <a:t>Biển đẹp</a:t>
              </a:r>
            </a:p>
            <a:p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</a:rPr>
                <a:t>           Một ngày mới bắt đầu. Buổi sớm nắng sáng. Những cánh buồm nâu trên biển được nắng chiếu vào hồng rực lên như đàn bướm múa lượn giữa trời xanh.</a:t>
              </a:r>
            </a:p>
          </p:txBody>
        </p:sp>
        <p:grpSp>
          <p:nvGrpSpPr>
            <p:cNvPr id="25624" name="Group 14"/>
            <p:cNvGrpSpPr>
              <a:grpSpLocks/>
            </p:cNvGrpSpPr>
            <p:nvPr/>
          </p:nvGrpSpPr>
          <p:grpSpPr bwMode="auto">
            <a:xfrm>
              <a:off x="144" y="720"/>
              <a:ext cx="624" cy="576"/>
              <a:chOff x="144" y="1176"/>
              <a:chExt cx="586" cy="625"/>
            </a:xfrm>
          </p:grpSpPr>
          <p:grpSp>
            <p:nvGrpSpPr>
              <p:cNvPr id="25625" name="Group 15"/>
              <p:cNvGrpSpPr>
                <a:grpSpLocks/>
              </p:cNvGrpSpPr>
              <p:nvPr/>
            </p:nvGrpSpPr>
            <p:grpSpPr bwMode="auto">
              <a:xfrm rot="5400000">
                <a:off x="124" y="1196"/>
                <a:ext cx="625" cy="586"/>
                <a:chOff x="1872" y="1824"/>
                <a:chExt cx="2014" cy="1821"/>
              </a:xfrm>
            </p:grpSpPr>
            <p:sp>
              <p:nvSpPr>
                <p:cNvPr id="68624" name="AutoShape 16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19" y="2504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625" name="AutoShape 17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7" y="2472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626" name="AutoShape 18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4" y="3439"/>
                  <a:ext cx="308" cy="207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0" name="Oval 19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5631" name="Oval 20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8629" name="Oval 21"/>
                <p:cNvSpPr>
                  <a:spLocks noChangeArrowheads="1"/>
                </p:cNvSpPr>
                <p:nvPr/>
              </p:nvSpPr>
              <p:spPr bwMode="gray">
                <a:xfrm>
                  <a:off x="2252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3" name="Oval 22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68631" name="Oval 23"/>
                <p:cNvSpPr>
                  <a:spLocks noChangeArrowheads="1"/>
                </p:cNvSpPr>
                <p:nvPr/>
              </p:nvSpPr>
              <p:spPr bwMode="gray">
                <a:xfrm>
                  <a:off x="2332" y="2068"/>
                  <a:ext cx="1091" cy="109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35" name="Oval 24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  <p:sp>
            <p:nvSpPr>
              <p:cNvPr id="68633" name="Text Box 25"/>
              <p:cNvSpPr txBox="1">
                <a:spLocks noChangeArrowheads="1"/>
              </p:cNvSpPr>
              <p:nvPr/>
            </p:nvSpPr>
            <p:spPr bwMode="gray">
              <a:xfrm>
                <a:off x="355" y="1296"/>
                <a:ext cx="239" cy="3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953000" y="1000125"/>
            <a:ext cx="4191000" cy="2717800"/>
            <a:chOff x="142" y="722"/>
            <a:chExt cx="2978" cy="1712"/>
          </a:xfrm>
        </p:grpSpPr>
        <p:sp>
          <p:nvSpPr>
            <p:cNvPr id="25610" name="Rectangle 27"/>
            <p:cNvSpPr>
              <a:spLocks noChangeArrowheads="1"/>
            </p:cNvSpPr>
            <p:nvPr/>
          </p:nvSpPr>
          <p:spPr bwMode="auto">
            <a:xfrm>
              <a:off x="286" y="960"/>
              <a:ext cx="2834" cy="1474"/>
            </a:xfrm>
            <a:prstGeom prst="rect">
              <a:avLst/>
            </a:prstGeom>
            <a:noFill/>
            <a:ln w="57150" cmpd="thickThin" algn="ctr">
              <a:solidFill>
                <a:srgbClr val="CC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</a:rPr>
                <a:t>                   </a:t>
              </a:r>
              <a:r>
                <a:rPr lang="en-US" sz="2400" b="1">
                  <a:solidFill>
                    <a:srgbClr val="002060"/>
                  </a:solidFill>
                  <a:latin typeface="Times New Roman" pitchFamily="18" charset="0"/>
                </a:rPr>
                <a:t>Biển đẹp</a:t>
              </a:r>
            </a:p>
            <a:p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</a:rPr>
                <a:t>Một ngày mới bắt đầu. Những cánh buồm nâu trên biển được nắng chiếu vào hồng rực lên như đàn bướm múa lượn giữa trời xanh.</a:t>
              </a:r>
            </a:p>
          </p:txBody>
        </p:sp>
        <p:grpSp>
          <p:nvGrpSpPr>
            <p:cNvPr id="25611" name="Group 28"/>
            <p:cNvGrpSpPr>
              <a:grpSpLocks/>
            </p:cNvGrpSpPr>
            <p:nvPr/>
          </p:nvGrpSpPr>
          <p:grpSpPr bwMode="auto">
            <a:xfrm>
              <a:off x="142" y="722"/>
              <a:ext cx="625" cy="576"/>
              <a:chOff x="142" y="1178"/>
              <a:chExt cx="587" cy="625"/>
            </a:xfrm>
          </p:grpSpPr>
          <p:grpSp>
            <p:nvGrpSpPr>
              <p:cNvPr id="25612" name="Group 29"/>
              <p:cNvGrpSpPr>
                <a:grpSpLocks/>
              </p:cNvGrpSpPr>
              <p:nvPr/>
            </p:nvGrpSpPr>
            <p:grpSpPr bwMode="auto">
              <a:xfrm rot="5400000">
                <a:off x="123" y="1197"/>
                <a:ext cx="625" cy="587"/>
                <a:chOff x="1872" y="1823"/>
                <a:chExt cx="2014" cy="1822"/>
              </a:xfrm>
            </p:grpSpPr>
            <p:sp>
              <p:nvSpPr>
                <p:cNvPr id="68638" name="AutoShape 3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1" y="2529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639" name="AutoShape 3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8" y="2493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640" name="AutoShape 3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64"/>
                  <a:ext cx="308" cy="207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17" name="Oval 33"/>
                <p:cNvSpPr>
                  <a:spLocks noChangeArrowheads="1"/>
                </p:cNvSpPr>
                <p:nvPr/>
              </p:nvSpPr>
              <p:spPr bwMode="gray">
                <a:xfrm>
                  <a:off x="2073" y="1823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5618" name="Oval 3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8643" name="Oval 35"/>
                <p:cNvSpPr>
                  <a:spLocks noChangeArrowheads="1"/>
                </p:cNvSpPr>
                <p:nvPr/>
              </p:nvSpPr>
              <p:spPr bwMode="gray">
                <a:xfrm>
                  <a:off x="2253" y="2001"/>
                  <a:ext cx="1262" cy="12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20" name="Oval 36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68645" name="Oval 37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4" cy="10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vi-VN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22" name="Oval 38"/>
                <p:cNvSpPr>
                  <a:spLocks noChangeArrowheads="1"/>
                </p:cNvSpPr>
                <p:nvPr/>
              </p:nvSpPr>
              <p:spPr bwMode="gray">
                <a:xfrm>
                  <a:off x="2334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</p:grpSp>
          <p:sp>
            <p:nvSpPr>
              <p:cNvPr id="68647" name="Text Box 39"/>
              <p:cNvSpPr txBox="1">
                <a:spLocks noChangeArrowheads="1"/>
              </p:cNvSpPr>
              <p:nvPr/>
            </p:nvSpPr>
            <p:spPr bwMode="gray">
              <a:xfrm>
                <a:off x="355" y="1296"/>
                <a:ext cx="240" cy="3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25605" name="Rectangle 50"/>
          <p:cNvSpPr>
            <a:spLocks noChangeArrowheads="1"/>
          </p:cNvSpPr>
          <p:nvPr/>
        </p:nvSpPr>
        <p:spPr bwMode="auto">
          <a:xfrm>
            <a:off x="685800" y="518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vi-VN" sz="2400"/>
          </a:p>
        </p:txBody>
      </p:sp>
      <p:sp>
        <p:nvSpPr>
          <p:cNvPr id="68657" name="Rectangle 49"/>
          <p:cNvSpPr>
            <a:spLocks noChangeArrowheads="1"/>
          </p:cNvSpPr>
          <p:nvPr/>
        </p:nvSpPr>
        <p:spPr bwMode="auto">
          <a:xfrm>
            <a:off x="371475" y="4171950"/>
            <a:ext cx="8358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- Đoạn văn trong hình 1 và hình 2 khác nhau ở điểm nào? Đánh dấu điểm khác nhau đó.</a:t>
            </a:r>
          </a:p>
        </p:txBody>
      </p:sp>
      <p:sp>
        <p:nvSpPr>
          <p:cNvPr id="25607" name="Rectangle 51"/>
          <p:cNvSpPr>
            <a:spLocks noChangeArrowheads="1"/>
          </p:cNvSpPr>
          <p:nvPr/>
        </p:nvSpPr>
        <p:spPr bwMode="auto">
          <a:xfrm>
            <a:off x="990600" y="5184775"/>
            <a:ext cx="13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vi-VN" sz="2400">
              <a:latin typeface="Times New Roman" pitchFamily="18" charset="0"/>
            </a:endParaRPr>
          </a:p>
        </p:txBody>
      </p:sp>
      <p:sp>
        <p:nvSpPr>
          <p:cNvPr id="68660" name="Rectangle 52"/>
          <p:cNvSpPr>
            <a:spLocks noChangeArrowheads="1"/>
          </p:cNvSpPr>
          <p:nvPr/>
        </p:nvSpPr>
        <p:spPr bwMode="auto">
          <a:xfrm>
            <a:off x="357188" y="5172075"/>
            <a:ext cx="8372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Từ đoạn văn trong hình 1 em làm thế nào để có đoạn văn giống hình 2?</a:t>
            </a:r>
          </a:p>
        </p:txBody>
      </p:sp>
      <p:sp>
        <p:nvSpPr>
          <p:cNvPr id="25609" name="WordArt 2"/>
          <p:cNvSpPr>
            <a:spLocks noChangeArrowheads="1" noChangeShapeType="1" noTextEdit="1"/>
          </p:cNvSpPr>
          <p:nvPr/>
        </p:nvSpPr>
        <p:spPr bwMode="auto">
          <a:xfrm>
            <a:off x="1914525" y="252413"/>
            <a:ext cx="5281613" cy="804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solidFill>
                  <a:srgbClr val="0000FF"/>
                </a:solidFill>
                <a:latin typeface="Times New Roman"/>
                <a:cs typeface="Times New Roman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97449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7" grpId="0"/>
      <p:bldP spid="686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52400" y="1963738"/>
            <a:ext cx="8991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solidFill>
                  <a:srgbClr val="FF0000"/>
                </a:solidFill>
                <a:latin typeface="Times New Roman" pitchFamily="18" charset="0"/>
              </a:rPr>
              <a:t>CHÚC CÁC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3249059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79450"/>
            <a:ext cx="8916987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524000" y="2362200"/>
            <a:ext cx="5867400" cy="205740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>
                <a:solidFill>
                  <a:srgbClr val="FF0000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98244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938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Ví dụ 1: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339975" y="1557338"/>
            <a:ext cx="4392613" cy="45259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b="1" i="1" smtClean="0"/>
              <a:t>Trăng ơi … từ đâu đến?</a:t>
            </a:r>
          </a:p>
          <a:p>
            <a:pPr eaLnBrk="1" hangingPunct="1">
              <a:buFont typeface="Arial" charset="0"/>
              <a:buNone/>
            </a:pPr>
            <a:r>
              <a:rPr lang="en-US" b="1" i="1" smtClean="0"/>
              <a:t>Hay biển xanh diệu kì</a:t>
            </a:r>
          </a:p>
          <a:p>
            <a:pPr eaLnBrk="1" hangingPunct="1">
              <a:buFont typeface="Arial" charset="0"/>
              <a:buNone/>
            </a:pPr>
            <a:r>
              <a:rPr lang="en-US" b="1" i="1" smtClean="0"/>
              <a:t>Trăng tròn như mắt cá</a:t>
            </a:r>
          </a:p>
          <a:p>
            <a:pPr eaLnBrk="1" hangingPunct="1">
              <a:buFont typeface="Arial" charset="0"/>
              <a:buNone/>
            </a:pPr>
            <a:r>
              <a:rPr lang="en-US" b="1" i="1" smtClean="0"/>
              <a:t>Chẳng bao giờ chớp mi</a:t>
            </a:r>
          </a:p>
          <a:p>
            <a:pPr eaLnBrk="1" hangingPunct="1">
              <a:buFont typeface="Arial" charset="0"/>
              <a:buNone/>
            </a:pPr>
            <a:endParaRPr lang="en-US" b="1" i="1" smtClean="0"/>
          </a:p>
          <a:p>
            <a:pPr eaLnBrk="1" hangingPunct="1">
              <a:buFont typeface="Arial" charset="0"/>
              <a:buNone/>
            </a:pPr>
            <a:r>
              <a:rPr lang="en-US" b="1" i="1" smtClean="0"/>
              <a:t>Trăng ơi … từ đâu đến</a:t>
            </a:r>
          </a:p>
          <a:p>
            <a:pPr eaLnBrk="1" hangingPunct="1">
              <a:buFont typeface="Arial" charset="0"/>
              <a:buNone/>
            </a:pPr>
            <a:r>
              <a:rPr lang="en-US" b="1" i="1" smtClean="0"/>
              <a:t>Hay từ cánh rừng xa</a:t>
            </a:r>
          </a:p>
          <a:p>
            <a:pPr eaLnBrk="1" hangingPunct="1">
              <a:buFont typeface="Arial" charset="0"/>
              <a:buNone/>
            </a:pPr>
            <a:r>
              <a:rPr lang="en-US" b="1" i="1" smtClean="0"/>
              <a:t>Trăng hồng như quả chín</a:t>
            </a:r>
          </a:p>
          <a:p>
            <a:pPr eaLnBrk="1" hangingPunct="1">
              <a:buFont typeface="Arial" charset="0"/>
              <a:buNone/>
            </a:pPr>
            <a:r>
              <a:rPr lang="en-US" b="1" i="1" smtClean="0"/>
              <a:t>Lửng lơ lên trước nhà</a:t>
            </a:r>
          </a:p>
        </p:txBody>
      </p:sp>
    </p:spTree>
    <p:extLst>
      <p:ext uri="{BB962C8B-B14F-4D97-AF65-F5344CB8AC3E}">
        <p14:creationId xmlns:p14="http://schemas.microsoft.com/office/powerpoint/2010/main" val="283977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cs typeface="Times New Roman" pitchFamily="18" charset="0"/>
              </a:rPr>
              <a:t>Ví dụ 2: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06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7500" y="2743200"/>
            <a:ext cx="8229600" cy="2197100"/>
            <a:chOff x="317326" y="3686175"/>
            <a:chExt cx="8077200" cy="2409825"/>
          </a:xfrm>
        </p:grpSpPr>
        <p:sp>
          <p:nvSpPr>
            <p:cNvPr id="2" name="Rounded Rectangle 1"/>
            <p:cNvSpPr/>
            <p:nvPr/>
          </p:nvSpPr>
          <p:spPr>
            <a:xfrm>
              <a:off x="317326" y="3686175"/>
              <a:ext cx="8077200" cy="240982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3" name="Text Box 14"/>
            <p:cNvSpPr txBox="1">
              <a:spLocks noChangeArrowheads="1"/>
            </p:cNvSpPr>
            <p:nvPr/>
          </p:nvSpPr>
          <p:spPr bwMode="auto">
            <a:xfrm>
              <a:off x="479429" y="4057821"/>
              <a:ext cx="7772400" cy="192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vi-VN" altLang="en-US" sz="3600">
                  <a:latin typeface="Times New Roman" pitchFamily="18" charset="0"/>
                </a:rPr>
                <a:t>Sao chép phần văn bản là giữ nguyên phần văn bản đó ở vị trí gốc, đồng thời sao nội dung đó vào vị trí khác.</a:t>
              </a:r>
              <a:endParaRPr lang="en-US" altLang="en-US" sz="3600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17500" y="1303338"/>
            <a:ext cx="7654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3. Sao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chép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di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chuyển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văn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81000" y="228600"/>
            <a:ext cx="83820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84DE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vi-VN" sz="28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altLang="vi-V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44</a:t>
            </a:r>
            <a:r>
              <a:rPr lang="en-US" alt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BÀI 15: CHỈNH SỬA VĂN BẢN (T2)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2600" y="2033588"/>
            <a:ext cx="26193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00FF"/>
                </a:solidFill>
                <a:latin typeface="+mn-lt"/>
              </a:rPr>
              <a:t>a) Sao </a:t>
            </a:r>
            <a:r>
              <a:rPr lang="en-US" sz="3200" b="1" i="1" dirty="0" err="1">
                <a:solidFill>
                  <a:srgbClr val="0000FF"/>
                </a:solidFill>
                <a:latin typeface="+mn-lt"/>
              </a:rPr>
              <a:t>chép</a:t>
            </a:r>
            <a:r>
              <a:rPr lang="en-US" sz="3200" b="1" i="1" dirty="0">
                <a:solidFill>
                  <a:srgbClr val="0000FF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7891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"/>
          <p:cNvSpPr>
            <a:spLocks noChangeArrowheads="1"/>
          </p:cNvSpPr>
          <p:nvPr/>
        </p:nvSpPr>
        <p:spPr bwMode="auto">
          <a:xfrm>
            <a:off x="496888" y="82550"/>
            <a:ext cx="8185150" cy="107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Để sao chép phần văn bản em thực hiện như thế nào?</a:t>
            </a:r>
            <a:endParaRPr lang="en-US" altLang="en-US" sz="3200" b="1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163" y="1293813"/>
            <a:ext cx="8834437" cy="3992562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602" name="Rectangle 4"/>
          <p:cNvSpPr>
            <a:spLocks noGrp="1" noChangeArrowheads="1"/>
          </p:cNvSpPr>
          <p:nvPr>
            <p:ph idx="1"/>
          </p:nvPr>
        </p:nvSpPr>
        <p:spPr>
          <a:xfrm>
            <a:off x="292100" y="1365250"/>
            <a:ext cx="8699500" cy="3921125"/>
          </a:xfrm>
        </p:spPr>
        <p:txBody>
          <a:bodyPr>
            <a:normAutofit/>
          </a:bodyPr>
          <a:lstStyle/>
          <a:p>
            <a:pPr eaLnBrk="1" hangingPunct="1">
              <a:lnSpc>
                <a:spcPts val="43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36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Các bước sao chép văn bản:</a:t>
            </a:r>
          </a:p>
          <a:p>
            <a:pPr lvl="1" eaLnBrk="1" hangingPunct="1">
              <a:lnSpc>
                <a:spcPts val="43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3200" smtClean="0">
                <a:latin typeface="Arial" charset="0"/>
                <a:cs typeface="Arial" charset="0"/>
              </a:rPr>
              <a:t> 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B1: </a:t>
            </a:r>
            <a:r>
              <a:rPr lang="vi-VN" altLang="en-US" sz="3200" b="1" smtClean="0">
                <a:cs typeface="Arial" charset="0"/>
              </a:rPr>
              <a:t>Chọn phần văn bản muốn sao chép.</a:t>
            </a:r>
          </a:p>
          <a:p>
            <a:pPr lvl="1" eaLnBrk="1" hangingPunct="1">
              <a:lnSpc>
                <a:spcPts val="43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B2: </a:t>
            </a:r>
            <a:r>
              <a:rPr lang="en-US" altLang="en-US" sz="3200" b="1" smtClean="0">
                <a:latin typeface="Arial" charset="0"/>
                <a:cs typeface="Arial" charset="0"/>
              </a:rPr>
              <a:t>Vào Home/</a:t>
            </a:r>
            <a:r>
              <a:rPr lang="vi-VN" altLang="en-US" sz="3200" b="1" smtClean="0">
                <a:cs typeface="Arial" charset="0"/>
              </a:rPr>
              <a:t>Copy </a:t>
            </a:r>
            <a:endParaRPr lang="en-US" altLang="en-US" sz="3200" b="1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43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</a:t>
            </a: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: </a:t>
            </a:r>
            <a:r>
              <a:rPr lang="vi-VN" altLang="en-US" sz="3200" b="1" smtClean="0">
                <a:cs typeface="Arial" charset="0"/>
              </a:rPr>
              <a:t>Đưa con trỏ soạn thảo tới vị trí cần sao chép </a:t>
            </a: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đến</a:t>
            </a:r>
            <a:r>
              <a:rPr lang="en-US" altLang="en-US" sz="3200" b="1" smtClean="0"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lnSpc>
                <a:spcPts val="43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</a:t>
            </a: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: </a:t>
            </a:r>
            <a:r>
              <a:rPr lang="en-US" altLang="en-US" sz="3200" b="1" smtClean="0">
                <a:latin typeface="Arial" charset="0"/>
                <a:cs typeface="Arial" charset="0"/>
              </a:rPr>
              <a:t>Vào Home/</a:t>
            </a:r>
            <a:r>
              <a:rPr lang="vi-VN" altLang="en-US" sz="3200" b="1" smtClean="0">
                <a:cs typeface="Arial" charset="0"/>
              </a:rPr>
              <a:t>Paste</a:t>
            </a:r>
            <a:r>
              <a:rPr lang="en-US" altLang="en-US" sz="3200" b="1" smtClean="0">
                <a:latin typeface="Arial" charset="0"/>
                <a:cs typeface="Arial" charset="0"/>
              </a:rPr>
              <a:t>       </a:t>
            </a:r>
            <a:endParaRPr lang="vi-VN" altLang="en-US" sz="3200" b="1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60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297363"/>
            <a:ext cx="644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4" descr="C:\Users\E5-473\Desktop\BÀI 15-CHỈNH SỬA VĂN BẢN\word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91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/>
          <p:cNvSpPr>
            <a:spLocks noChangeArrowheads="1"/>
          </p:cNvSpPr>
          <p:nvPr/>
        </p:nvSpPr>
        <p:spPr bwMode="auto">
          <a:xfrm>
            <a:off x="496888" y="5419725"/>
            <a:ext cx="7881937" cy="10779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Ngoài cách sao chép phần văn bản trên, em còn thực hiện cách nào?</a:t>
            </a:r>
            <a:endParaRPr lang="en-US" altLang="en-US" sz="3200" b="1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92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47675" y="1449388"/>
            <a:ext cx="8229600" cy="2844800"/>
            <a:chOff x="327029" y="3379597"/>
            <a:chExt cx="8077200" cy="3591842"/>
          </a:xfrm>
        </p:grpSpPr>
        <p:sp>
          <p:nvSpPr>
            <p:cNvPr id="12" name="Rounded Rectangle 11"/>
            <p:cNvSpPr/>
            <p:nvPr/>
          </p:nvSpPr>
          <p:spPr>
            <a:xfrm>
              <a:off x="327029" y="3379597"/>
              <a:ext cx="8077200" cy="328517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79723" y="4057076"/>
              <a:ext cx="7771812" cy="29143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just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vi-VN" altLang="en-US" sz="3600" b="1" dirty="0">
                  <a:latin typeface="+mn-lt"/>
                </a:rPr>
                <a:t> Di chuyển phần văn bản là sao chép nội dung đó vào vị trí khác, đồng thời xóa phần văn bản đó ở vị trí gốc.</a:t>
              </a:r>
            </a:p>
          </p:txBody>
        </p:sp>
      </p:grpSp>
      <p:sp>
        <p:nvSpPr>
          <p:cNvPr id="31747" name="Rectangle 14"/>
          <p:cNvSpPr>
            <a:spLocks noChangeArrowheads="1"/>
          </p:cNvSpPr>
          <p:nvPr/>
        </p:nvSpPr>
        <p:spPr bwMode="auto">
          <a:xfrm>
            <a:off x="603250" y="576263"/>
            <a:ext cx="3108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0000FF"/>
                </a:solidFill>
                <a:cs typeface="Arial" charset="0"/>
              </a:rPr>
              <a:t>b) Di chuyển:</a:t>
            </a:r>
          </a:p>
        </p:txBody>
      </p:sp>
    </p:spTree>
    <p:extLst>
      <p:ext uri="{BB962C8B-B14F-4D97-AF65-F5344CB8AC3E}">
        <p14:creationId xmlns:p14="http://schemas.microsoft.com/office/powerpoint/2010/main" val="1137626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 descr="C:\Users\E5-473\Desktop\BÀI 15-CHỈNH SỬA VĂN BẢN\word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912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"/>
          <p:cNvSpPr>
            <a:spLocks noChangeArrowheads="1"/>
          </p:cNvSpPr>
          <p:nvPr/>
        </p:nvSpPr>
        <p:spPr bwMode="auto">
          <a:xfrm>
            <a:off x="496888" y="68263"/>
            <a:ext cx="7881937" cy="1077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Để di chuyển phần văn bản em thực hiện như thế nào?</a:t>
            </a:r>
            <a:endParaRPr lang="en-US" altLang="en-US" sz="3200" b="1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1938" y="1316038"/>
            <a:ext cx="8470900" cy="4027487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496888" y="1382713"/>
            <a:ext cx="8185150" cy="3960812"/>
          </a:xfrm>
        </p:spPr>
        <p:txBody>
          <a:bodyPr/>
          <a:lstStyle/>
          <a:p>
            <a:pPr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Các bước di chuyển văn bản: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en-US" sz="3200" b="1" smtClean="0">
                <a:latin typeface="Arial" charset="0"/>
                <a:cs typeface="Arial" charset="0"/>
              </a:rPr>
              <a:t> 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B1: </a:t>
            </a:r>
            <a:r>
              <a:rPr lang="vi-VN" altLang="en-US" sz="3200" b="1" smtClean="0">
                <a:cs typeface="Arial" charset="0"/>
              </a:rPr>
              <a:t>Chọn phần văn bản muốn </a:t>
            </a:r>
            <a:r>
              <a:rPr lang="en-US" altLang="en-US" sz="3200" b="1" smtClean="0">
                <a:latin typeface="Arial" charset="0"/>
                <a:cs typeface="Arial" charset="0"/>
              </a:rPr>
              <a:t>di chuyển</a:t>
            </a:r>
            <a:r>
              <a:rPr lang="vi-VN" altLang="en-US" sz="3200" b="1" smtClean="0">
                <a:cs typeface="Arial" charset="0"/>
              </a:rPr>
              <a:t>.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B2: </a:t>
            </a:r>
            <a:r>
              <a:rPr lang="en-US" altLang="en-US" sz="3200" b="1" smtClean="0">
                <a:latin typeface="Arial" charset="0"/>
                <a:cs typeface="Arial" charset="0"/>
              </a:rPr>
              <a:t>Vào Home/</a:t>
            </a:r>
            <a:r>
              <a:rPr lang="vi-VN" altLang="en-US" sz="3200" b="1" smtClean="0">
                <a:cs typeface="Arial" charset="0"/>
              </a:rPr>
              <a:t>C</a:t>
            </a:r>
            <a:r>
              <a:rPr lang="en-US" altLang="en-US" sz="3200" b="1" smtClean="0">
                <a:latin typeface="Arial" charset="0"/>
                <a:cs typeface="Arial" charset="0"/>
              </a:rPr>
              <a:t>ut</a:t>
            </a:r>
            <a:r>
              <a:rPr lang="vi-VN" altLang="en-US" sz="3200" b="1" smtClean="0">
                <a:cs typeface="Arial" charset="0"/>
              </a:rPr>
              <a:t> </a:t>
            </a:r>
            <a:endParaRPr lang="en-US" altLang="en-US" sz="3200" b="1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</a:t>
            </a: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: </a:t>
            </a:r>
            <a:r>
              <a:rPr lang="vi-VN" altLang="en-US" sz="3200" b="1" smtClean="0">
                <a:cs typeface="Arial" charset="0"/>
              </a:rPr>
              <a:t>Đưa con trỏ soạn thảo tới vị trí cần </a:t>
            </a:r>
            <a:r>
              <a:rPr lang="en-US" altLang="en-US" sz="3200" b="1" smtClean="0">
                <a:latin typeface="Arial" charset="0"/>
                <a:cs typeface="Arial" charset="0"/>
              </a:rPr>
              <a:t>di chuyển</a:t>
            </a:r>
            <a:r>
              <a:rPr lang="vi-VN" altLang="en-US" sz="3200" b="1" smtClean="0">
                <a:cs typeface="Arial" charset="0"/>
              </a:rPr>
              <a:t> </a:t>
            </a:r>
            <a:r>
              <a:rPr lang="en-US" altLang="en-US" sz="3200" b="1" smtClean="0">
                <a:latin typeface="Arial" charset="0"/>
                <a:cs typeface="Arial" charset="0"/>
              </a:rPr>
              <a:t>đến.</a:t>
            </a:r>
          </a:p>
          <a:p>
            <a:pPr lvl="1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B</a:t>
            </a:r>
            <a:r>
              <a:rPr lang="en-US" altLang="en-US" sz="32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  <a:r>
              <a:rPr lang="vi-VN" altLang="en-US" sz="3200" b="1" smtClean="0">
                <a:solidFill>
                  <a:srgbClr val="0000FF"/>
                </a:solidFill>
                <a:cs typeface="Arial" charset="0"/>
              </a:rPr>
              <a:t>: </a:t>
            </a:r>
            <a:r>
              <a:rPr lang="en-US" altLang="en-US" sz="3200" b="1" smtClean="0">
                <a:latin typeface="Arial" charset="0"/>
                <a:cs typeface="Arial" charset="0"/>
              </a:rPr>
              <a:t>Vào Home/</a:t>
            </a:r>
            <a:r>
              <a:rPr lang="vi-VN" altLang="en-US" sz="3200" b="1" smtClean="0">
                <a:cs typeface="Arial" charset="0"/>
              </a:rPr>
              <a:t>Paste</a:t>
            </a:r>
            <a:r>
              <a:rPr lang="en-US" altLang="en-US" sz="3200" b="1" smtClean="0">
                <a:latin typeface="Arial" charset="0"/>
                <a:cs typeface="Arial" charset="0"/>
              </a:rPr>
              <a:t>       </a:t>
            </a:r>
            <a:endParaRPr lang="vi-VN" altLang="en-US" sz="3200" b="1" smtClean="0">
              <a:cs typeface="Arial" charset="0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2288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45862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/>
          <p:cNvSpPr>
            <a:spLocks noChangeArrowheads="1"/>
          </p:cNvSpPr>
          <p:nvPr/>
        </p:nvSpPr>
        <p:spPr bwMode="auto">
          <a:xfrm>
            <a:off x="496888" y="5519738"/>
            <a:ext cx="7881937" cy="1077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Ngoài cách di chuyển phần văn bản trên, em còn thực hiện cách nào?</a:t>
            </a:r>
            <a:endParaRPr lang="en-US" altLang="en-US" sz="3200" b="1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970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</TotalTime>
  <Words>966</Words>
  <Application>Microsoft Office PowerPoint</Application>
  <PresentationFormat>On-screen Show (4:3)</PresentationFormat>
  <Paragraphs>104</Paragraphs>
  <Slides>20</Slides>
  <Notes>3</Notes>
  <HiddenSlides>1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PowerPoint Presentation</vt:lpstr>
      <vt:lpstr>PowerPoint Presentation</vt:lpstr>
      <vt:lpstr>PowerPoint Presentation</vt:lpstr>
      <vt:lpstr>Ví dụ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2021-02-20T08:37:39Z</dcterms:created>
  <dcterms:modified xsi:type="dcterms:W3CDTF">2021-02-20T08:45:22Z</dcterms:modified>
</cp:coreProperties>
</file>