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sldIdLst>
    <p:sldId id="256" r:id="rId3"/>
    <p:sldId id="257" r:id="rId4"/>
    <p:sldId id="258" r:id="rId5"/>
    <p:sldId id="259" r:id="rId6"/>
    <p:sldId id="260" r:id="rId7"/>
    <p:sldId id="261" r:id="rId8"/>
    <p:sldId id="262" r:id="rId9"/>
    <p:sldId id="264" r:id="rId10"/>
    <p:sldId id="263" r:id="rId11"/>
    <p:sldId id="265" r:id="rId12"/>
    <p:sldId id="266" r:id="rId13"/>
    <p:sldId id="330" r:id="rId14"/>
    <p:sldId id="331" r:id="rId15"/>
    <p:sldId id="267" r:id="rId16"/>
    <p:sldId id="332" r:id="rId17"/>
    <p:sldId id="268" r:id="rId18"/>
    <p:sldId id="269" r:id="rId19"/>
    <p:sldId id="333" r:id="rId20"/>
    <p:sldId id="326" r:id="rId21"/>
    <p:sldId id="277" r:id="rId22"/>
    <p:sldId id="276" r:id="rId23"/>
    <p:sldId id="327" r:id="rId24"/>
    <p:sldId id="328" r:id="rId25"/>
    <p:sldId id="329" r:id="rId26"/>
    <p:sldId id="33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87A"/>
    <a:srgbClr val="CE9F6B"/>
    <a:srgbClr val="774529"/>
    <a:srgbClr val="D8D9D6"/>
    <a:srgbClr val="E1E6AB"/>
    <a:srgbClr val="9CA886"/>
    <a:srgbClr val="868A71"/>
    <a:srgbClr val="D3B9AA"/>
    <a:srgbClr val="FAFAFA"/>
    <a:srgbClr val="ADAD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7" autoAdjust="0"/>
    <p:restoredTop sz="94660" autoAdjust="0"/>
  </p:normalViewPr>
  <p:slideViewPr>
    <p:cSldViewPr snapToGrid="0">
      <p:cViewPr varScale="1">
        <p:scale>
          <a:sx n="73" d="100"/>
          <a:sy n="73" d="100"/>
        </p:scale>
        <p:origin x="798"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0179-18F5-418B-8040-770A7E1C9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4181B7-E7B4-4F09-89C1-094DA26AB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5B777-95F3-49A6-8043-CAB0CF918120}"/>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5" name="Footer Placeholder 4">
            <a:extLst>
              <a:ext uri="{FF2B5EF4-FFF2-40B4-BE49-F238E27FC236}">
                <a16:creationId xmlns:a16="http://schemas.microsoft.com/office/drawing/2014/main" id="{2E6B7FF6-8B86-47E9-8268-31A6F8E37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D77BF-BCE0-49B0-B026-FF2E4C07122D}"/>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183387237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A837A-0B3A-444E-B5E3-D54EA11BFB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3129D-31F1-4449-89C4-71ED6A00E9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60A2D-9C79-4CAA-9965-286B590E090F}"/>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5" name="Footer Placeholder 4">
            <a:extLst>
              <a:ext uri="{FF2B5EF4-FFF2-40B4-BE49-F238E27FC236}">
                <a16:creationId xmlns:a16="http://schemas.microsoft.com/office/drawing/2014/main" id="{9E754F5F-C996-49C3-AF0F-C938E01E9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35684-F964-4AC6-82CE-CEA255143B29}"/>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325470580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06449-A0E6-42B6-B7BD-9A6DA9F89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992859-54A1-4677-B8C2-E904D254D4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33713-AF01-46D0-AE5E-3373BCCDF60B}"/>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5" name="Footer Placeholder 4">
            <a:extLst>
              <a:ext uri="{FF2B5EF4-FFF2-40B4-BE49-F238E27FC236}">
                <a16:creationId xmlns:a16="http://schemas.microsoft.com/office/drawing/2014/main" id="{4FB05137-0BAF-4925-91D1-982A55BB3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5E2E3-BD85-4472-8898-62826C2CE0E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23840359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4427E3C-0A13-4F11-A4B7-0E61075260C2}"/>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0F07D52-65F3-4C38-86F5-3968524C9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D850A9C-F9D8-4AC5-B3C3-5C9EC29F722E}"/>
              </a:ext>
            </a:extLst>
          </p:cNvPr>
          <p:cNvSpPr>
            <a:spLocks noGrp="1" noChangeArrowheads="1"/>
          </p:cNvSpPr>
          <p:nvPr>
            <p:ph type="sldNum" sz="quarter" idx="12"/>
          </p:nvPr>
        </p:nvSpPr>
        <p:spPr>
          <a:ln/>
        </p:spPr>
        <p:txBody>
          <a:bodyPr/>
          <a:lstStyle>
            <a:lvl1pPr>
              <a:defRPr/>
            </a:lvl1pPr>
          </a:lstStyle>
          <a:p>
            <a:fld id="{82D498DD-69AD-4E24-B333-C2B24032E15F}" type="slidenum">
              <a:rPr lang="en-US" altLang="en-US"/>
              <a:pPr/>
              <a:t>‹#›</a:t>
            </a:fld>
            <a:endParaRPr lang="en-US" altLang="en-US"/>
          </a:p>
        </p:txBody>
      </p:sp>
    </p:spTree>
    <p:extLst>
      <p:ext uri="{BB962C8B-B14F-4D97-AF65-F5344CB8AC3E}">
        <p14:creationId xmlns:p14="http://schemas.microsoft.com/office/powerpoint/2010/main" val="43589775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B97B6A8-A8CE-45A7-9FAC-169C1C46A6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B0911E-268A-43E3-9269-EC9EDEE0B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CCD50D-B082-4122-9C6D-85DEF3C0A285}"/>
              </a:ext>
            </a:extLst>
          </p:cNvPr>
          <p:cNvSpPr>
            <a:spLocks noGrp="1" noChangeArrowheads="1"/>
          </p:cNvSpPr>
          <p:nvPr>
            <p:ph type="sldNum" sz="quarter" idx="12"/>
          </p:nvPr>
        </p:nvSpPr>
        <p:spPr>
          <a:ln/>
        </p:spPr>
        <p:txBody>
          <a:bodyPr/>
          <a:lstStyle>
            <a:lvl1pPr>
              <a:defRPr/>
            </a:lvl1pPr>
          </a:lstStyle>
          <a:p>
            <a:fld id="{BB63595F-1BF9-4184-9A7A-DA456456468F}" type="slidenum">
              <a:rPr lang="en-US" altLang="en-US"/>
              <a:pPr/>
              <a:t>‹#›</a:t>
            </a:fld>
            <a:endParaRPr lang="en-US" altLang="en-US"/>
          </a:p>
        </p:txBody>
      </p:sp>
    </p:spTree>
    <p:extLst>
      <p:ext uri="{BB962C8B-B14F-4D97-AF65-F5344CB8AC3E}">
        <p14:creationId xmlns:p14="http://schemas.microsoft.com/office/powerpoint/2010/main" val="900837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662F0F-F92B-4ACE-A280-996B9923A686}"/>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68B2036-AAAB-4C46-AD3E-8165EFCCA3E3}" type="datetimeFigureOut">
              <a:rPr lang="en-US"/>
              <a:pPr>
                <a:defRPr/>
              </a:pPr>
              <a:t>10/29/2021</a:t>
            </a:fld>
            <a:endParaRPr lang="en-US"/>
          </a:p>
        </p:txBody>
      </p:sp>
      <p:sp>
        <p:nvSpPr>
          <p:cNvPr id="5" name="Footer Placeholder 4">
            <a:extLst>
              <a:ext uri="{FF2B5EF4-FFF2-40B4-BE49-F238E27FC236}">
                <a16:creationId xmlns:a16="http://schemas.microsoft.com/office/drawing/2014/main" id="{972EF406-4AF9-4966-9EFB-716F25EADEE3}"/>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4973221-4D4A-4DF4-B0A1-49BC6107B91E}"/>
              </a:ext>
            </a:extLst>
          </p:cNvPr>
          <p:cNvSpPr>
            <a:spLocks noGrp="1"/>
          </p:cNvSpPr>
          <p:nvPr>
            <p:ph type="sldNum" sz="quarter" idx="12"/>
          </p:nvPr>
        </p:nvSpPr>
        <p:spPr/>
        <p:txBody>
          <a:bodyPr/>
          <a:lstStyle>
            <a:lvl1pPr>
              <a:defRPr>
                <a:latin typeface=".VnTime" panose="020B7200000000000000" pitchFamily="34" charset="0"/>
              </a:defRPr>
            </a:lvl1pPr>
          </a:lstStyle>
          <a:p>
            <a:fld id="{4A9BEEA1-2ACE-49AB-9EB8-51D49778AA7E}" type="slidenum">
              <a:rPr lang="en-US" altLang="en-US"/>
              <a:pPr/>
              <a:t>‹#›</a:t>
            </a:fld>
            <a:endParaRPr lang="en-US" altLang="en-US"/>
          </a:p>
        </p:txBody>
      </p:sp>
    </p:spTree>
    <p:extLst>
      <p:ext uri="{BB962C8B-B14F-4D97-AF65-F5344CB8AC3E}">
        <p14:creationId xmlns:p14="http://schemas.microsoft.com/office/powerpoint/2010/main" val="286806672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EAFFA-F26C-4B04-A0D8-9C41EEA4BDB3}"/>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5AF5B543-B1E6-4BDB-9E96-3538116282ED}" type="datetimeFigureOut">
              <a:rPr lang="en-US"/>
              <a:pPr>
                <a:defRPr/>
              </a:pPr>
              <a:t>10/29/2021</a:t>
            </a:fld>
            <a:endParaRPr lang="en-US"/>
          </a:p>
        </p:txBody>
      </p:sp>
      <p:sp>
        <p:nvSpPr>
          <p:cNvPr id="5" name="Footer Placeholder 4">
            <a:extLst>
              <a:ext uri="{FF2B5EF4-FFF2-40B4-BE49-F238E27FC236}">
                <a16:creationId xmlns:a16="http://schemas.microsoft.com/office/drawing/2014/main" id="{FBECA626-DAE0-4510-9F31-D02536955876}"/>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452F9A6-CABF-43FC-8888-A6AF1C0E5628}"/>
              </a:ext>
            </a:extLst>
          </p:cNvPr>
          <p:cNvSpPr>
            <a:spLocks noGrp="1"/>
          </p:cNvSpPr>
          <p:nvPr>
            <p:ph type="sldNum" sz="quarter" idx="12"/>
          </p:nvPr>
        </p:nvSpPr>
        <p:spPr/>
        <p:txBody>
          <a:bodyPr/>
          <a:lstStyle>
            <a:lvl1pPr>
              <a:defRPr>
                <a:latin typeface=".VnTime" panose="020B7200000000000000" pitchFamily="34" charset="0"/>
              </a:defRPr>
            </a:lvl1pPr>
          </a:lstStyle>
          <a:p>
            <a:fld id="{85901A6C-932C-46E0-9374-00F54DA4DBE4}" type="slidenum">
              <a:rPr lang="en-US" altLang="en-US"/>
              <a:pPr/>
              <a:t>‹#›</a:t>
            </a:fld>
            <a:endParaRPr lang="en-US" altLang="en-US"/>
          </a:p>
        </p:txBody>
      </p:sp>
    </p:spTree>
    <p:extLst>
      <p:ext uri="{BB962C8B-B14F-4D97-AF65-F5344CB8AC3E}">
        <p14:creationId xmlns:p14="http://schemas.microsoft.com/office/powerpoint/2010/main" val="151786847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CEF32-D9AD-4A92-9C29-EE2C67737734}"/>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3F1E8636-6ADE-4F5A-8007-97492ED44871}" type="datetimeFigureOut">
              <a:rPr lang="en-US"/>
              <a:pPr>
                <a:defRPr/>
              </a:pPr>
              <a:t>10/29/2021</a:t>
            </a:fld>
            <a:endParaRPr lang="en-US"/>
          </a:p>
        </p:txBody>
      </p:sp>
      <p:sp>
        <p:nvSpPr>
          <p:cNvPr id="5" name="Footer Placeholder 4">
            <a:extLst>
              <a:ext uri="{FF2B5EF4-FFF2-40B4-BE49-F238E27FC236}">
                <a16:creationId xmlns:a16="http://schemas.microsoft.com/office/drawing/2014/main" id="{00745370-6460-45D0-9263-7EE69CF3C058}"/>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126B14C-40A3-4856-81CD-D52F6484C022}"/>
              </a:ext>
            </a:extLst>
          </p:cNvPr>
          <p:cNvSpPr>
            <a:spLocks noGrp="1"/>
          </p:cNvSpPr>
          <p:nvPr>
            <p:ph type="sldNum" sz="quarter" idx="12"/>
          </p:nvPr>
        </p:nvSpPr>
        <p:spPr/>
        <p:txBody>
          <a:bodyPr/>
          <a:lstStyle>
            <a:lvl1pPr>
              <a:defRPr>
                <a:latin typeface=".VnTime" panose="020B7200000000000000" pitchFamily="34" charset="0"/>
              </a:defRPr>
            </a:lvl1pPr>
          </a:lstStyle>
          <a:p>
            <a:fld id="{5D531C6A-BC69-45C4-A05D-FF5A0C85F9B8}" type="slidenum">
              <a:rPr lang="en-US" altLang="en-US"/>
              <a:pPr/>
              <a:t>‹#›</a:t>
            </a:fld>
            <a:endParaRPr lang="en-US" altLang="en-US"/>
          </a:p>
        </p:txBody>
      </p:sp>
    </p:spTree>
    <p:extLst>
      <p:ext uri="{BB962C8B-B14F-4D97-AF65-F5344CB8AC3E}">
        <p14:creationId xmlns:p14="http://schemas.microsoft.com/office/powerpoint/2010/main" val="146580924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350DB9-6D67-422D-B61D-97F0E053BB58}"/>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6640A369-ED34-441B-83A7-3950D3B7A2E2}" type="datetimeFigureOut">
              <a:rPr lang="en-US"/>
              <a:pPr>
                <a:defRPr/>
              </a:pPr>
              <a:t>10/29/2021</a:t>
            </a:fld>
            <a:endParaRPr lang="en-US"/>
          </a:p>
        </p:txBody>
      </p:sp>
      <p:sp>
        <p:nvSpPr>
          <p:cNvPr id="6" name="Footer Placeholder 5">
            <a:extLst>
              <a:ext uri="{FF2B5EF4-FFF2-40B4-BE49-F238E27FC236}">
                <a16:creationId xmlns:a16="http://schemas.microsoft.com/office/drawing/2014/main" id="{BF8C0006-9EC9-4690-B221-311807C81596}"/>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E78BB64-19AB-4875-81F5-7F0033DAFE4E}"/>
              </a:ext>
            </a:extLst>
          </p:cNvPr>
          <p:cNvSpPr>
            <a:spLocks noGrp="1"/>
          </p:cNvSpPr>
          <p:nvPr>
            <p:ph type="sldNum" sz="quarter" idx="12"/>
          </p:nvPr>
        </p:nvSpPr>
        <p:spPr/>
        <p:txBody>
          <a:bodyPr/>
          <a:lstStyle>
            <a:lvl1pPr>
              <a:defRPr>
                <a:latin typeface=".VnTime" panose="020B7200000000000000" pitchFamily="34" charset="0"/>
              </a:defRPr>
            </a:lvl1pPr>
          </a:lstStyle>
          <a:p>
            <a:fld id="{45887CBF-6A1D-450F-847B-8403E0DFC058}" type="slidenum">
              <a:rPr lang="en-US" altLang="en-US"/>
              <a:pPr/>
              <a:t>‹#›</a:t>
            </a:fld>
            <a:endParaRPr lang="en-US" altLang="en-US"/>
          </a:p>
        </p:txBody>
      </p:sp>
    </p:spTree>
    <p:extLst>
      <p:ext uri="{BB962C8B-B14F-4D97-AF65-F5344CB8AC3E}">
        <p14:creationId xmlns:p14="http://schemas.microsoft.com/office/powerpoint/2010/main" val="198373142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4296E-B33A-4DAA-9FA9-E64D6A7542D9}"/>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7E60BDB7-033D-483F-80A9-A343301802CD}" type="datetimeFigureOut">
              <a:rPr lang="en-US"/>
              <a:pPr>
                <a:defRPr/>
              </a:pPr>
              <a:t>10/29/2021</a:t>
            </a:fld>
            <a:endParaRPr lang="en-US"/>
          </a:p>
        </p:txBody>
      </p:sp>
      <p:sp>
        <p:nvSpPr>
          <p:cNvPr id="8" name="Footer Placeholder 7">
            <a:extLst>
              <a:ext uri="{FF2B5EF4-FFF2-40B4-BE49-F238E27FC236}">
                <a16:creationId xmlns:a16="http://schemas.microsoft.com/office/drawing/2014/main" id="{A172EC4D-3EC7-43DE-976A-D9DFF3627409}"/>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85DEBC68-B943-4779-874F-5F13B3815E57}"/>
              </a:ext>
            </a:extLst>
          </p:cNvPr>
          <p:cNvSpPr>
            <a:spLocks noGrp="1"/>
          </p:cNvSpPr>
          <p:nvPr>
            <p:ph type="sldNum" sz="quarter" idx="12"/>
          </p:nvPr>
        </p:nvSpPr>
        <p:spPr/>
        <p:txBody>
          <a:bodyPr/>
          <a:lstStyle>
            <a:lvl1pPr>
              <a:defRPr>
                <a:latin typeface=".VnTime" panose="020B7200000000000000" pitchFamily="34" charset="0"/>
              </a:defRPr>
            </a:lvl1pPr>
          </a:lstStyle>
          <a:p>
            <a:fld id="{35316426-99E5-4A6B-B9B9-BF4FE0541A03}" type="slidenum">
              <a:rPr lang="en-US" altLang="en-US"/>
              <a:pPr/>
              <a:t>‹#›</a:t>
            </a:fld>
            <a:endParaRPr lang="en-US" altLang="en-US"/>
          </a:p>
        </p:txBody>
      </p:sp>
    </p:spTree>
    <p:extLst>
      <p:ext uri="{BB962C8B-B14F-4D97-AF65-F5344CB8AC3E}">
        <p14:creationId xmlns:p14="http://schemas.microsoft.com/office/powerpoint/2010/main" val="133911420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D10FB-6A55-42FF-A957-79C0FA66A953}"/>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E2F66877-1AD9-4481-8C6A-F64ADAAA6E08}" type="datetimeFigureOut">
              <a:rPr lang="en-US"/>
              <a:pPr>
                <a:defRPr/>
              </a:pPr>
              <a:t>10/29/2021</a:t>
            </a:fld>
            <a:endParaRPr lang="en-US"/>
          </a:p>
        </p:txBody>
      </p:sp>
      <p:sp>
        <p:nvSpPr>
          <p:cNvPr id="4" name="Footer Placeholder 3">
            <a:extLst>
              <a:ext uri="{FF2B5EF4-FFF2-40B4-BE49-F238E27FC236}">
                <a16:creationId xmlns:a16="http://schemas.microsoft.com/office/drawing/2014/main" id="{4FCB7134-9EEF-45D8-8A20-AFFD522F64E4}"/>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12F82CA4-0A4E-4A2A-9660-DA2DCD53A3D6}"/>
              </a:ext>
            </a:extLst>
          </p:cNvPr>
          <p:cNvSpPr>
            <a:spLocks noGrp="1"/>
          </p:cNvSpPr>
          <p:nvPr>
            <p:ph type="sldNum" sz="quarter" idx="12"/>
          </p:nvPr>
        </p:nvSpPr>
        <p:spPr/>
        <p:txBody>
          <a:bodyPr/>
          <a:lstStyle>
            <a:lvl1pPr>
              <a:defRPr>
                <a:latin typeface=".VnTime" panose="020B7200000000000000" pitchFamily="34" charset="0"/>
              </a:defRPr>
            </a:lvl1pPr>
          </a:lstStyle>
          <a:p>
            <a:fld id="{808E98BA-B628-48CC-9313-514D56528ADD}" type="slidenum">
              <a:rPr lang="en-US" altLang="en-US"/>
              <a:pPr/>
              <a:t>‹#›</a:t>
            </a:fld>
            <a:endParaRPr lang="en-US" altLang="en-US"/>
          </a:p>
        </p:txBody>
      </p:sp>
    </p:spTree>
    <p:extLst>
      <p:ext uri="{BB962C8B-B14F-4D97-AF65-F5344CB8AC3E}">
        <p14:creationId xmlns:p14="http://schemas.microsoft.com/office/powerpoint/2010/main" val="288673255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04B1-1DC6-4C0C-A1FD-A7DAF3E47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DF277-13B1-4E23-B780-31311F544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9BCF2-6A71-4697-972B-CE1F49DC9083}"/>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5" name="Footer Placeholder 4">
            <a:extLst>
              <a:ext uri="{FF2B5EF4-FFF2-40B4-BE49-F238E27FC236}">
                <a16:creationId xmlns:a16="http://schemas.microsoft.com/office/drawing/2014/main" id="{31192114-4B67-46E5-81AB-EE95DBA83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4D172-EA54-4970-8D55-9433FEE002B3}"/>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30811401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674C7-76D7-47DA-A71F-FE748F0A7228}"/>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CCC5C39-92A2-4170-9379-79221ECE57F3}" type="datetimeFigureOut">
              <a:rPr lang="en-US"/>
              <a:pPr>
                <a:defRPr/>
              </a:pPr>
              <a:t>10/29/2021</a:t>
            </a:fld>
            <a:endParaRPr lang="en-US"/>
          </a:p>
        </p:txBody>
      </p:sp>
      <p:sp>
        <p:nvSpPr>
          <p:cNvPr id="3" name="Footer Placeholder 2">
            <a:extLst>
              <a:ext uri="{FF2B5EF4-FFF2-40B4-BE49-F238E27FC236}">
                <a16:creationId xmlns:a16="http://schemas.microsoft.com/office/drawing/2014/main" id="{19E33119-81E8-4307-8F50-5F7FB63D38ED}"/>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D37E94AC-5FCB-49EF-92A9-82FB33C5E9EF}"/>
              </a:ext>
            </a:extLst>
          </p:cNvPr>
          <p:cNvSpPr>
            <a:spLocks noGrp="1"/>
          </p:cNvSpPr>
          <p:nvPr>
            <p:ph type="sldNum" sz="quarter" idx="12"/>
          </p:nvPr>
        </p:nvSpPr>
        <p:spPr/>
        <p:txBody>
          <a:bodyPr/>
          <a:lstStyle>
            <a:lvl1pPr>
              <a:defRPr>
                <a:latin typeface=".VnTime" panose="020B7200000000000000" pitchFamily="34" charset="0"/>
              </a:defRPr>
            </a:lvl1pPr>
          </a:lstStyle>
          <a:p>
            <a:fld id="{FFE02FF9-F8C5-4392-AA37-904D20EF532B}" type="slidenum">
              <a:rPr lang="en-US" altLang="en-US"/>
              <a:pPr/>
              <a:t>‹#›</a:t>
            </a:fld>
            <a:endParaRPr lang="en-US" altLang="en-US"/>
          </a:p>
        </p:txBody>
      </p:sp>
    </p:spTree>
    <p:extLst>
      <p:ext uri="{BB962C8B-B14F-4D97-AF65-F5344CB8AC3E}">
        <p14:creationId xmlns:p14="http://schemas.microsoft.com/office/powerpoint/2010/main" val="384324005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9D50578-7256-453D-A21C-75DC1C90D095}"/>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077250DC-9AFA-47C3-A385-CBFA6E3C8E73}" type="datetimeFigureOut">
              <a:rPr lang="en-US"/>
              <a:pPr>
                <a:defRPr/>
              </a:pPr>
              <a:t>10/29/2021</a:t>
            </a:fld>
            <a:endParaRPr lang="en-US"/>
          </a:p>
        </p:txBody>
      </p:sp>
      <p:sp>
        <p:nvSpPr>
          <p:cNvPr id="6" name="Footer Placeholder 5">
            <a:extLst>
              <a:ext uri="{FF2B5EF4-FFF2-40B4-BE49-F238E27FC236}">
                <a16:creationId xmlns:a16="http://schemas.microsoft.com/office/drawing/2014/main" id="{05A30030-0989-4ED8-9DEC-9F8859BE6B47}"/>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68743998-88F5-4A3C-846B-F53CEE96FC49}"/>
              </a:ext>
            </a:extLst>
          </p:cNvPr>
          <p:cNvSpPr>
            <a:spLocks noGrp="1"/>
          </p:cNvSpPr>
          <p:nvPr>
            <p:ph type="sldNum" sz="quarter" idx="12"/>
          </p:nvPr>
        </p:nvSpPr>
        <p:spPr/>
        <p:txBody>
          <a:bodyPr/>
          <a:lstStyle>
            <a:lvl1pPr>
              <a:defRPr>
                <a:latin typeface=".VnTime" panose="020B7200000000000000" pitchFamily="34" charset="0"/>
              </a:defRPr>
            </a:lvl1pPr>
          </a:lstStyle>
          <a:p>
            <a:fld id="{715084CE-2410-4045-8F07-C7229229A405}" type="slidenum">
              <a:rPr lang="en-US" altLang="en-US"/>
              <a:pPr/>
              <a:t>‹#›</a:t>
            </a:fld>
            <a:endParaRPr lang="en-US" altLang="en-US"/>
          </a:p>
        </p:txBody>
      </p:sp>
    </p:spTree>
    <p:extLst>
      <p:ext uri="{BB962C8B-B14F-4D97-AF65-F5344CB8AC3E}">
        <p14:creationId xmlns:p14="http://schemas.microsoft.com/office/powerpoint/2010/main" val="386550469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DBAC58D-D3EA-440D-B715-131973A7138B}"/>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BAA3A7EE-4F14-4047-8D74-A93413503B46}" type="datetimeFigureOut">
              <a:rPr lang="en-US"/>
              <a:pPr>
                <a:defRPr/>
              </a:pPr>
              <a:t>10/29/2021</a:t>
            </a:fld>
            <a:endParaRPr lang="en-US"/>
          </a:p>
        </p:txBody>
      </p:sp>
      <p:sp>
        <p:nvSpPr>
          <p:cNvPr id="6" name="Footer Placeholder 5">
            <a:extLst>
              <a:ext uri="{FF2B5EF4-FFF2-40B4-BE49-F238E27FC236}">
                <a16:creationId xmlns:a16="http://schemas.microsoft.com/office/drawing/2014/main" id="{F773B5BE-BEC8-48FE-947B-768DFC10DFE0}"/>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2199316-79AE-44A2-86C7-FB00130DDDB8}"/>
              </a:ext>
            </a:extLst>
          </p:cNvPr>
          <p:cNvSpPr>
            <a:spLocks noGrp="1"/>
          </p:cNvSpPr>
          <p:nvPr>
            <p:ph type="sldNum" sz="quarter" idx="12"/>
          </p:nvPr>
        </p:nvSpPr>
        <p:spPr/>
        <p:txBody>
          <a:bodyPr/>
          <a:lstStyle>
            <a:lvl1pPr>
              <a:defRPr>
                <a:latin typeface=".VnTime" panose="020B7200000000000000" pitchFamily="34" charset="0"/>
              </a:defRPr>
            </a:lvl1pPr>
          </a:lstStyle>
          <a:p>
            <a:fld id="{F9E07196-7F76-472D-A6BB-B93046DC4006}" type="slidenum">
              <a:rPr lang="en-US" altLang="en-US"/>
              <a:pPr/>
              <a:t>‹#›</a:t>
            </a:fld>
            <a:endParaRPr lang="en-US" altLang="en-US"/>
          </a:p>
        </p:txBody>
      </p:sp>
    </p:spTree>
    <p:extLst>
      <p:ext uri="{BB962C8B-B14F-4D97-AF65-F5344CB8AC3E}">
        <p14:creationId xmlns:p14="http://schemas.microsoft.com/office/powerpoint/2010/main" val="174522271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440B1-4A82-4FA1-BFCE-7BC36F3F1292}"/>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18B654BD-51D0-462F-8326-7C1D1DEEDE17}" type="datetimeFigureOut">
              <a:rPr lang="en-US"/>
              <a:pPr>
                <a:defRPr/>
              </a:pPr>
              <a:t>10/29/2021</a:t>
            </a:fld>
            <a:endParaRPr lang="en-US"/>
          </a:p>
        </p:txBody>
      </p:sp>
      <p:sp>
        <p:nvSpPr>
          <p:cNvPr id="5" name="Footer Placeholder 4">
            <a:extLst>
              <a:ext uri="{FF2B5EF4-FFF2-40B4-BE49-F238E27FC236}">
                <a16:creationId xmlns:a16="http://schemas.microsoft.com/office/drawing/2014/main" id="{2859ED4D-497F-4242-809C-085DCB40E751}"/>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4B96D76-D43C-4E03-8A79-4EF81563FDC7}"/>
              </a:ext>
            </a:extLst>
          </p:cNvPr>
          <p:cNvSpPr>
            <a:spLocks noGrp="1"/>
          </p:cNvSpPr>
          <p:nvPr>
            <p:ph type="sldNum" sz="quarter" idx="12"/>
          </p:nvPr>
        </p:nvSpPr>
        <p:spPr/>
        <p:txBody>
          <a:bodyPr/>
          <a:lstStyle>
            <a:lvl1pPr>
              <a:defRPr>
                <a:latin typeface=".VnTime" panose="020B7200000000000000" pitchFamily="34" charset="0"/>
              </a:defRPr>
            </a:lvl1pPr>
          </a:lstStyle>
          <a:p>
            <a:fld id="{93DE2642-408A-406D-BD8F-88EDC6DB4F86}" type="slidenum">
              <a:rPr lang="en-US" altLang="en-US"/>
              <a:pPr/>
              <a:t>‹#›</a:t>
            </a:fld>
            <a:endParaRPr lang="en-US" altLang="en-US"/>
          </a:p>
        </p:txBody>
      </p:sp>
    </p:spTree>
    <p:extLst>
      <p:ext uri="{BB962C8B-B14F-4D97-AF65-F5344CB8AC3E}">
        <p14:creationId xmlns:p14="http://schemas.microsoft.com/office/powerpoint/2010/main" val="301172863"/>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71CA3-F5C1-4E96-9C8A-DFBEC03FF841}"/>
              </a:ext>
            </a:extLst>
          </p:cNvPr>
          <p:cNvSpPr>
            <a:spLocks noGrp="1"/>
          </p:cNvSpPr>
          <p:nvPr>
            <p:ph type="dt" sz="half" idx="10"/>
          </p:nvPr>
        </p:nvSpPr>
        <p:spPr/>
        <p:txBody>
          <a:bodyPr/>
          <a:lstStyle>
            <a:lvl1pPr fontAlgn="base">
              <a:spcBef>
                <a:spcPct val="0"/>
              </a:spcBef>
              <a:spcAft>
                <a:spcPct val="0"/>
              </a:spcAft>
              <a:defRPr>
                <a:latin typeface=".VnTime" pitchFamily="34" charset="0"/>
              </a:defRPr>
            </a:lvl1pPr>
          </a:lstStyle>
          <a:p>
            <a:pPr>
              <a:defRPr/>
            </a:pPr>
            <a:fld id="{9D8A85B7-B005-4AA0-A3AC-B650CA77C751}" type="datetimeFigureOut">
              <a:rPr lang="en-US"/>
              <a:pPr>
                <a:defRPr/>
              </a:pPr>
              <a:t>10/29/2021</a:t>
            </a:fld>
            <a:endParaRPr lang="en-US"/>
          </a:p>
        </p:txBody>
      </p:sp>
      <p:sp>
        <p:nvSpPr>
          <p:cNvPr id="5" name="Footer Placeholder 4">
            <a:extLst>
              <a:ext uri="{FF2B5EF4-FFF2-40B4-BE49-F238E27FC236}">
                <a16:creationId xmlns:a16="http://schemas.microsoft.com/office/drawing/2014/main" id="{84C64E39-4488-416D-8796-8F657F2593FC}"/>
              </a:ext>
            </a:extLst>
          </p:cNvPr>
          <p:cNvSpPr>
            <a:spLocks noGrp="1"/>
          </p:cNvSpPr>
          <p:nvPr>
            <p:ph type="ftr" sz="quarter" idx="11"/>
          </p:nvPr>
        </p:nvSpPr>
        <p:spPr/>
        <p:txBody>
          <a:bodyPr/>
          <a:lstStyle>
            <a:lvl1pPr fontAlgn="base">
              <a:spcBef>
                <a:spcPct val="0"/>
              </a:spcBef>
              <a:spcAft>
                <a:spcPct val="0"/>
              </a:spcAft>
              <a:defRPr>
                <a:latin typeface=".VnTime"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D7F8807-963B-4410-96EC-1F4D8999F4A0}"/>
              </a:ext>
            </a:extLst>
          </p:cNvPr>
          <p:cNvSpPr>
            <a:spLocks noGrp="1"/>
          </p:cNvSpPr>
          <p:nvPr>
            <p:ph type="sldNum" sz="quarter" idx="12"/>
          </p:nvPr>
        </p:nvSpPr>
        <p:spPr/>
        <p:txBody>
          <a:bodyPr/>
          <a:lstStyle>
            <a:lvl1pPr>
              <a:defRPr>
                <a:latin typeface=".VnTime" panose="020B7200000000000000" pitchFamily="34" charset="0"/>
              </a:defRPr>
            </a:lvl1pPr>
          </a:lstStyle>
          <a:p>
            <a:fld id="{67E51D83-D559-44EE-AC53-0CB1AA014C5C}" type="slidenum">
              <a:rPr lang="en-US" altLang="en-US"/>
              <a:pPr/>
              <a:t>‹#›</a:t>
            </a:fld>
            <a:endParaRPr lang="en-US" altLang="en-US"/>
          </a:p>
        </p:txBody>
      </p:sp>
    </p:spTree>
    <p:extLst>
      <p:ext uri="{BB962C8B-B14F-4D97-AF65-F5344CB8AC3E}">
        <p14:creationId xmlns:p14="http://schemas.microsoft.com/office/powerpoint/2010/main" val="290253402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747B-9C40-4CCE-953D-521E032BB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991A08-DDFB-4C97-BEA7-CFDB3B60B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E9635-5080-4D12-87FC-B4B59621E35B}"/>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5" name="Footer Placeholder 4">
            <a:extLst>
              <a:ext uri="{FF2B5EF4-FFF2-40B4-BE49-F238E27FC236}">
                <a16:creationId xmlns:a16="http://schemas.microsoft.com/office/drawing/2014/main" id="{19ECAA92-A475-4B35-AD17-16580DAB3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9D00A-CA1D-4846-B387-7568605177E0}"/>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159229364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8BA1F-4FBA-412A-9F6C-7D0353D3F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A50FB-6907-46CF-A6FE-C9D21FACE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DDEA34-B66F-4385-9BDF-14E95FDB4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DC7E7-11C7-4594-9585-C65C575FBDD7}"/>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6" name="Footer Placeholder 5">
            <a:extLst>
              <a:ext uri="{FF2B5EF4-FFF2-40B4-BE49-F238E27FC236}">
                <a16:creationId xmlns:a16="http://schemas.microsoft.com/office/drawing/2014/main" id="{FB285CE7-E5C7-4A61-A6C1-CC1022812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7FC4B-D374-4782-A842-4259534E8A4A}"/>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24183903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2E8D-F898-4E98-B108-C34AE57AF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639F7-507F-4F9F-8CCD-61B1AE33F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66E9A-B41B-48EE-9DF1-781DCB8526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1DAD6-DC53-4327-BC6F-4BF5721B0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2DE478-2CBA-420E-BE07-4F1D06EB4E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7003CE-8246-40C9-8EFB-0C88F10D7BC5}"/>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8" name="Footer Placeholder 7">
            <a:extLst>
              <a:ext uri="{FF2B5EF4-FFF2-40B4-BE49-F238E27FC236}">
                <a16:creationId xmlns:a16="http://schemas.microsoft.com/office/drawing/2014/main" id="{5761D0C0-E29A-4C63-83AB-76791649A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4D5B5-590A-48CE-A0C7-7E1C6883ADB9}"/>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73919907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3A2-A449-4338-8695-294987BC9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6A8C6A-E7D9-4E73-9D09-EFCE866FDDE5}"/>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4" name="Footer Placeholder 3">
            <a:extLst>
              <a:ext uri="{FF2B5EF4-FFF2-40B4-BE49-F238E27FC236}">
                <a16:creationId xmlns:a16="http://schemas.microsoft.com/office/drawing/2014/main" id="{962B03D8-AC44-40C4-98D8-D1D5D370F9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F80820-CA8E-428A-A93A-31DF09271A54}"/>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61451114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A36B1-561E-4ED1-A3CB-EF876321FE08}"/>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3" name="Footer Placeholder 2">
            <a:extLst>
              <a:ext uri="{FF2B5EF4-FFF2-40B4-BE49-F238E27FC236}">
                <a16:creationId xmlns:a16="http://schemas.microsoft.com/office/drawing/2014/main" id="{54787DB0-3CB5-4E37-910F-22455DC800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8CEC34-B146-4B8D-9395-8AB37193FFD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341046949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F1C2-25DF-4560-A886-5A5E5300F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B48178-2E0D-4C94-A310-6B7FA526A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31342-E1EA-434C-9384-228014ED0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8B87C-E321-495D-819B-BFD2CEC3DBA2}"/>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6" name="Footer Placeholder 5">
            <a:extLst>
              <a:ext uri="{FF2B5EF4-FFF2-40B4-BE49-F238E27FC236}">
                <a16:creationId xmlns:a16="http://schemas.microsoft.com/office/drawing/2014/main" id="{B2998AE4-AADB-41DC-863F-E5AD7947C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3384D-1AC7-4ECC-B570-8DD08AA14678}"/>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83313143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7FD3-8BD8-4BDC-A116-DB6F280D0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26089-353F-401A-8CE5-227DF93A7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7744F5-2956-4262-AD7C-CED59FF2A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DF9F3-1641-47D2-A715-93729138ED3E}"/>
              </a:ext>
            </a:extLst>
          </p:cNvPr>
          <p:cNvSpPr>
            <a:spLocks noGrp="1"/>
          </p:cNvSpPr>
          <p:nvPr>
            <p:ph type="dt" sz="half" idx="10"/>
          </p:nvPr>
        </p:nvSpPr>
        <p:spPr/>
        <p:txBody>
          <a:bodyPr/>
          <a:lstStyle/>
          <a:p>
            <a:fld id="{061BFB8D-F0E1-4757-80D6-496EC00999FB}" type="datetimeFigureOut">
              <a:rPr lang="en-US" smtClean="0"/>
              <a:t>10/29/2021</a:t>
            </a:fld>
            <a:endParaRPr lang="en-US"/>
          </a:p>
        </p:txBody>
      </p:sp>
      <p:sp>
        <p:nvSpPr>
          <p:cNvPr id="6" name="Footer Placeholder 5">
            <a:extLst>
              <a:ext uri="{FF2B5EF4-FFF2-40B4-BE49-F238E27FC236}">
                <a16:creationId xmlns:a16="http://schemas.microsoft.com/office/drawing/2014/main" id="{17255378-0645-488E-8231-897B7E52D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16E9C-C3EE-4CF6-8A0C-133323214735}"/>
              </a:ext>
            </a:extLst>
          </p:cNvPr>
          <p:cNvSpPr>
            <a:spLocks noGrp="1"/>
          </p:cNvSpPr>
          <p:nvPr>
            <p:ph type="sldNum" sz="quarter" idx="12"/>
          </p:nvPr>
        </p:nvSpPr>
        <p:spPr/>
        <p:txBody>
          <a:bodyPr/>
          <a:lstStyle/>
          <a:p>
            <a:fld id="{32108D77-29F9-4221-8D76-FC02F8E2AA7C}" type="slidenum">
              <a:rPr lang="en-US" smtClean="0"/>
              <a:t>‹#›</a:t>
            </a:fld>
            <a:endParaRPr lang="en-US"/>
          </a:p>
        </p:txBody>
      </p:sp>
    </p:spTree>
    <p:extLst>
      <p:ext uri="{BB962C8B-B14F-4D97-AF65-F5344CB8AC3E}">
        <p14:creationId xmlns:p14="http://schemas.microsoft.com/office/powerpoint/2010/main" val="7998948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99494A-72AC-4197-A3AD-C1FE7C4420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2382F-172A-482F-8A76-4DF4FF860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A1C6-EE05-48CE-8C83-0DDADFF2E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BFB8D-F0E1-4757-80D6-496EC00999FB}" type="datetimeFigureOut">
              <a:rPr lang="en-US" smtClean="0"/>
              <a:t>10/29/2021</a:t>
            </a:fld>
            <a:endParaRPr lang="en-US"/>
          </a:p>
        </p:txBody>
      </p:sp>
      <p:sp>
        <p:nvSpPr>
          <p:cNvPr id="5" name="Footer Placeholder 4">
            <a:extLst>
              <a:ext uri="{FF2B5EF4-FFF2-40B4-BE49-F238E27FC236}">
                <a16:creationId xmlns:a16="http://schemas.microsoft.com/office/drawing/2014/main" id="{9BE1112A-252B-4F8D-ACA2-06514C72FB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AF5D9-B8FD-4F52-B333-59D876AD5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08D77-29F9-4221-8D76-FC02F8E2AA7C}" type="slidenum">
              <a:rPr lang="en-US" smtClean="0"/>
              <a:t>‹#›</a:t>
            </a:fld>
            <a:endParaRPr lang="en-US"/>
          </a:p>
        </p:txBody>
      </p:sp>
    </p:spTree>
    <p:extLst>
      <p:ext uri="{BB962C8B-B14F-4D97-AF65-F5344CB8AC3E}">
        <p14:creationId xmlns:p14="http://schemas.microsoft.com/office/powerpoint/2010/main" val="2419701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 id="2147483687" r:id="rId13"/>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377972E-9AC7-446D-935F-2C1C5D9151A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1673B608-5FAC-4E71-8867-E009C18A337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45D466-1D20-4336-B454-6B6F63CEB0E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A58A26A-0F08-488D-8165-5BD5247D1BB9}" type="datetimeFigureOut">
              <a:rPr lang="en-US"/>
              <a:pPr>
                <a:defRPr/>
              </a:pPr>
              <a:t>10/29/2021</a:t>
            </a:fld>
            <a:endParaRPr lang="en-US"/>
          </a:p>
        </p:txBody>
      </p:sp>
      <p:sp>
        <p:nvSpPr>
          <p:cNvPr id="5" name="Footer Placeholder 4">
            <a:extLst>
              <a:ext uri="{FF2B5EF4-FFF2-40B4-BE49-F238E27FC236}">
                <a16:creationId xmlns:a16="http://schemas.microsoft.com/office/drawing/2014/main" id="{0FD2799B-755D-4792-AB29-4A6A29B877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C206FEC5-02A4-4655-88D1-BAB497F10D4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94F9732-2028-4107-9DD4-46576EE16226}" type="slidenum">
              <a:rPr lang="en-US" altLang="en-US"/>
              <a:pPr/>
              <a:t>‹#›</a:t>
            </a:fld>
            <a:endParaRPr lang="en-US" altLang="en-US"/>
          </a:p>
        </p:txBody>
      </p:sp>
    </p:spTree>
    <p:extLst>
      <p:ext uri="{BB962C8B-B14F-4D97-AF65-F5344CB8AC3E}">
        <p14:creationId xmlns:p14="http://schemas.microsoft.com/office/powerpoint/2010/main" val="42396614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2.png"/><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ân tích Lục Vân Tiên cứu Kiều Nguyệt Nga (14 mẫu) - Văn 9">
            <a:extLst>
              <a:ext uri="{FF2B5EF4-FFF2-40B4-BE49-F238E27FC236}">
                <a16:creationId xmlns:a16="http://schemas.microsoft.com/office/drawing/2014/main" id="{AF65912B-4427-4DE1-8E36-1DECA91A55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71B0294-F3A2-4931-829B-96E32ECCF93F}"/>
              </a:ext>
            </a:extLst>
          </p:cNvPr>
          <p:cNvSpPr/>
          <p:nvPr/>
        </p:nvSpPr>
        <p:spPr>
          <a:xfrm>
            <a:off x="0" y="0"/>
            <a:ext cx="12192000" cy="68580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950FD36-69D9-4937-B90C-8E5A5A96F028}"/>
              </a:ext>
            </a:extLst>
          </p:cNvPr>
          <p:cNvSpPr txBox="1"/>
          <p:nvPr/>
        </p:nvSpPr>
        <p:spPr>
          <a:xfrm>
            <a:off x="1158240" y="1188720"/>
            <a:ext cx="10499926" cy="923330"/>
          </a:xfrm>
          <a:prstGeom prst="rect">
            <a:avLst/>
          </a:prstGeom>
          <a:noFill/>
        </p:spPr>
        <p:txBody>
          <a:bodyPr wrap="none" rtlCol="0">
            <a:spAutoFit/>
          </a:bodyPr>
          <a:lstStyle/>
          <a:p>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Lục</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Tiên</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cứu</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Kiều</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Nguyệt</a:t>
            </a:r>
            <a:r>
              <a:rPr lang="en-US" sz="54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Nga</a:t>
            </a:r>
          </a:p>
        </p:txBody>
      </p:sp>
      <p:sp>
        <p:nvSpPr>
          <p:cNvPr id="6" name="TextBox 5">
            <a:extLst>
              <a:ext uri="{FF2B5EF4-FFF2-40B4-BE49-F238E27FC236}">
                <a16:creationId xmlns:a16="http://schemas.microsoft.com/office/drawing/2014/main" id="{A2067B5B-3249-4698-95BA-59CC65DDE4B4}"/>
              </a:ext>
            </a:extLst>
          </p:cNvPr>
          <p:cNvSpPr txBox="1"/>
          <p:nvPr/>
        </p:nvSpPr>
        <p:spPr>
          <a:xfrm>
            <a:off x="4677983" y="684034"/>
            <a:ext cx="2836033" cy="707886"/>
          </a:xfrm>
          <a:prstGeom prst="rect">
            <a:avLst/>
          </a:prstGeom>
          <a:noFill/>
        </p:spPr>
        <p:txBody>
          <a:bodyPr wrap="none" rtlCol="0">
            <a:spAutoFit/>
          </a:bodyPr>
          <a:lstStyle/>
          <a:p>
            <a:r>
              <a:rPr 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trích</a:t>
            </a: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EBBC698B-FA5A-417D-B618-75EF8040A81E}"/>
              </a:ext>
            </a:extLst>
          </p:cNvPr>
          <p:cNvSpPr txBox="1"/>
          <p:nvPr/>
        </p:nvSpPr>
        <p:spPr>
          <a:xfrm>
            <a:off x="6639994" y="2354233"/>
            <a:ext cx="5117106" cy="707886"/>
          </a:xfrm>
          <a:prstGeom prst="rect">
            <a:avLst/>
          </a:prstGeom>
          <a:noFill/>
        </p:spPr>
        <p:txBody>
          <a:bodyPr wrap="none" rtlCol="0">
            <a:spAutoFit/>
          </a:bodyPr>
          <a:lstStyle/>
          <a:p>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Nguyễn</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Đình</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i="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Chiểu</a:t>
            </a:r>
            <a:r>
              <a:rPr lang="en-US"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2" name="TextBox 1"/>
          <p:cNvSpPr txBox="1"/>
          <p:nvPr/>
        </p:nvSpPr>
        <p:spPr>
          <a:xfrm>
            <a:off x="901700" y="190500"/>
            <a:ext cx="2794000" cy="707886"/>
          </a:xfrm>
          <a:prstGeom prst="rect">
            <a:avLst/>
          </a:prstGeom>
          <a:noFill/>
        </p:spPr>
        <p:txBody>
          <a:bodyPr wrap="square" rtlCol="0">
            <a:spAutoFit/>
          </a:bodyPr>
          <a:lstStyle/>
          <a:p>
            <a:r>
              <a:rPr lang="en-US" sz="4000" b="1" dirty="0" err="1" smtClean="0">
                <a:solidFill>
                  <a:srgbClr val="FFFF00"/>
                </a:solidFill>
                <a:latin typeface="Times New Roman" pitchFamily="18" charset="0"/>
                <a:cs typeface="Times New Roman" pitchFamily="18" charset="0"/>
              </a:rPr>
              <a:t>Tiết</a:t>
            </a:r>
            <a:r>
              <a:rPr lang="en-US" sz="4000" b="1" dirty="0" smtClean="0">
                <a:solidFill>
                  <a:srgbClr val="FFFF00"/>
                </a:solidFill>
                <a:latin typeface="Times New Roman" pitchFamily="18" charset="0"/>
                <a:cs typeface="Times New Roman" pitchFamily="18" charset="0"/>
              </a:rPr>
              <a:t> </a:t>
            </a:r>
            <a:r>
              <a:rPr lang="en-US" sz="4000" b="1" dirty="0" smtClean="0">
                <a:solidFill>
                  <a:srgbClr val="FFFF00"/>
                </a:solidFill>
                <a:latin typeface="Times New Roman" pitchFamily="18" charset="0"/>
                <a:cs typeface="Times New Roman" pitchFamily="18" charset="0"/>
              </a:rPr>
              <a:t>35_36</a:t>
            </a:r>
            <a:endParaRPr lang="en-US" sz="4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70232384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9D073F-E53E-44F8-A369-EF40431A3199}"/>
              </a:ext>
            </a:extLst>
          </p:cNvPr>
          <p:cNvSpPr>
            <a:spLocks noChangeArrowheads="1"/>
          </p:cNvSpPr>
          <p:nvPr/>
        </p:nvSpPr>
        <p:spPr bwMode="auto">
          <a:xfrm>
            <a:off x="474563" y="471488"/>
            <a:ext cx="6625180"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Lâu</a:t>
            </a:r>
            <a:r>
              <a:rPr lang="en-US" sz="2800" i="1" dirty="0">
                <a:solidFill>
                  <a:srgbClr val="0033CC"/>
                </a:solidFill>
                <a:latin typeface="Times New Roman" pitchFamily="18" charset="0"/>
              </a:rPr>
              <a:t> la </a:t>
            </a:r>
            <a:r>
              <a:rPr lang="en-US" sz="2800" i="1" dirty="0" err="1">
                <a:solidFill>
                  <a:srgbClr val="0033CC"/>
                </a:solidFill>
                <a:latin typeface="Times New Roman" pitchFamily="18" charset="0"/>
              </a:rPr>
              <a:t>bốn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phía</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vỡ</a:t>
            </a:r>
            <a:r>
              <a:rPr lang="en-US" sz="28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800" i="1" dirty="0" err="1">
                <a:solidFill>
                  <a:srgbClr val="0033CC"/>
                </a:solidFill>
                <a:latin typeface="Times New Roman" pitchFamily="18" charset="0"/>
              </a:rPr>
              <a:t>Đều</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quang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gươm</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giáo</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tìm</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đàng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chạy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ngay</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Phong</a:t>
            </a:r>
            <a:r>
              <a:rPr lang="en-US" sz="2800" i="1" dirty="0">
                <a:solidFill>
                  <a:srgbClr val="0033CC"/>
                </a:solidFill>
                <a:latin typeface="Times New Roman" pitchFamily="18" charset="0"/>
              </a:rPr>
              <a:t> Lai </a:t>
            </a:r>
            <a:r>
              <a:rPr lang="en-US" sz="2800" i="1" dirty="0" err="1">
                <a:solidFill>
                  <a:srgbClr val="0033CC"/>
                </a:solidFill>
                <a:latin typeface="Times New Roman" pitchFamily="18" charset="0"/>
              </a:rPr>
              <a:t>trở</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chẳng</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kịp</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tay</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800" i="1" dirty="0" err="1">
                <a:solidFill>
                  <a:srgbClr val="0033CC"/>
                </a:solidFill>
                <a:latin typeface="Times New Roman" pitchFamily="18" charset="0"/>
              </a:rPr>
              <a:t>Bị</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Tiên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một</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gậy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thác</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rày</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thân</a:t>
            </a:r>
            <a:r>
              <a:rPr lang="en-US" sz="2800" i="1" dirty="0">
                <a:solidFill>
                  <a:srgbClr val="0033CC"/>
                </a:solidFill>
                <a:latin typeface="Times New Roman" pitchFamily="18" charset="0"/>
              </a:rPr>
              <a:t> </a:t>
            </a:r>
            <a:r>
              <a:rPr lang="en-US" sz="2800" i="1" dirty="0" err="1">
                <a:solidFill>
                  <a:srgbClr val="0033CC"/>
                </a:solidFill>
                <a:latin typeface="Times New Roman" pitchFamily="18" charset="0"/>
              </a:rPr>
              <a:t>vong</a:t>
            </a:r>
            <a:r>
              <a:rPr lang="en-US" sz="28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800" i="1" dirty="0">
              <a:solidFill>
                <a:srgbClr val="0033CC"/>
              </a:solidFill>
              <a:latin typeface="Times New Roman" pitchFamily="18" charset="0"/>
            </a:endParaRPr>
          </a:p>
        </p:txBody>
      </p:sp>
      <p:pic>
        <p:nvPicPr>
          <p:cNvPr id="9218" name="Picture 2" descr="Mũi Tên Vector Hình ảnh PNG | Vector và các tập tin PSD | Tải về miễn phí  trên Pngtree">
            <a:extLst>
              <a:ext uri="{FF2B5EF4-FFF2-40B4-BE49-F238E27FC236}">
                <a16:creationId xmlns:a16="http://schemas.microsoft.com/office/drawing/2014/main" id="{581CEA71-7161-419E-99DA-D64AF6F07CF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4600148">
            <a:off x="5810938" y="1716333"/>
            <a:ext cx="936203" cy="9362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53429A-C2F2-4282-B6AA-ECB73FFE45FE}"/>
              </a:ext>
            </a:extLst>
          </p:cNvPr>
          <p:cNvSpPr txBox="1"/>
          <p:nvPr/>
        </p:nvSpPr>
        <p:spPr>
          <a:xfrm>
            <a:off x="231494" y="2779829"/>
            <a:ext cx="11771453" cy="1815882"/>
          </a:xfrm>
          <a:prstGeom prst="rect">
            <a:avLst/>
          </a:prstGeom>
          <a:noFill/>
          <a:ln w="12700">
            <a:solidFill>
              <a:srgbClr val="FFC000"/>
            </a:solidFill>
            <a:prstDash val="lgDash"/>
          </a:ln>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a:p>
            <a:pPr marL="457200" indent="-457200">
              <a:buFontTx/>
              <a:buChar char="-"/>
            </a:pP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Lai “</a:t>
            </a:r>
            <a:r>
              <a:rPr lang="en-US" sz="2800"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vong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p>
        </p:txBody>
      </p:sp>
      <p:sp>
        <p:nvSpPr>
          <p:cNvPr id="7" name="Wave 6">
            <a:extLst>
              <a:ext uri="{FF2B5EF4-FFF2-40B4-BE49-F238E27FC236}">
                <a16:creationId xmlns:a16="http://schemas.microsoft.com/office/drawing/2014/main" id="{98A08F7E-9546-480D-9ADA-934D4B047F0C}"/>
              </a:ext>
            </a:extLst>
          </p:cNvPr>
          <p:cNvSpPr/>
          <p:nvPr/>
        </p:nvSpPr>
        <p:spPr>
          <a:xfrm>
            <a:off x="642073" y="4595711"/>
            <a:ext cx="11771453" cy="1892461"/>
          </a:xfrm>
          <a:prstGeom prst="wave">
            <a:avLst/>
          </a:prstGeom>
          <a:solidFill>
            <a:srgbClr val="D8D9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Nhịp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nhanh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ngắn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gọn</a:t>
            </a:r>
            <a:endParaRPr lang="en-US" sz="2800" b="1" dirty="0">
              <a:solidFill>
                <a:schemeClr val="tx1"/>
              </a:solidFill>
              <a:latin typeface="Times New Roman" panose="02020603050405020304" pitchFamily="18" charset="0"/>
              <a:cs typeface="Times New Roman" panose="02020603050405020304" pitchFamily="18" charset="0"/>
            </a:endParaRPr>
          </a:p>
          <a:p>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Khẳng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định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dũng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cảm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không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nguy</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của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Lục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Tiên</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343011" y="693540"/>
            <a:ext cx="4374426" cy="2062103"/>
          </a:xfrm>
          <a:prstGeom prst="rect">
            <a:avLst/>
          </a:prstGeom>
          <a:noFill/>
        </p:spPr>
        <p:txBody>
          <a:bodyPr wrap="square" rtlCol="0">
            <a:spAutoFit/>
          </a:bodyPr>
          <a:lstStyle/>
          <a:p>
            <a:r>
              <a:rPr lang="en-US" sz="3200" b="1" dirty="0" smtClean="0">
                <a:solidFill>
                  <a:srgbClr val="C00000"/>
                </a:solidFill>
                <a:latin typeface="Times New Roman" pitchFamily="18" charset="0"/>
                <a:cs typeface="Times New Roman" pitchFamily="18" charset="0"/>
              </a:rPr>
              <a:t>?</a:t>
            </a:r>
            <a:r>
              <a:rPr lang="en-US" sz="3200" b="1" dirty="0" err="1" smtClean="0">
                <a:solidFill>
                  <a:srgbClr val="C00000"/>
                </a:solidFill>
                <a:latin typeface="Times New Roman" pitchFamily="18" charset="0"/>
                <a:cs typeface="Times New Roman" pitchFamily="18" charset="0"/>
              </a:rPr>
              <a:t>Kết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quả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của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bọn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cướp</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ra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sao</a:t>
            </a:r>
            <a:r>
              <a:rPr lang="en-US" sz="3200" b="1" dirty="0" smtClean="0">
                <a:solidFill>
                  <a:srgbClr val="C00000"/>
                </a:solidFill>
                <a:latin typeface="Times New Roman" pitchFamily="18" charset="0"/>
                <a:cs typeface="Times New Roman" pitchFamily="18" charset="0"/>
              </a:rPr>
              <a:t>?  Qua </a:t>
            </a:r>
            <a:r>
              <a:rPr lang="en-US" sz="3200" b="1" dirty="0" err="1" smtClean="0">
                <a:solidFill>
                  <a:srgbClr val="C00000"/>
                </a:solidFill>
                <a:latin typeface="Times New Roman" pitchFamily="18" charset="0"/>
                <a:cs typeface="Times New Roman" pitchFamily="18" charset="0"/>
              </a:rPr>
              <a:t>kết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quả</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đó</a:t>
            </a:r>
            <a:r>
              <a:rPr lang="en-US" sz="3200" b="1" dirty="0" smtClean="0">
                <a:solidFill>
                  <a:srgbClr val="C00000"/>
                </a:solidFill>
                <a:latin typeface="Times New Roman" pitchFamily="18" charset="0"/>
                <a:cs typeface="Times New Roman" pitchFamily="18" charset="0"/>
              </a:rPr>
              <a:t> ta </a:t>
            </a:r>
            <a:r>
              <a:rPr lang="en-US" sz="3200" b="1" dirty="0" err="1" smtClean="0">
                <a:solidFill>
                  <a:srgbClr val="C00000"/>
                </a:solidFill>
                <a:latin typeface="Times New Roman" pitchFamily="18" charset="0"/>
                <a:cs typeface="Times New Roman" pitchFamily="18" charset="0"/>
              </a:rPr>
              <a:t>có</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thể</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khẳng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định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điều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gì</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về</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Lục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Vân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Tiên</a:t>
            </a:r>
            <a:r>
              <a:rPr lang="en-US" sz="3200" b="1" dirty="0" smtClean="0">
                <a:solidFill>
                  <a:srgbClr val="C00000"/>
                </a:solidFill>
                <a:latin typeface="Times New Roman" pitchFamily="18" charset="0"/>
                <a:cs typeface="Times New Roman" pitchFamily="18" charset="0"/>
              </a:rPr>
              <a:t>  </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29346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wipe(down)">
                                      <p:cBhvr>
                                        <p:cTn id="24" dur="500"/>
                                        <p:tgtEl>
                                          <p:spTgt spid="92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3954EB07-7D82-40AE-A79A-3919869F87CA}"/>
              </a:ext>
            </a:extLst>
          </p:cNvPr>
          <p:cNvSpPr/>
          <p:nvPr/>
        </p:nvSpPr>
        <p:spPr>
          <a:xfrm>
            <a:off x="4105155" y="5977780"/>
            <a:ext cx="3237053" cy="637693"/>
          </a:xfrm>
          <a:prstGeom prst="homePlate">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21EA1B-A595-4BAD-98B7-B517E2AF6B80}"/>
              </a:ext>
            </a:extLst>
          </p:cNvPr>
          <p:cNvSpPr/>
          <p:nvPr/>
        </p:nvSpPr>
        <p:spPr>
          <a:xfrm>
            <a:off x="434533" y="496626"/>
            <a:ext cx="3118896" cy="5306992"/>
          </a:xfrm>
          <a:prstGeom prst="rect">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Lục Vân Tiên – Sách Điện Tử">
            <a:extLst>
              <a:ext uri="{FF2B5EF4-FFF2-40B4-BE49-F238E27FC236}">
                <a16:creationId xmlns:a16="http://schemas.microsoft.com/office/drawing/2014/main" id="{99BA7329-5094-4D69-86D2-F4BEE1112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42" y="914400"/>
            <a:ext cx="3801802" cy="57027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rrow: Pentagon 4">
            <a:extLst>
              <a:ext uri="{FF2B5EF4-FFF2-40B4-BE49-F238E27FC236}">
                <a16:creationId xmlns:a16="http://schemas.microsoft.com/office/drawing/2014/main" id="{9C4A2ADD-BCF3-4CF1-B27E-BA5951A40FCF}"/>
              </a:ext>
            </a:extLst>
          </p:cNvPr>
          <p:cNvSpPr/>
          <p:nvPr/>
        </p:nvSpPr>
        <p:spPr>
          <a:xfrm flipH="1">
            <a:off x="9309904" y="357729"/>
            <a:ext cx="2882096" cy="637693"/>
          </a:xfrm>
          <a:prstGeom prst="homePlate">
            <a:avLst/>
          </a:prstGeom>
          <a:solidFill>
            <a:srgbClr val="77452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
            <a:extLst>
              <a:ext uri="{FF2B5EF4-FFF2-40B4-BE49-F238E27FC236}">
                <a16:creationId xmlns:a16="http://schemas.microsoft.com/office/drawing/2014/main" id="{C78971A8-470F-4995-940B-AB2F938F6607}"/>
              </a:ext>
            </a:extLst>
          </p:cNvPr>
          <p:cNvSpPr txBox="1">
            <a:spLocks noChangeArrowheads="1"/>
          </p:cNvSpPr>
          <p:nvPr/>
        </p:nvSpPr>
        <p:spPr bwMode="auto">
          <a:xfrm>
            <a:off x="5006594" y="2034495"/>
            <a:ext cx="704651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vi-VN" altLang="en-US" b="1" i="1" dirty="0">
                <a:latin typeface="Times New Roman" pitchFamily="18" charset="0"/>
                <a:cs typeface="Times New Roman" pitchFamily="18" charset="0"/>
              </a:rPr>
              <a:t>Hành động của Vân Tiên chứng tỏ cái đức của con người “Vị nghĩa vong thân”, cái tài của bậc anh hùng và sức mạnh bênh vực kẻ yếu, chiến thắng những thế lực tàn bạo</a:t>
            </a:r>
            <a:r>
              <a:rPr lang="vi-VN" altLang="en-US" i="1" dirty="0">
                <a:latin typeface="Times New Roman" pitchFamily="18" charset="0"/>
                <a:cs typeface="Times New Roman" pitchFamily="18" charset="0"/>
              </a:rPr>
              <a:t>.</a:t>
            </a:r>
            <a:endParaRPr lang="en-US" altLang="en-US" i="1" dirty="0">
              <a:solidFill>
                <a:srgbClr val="C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DCD81B2-12D2-478C-89DD-32F35605823A}"/>
              </a:ext>
            </a:extLst>
          </p:cNvPr>
          <p:cNvSpPr txBox="1"/>
          <p:nvPr/>
        </p:nvSpPr>
        <p:spPr>
          <a:xfrm>
            <a:off x="5145444" y="4787211"/>
            <a:ext cx="6060112" cy="954107"/>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thân</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537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4"/>
          <p:cNvSpPr>
            <a:spLocks noChangeArrowheads="1"/>
          </p:cNvSpPr>
          <p:nvPr/>
        </p:nvSpPr>
        <p:spPr bwMode="auto">
          <a:xfrm>
            <a:off x="508000" y="-187325"/>
            <a:ext cx="10769600" cy="3581400"/>
          </a:xfrm>
          <a:prstGeom prst="flowChartDocumen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endParaRPr lang="en-US" altLang="en-US" sz="2400" dirty="0">
              <a:latin typeface=".VnTime" pitchFamily="34" charset="0"/>
            </a:endParaRPr>
          </a:p>
          <a:p>
            <a:pPr algn="ctr" eaLnBrk="1" hangingPunct="1"/>
            <a:r>
              <a:rPr lang="vi-VN" altLang="en-US" sz="2400" dirty="0">
                <a:latin typeface="Times New Roman" pitchFamily="18" charset="0"/>
                <a:cs typeface="Times New Roman" pitchFamily="18" charset="0"/>
              </a:rPr>
              <a:t>Hình ảnh Lục Vân Tiên được khắc họa qua một môtip quen thuộc</a:t>
            </a:r>
          </a:p>
          <a:p>
            <a:pPr algn="ctr" eaLnBrk="1" hangingPunct="1"/>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truyện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Nôm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truyền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thống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chàng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trai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tài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giỏi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cứu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cô</a:t>
            </a:r>
            <a:endParaRPr lang="en-US" altLang="en-US" sz="2400" dirty="0">
              <a:latin typeface="Times New Roman" pitchFamily="18" charset="0"/>
              <a:cs typeface="Times New Roman" pitchFamily="18" charset="0"/>
            </a:endParaRPr>
          </a:p>
          <a:p>
            <a:pPr algn="ctr" eaLnBrk="1" hangingPunct="1"/>
            <a:r>
              <a:rPr lang="en-US" altLang="en-US" sz="2400" dirty="0" err="1">
                <a:latin typeface="Times New Roman" pitchFamily="18" charset="0"/>
                <a:cs typeface="Times New Roman" pitchFamily="18" charset="0"/>
              </a:rPr>
              <a:t>gái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thoát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khỏi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huống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hiểm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nghèo</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rồi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từ</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nghĩa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đến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tình</a:t>
            </a:r>
            <a:r>
              <a:rPr lang="en-US" altLang="en-US" sz="2400" dirty="0">
                <a:latin typeface="Times New Roman" pitchFamily="18" charset="0"/>
                <a:cs typeface="Times New Roman" pitchFamily="18" charset="0"/>
              </a:rPr>
              <a:t> </a:t>
            </a:r>
          </a:p>
          <a:p>
            <a:pPr algn="ctr" eaLnBrk="1" hangingPunct="1"/>
            <a:r>
              <a:rPr lang="vi-VN" altLang="en-US" sz="2400" dirty="0">
                <a:latin typeface="Times New Roman" pitchFamily="18" charset="0"/>
                <a:cs typeface="Times New Roman" pitchFamily="18" charset="0"/>
              </a:rPr>
              <a:t>yêu… như Thạch Sanh đánh đại bàng, cứu công chúa Quỳnh</a:t>
            </a:r>
          </a:p>
          <a:p>
            <a:pPr algn="ctr" eaLnBrk="1" hangingPunct="1"/>
            <a:r>
              <a:rPr lang="vi-VN" altLang="en-US" sz="2400" dirty="0">
                <a:latin typeface="Times New Roman" pitchFamily="18" charset="0"/>
                <a:cs typeface="Times New Roman" pitchFamily="18" charset="0"/>
              </a:rPr>
              <a:t>Nga (Truyện </a:t>
            </a:r>
            <a:r>
              <a:rPr lang="vi-VN" altLang="en-US" sz="2400" i="1" dirty="0">
                <a:latin typeface="Times New Roman" pitchFamily="18" charset="0"/>
                <a:cs typeface="Times New Roman" pitchFamily="18" charset="0"/>
              </a:rPr>
              <a:t>Thạch Sanh</a:t>
            </a:r>
            <a:r>
              <a:rPr lang="vi-VN" altLang="en-US" sz="2400" dirty="0">
                <a:latin typeface="Times New Roman" pitchFamily="18" charset="0"/>
                <a:cs typeface="Times New Roman" pitchFamily="18" charset="0"/>
              </a:rPr>
              <a:t>). Môtip kết cấu đó thường biểu hiện </a:t>
            </a:r>
          </a:p>
          <a:p>
            <a:pPr algn="ctr" eaLnBrk="1" hangingPunct="1"/>
            <a:r>
              <a:rPr lang="vi-VN" altLang="en-US" sz="2400" dirty="0">
                <a:latin typeface="Times New Roman" pitchFamily="18" charset="0"/>
                <a:cs typeface="Times New Roman" pitchFamily="18" charset="0"/>
              </a:rPr>
              <a:t>niềm mong ước của tác giả và cũng là của nhân dân. Trong thời</a:t>
            </a:r>
          </a:p>
          <a:p>
            <a:pPr algn="ctr" eaLnBrk="1" hangingPunct="1"/>
            <a:r>
              <a:rPr lang="vi-VN" altLang="en-US" sz="2400" dirty="0">
                <a:latin typeface="Times New Roman" pitchFamily="18" charset="0"/>
                <a:cs typeface="Times New Roman" pitchFamily="18" charset="0"/>
              </a:rPr>
              <a:t>buổi nhiễu nhương hỗn loạn này, người ta trông mong ở những </a:t>
            </a:r>
          </a:p>
          <a:p>
            <a:pPr algn="ctr" eaLnBrk="1" hangingPunct="1"/>
            <a:r>
              <a:rPr lang="vi-VN" altLang="en-US" sz="2400" dirty="0">
                <a:latin typeface="Times New Roman" pitchFamily="18" charset="0"/>
                <a:cs typeface="Times New Roman" pitchFamily="18" charset="0"/>
              </a:rPr>
              <a:t>người tài đức, dám ra tay cứu nạn giúp đời.</a:t>
            </a:r>
          </a:p>
        </p:txBody>
      </p:sp>
      <p:sp>
        <p:nvSpPr>
          <p:cNvPr id="9221" name="AutoShape 5"/>
          <p:cNvSpPr>
            <a:spLocks noChangeArrowheads="1"/>
          </p:cNvSpPr>
          <p:nvPr/>
        </p:nvSpPr>
        <p:spPr bwMode="auto">
          <a:xfrm>
            <a:off x="2032000" y="3429000"/>
            <a:ext cx="9753600" cy="3124200"/>
          </a:xfrm>
          <a:prstGeom prst="flowChartDocumen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eaLnBrk="1" hangingPunct="1"/>
            <a:endParaRPr lang="en-US" altLang="en-US" sz="2400" dirty="0">
              <a:latin typeface=".VnTime" pitchFamily="34" charset="0"/>
            </a:endParaRPr>
          </a:p>
          <a:p>
            <a:pPr algn="ctr" eaLnBrk="1" hangingPunct="1"/>
            <a:r>
              <a:rPr lang="vi-VN" altLang="en-US" sz="2400" dirty="0">
                <a:latin typeface="Times New Roman" pitchFamily="18" charset="0"/>
                <a:cs typeface="Times New Roman" pitchFamily="18" charset="0"/>
              </a:rPr>
              <a:t>Lục Vân Tiên là một nhân vật lí tưởng của tác phẩm (thể</a:t>
            </a:r>
          </a:p>
          <a:p>
            <a:pPr algn="ctr" eaLnBrk="1" hangingPunct="1"/>
            <a:r>
              <a:rPr lang="vi-VN" altLang="en-US" sz="2400" dirty="0">
                <a:latin typeface="Times New Roman" pitchFamily="18" charset="0"/>
                <a:cs typeface="Times New Roman" pitchFamily="18" charset="0"/>
              </a:rPr>
              <a:t>hiện lí tưởng thẩm mĩ của tác giả về con người trong cuộc</a:t>
            </a:r>
          </a:p>
          <a:p>
            <a:pPr algn="ctr" eaLnBrk="1" hangingPunct="1"/>
            <a:r>
              <a:rPr lang="vi-VN" altLang="en-US" sz="2400" dirty="0">
                <a:latin typeface="Times New Roman" pitchFamily="18" charset="0"/>
                <a:cs typeface="Times New Roman" pitchFamily="18" charset="0"/>
              </a:rPr>
              <a:t>sống đương thời…). Đây là một chàng trai vừa rởi trường</a:t>
            </a:r>
          </a:p>
          <a:p>
            <a:pPr algn="ctr" eaLnBrk="1" hangingPunct="1"/>
            <a:r>
              <a:rPr lang="vi-VN" altLang="en-US" sz="2400" dirty="0">
                <a:latin typeface="Times New Roman" pitchFamily="18" charset="0"/>
                <a:cs typeface="Times New Roman" pitchFamily="18" charset="0"/>
              </a:rPr>
              <a:t>học bước vào đời, lòng đầy hăm hở, muốn lập công danh,</a:t>
            </a:r>
          </a:p>
          <a:p>
            <a:pPr algn="ctr" eaLnBrk="1" hangingPunct="1"/>
            <a:r>
              <a:rPr lang="vi-VN" altLang="en-US" sz="2400" dirty="0">
                <a:latin typeface="Times New Roman" pitchFamily="18" charset="0"/>
                <a:cs typeface="Times New Roman" pitchFamily="18" charset="0"/>
              </a:rPr>
              <a:t>cũng mong thi thố tài năng cứu người, giúp đời. Gặp tình</a:t>
            </a:r>
          </a:p>
          <a:p>
            <a:pPr algn="ctr" eaLnBrk="1" hangingPunct="1"/>
            <a:r>
              <a:rPr lang="en-US" altLang="en-US" sz="2400" dirty="0" err="1">
                <a:latin typeface="Times New Roman" pitchFamily="18" charset="0"/>
                <a:cs typeface="Times New Roman" pitchFamily="18" charset="0"/>
              </a:rPr>
              <a:t>huống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bất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bằng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này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một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thách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đầu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tiên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cũng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là</a:t>
            </a:r>
            <a:r>
              <a:rPr lang="en-US" altLang="en-US" sz="2400" dirty="0">
                <a:latin typeface="Times New Roman" pitchFamily="18" charset="0"/>
                <a:cs typeface="Times New Roman" pitchFamily="18" charset="0"/>
              </a:rPr>
              <a:t> </a:t>
            </a:r>
          </a:p>
          <a:p>
            <a:pPr algn="ctr" eaLnBrk="1" hangingPunct="1"/>
            <a:r>
              <a:rPr lang="vi-VN" altLang="en-US" sz="2400" dirty="0">
                <a:latin typeface="Times New Roman" pitchFamily="18" charset="0"/>
                <a:cs typeface="Times New Roman" pitchFamily="18" charset="0"/>
              </a:rPr>
              <a:t>m ột cơ hội hành động dành cho chàng.</a:t>
            </a:r>
          </a:p>
        </p:txBody>
      </p:sp>
      <p:pic>
        <p:nvPicPr>
          <p:cNvPr id="24580" name="Picture 6" descr="HV"/>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419601"/>
            <a:ext cx="1828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j0234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4800" y="5791200"/>
            <a:ext cx="133773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892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221"/>
                                        </p:tgtEl>
                                        <p:attrNameLst>
                                          <p:attrName>style.visibility</p:attrName>
                                        </p:attrNameLst>
                                      </p:cBhvr>
                                      <p:to>
                                        <p:strVal val="visible"/>
                                      </p:to>
                                    </p:set>
                                    <p:animEffect transition="in" filter="fade">
                                      <p:cBhvr>
                                        <p:cTn id="14" dur="1000"/>
                                        <p:tgtEl>
                                          <p:spTgt spid="9221"/>
                                        </p:tgtEl>
                                      </p:cBhvr>
                                    </p:animEffect>
                                    <p:anim calcmode="lin" valueType="num">
                                      <p:cBhvr>
                                        <p:cTn id="15" dur="1000" fill="hold"/>
                                        <p:tgtEl>
                                          <p:spTgt spid="9221"/>
                                        </p:tgtEl>
                                        <p:attrNameLst>
                                          <p:attrName>ppt_x</p:attrName>
                                        </p:attrNameLst>
                                      </p:cBhvr>
                                      <p:tavLst>
                                        <p:tav tm="0">
                                          <p:val>
                                            <p:strVal val="#ppt_x"/>
                                          </p:val>
                                        </p:tav>
                                        <p:tav tm="100000">
                                          <p:val>
                                            <p:strVal val="#ppt_x"/>
                                          </p:val>
                                        </p:tav>
                                      </p:tavLst>
                                    </p:anim>
                                    <p:anim calcmode="lin" valueType="num">
                                      <p:cBhvr>
                                        <p:cTn id="16"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p:cNvSpPr>
            <a:spLocks noChangeArrowheads="1"/>
          </p:cNvSpPr>
          <p:nvPr/>
        </p:nvSpPr>
        <p:spPr bwMode="auto">
          <a:xfrm>
            <a:off x="221672" y="101138"/>
            <a:ext cx="11599025" cy="1066800"/>
          </a:xfrm>
          <a:prstGeom prst="flowChartTerminator">
            <a:avLst/>
          </a:prstGeom>
          <a:solidFill>
            <a:srgbClr val="FFFFFF"/>
          </a:solidFill>
          <a:ln w="2540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vi-VN" altLang="en-US" sz="3200">
                <a:latin typeface="Times New Roman" pitchFamily="18" charset="0"/>
                <a:cs typeface="Times New Roman" pitchFamily="18" charset="0"/>
              </a:rPr>
              <a:t>Hình ảnh Lục Vân Tiên được thể hiện qua hai tình huống</a:t>
            </a:r>
          </a:p>
          <a:p>
            <a:pPr algn="ctr" eaLnBrk="1" hangingPunct="1"/>
            <a:r>
              <a:rPr lang="vi-VN" altLang="en-US" sz="3200">
                <a:latin typeface="Times New Roman" pitchFamily="18" charset="0"/>
                <a:cs typeface="Times New Roman" pitchFamily="18" charset="0"/>
              </a:rPr>
              <a:t>hành động bộc lộ tư cách con người:</a:t>
            </a:r>
          </a:p>
        </p:txBody>
      </p:sp>
      <p:sp>
        <p:nvSpPr>
          <p:cNvPr id="10245" name="AutoShape 5"/>
          <p:cNvSpPr>
            <a:spLocks noChangeArrowheads="1"/>
          </p:cNvSpPr>
          <p:nvPr/>
        </p:nvSpPr>
        <p:spPr bwMode="auto">
          <a:xfrm>
            <a:off x="0" y="1359878"/>
            <a:ext cx="11820697" cy="5228492"/>
          </a:xfrm>
          <a:prstGeom prst="flowChartPunchedCard">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marL="1714500" lvl="3" indent="-342900" eaLnBrk="1" hangingPunct="1">
              <a:buFontTx/>
              <a:buChar char="•"/>
            </a:pPr>
            <a:endParaRPr lang="en-US" altLang="en-US" sz="2800" dirty="0">
              <a:solidFill>
                <a:srgbClr val="FF0000"/>
              </a:solidFill>
              <a:latin typeface=".VnTime" pitchFamily="34" charset="0"/>
            </a:endParaRPr>
          </a:p>
          <a:p>
            <a:pPr marL="342900" indent="-342900" eaLnBrk="1" hangingPunct="1"/>
            <a:r>
              <a:rPr lang="vi-VN" altLang="en-US" sz="2800" dirty="0">
                <a:latin typeface="Times New Roman" pitchFamily="18" charset="0"/>
                <a:cs typeface="Times New Roman" pitchFamily="18" charset="0"/>
              </a:rPr>
              <a:t>Hành động đánh cướp trước hết bộc lộ tính </a:t>
            </a:r>
            <a:r>
              <a:rPr lang="vi-VN" altLang="en-US" sz="2800" dirty="0" smtClean="0">
                <a:latin typeface="Times New Roman" pitchFamily="18" charset="0"/>
                <a:cs typeface="Times New Roman" pitchFamily="18" charset="0"/>
              </a:rPr>
              <a:t>cách</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anh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tấm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lòng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nghĩa</a:t>
            </a:r>
            <a:r>
              <a:rPr lang="en-US" altLang="en-US" sz="2800" dirty="0">
                <a:latin typeface="Times New Roman" pitchFamily="18" charset="0"/>
                <a:cs typeface="Times New Roman" pitchFamily="18" charset="0"/>
              </a:rPr>
              <a:t> </a:t>
            </a:r>
            <a:endParaRPr lang="en-US" altLang="en-US" sz="2800" dirty="0" smtClean="0">
              <a:latin typeface="Times New Roman" pitchFamily="18" charset="0"/>
              <a:cs typeface="Times New Roman" pitchFamily="18" charset="0"/>
            </a:endParaRPr>
          </a:p>
          <a:p>
            <a:pPr marL="342900" indent="-342900" eaLnBrk="1" hangingPunct="1"/>
            <a:r>
              <a:rPr lang="en-US" altLang="en-US" sz="2800" dirty="0" err="1" smtClean="0">
                <a:latin typeface="Times New Roman" pitchFamily="18" charset="0"/>
                <a:cs typeface="Times New Roman" pitchFamily="18" charset="0"/>
              </a:rPr>
              <a:t>của</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Vân</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Tiên</a:t>
            </a:r>
            <a:r>
              <a:rPr lang="en-US" altLang="en-US" sz="2800" dirty="0" smtClean="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Vân </a:t>
            </a:r>
            <a:r>
              <a:rPr lang="vi-VN" altLang="en-US" sz="2800" dirty="0">
                <a:latin typeface="Times New Roman" pitchFamily="18" charset="0"/>
                <a:cs typeface="Times New Roman" pitchFamily="18" charset="0"/>
              </a:rPr>
              <a:t>Tiên chỉ có một mình, hai tay không trong khi bọn </a:t>
            </a:r>
            <a:r>
              <a:rPr lang="vi-VN" altLang="en-US" sz="2800" dirty="0" smtClean="0">
                <a:latin typeface="Times New Roman" pitchFamily="18" charset="0"/>
                <a:cs typeface="Times New Roman" pitchFamily="18" charset="0"/>
              </a:rPr>
              <a:t>cướp</a:t>
            </a:r>
            <a:r>
              <a:rPr lang="en-US" altLang="en-US" sz="2800" dirty="0" smtClean="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đông </a:t>
            </a:r>
            <a:endParaRPr lang="en-US" altLang="en-US" sz="2800" dirty="0" smtClean="0">
              <a:latin typeface="Times New Roman" pitchFamily="18" charset="0"/>
              <a:cs typeface="Times New Roman" pitchFamily="18" charset="0"/>
            </a:endParaRPr>
          </a:p>
          <a:p>
            <a:pPr marL="342900" indent="-342900" eaLnBrk="1" hangingPunct="1"/>
            <a:r>
              <a:rPr lang="vi-VN" altLang="en-US" sz="2800" dirty="0" smtClean="0">
                <a:latin typeface="Times New Roman" pitchFamily="18" charset="0"/>
                <a:cs typeface="Times New Roman" pitchFamily="18" charset="0"/>
              </a:rPr>
              <a:t>người</a:t>
            </a:r>
            <a:r>
              <a:rPr lang="vi-VN" altLang="en-US" sz="2800" dirty="0">
                <a:latin typeface="Times New Roman" pitchFamily="18" charset="0"/>
                <a:cs typeface="Times New Roman" pitchFamily="18" charset="0"/>
              </a:rPr>
              <a:t>, gươm giáo đủ đầy, </a:t>
            </a:r>
            <a:r>
              <a:rPr lang="vi-VN" altLang="en-US" sz="2800" dirty="0" smtClean="0">
                <a:latin typeface="Times New Roman" pitchFamily="18" charset="0"/>
                <a:cs typeface="Times New Roman" pitchFamily="18" charset="0"/>
              </a:rPr>
              <a:t>thanh </a:t>
            </a:r>
            <a:r>
              <a:rPr lang="vi-VN" altLang="en-US" sz="2800" dirty="0">
                <a:latin typeface="Times New Roman" pitchFamily="18" charset="0"/>
                <a:cs typeface="Times New Roman" pitchFamily="18" charset="0"/>
              </a:rPr>
              <a:t>thế lẫy lừng. Vậy </a:t>
            </a:r>
            <a:r>
              <a:rPr lang="vi-VN" altLang="en-US" sz="2800" dirty="0" smtClean="0">
                <a:latin typeface="Times New Roman" pitchFamily="18" charset="0"/>
                <a:cs typeface="Times New Roman" pitchFamily="18" charset="0"/>
              </a:rPr>
              <a:t>mà</a:t>
            </a:r>
            <a:r>
              <a:rPr lang="en-US" altLang="en-US" sz="2800" dirty="0" smtClean="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Vân </a:t>
            </a:r>
            <a:r>
              <a:rPr lang="vi-VN" altLang="en-US" sz="2800" dirty="0">
                <a:latin typeface="Times New Roman" pitchFamily="18" charset="0"/>
                <a:cs typeface="Times New Roman" pitchFamily="18" charset="0"/>
              </a:rPr>
              <a:t>Tiên không hề sợ </a:t>
            </a:r>
            <a:r>
              <a:rPr lang="vi-VN" altLang="en-US" sz="2800" dirty="0" smtClean="0">
                <a:latin typeface="Times New Roman" pitchFamily="18" charset="0"/>
                <a:cs typeface="Times New Roman" pitchFamily="18" charset="0"/>
              </a:rPr>
              <a:t>,</a:t>
            </a:r>
            <a:endParaRPr lang="en-US" altLang="en-US" sz="2800" dirty="0" smtClean="0">
              <a:latin typeface="Times New Roman" pitchFamily="18" charset="0"/>
              <a:cs typeface="Times New Roman" pitchFamily="18" charset="0"/>
            </a:endParaRPr>
          </a:p>
          <a:p>
            <a:pPr marL="342900" indent="-342900" eaLnBrk="1" hangingPunct="1"/>
            <a:r>
              <a:rPr lang="vi-VN" altLang="en-US" sz="2800" dirty="0" smtClean="0">
                <a:latin typeface="Times New Roman" pitchFamily="18" charset="0"/>
                <a:cs typeface="Times New Roman" pitchFamily="18" charset="0"/>
              </a:rPr>
              <a:t>“</a:t>
            </a:r>
            <a:r>
              <a:rPr lang="vi-VN" altLang="en-US" sz="2800" dirty="0">
                <a:latin typeface="Times New Roman" pitchFamily="18" charset="0"/>
                <a:cs typeface="Times New Roman" pitchFamily="18" charset="0"/>
              </a:rPr>
              <a:t>bẻ cây làm gậy” xông vaò đánh </a:t>
            </a:r>
            <a:r>
              <a:rPr lang="vi-VN" altLang="en-US" sz="2800" dirty="0" smtClean="0">
                <a:latin typeface="Times New Roman" pitchFamily="18" charset="0"/>
                <a:cs typeface="Times New Roman" pitchFamily="18" charset="0"/>
              </a:rPr>
              <a:t>cướp.</a:t>
            </a:r>
            <a:r>
              <a:rPr lang="en-US" altLang="en-US" sz="2800" dirty="0" smtClean="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Vẻ </a:t>
            </a:r>
            <a:r>
              <a:rPr lang="vi-VN" altLang="en-US" sz="2800" dirty="0">
                <a:latin typeface="Times New Roman" pitchFamily="18" charset="0"/>
                <a:cs typeface="Times New Roman" pitchFamily="18" charset="0"/>
              </a:rPr>
              <a:t>đẹp của Vân Tiên trong trận đánh </a:t>
            </a:r>
            <a:r>
              <a:rPr lang="vi-VN" altLang="en-US" sz="2800" dirty="0" smtClean="0">
                <a:latin typeface="Times New Roman" pitchFamily="18" charset="0"/>
                <a:cs typeface="Times New Roman" pitchFamily="18" charset="0"/>
              </a:rPr>
              <a:t>được </a:t>
            </a:r>
            <a:endParaRPr lang="en-US" altLang="en-US" sz="2800" dirty="0" smtClean="0">
              <a:latin typeface="Times New Roman" pitchFamily="18" charset="0"/>
              <a:cs typeface="Times New Roman" pitchFamily="18" charset="0"/>
            </a:endParaRPr>
          </a:p>
          <a:p>
            <a:pPr marL="342900" indent="-342900" eaLnBrk="1" hangingPunct="1"/>
            <a:r>
              <a:rPr lang="vi-VN" altLang="en-US" sz="2800" dirty="0" smtClean="0">
                <a:latin typeface="Times New Roman" pitchFamily="18" charset="0"/>
                <a:cs typeface="Times New Roman" pitchFamily="18" charset="0"/>
              </a:rPr>
              <a:t>miêu </a:t>
            </a:r>
            <a:r>
              <a:rPr lang="vi-VN" altLang="en-US" sz="2800" dirty="0">
                <a:latin typeface="Times New Roman" pitchFamily="18" charset="0"/>
                <a:cs typeface="Times New Roman" pitchFamily="18" charset="0"/>
              </a:rPr>
              <a:t>tả thật </a:t>
            </a:r>
            <a:r>
              <a:rPr lang="vi-VN" altLang="en-US" sz="2800" dirty="0" smtClean="0">
                <a:latin typeface="Times New Roman" pitchFamily="18" charset="0"/>
                <a:cs typeface="Times New Roman" pitchFamily="18" charset="0"/>
              </a:rPr>
              <a:t>đẹp</a:t>
            </a:r>
            <a:r>
              <a:rPr lang="en-US" altLang="en-US" sz="2800" dirty="0" smtClean="0">
                <a:latin typeface="Times New Roman" pitchFamily="18" charset="0"/>
                <a:cs typeface="Times New Roman" pitchFamily="18" charset="0"/>
              </a:rPr>
              <a:t> </a:t>
            </a:r>
            <a:r>
              <a:rPr lang="vi-VN" altLang="en-US" sz="2800" dirty="0" smtClean="0">
                <a:latin typeface="Times New Roman" pitchFamily="18" charset="0"/>
                <a:cs typeface="Times New Roman" pitchFamily="18" charset="0"/>
              </a:rPr>
              <a:t>Theo </a:t>
            </a:r>
            <a:r>
              <a:rPr lang="vi-VN" altLang="en-US" sz="2800" dirty="0">
                <a:latin typeface="Times New Roman" pitchFamily="18" charset="0"/>
                <a:cs typeface="Times New Roman" pitchFamily="18" charset="0"/>
              </a:rPr>
              <a:t>kiểu người anh hùng </a:t>
            </a:r>
            <a:r>
              <a:rPr lang="vi-VN" altLang="en-US" sz="2800" dirty="0" smtClean="0">
                <a:latin typeface="Times New Roman" pitchFamily="18" charset="0"/>
                <a:cs typeface="Times New Roman" pitchFamily="18" charset="0"/>
              </a:rPr>
              <a:t>Triệu </a:t>
            </a:r>
            <a:r>
              <a:rPr lang="vi-VN" altLang="en-US" sz="2800" dirty="0">
                <a:latin typeface="Times New Roman" pitchFamily="18" charset="0"/>
                <a:cs typeface="Times New Roman" pitchFamily="18" charset="0"/>
              </a:rPr>
              <a:t>Tử Long trong “Tam Quốc”:</a:t>
            </a:r>
          </a:p>
          <a:p>
            <a:pPr marL="342900" indent="-342900" eaLnBrk="1" hangingPunct="1"/>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hữu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xông</a:t>
            </a:r>
            <a:endParaRPr lang="en-US" altLang="en-US" sz="2800" dirty="0">
              <a:latin typeface="Times New Roman" pitchFamily="18" charset="0"/>
              <a:cs typeface="Times New Roman" pitchFamily="18" charset="0"/>
            </a:endParaRPr>
          </a:p>
          <a:p>
            <a:pPr marL="342900" indent="-342900" eaLnBrk="1" hangingPunct="1"/>
            <a:r>
              <a:rPr lang="vi-VN" altLang="en-US" sz="2800" dirty="0">
                <a:latin typeface="Times New Roman" pitchFamily="18" charset="0"/>
                <a:cs typeface="Times New Roman" pitchFamily="18" charset="0"/>
              </a:rPr>
              <a:t>                        Khác nào Triệu Tử phá vòng Đương Dang.</a:t>
            </a:r>
          </a:p>
          <a:p>
            <a:pPr marL="342900" indent="-342900" eaLnBrk="1" hangingPunct="1"/>
            <a:r>
              <a:rPr lang="vi-VN" altLang="en-US" sz="2800" dirty="0">
                <a:latin typeface="Times New Roman" pitchFamily="18" charset="0"/>
                <a:cs typeface="Times New Roman" pitchFamily="18" charset="0"/>
              </a:rPr>
              <a:t>Hành động của Vân Tiên chứng tỏ cái đức của con người “</a:t>
            </a:r>
            <a:r>
              <a:rPr lang="vi-VN" altLang="en-US" sz="2800" dirty="0" smtClean="0">
                <a:latin typeface="Times New Roman" pitchFamily="18" charset="0"/>
                <a:cs typeface="Times New Roman" pitchFamily="18" charset="0"/>
              </a:rPr>
              <a:t>vị</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nghĩa</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vong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thân</a:t>
            </a:r>
            <a:r>
              <a:rPr lang="en-US" altLang="en-US" sz="2800" dirty="0" smtClean="0">
                <a:latin typeface="Times New Roman" pitchFamily="18" charset="0"/>
                <a:cs typeface="Times New Roman" pitchFamily="18" charset="0"/>
              </a:rPr>
              <a:t>”,</a:t>
            </a:r>
          </a:p>
          <a:p>
            <a:pPr marL="342900" indent="-342900" eaLnBrk="1" hangingPunct="1"/>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bậc</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anh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sức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mạnh</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bênh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vực</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kẻ</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yếu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chiến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thắng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những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thế</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lực</a:t>
            </a:r>
            <a:endParaRPr lang="en-US" altLang="en-US" sz="2800" dirty="0" smtClean="0">
              <a:latin typeface="Times New Roman" pitchFamily="18" charset="0"/>
              <a:cs typeface="Times New Roman" pitchFamily="18" charset="0"/>
            </a:endParaRPr>
          </a:p>
          <a:p>
            <a:pPr marL="342900" indent="-342900" eaLnBrk="1" hangingPunct="1"/>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bạo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tàn</a:t>
            </a:r>
            <a:r>
              <a:rPr lang="en-US" altLang="en-US" sz="2800" dirty="0">
                <a:latin typeface="Times New Roman" pitchFamily="18" charset="0"/>
                <a:cs typeface="Times New Roman" pitchFamily="18" charset="0"/>
              </a:rPr>
              <a:t>.</a:t>
            </a:r>
          </a:p>
          <a:p>
            <a:pPr marL="342900" indent="-342900" eaLnBrk="1" hangingPunct="1"/>
            <a:endParaRPr lang="en-US" altLang="en-US" sz="2800" dirty="0">
              <a:solidFill>
                <a:srgbClr val="6600CC"/>
              </a:solidFill>
              <a:latin typeface=".VnTime" pitchFamily="34" charset="0"/>
            </a:endParaRPr>
          </a:p>
          <a:p>
            <a:pPr marL="342900" indent="-342900" eaLnBrk="1" hangingPunct="1"/>
            <a:endParaRPr lang="en-US" altLang="en-US" sz="2800" dirty="0">
              <a:solidFill>
                <a:srgbClr val="6600CC"/>
              </a:solidFill>
              <a:latin typeface=".VnTime" pitchFamily="34" charset="0"/>
            </a:endParaRPr>
          </a:p>
          <a:p>
            <a:pPr marL="342900" indent="-342900" eaLnBrk="1" hangingPunct="1"/>
            <a:endParaRPr lang="en-US" altLang="en-US" sz="2800" dirty="0">
              <a:solidFill>
                <a:srgbClr val="6600CC"/>
              </a:solidFill>
              <a:latin typeface=".VnTime" pitchFamily="34" charset="0"/>
            </a:endParaRPr>
          </a:p>
          <a:p>
            <a:pPr marL="342900" indent="-342900" eaLnBrk="1" hangingPunct="1"/>
            <a:endParaRPr lang="en-US" altLang="en-US" sz="2800" dirty="0">
              <a:solidFill>
                <a:srgbClr val="6600CC"/>
              </a:solidFill>
              <a:latin typeface=".VnTime" pitchFamily="34" charset="0"/>
            </a:endParaRPr>
          </a:p>
        </p:txBody>
      </p:sp>
    </p:spTree>
    <p:extLst>
      <p:ext uri="{BB962C8B-B14F-4D97-AF65-F5344CB8AC3E}">
        <p14:creationId xmlns:p14="http://schemas.microsoft.com/office/powerpoint/2010/main" val="1183478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slide(fromBottom)">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ntr" presetSubtype="0" accel="10000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p:cTn id="12" dur="500" fill="hold"/>
                                        <p:tgtEl>
                                          <p:spTgt spid="10245"/>
                                        </p:tgtEl>
                                        <p:attrNameLst>
                                          <p:attrName>ppt_w</p:attrName>
                                        </p:attrNameLst>
                                      </p:cBhvr>
                                      <p:tavLst>
                                        <p:tav tm="0">
                                          <p:val>
                                            <p:strVal val="#ppt_w*0.05"/>
                                          </p:val>
                                        </p:tav>
                                        <p:tav tm="100000">
                                          <p:val>
                                            <p:strVal val="#ppt_w"/>
                                          </p:val>
                                        </p:tav>
                                      </p:tavLst>
                                    </p:anim>
                                    <p:anim calcmode="lin" valueType="num">
                                      <p:cBhvr>
                                        <p:cTn id="13" dur="500" fill="hold"/>
                                        <p:tgtEl>
                                          <p:spTgt spid="10245"/>
                                        </p:tgtEl>
                                        <p:attrNameLst>
                                          <p:attrName>ppt_h</p:attrName>
                                        </p:attrNameLst>
                                      </p:cBhvr>
                                      <p:tavLst>
                                        <p:tav tm="0">
                                          <p:val>
                                            <p:strVal val="#ppt_h"/>
                                          </p:val>
                                        </p:tav>
                                        <p:tav tm="100000">
                                          <p:val>
                                            <p:strVal val="#ppt_h"/>
                                          </p:val>
                                        </p:tav>
                                      </p:tavLst>
                                    </p:anim>
                                    <p:anim calcmode="lin" valueType="num">
                                      <p:cBhvr>
                                        <p:cTn id="14" dur="500" fill="hold"/>
                                        <p:tgtEl>
                                          <p:spTgt spid="10245"/>
                                        </p:tgtEl>
                                        <p:attrNameLst>
                                          <p:attrName>ppt_x</p:attrName>
                                        </p:attrNameLst>
                                      </p:cBhvr>
                                      <p:tavLst>
                                        <p:tav tm="0">
                                          <p:val>
                                            <p:strVal val="#ppt_x-.2"/>
                                          </p:val>
                                        </p:tav>
                                        <p:tav tm="100000">
                                          <p:val>
                                            <p:strVal val="#ppt_x"/>
                                          </p:val>
                                        </p:tav>
                                      </p:tavLst>
                                    </p:anim>
                                    <p:anim calcmode="lin" valueType="num">
                                      <p:cBhvr>
                                        <p:cTn id="15" dur="500" fill="hold"/>
                                        <p:tgtEl>
                                          <p:spTgt spid="10245"/>
                                        </p:tgtEl>
                                        <p:attrNameLst>
                                          <p:attrName>ppt_y</p:attrName>
                                        </p:attrNameLst>
                                      </p:cBhvr>
                                      <p:tavLst>
                                        <p:tav tm="0">
                                          <p:val>
                                            <p:strVal val="#ppt_y"/>
                                          </p:val>
                                        </p:tav>
                                        <p:tav tm="100000">
                                          <p:val>
                                            <p:strVal val="#ppt_y"/>
                                          </p:val>
                                        </p:tav>
                                      </p:tavLst>
                                    </p:anim>
                                    <p:animEffect transition="in" filter="fade">
                                      <p:cBhvr>
                                        <p:cTn id="16"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ục Vân Tiên lên lịch 2019 - Báo Phụ Nữ">
            <a:extLst>
              <a:ext uri="{FF2B5EF4-FFF2-40B4-BE49-F238E27FC236}">
                <a16:creationId xmlns:a16="http://schemas.microsoft.com/office/drawing/2014/main" id="{5FC4094E-F20D-449F-9569-FAFC547E5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79" y="390645"/>
            <a:ext cx="4813280" cy="6076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33112F-7A7F-4543-A277-748BEBF339C6}"/>
              </a:ext>
            </a:extLst>
          </p:cNvPr>
          <p:cNvSpPr/>
          <p:nvPr/>
        </p:nvSpPr>
        <p:spPr>
          <a:xfrm>
            <a:off x="5410469" y="83504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5149D1C-E721-4B71-860C-9EAF147CD015}"/>
              </a:ext>
            </a:extLst>
          </p:cNvPr>
          <p:cNvSpPr/>
          <p:nvPr/>
        </p:nvSpPr>
        <p:spPr>
          <a:xfrm>
            <a:off x="10776080" y="6243094"/>
            <a:ext cx="1371061" cy="224261"/>
          </a:xfrm>
          <a:prstGeom prst="rect">
            <a:avLst/>
          </a:prstGeom>
          <a:solidFill>
            <a:srgbClr val="99F8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AC14D0C-C299-40AE-9403-4F833D489999}"/>
              </a:ext>
            </a:extLst>
          </p:cNvPr>
          <p:cNvSpPr txBox="1"/>
          <p:nvPr/>
        </p:nvSpPr>
        <p:spPr>
          <a:xfrm>
            <a:off x="5548479" y="113646"/>
            <a:ext cx="6356227" cy="553998"/>
          </a:xfrm>
          <a:prstGeom prst="rect">
            <a:avLst/>
          </a:prstGeom>
          <a:noFill/>
        </p:spPr>
        <p:txBody>
          <a:bodyPr wrap="none" rtlCol="0">
            <a:spAutoFit/>
          </a:bodyPr>
          <a:lstStyle/>
          <a:p>
            <a:r>
              <a:rPr lang="en-US" sz="3000" b="1" i="1" dirty="0">
                <a:solidFill>
                  <a:srgbClr val="C00000"/>
                </a:solidFill>
                <a:latin typeface="Times New Roman" panose="02020603050405020304" pitchFamily="18" charset="0"/>
                <a:cs typeface="Times New Roman" panose="02020603050405020304" pitchFamily="18" charset="0"/>
              </a:rPr>
              <a:t>b. Khi </a:t>
            </a:r>
            <a:r>
              <a:rPr lang="en-US" sz="3000" b="1" i="1" dirty="0" err="1">
                <a:solidFill>
                  <a:srgbClr val="C00000"/>
                </a:solidFill>
                <a:latin typeface="Times New Roman" panose="02020603050405020304" pitchFamily="18" charset="0"/>
                <a:cs typeface="Times New Roman" panose="02020603050405020304" pitchFamily="18" charset="0"/>
              </a:rPr>
              <a:t>trò</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chuyện</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với</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Kiều</a:t>
            </a:r>
            <a:r>
              <a:rPr lang="en-US" sz="3000" b="1" i="1" dirty="0">
                <a:solidFill>
                  <a:srgbClr val="C00000"/>
                </a:solidFill>
                <a:latin typeface="Times New Roman" panose="02020603050405020304" pitchFamily="18" charset="0"/>
                <a:cs typeface="Times New Roman" panose="02020603050405020304" pitchFamily="18" charset="0"/>
              </a:rPr>
              <a:t> </a:t>
            </a:r>
            <a:r>
              <a:rPr lang="en-US" sz="3000" b="1" i="1" dirty="0" err="1">
                <a:solidFill>
                  <a:srgbClr val="C00000"/>
                </a:solidFill>
                <a:latin typeface="Times New Roman" panose="02020603050405020304" pitchFamily="18" charset="0"/>
                <a:cs typeface="Times New Roman" panose="02020603050405020304" pitchFamily="18" charset="0"/>
              </a:rPr>
              <a:t>Nguyệt</a:t>
            </a:r>
            <a:r>
              <a:rPr lang="en-US" sz="3000" b="1" i="1" dirty="0">
                <a:solidFill>
                  <a:srgbClr val="C00000"/>
                </a:solidFill>
                <a:latin typeface="Times New Roman" panose="02020603050405020304" pitchFamily="18" charset="0"/>
                <a:cs typeface="Times New Roman" panose="02020603050405020304" pitchFamily="18" charset="0"/>
              </a:rPr>
              <a:t> Nga</a:t>
            </a:r>
          </a:p>
        </p:txBody>
      </p:sp>
      <p:sp>
        <p:nvSpPr>
          <p:cNvPr id="10" name="TextBox 9">
            <a:extLst>
              <a:ext uri="{FF2B5EF4-FFF2-40B4-BE49-F238E27FC236}">
                <a16:creationId xmlns:a16="http://schemas.microsoft.com/office/drawing/2014/main" id="{F8B3CD63-18BD-491A-88D6-490C9D322795}"/>
              </a:ext>
            </a:extLst>
          </p:cNvPr>
          <p:cNvSpPr txBox="1"/>
          <p:nvPr/>
        </p:nvSpPr>
        <p:spPr>
          <a:xfrm>
            <a:off x="5760477" y="835044"/>
            <a:ext cx="6105644" cy="5632311"/>
          </a:xfrm>
          <a:prstGeom prst="rect">
            <a:avLst/>
          </a:prstGeom>
          <a:noFill/>
          <a:ln w="19050">
            <a:solidFill>
              <a:schemeClr val="tx1"/>
            </a:solid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Dẹp rồi lũ kiến chòm ong,</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Hỏi: “Ai than khóc ở trong xe này?”</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Đáp rằng: “Ta đã trừ dòng lâu la.</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a:t>
            </a:r>
            <a:endParaRPr lang="en-US" sz="2400" b="0" i="1"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Vân Tiên nghe nói liền cười: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ơn há dễ trông người trả ơn.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Này đà rõ đặng nguồn cơn,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Nào ai tính thiệt so hơn làm gì?</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Nhớ câu kiến ngãi bất vi,</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Làm người thế ấy cũng phi anh h</a:t>
            </a:r>
            <a:r>
              <a:rPr lang="en-US" sz="2400" i="1" dirty="0">
                <a:solidFill>
                  <a:prstClr val="black"/>
                </a:solidFill>
                <a:latin typeface="Times New Roman" panose="02020603050405020304" pitchFamily="18" charset="0"/>
                <a:cs typeface="Times New Roman" panose="02020603050405020304" pitchFamily="18" charset="0"/>
              </a:rPr>
              <a:t>ù</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a:t>
            </a:r>
            <a:r>
              <a:rPr lang="en-US" sz="2400" i="1" dirty="0">
                <a:solidFill>
                  <a:prstClr val="black"/>
                </a:solidFill>
                <a:latin typeface="Times New Roman" panose="02020603050405020304" pitchFamily="18" charset="0"/>
                <a:cs typeface="Times New Roman" panose="02020603050405020304" pitchFamily="18" charset="0"/>
              </a:rPr>
              <a:t>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9517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AutoShape 6"/>
          <p:cNvSpPr>
            <a:spLocks noChangeArrowheads="1"/>
          </p:cNvSpPr>
          <p:nvPr/>
        </p:nvSpPr>
        <p:spPr bwMode="auto">
          <a:xfrm>
            <a:off x="544786" y="738352"/>
            <a:ext cx="5714124" cy="3455276"/>
          </a:xfrm>
          <a:prstGeom prst="cloudCallout">
            <a:avLst>
              <a:gd name="adj1" fmla="val -43750"/>
              <a:gd name="adj2" fmla="val 70000"/>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1" hangingPunct="1"/>
            <a:r>
              <a:rPr lang="en-US" altLang="en-US" sz="3200" dirty="0" err="1">
                <a:solidFill>
                  <a:srgbClr val="C00000"/>
                </a:solidFill>
                <a:latin typeface="Times New Roman" pitchFamily="18" charset="0"/>
                <a:cs typeface="Times New Roman" pitchFamily="18" charset="0"/>
              </a:rPr>
              <a:t>Vì</a:t>
            </a:r>
            <a:r>
              <a:rPr lang="en-US" altLang="en-US" sz="3200" dirty="0">
                <a:solidFill>
                  <a:srgbClr val="C00000"/>
                </a:solidFill>
                <a:latin typeface="Times New Roman" pitchFamily="18" charset="0"/>
                <a:cs typeface="Times New Roman" pitchFamily="18" charset="0"/>
              </a:rPr>
              <a:t> Sao </a:t>
            </a:r>
            <a:r>
              <a:rPr lang="en-US" altLang="en-US" sz="3200" dirty="0" err="1">
                <a:solidFill>
                  <a:srgbClr val="C00000"/>
                </a:solidFill>
                <a:latin typeface="Times New Roman" pitchFamily="18" charset="0"/>
                <a:cs typeface="Times New Roman" pitchFamily="18" charset="0"/>
              </a:rPr>
              <a:t>Vân</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Tiên</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lại</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từ</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chối</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Nguyệt</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Nga</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lạy</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tạ</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không</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cho</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ra</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khỏi</a:t>
            </a:r>
            <a:r>
              <a:rPr lang="en-US" altLang="en-US" sz="3200" dirty="0">
                <a:solidFill>
                  <a:srgbClr val="C00000"/>
                </a:solidFill>
                <a:latin typeface="Times New Roman" pitchFamily="18" charset="0"/>
                <a:cs typeface="Times New Roman" pitchFamily="18" charset="0"/>
              </a:rPr>
              <a:t> </a:t>
            </a:r>
            <a:r>
              <a:rPr lang="en-US" altLang="en-US" sz="3200" dirty="0" err="1">
                <a:solidFill>
                  <a:srgbClr val="C00000"/>
                </a:solidFill>
                <a:latin typeface="Times New Roman" pitchFamily="18" charset="0"/>
                <a:cs typeface="Times New Roman" pitchFamily="18" charset="0"/>
              </a:rPr>
              <a:t>kiệu</a:t>
            </a:r>
            <a:r>
              <a:rPr lang="en-US" altLang="en-US" sz="3200" dirty="0">
                <a:solidFill>
                  <a:srgbClr val="C00000"/>
                </a:solidFill>
                <a:latin typeface="Times New Roman" pitchFamily="18" charset="0"/>
                <a:cs typeface="Times New Roman" pitchFamily="18" charset="0"/>
              </a:rPr>
              <a:t>?</a:t>
            </a:r>
          </a:p>
        </p:txBody>
      </p:sp>
      <p:sp>
        <p:nvSpPr>
          <p:cNvPr id="11271" name="AutoShape 7"/>
          <p:cNvSpPr>
            <a:spLocks noChangeArrowheads="1"/>
          </p:cNvSpPr>
          <p:nvPr/>
        </p:nvSpPr>
        <p:spPr bwMode="auto">
          <a:xfrm>
            <a:off x="6258911" y="1371600"/>
            <a:ext cx="5659820" cy="4020207"/>
          </a:xfrm>
          <a:prstGeom prst="wedgeEllipseCallout">
            <a:avLst>
              <a:gd name="adj1" fmla="val -43750"/>
              <a:gd name="adj2" fmla="val 70000"/>
            </a:avLst>
          </a:prstGeom>
          <a:ln>
            <a:headEnd/>
            <a:tailEnd/>
          </a:ln>
        </p:spPr>
        <p:style>
          <a:lnRef idx="2">
            <a:schemeClr val="accent3"/>
          </a:lnRef>
          <a:fillRef idx="1">
            <a:schemeClr val="lt1"/>
          </a:fillRef>
          <a:effectRef idx="0">
            <a:schemeClr val="accent3"/>
          </a:effectRef>
          <a:fontRef idx="minor">
            <a:schemeClr val="dk1"/>
          </a:fontRef>
        </p:style>
        <p:txBody>
          <a:bodyPr/>
          <a:lstStyle/>
          <a:p>
            <a:pPr algn="ctr" eaLnBrk="1" hangingPunct="1"/>
            <a:r>
              <a:rPr lang="vi-VN" altLang="en-US" sz="3200" dirty="0">
                <a:solidFill>
                  <a:srgbClr val="C00000"/>
                </a:solidFill>
                <a:latin typeface="Times New Roman" pitchFamily="18" charset="0"/>
                <a:cs typeface="Times New Roman" pitchFamily="18" charset="0"/>
              </a:rPr>
              <a:t>Nguyệt Nga đã muốn trả ơn cho Lục Vân Tiên bằng cách nào? Vì sao Lục Vân Tiên từ chối?</a:t>
            </a:r>
          </a:p>
        </p:txBody>
      </p:sp>
    </p:spTree>
    <p:extLst>
      <p:ext uri="{BB962C8B-B14F-4D97-AF65-F5344CB8AC3E}">
        <p14:creationId xmlns:p14="http://schemas.microsoft.com/office/powerpoint/2010/main" val="26373312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1000"/>
                                        <p:tgtEl>
                                          <p:spTgt spid="11270"/>
                                        </p:tgtEl>
                                      </p:cBhvr>
                                    </p:animEffect>
                                    <p:anim calcmode="lin" valueType="num">
                                      <p:cBhvr>
                                        <p:cTn id="8" dur="1000" fill="hold"/>
                                        <p:tgtEl>
                                          <p:spTgt spid="11270"/>
                                        </p:tgtEl>
                                        <p:attrNameLst>
                                          <p:attrName>ppt_x</p:attrName>
                                        </p:attrNameLst>
                                      </p:cBhvr>
                                      <p:tavLst>
                                        <p:tav tm="0">
                                          <p:val>
                                            <p:strVal val="#ppt_x"/>
                                          </p:val>
                                        </p:tav>
                                        <p:tav tm="100000">
                                          <p:val>
                                            <p:strVal val="#ppt_x"/>
                                          </p:val>
                                        </p:tav>
                                      </p:tavLst>
                                    </p:anim>
                                    <p:anim calcmode="lin" valueType="num">
                                      <p:cBhvr>
                                        <p:cTn id="9"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fade">
                                      <p:cBhvr>
                                        <p:cTn id="14" dur="1000"/>
                                        <p:tgtEl>
                                          <p:spTgt spid="11271"/>
                                        </p:tgtEl>
                                      </p:cBhvr>
                                    </p:animEffect>
                                    <p:anim calcmode="lin" valueType="num">
                                      <p:cBhvr>
                                        <p:cTn id="15" dur="1000" fill="hold"/>
                                        <p:tgtEl>
                                          <p:spTgt spid="11271"/>
                                        </p:tgtEl>
                                        <p:attrNameLst>
                                          <p:attrName>ppt_x</p:attrName>
                                        </p:attrNameLst>
                                      </p:cBhvr>
                                      <p:tavLst>
                                        <p:tav tm="0">
                                          <p:val>
                                            <p:strVal val="#ppt_x"/>
                                          </p:val>
                                        </p:tav>
                                        <p:tav tm="100000">
                                          <p:val>
                                            <p:strVal val="#ppt_x"/>
                                          </p:val>
                                        </p:tav>
                                      </p:tavLst>
                                    </p:anim>
                                    <p:anim calcmode="lin" valueType="num">
                                      <p:cBhvr>
                                        <p:cTn id="16" dur="1000" fill="hold"/>
                                        <p:tgtEl>
                                          <p:spTgt spid="112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7" descr="Bình giảng đoạn trích Lục Vân Tiên cứu Kiều Nguyệt Nga trong Truyện Lục Vân  Tiên của Nguyễn Đình Chiểu - Văn mẫu lớp 9 - VnDoc.com">
            <a:extLst>
              <a:ext uri="{FF2B5EF4-FFF2-40B4-BE49-F238E27FC236}">
                <a16:creationId xmlns:a16="http://schemas.microsoft.com/office/drawing/2014/main" id="{CEEB78D3-579B-44DB-87DC-9324328A2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87" y="483760"/>
            <a:ext cx="4435516" cy="3804546"/>
          </a:xfrm>
          <a:prstGeom prst="rect">
            <a:avLst/>
          </a:prstGeom>
          <a:noFill/>
          <a:ln>
            <a:noFill/>
          </a:ln>
          <a:effectLst>
            <a:softEdge rad="1270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FA54533-62DA-4F89-9BA9-4D6A30079BAA}"/>
              </a:ext>
            </a:extLst>
          </p:cNvPr>
          <p:cNvSpPr txBox="1"/>
          <p:nvPr/>
        </p:nvSpPr>
        <p:spPr>
          <a:xfrm>
            <a:off x="3081414" y="22694"/>
            <a:ext cx="6105644" cy="4524315"/>
          </a:xfrm>
          <a:prstGeom prst="rect">
            <a:avLst/>
          </a:prstGeom>
          <a:noFill/>
          <a:ln w="19050">
            <a:noFill/>
            <a:prstDash val="dash"/>
          </a:ln>
        </p:spPr>
        <p:txBody>
          <a:bodyPr wrap="square">
            <a:spAutoFit/>
          </a:bodyPr>
          <a:lstStyle/>
          <a:p>
            <a:pPr algn="ctr"/>
            <a:r>
              <a:rPr lang="vi-VN" sz="2400" b="0" i="1" dirty="0">
                <a:effectLst/>
                <a:latin typeface="Times New Roman" panose="02020603050405020304" pitchFamily="18" charset="0"/>
                <a:cs typeface="Times New Roman" panose="02020603050405020304" pitchFamily="18" charset="0"/>
              </a:rPr>
              <a:t>Đáp rằng: “Ta đã trừ dòng lâu la.</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Khoan khoan ngồi đó chớ ra,</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Nàng là phận gái, ta là phận trai.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Tiểu thư con gái nhà ai,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Đi đâu nên nỗi mang tai bất kỳ.</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en-US" sz="2400" b="0" i="1" dirty="0">
                <a:effectLst/>
                <a:latin typeface="Times New Roman" panose="02020603050405020304" pitchFamily="18" charset="0"/>
                <a:cs typeface="Times New Roman" panose="02020603050405020304" pitchFamily="18" charset="0"/>
              </a:rPr>
              <a:t>……</a:t>
            </a:r>
          </a:p>
          <a:p>
            <a:pPr algn="ctr"/>
            <a:r>
              <a:rPr lang="vi-VN" sz="2400" b="0" i="1" dirty="0">
                <a:effectLst/>
                <a:latin typeface="Times New Roman" panose="02020603050405020304" pitchFamily="18" charset="0"/>
                <a:cs typeface="Times New Roman" panose="02020603050405020304" pitchFamily="18" charset="0"/>
              </a:rPr>
              <a:t>Vân Tiên nghe nói liền cười: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ơn há dễ trông người trả ơn.</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Này đà rõ đặng nguồn cơn,</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Nào ai tính thiệt so hơn làm gì?</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Nhớ câu kiến ngãi bất vi,</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b="0" i="1" dirty="0">
                <a:effectLst/>
                <a:latin typeface="Times New Roman" panose="02020603050405020304" pitchFamily="18" charset="0"/>
                <a:cs typeface="Times New Roman" panose="02020603050405020304" pitchFamily="18" charset="0"/>
              </a:rPr>
              <a:t>Làm người thế ấy cũng phi anh h</a:t>
            </a:r>
            <a:r>
              <a:rPr lang="en-US" sz="2400" i="1" dirty="0">
                <a:latin typeface="Times New Roman" panose="02020603050405020304" pitchFamily="18" charset="0"/>
                <a:cs typeface="Times New Roman" panose="02020603050405020304" pitchFamily="18" charset="0"/>
              </a:rPr>
              <a:t>ù</a:t>
            </a:r>
            <a:r>
              <a:rPr lang="vi-VN" sz="2400" b="0" i="1" dirty="0">
                <a:effectLst/>
                <a:latin typeface="Times New Roman" panose="02020603050405020304" pitchFamily="18" charset="0"/>
                <a:cs typeface="Times New Roman" panose="02020603050405020304" pitchFamily="18" charset="0"/>
              </a:rPr>
              <a:t>ng</a:t>
            </a:r>
            <a:r>
              <a:rPr lang="en-US" sz="2400" b="0" i="1" dirty="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3314"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74BF15C-D0FC-459A-87C3-A3B7F95E7E8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375948" y="453450"/>
            <a:ext cx="802513" cy="932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
            <a:extLst>
              <a:ext uri="{FF2B5EF4-FFF2-40B4-BE49-F238E27FC236}">
                <a16:creationId xmlns:a16="http://schemas.microsoft.com/office/drawing/2014/main" id="{96696124-5E60-41D0-9F67-5B8A9355390F}"/>
              </a:ext>
            </a:extLst>
          </p:cNvPr>
          <p:cNvSpPr txBox="1">
            <a:spLocks noChangeArrowheads="1"/>
          </p:cNvSpPr>
          <p:nvPr/>
        </p:nvSpPr>
        <p:spPr bwMode="auto">
          <a:xfrm>
            <a:off x="343381" y="963086"/>
            <a:ext cx="3433823" cy="1384995"/>
          </a:xfrm>
          <a:prstGeom prst="rect">
            <a:avLst/>
          </a:prstGeom>
          <a:noFill/>
          <a:ln w="9525">
            <a:solidFill>
              <a:srgbClr val="FFC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vi-VN" altLang="en-US" sz="2800" b="1" dirty="0">
                <a:solidFill>
                  <a:srgbClr val="2B5481"/>
                </a:solidFill>
                <a:latin typeface="Times New Roman" panose="02020603050405020304" pitchFamily="18" charset="0"/>
              </a:rPr>
              <a:t>Giữ trọn lễ giáo: </a:t>
            </a:r>
            <a:endParaRPr lang="en-US" altLang="en-US" sz="2800" b="1" dirty="0">
              <a:solidFill>
                <a:srgbClr val="2B5481"/>
              </a:solidFill>
              <a:latin typeface="Times New Roman" panose="02020603050405020304" pitchFamily="18" charset="0"/>
            </a:endParaRPr>
          </a:p>
          <a:p>
            <a:pPr marL="0" indent="0" algn="just" eaLnBrk="0" fontAlgn="base" hangingPunct="0">
              <a:spcBef>
                <a:spcPct val="0"/>
              </a:spcBef>
              <a:spcAft>
                <a:spcPct val="0"/>
              </a:spcAft>
            </a:pPr>
            <a:r>
              <a:rPr lang="vi-VN" altLang="en-US" sz="2800" dirty="0">
                <a:solidFill>
                  <a:srgbClr val="2B5481"/>
                </a:solidFill>
                <a:latin typeface="Times New Roman" panose="02020603050405020304" pitchFamily="18" charset="0"/>
              </a:rPr>
              <a:t>«khoan khoan</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ngồi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đó</a:t>
            </a:r>
            <a:r>
              <a:rPr lang="en-US" altLang="en-US" sz="2800" dirty="0">
                <a:solidFill>
                  <a:srgbClr val="2B5481"/>
                </a:solidFill>
                <a:latin typeface="Times New Roman" panose="02020603050405020304" pitchFamily="18" charset="0"/>
              </a:rPr>
              <a:t> </a:t>
            </a:r>
            <a:r>
              <a:rPr lang="vi-VN" altLang="en-US" sz="2800" dirty="0">
                <a:solidFill>
                  <a:srgbClr val="2B5481"/>
                </a:solidFill>
                <a:latin typeface="Times New Roman" panose="02020603050405020304" pitchFamily="18" charset="0"/>
              </a:rPr>
              <a:t>...phận trai»</a:t>
            </a:r>
            <a:r>
              <a:rPr lang="en-US" altLang="en-US" sz="2800" b="1" dirty="0">
                <a:solidFill>
                  <a:srgbClr val="2B5481"/>
                </a:solidFill>
                <a:latin typeface="Times New Roman" panose="02020603050405020304" pitchFamily="18" charset="0"/>
              </a:rPr>
              <a:t>.</a:t>
            </a:r>
          </a:p>
        </p:txBody>
      </p:sp>
      <p:pic>
        <p:nvPicPr>
          <p:cNvPr id="7"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AD5E1259-0897-4100-ABBF-527C7377290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1236445"/>
            <a:ext cx="802513" cy="853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a:extLst>
              <a:ext uri="{FF2B5EF4-FFF2-40B4-BE49-F238E27FC236}">
                <a16:creationId xmlns:a16="http://schemas.microsoft.com/office/drawing/2014/main" id="{EF151741-74E2-4AD8-BA1F-969876709BBC}"/>
              </a:ext>
            </a:extLst>
          </p:cNvPr>
          <p:cNvSpPr txBox="1">
            <a:spLocks noChangeArrowheads="1"/>
          </p:cNvSpPr>
          <p:nvPr/>
        </p:nvSpPr>
        <p:spPr bwMode="auto">
          <a:xfrm>
            <a:off x="8302906" y="1958159"/>
            <a:ext cx="3625290" cy="95410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indent="0" algn="just" eaLnBrk="0" fontAlgn="base" hangingPunct="0">
              <a:spcBef>
                <a:spcPct val="0"/>
              </a:spcBef>
              <a:spcAft>
                <a:spcPct val="0"/>
              </a:spcAft>
            </a:pPr>
            <a:r>
              <a:rPr lang="en-US" altLang="en-US" sz="2800" b="1" dirty="0" err="1">
                <a:solidFill>
                  <a:srgbClr val="2B5481"/>
                </a:solidFill>
                <a:latin typeface="Times New Roman" panose="02020603050405020304" pitchFamily="18" charset="0"/>
              </a:rPr>
              <a:t>Ân</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cần</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hỏi</a:t>
            </a:r>
            <a:r>
              <a:rPr lang="en-US" altLang="en-US" sz="2800" b="1" dirty="0">
                <a:solidFill>
                  <a:srgbClr val="2B5481"/>
                </a:solidFill>
                <a:latin typeface="Times New Roman" panose="02020603050405020304" pitchFamily="18" charset="0"/>
              </a:rPr>
              <a:t> </a:t>
            </a:r>
            <a:r>
              <a:rPr lang="en-US" altLang="en-US" sz="2800" b="1" dirty="0" err="1">
                <a:solidFill>
                  <a:srgbClr val="2B5481"/>
                </a:solidFill>
                <a:latin typeface="Times New Roman" panose="02020603050405020304" pitchFamily="18" charset="0"/>
              </a:rPr>
              <a:t>han</a:t>
            </a:r>
            <a:r>
              <a:rPr lang="vi-VN" altLang="en-US" sz="2800" b="1" dirty="0">
                <a:solidFill>
                  <a:srgbClr val="2B5481"/>
                </a:solidFill>
                <a:latin typeface="Times New Roman" panose="02020603050405020304" pitchFamily="18" charset="0"/>
              </a:rPr>
              <a:t>: </a:t>
            </a:r>
            <a:r>
              <a:rPr lang="en-US" altLang="en-US" sz="2800" b="1" dirty="0">
                <a:solidFill>
                  <a:srgbClr val="2B5481"/>
                </a:solidFill>
                <a:latin typeface="Times New Roman" panose="02020603050405020304" pitchFamily="18" charset="0"/>
              </a:rPr>
              <a:t>“</a:t>
            </a:r>
            <a:r>
              <a:rPr lang="en-US" altLang="en-US" sz="2800" dirty="0">
                <a:solidFill>
                  <a:srgbClr val="2B5481"/>
                </a:solidFill>
                <a:latin typeface="Times New Roman" panose="02020603050405020304" pitchFamily="18" charset="0"/>
              </a:rPr>
              <a:t>con </a:t>
            </a:r>
            <a:r>
              <a:rPr lang="en-US" altLang="en-US" sz="2800" dirty="0" err="1">
                <a:solidFill>
                  <a:srgbClr val="2B5481"/>
                </a:solidFill>
                <a:latin typeface="Times New Roman" panose="02020603050405020304" pitchFamily="18" charset="0"/>
              </a:rPr>
              <a:t>gái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nhà</a:t>
            </a:r>
            <a:r>
              <a:rPr lang="en-US" altLang="en-US" sz="2800" dirty="0">
                <a:solidFill>
                  <a:srgbClr val="2B5481"/>
                </a:solidFill>
                <a:latin typeface="Times New Roman" panose="02020603050405020304" pitchFamily="18" charset="0"/>
              </a:rPr>
              <a:t> ai, </a:t>
            </a:r>
            <a:r>
              <a:rPr lang="en-US" altLang="en-US" sz="2800" dirty="0" err="1">
                <a:solidFill>
                  <a:srgbClr val="2B5481"/>
                </a:solidFill>
                <a:latin typeface="Times New Roman" panose="02020603050405020304" pitchFamily="18" charset="0"/>
              </a:rPr>
              <a:t>đi</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đâu</a:t>
            </a:r>
            <a:r>
              <a:rPr lang="en-US" altLang="en-US" sz="2800" dirty="0">
                <a:solidFill>
                  <a:srgbClr val="2B5481"/>
                </a:solidFill>
                <a:latin typeface="Times New Roman" panose="02020603050405020304" pitchFamily="18" charset="0"/>
              </a:rPr>
              <a:t>…”</a:t>
            </a:r>
          </a:p>
        </p:txBody>
      </p:sp>
      <p:sp>
        <p:nvSpPr>
          <p:cNvPr id="9" name="Text Box 18">
            <a:extLst>
              <a:ext uri="{FF2B5EF4-FFF2-40B4-BE49-F238E27FC236}">
                <a16:creationId xmlns:a16="http://schemas.microsoft.com/office/drawing/2014/main" id="{8DB984ED-EAE8-4CBC-9EF5-7F4B0C2F67B8}"/>
              </a:ext>
            </a:extLst>
          </p:cNvPr>
          <p:cNvSpPr txBox="1">
            <a:spLocks noChangeArrowheads="1"/>
          </p:cNvSpPr>
          <p:nvPr/>
        </p:nvSpPr>
        <p:spPr bwMode="auto">
          <a:xfrm>
            <a:off x="189634" y="2520857"/>
            <a:ext cx="3226925" cy="2246769"/>
          </a:xfrm>
          <a:prstGeom prst="rect">
            <a:avLst/>
          </a:pr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i="1" dirty="0">
                <a:solidFill>
                  <a:srgbClr val="2B5481"/>
                </a:solidFill>
                <a:latin typeface="Times New Roman" panose="02020603050405020304" pitchFamily="18" charset="0"/>
              </a:rPr>
              <a:t>“</a:t>
            </a:r>
            <a:r>
              <a:rPr lang="vi-VN" altLang="en-US" sz="2800" b="1" i="1" dirty="0">
                <a:solidFill>
                  <a:srgbClr val="2B5481"/>
                </a:solidFill>
                <a:latin typeface="Times New Roman" panose="02020603050405020304" pitchFamily="18" charset="0"/>
              </a:rPr>
              <a:t>Làm ơn há dễ trông người trả ơn</a:t>
            </a:r>
            <a:r>
              <a:rPr lang="en-US" altLang="en-US" sz="2800" b="1" i="1" dirty="0">
                <a:solidFill>
                  <a:srgbClr val="2B5481"/>
                </a:solidFill>
                <a:latin typeface="Times New Roman" panose="02020603050405020304" pitchFamily="18" charset="0"/>
              </a:rPr>
              <a:t>”</a:t>
            </a:r>
          </a:p>
          <a:p>
            <a:pPr algn="just" eaLnBrk="0" fontAlgn="base" hangingPunct="0">
              <a:spcBef>
                <a:spcPct val="0"/>
              </a:spcBef>
              <a:spcAft>
                <a:spcPct val="0"/>
              </a:spcAft>
            </a:pPr>
            <a:r>
              <a:rPr lang="en-US" altLang="en-US" sz="2800" b="1" dirty="0">
                <a:solidFill>
                  <a:srgbClr val="2B5481"/>
                </a:solidFill>
                <a:latin typeface="Times New Roman" panose="02020603050405020304" pitchFamily="18" charset="0"/>
              </a:rPr>
              <a:t>=&gt; </a:t>
            </a:r>
            <a:r>
              <a:rPr lang="vi-VN" altLang="en-US" sz="2800" dirty="0">
                <a:solidFill>
                  <a:srgbClr val="2B5481"/>
                </a:solidFill>
                <a:latin typeface="Times New Roman" panose="02020603050405020304" pitchFamily="18" charset="0"/>
              </a:rPr>
              <a:t>Một người anh hùng chính trực trọng nghĩa khinh tài</a:t>
            </a:r>
            <a:endParaRPr lang="en-US" altLang="en-US" sz="2800" b="1" dirty="0">
              <a:solidFill>
                <a:srgbClr val="2B5481"/>
              </a:solidFill>
              <a:latin typeface="Times New Roman" panose="02020603050405020304" pitchFamily="18" charset="0"/>
            </a:endParaRPr>
          </a:p>
        </p:txBody>
      </p:sp>
      <p:pic>
        <p:nvPicPr>
          <p:cNvPr id="10"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82535C02-7FA8-44E2-97D6-47D00674288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375948" y="2264731"/>
            <a:ext cx="984118" cy="8931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1">
            <a:extLst>
              <a:ext uri="{FF2B5EF4-FFF2-40B4-BE49-F238E27FC236}">
                <a16:creationId xmlns:a16="http://schemas.microsoft.com/office/drawing/2014/main" id="{1B8AA738-858D-428D-BEB6-B256E7437BC2}"/>
              </a:ext>
            </a:extLst>
          </p:cNvPr>
          <p:cNvSpPr txBox="1">
            <a:spLocks noChangeArrowheads="1"/>
          </p:cNvSpPr>
          <p:nvPr/>
        </p:nvSpPr>
        <p:spPr bwMode="auto">
          <a:xfrm>
            <a:off x="8613978" y="4185861"/>
            <a:ext cx="3520145" cy="954107"/>
          </a:xfrm>
          <a:prstGeom prst="rect">
            <a:avLst/>
          </a:prstGeom>
          <a:noFill/>
          <a:ln w="19050">
            <a:solidFill>
              <a:schemeClr val="accent6">
                <a:lumMod val="75000"/>
              </a:schemeClr>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2800" b="1" dirty="0">
                <a:solidFill>
                  <a:schemeClr val="accent1">
                    <a:lumMod val="75000"/>
                  </a:schemeClr>
                </a:solidFill>
                <a:latin typeface="Times New Roman" panose="02020603050405020304" pitchFamily="18" charset="0"/>
              </a:rPr>
              <a:t>Quan </a:t>
            </a:r>
            <a:r>
              <a:rPr lang="en-US" altLang="en-US" sz="2800" b="1" dirty="0" err="1">
                <a:solidFill>
                  <a:schemeClr val="accent1">
                    <a:lumMod val="75000"/>
                  </a:schemeClr>
                </a:solidFill>
                <a:latin typeface="Times New Roman" panose="02020603050405020304" pitchFamily="18" charset="0"/>
              </a:rPr>
              <a:t>niệm</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lẽ</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sống</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của</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người</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anh</a:t>
            </a:r>
            <a:r>
              <a:rPr lang="en-US" altLang="en-US" sz="2800" b="1" dirty="0">
                <a:solidFill>
                  <a:schemeClr val="accent1">
                    <a:lumMod val="75000"/>
                  </a:schemeClr>
                </a:solidFill>
                <a:latin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rPr>
              <a:t>hùng</a:t>
            </a:r>
            <a:endParaRPr lang="en-US" altLang="en-US" sz="2800" b="1" dirty="0">
              <a:solidFill>
                <a:schemeClr val="accent1">
                  <a:lumMod val="75000"/>
                </a:schemeClr>
              </a:solidFill>
              <a:latin typeface="Times New Roman" panose="02020603050405020304" pitchFamily="18" charset="0"/>
            </a:endParaRPr>
          </a:p>
        </p:txBody>
      </p:sp>
      <p:pic>
        <p:nvPicPr>
          <p:cNvPr id="12" name="Picture 2" descr="Hình ảnh Phim Hoạt Hình Mũi Tên, Mũi Tên, Đường Cong Mũi Tên, Phim Hoạt  Hình Minh Họa miễn phí tải tập tin PNG PSDComment và Vector">
            <a:extLst>
              <a:ext uri="{FF2B5EF4-FFF2-40B4-BE49-F238E27FC236}">
                <a16:creationId xmlns:a16="http://schemas.microsoft.com/office/drawing/2014/main" id="{4B49AB68-F87D-4B88-B328-2E14A806A08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7750" r="90000">
                        <a14:foregroundMark x1="9917" y1="43583" x2="7750" y2="54417"/>
                        <a14:foregroundMark x1="7750" y1="54417" x2="8000" y2="57417"/>
                        <a14:foregroundMark x1="9417" y1="49583" x2="10083" y2="57750"/>
                        <a14:foregroundMark x1="10083" y1="57750" x2="10083" y2="57750"/>
                        <a14:foregroundMark x1="13417" y1="49917" x2="13250" y2="53167"/>
                      </a14:backgroundRemoval>
                    </a14:imgEffect>
                  </a14:imgLayer>
                </a14:imgProps>
              </a:ext>
              <a:ext uri="{28A0092B-C50C-407E-A947-70E740481C1C}">
                <a14:useLocalDpi xmlns:a14="http://schemas.microsoft.com/office/drawing/2010/main" val="0"/>
              </a:ext>
            </a:extLst>
          </a:blip>
          <a:srcRect/>
          <a:stretch>
            <a:fillRect/>
          </a:stretch>
        </p:blipFill>
        <p:spPr bwMode="auto">
          <a:xfrm>
            <a:off x="8212722" y="3913696"/>
            <a:ext cx="802513" cy="85393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06B3FA6C-DD8D-450A-808A-442DAE36D731}"/>
              </a:ext>
            </a:extLst>
          </p:cNvPr>
          <p:cNvCxnSpPr/>
          <p:nvPr/>
        </p:nvCxnSpPr>
        <p:spPr>
          <a:xfrm>
            <a:off x="4675826" y="4034732"/>
            <a:ext cx="2916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67CFE4-86DE-4924-8E34-84CAFCAEA4DC}"/>
              </a:ext>
            </a:extLst>
          </p:cNvPr>
          <p:cNvCxnSpPr>
            <a:cxnSpLocks/>
          </p:cNvCxnSpPr>
          <p:nvPr/>
        </p:nvCxnSpPr>
        <p:spPr>
          <a:xfrm>
            <a:off x="3777205" y="4547009"/>
            <a:ext cx="44355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 Box 14">
            <a:extLst>
              <a:ext uri="{FF2B5EF4-FFF2-40B4-BE49-F238E27FC236}">
                <a16:creationId xmlns:a16="http://schemas.microsoft.com/office/drawing/2014/main" id="{0AB7BBF0-0704-455F-B4FC-637F23FC2BC0}"/>
              </a:ext>
            </a:extLst>
          </p:cNvPr>
          <p:cNvSpPr txBox="1">
            <a:spLocks noChangeArrowheads="1"/>
          </p:cNvSpPr>
          <p:nvPr/>
        </p:nvSpPr>
        <p:spPr bwMode="auto">
          <a:xfrm>
            <a:off x="343381" y="5042118"/>
            <a:ext cx="1191854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b="1" i="1" dirty="0">
                <a:solidFill>
                  <a:srgbClr val="C00000"/>
                </a:solidFill>
                <a:latin typeface="Times New Roman" panose="02020603050405020304" pitchFamily="18" charset="0"/>
              </a:rPr>
              <a:t>=&gt; </a:t>
            </a:r>
            <a:r>
              <a:rPr lang="vi-VN" altLang="en-US" sz="2800" dirty="0">
                <a:latin typeface="Times New Roman" pitchFamily="18" charset="0"/>
                <a:cs typeface="Times New Roman" pitchFamily="18" charset="0"/>
              </a:rPr>
              <a:t>Thái độ cư xử với Kiều Nguyệt Nga sau khi đánh cướp bộc lộ tư </a:t>
            </a:r>
            <a:r>
              <a:rPr lang="vi-VN" altLang="en-US" sz="2800" dirty="0" smtClean="0">
                <a:latin typeface="Times New Roman" pitchFamily="18" charset="0"/>
                <a:cs typeface="Times New Roman" pitchFamily="18" charset="0"/>
              </a:rPr>
              <a:t>cách </a:t>
            </a:r>
            <a:r>
              <a:rPr lang="vi-VN" altLang="en-US" sz="2800" dirty="0">
                <a:latin typeface="Times New Roman" pitchFamily="18" charset="0"/>
                <a:cs typeface="Times New Roman" pitchFamily="18" charset="0"/>
              </a:rPr>
              <a:t>con người  Lục Vân Tiên: chính trực, hào hiệp, trọng </a:t>
            </a:r>
            <a:r>
              <a:rPr lang="vi-VN" altLang="en-US" sz="2800" dirty="0" smtClean="0">
                <a:latin typeface="Times New Roman" pitchFamily="18" charset="0"/>
                <a:cs typeface="Times New Roman" pitchFamily="18" charset="0"/>
              </a:rPr>
              <a:t>nghĩa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khinh</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tài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cũng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từ</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tâm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nhân</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hậu</a:t>
            </a:r>
            <a:r>
              <a:rPr lang="en-US" altLang="en-US" sz="2800" dirty="0" smtClean="0">
                <a:latin typeface="Times New Roman" pitchFamily="18" charset="0"/>
                <a:cs typeface="Times New Roman" pitchFamily="18" charset="0"/>
              </a:rPr>
              <a:t>. =&gt;</a:t>
            </a:r>
            <a:r>
              <a:rPr lang="en-US" altLang="en-US" sz="2800" b="1" i="1" dirty="0" err="1" smtClean="0">
                <a:solidFill>
                  <a:srgbClr val="C00000"/>
                </a:solidFill>
                <a:latin typeface="Times New Roman" panose="02020603050405020304" pitchFamily="18" charset="0"/>
              </a:rPr>
              <a:t>Lục</a:t>
            </a:r>
            <a:r>
              <a:rPr lang="en-US" altLang="en-US" sz="2800" b="1" i="1" dirty="0" smtClean="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Vân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Tiên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là</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hình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ảnh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đẹp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lý</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tưởng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tác</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giả</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gửi</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gắm</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niềm</a:t>
            </a:r>
            <a:r>
              <a:rPr lang="en-US" altLang="en-US" sz="2800" b="1" i="1" dirty="0">
                <a:solidFill>
                  <a:srgbClr val="C00000"/>
                </a:solidFill>
                <a:latin typeface="Times New Roman" panose="02020603050405020304" pitchFamily="18" charset="0"/>
              </a:rPr>
              <a:t> tin </a:t>
            </a:r>
            <a:r>
              <a:rPr lang="en-US" altLang="en-US" sz="2800" b="1" i="1" dirty="0" err="1">
                <a:solidFill>
                  <a:srgbClr val="C00000"/>
                </a:solidFill>
                <a:latin typeface="Times New Roman" panose="02020603050405020304" pitchFamily="18" charset="0"/>
              </a:rPr>
              <a:t>và</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khát</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vọng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về</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trang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anh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hùng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vì</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dân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dẹp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loạn</a:t>
            </a:r>
            <a:r>
              <a:rPr lang="en-US" altLang="en-US" sz="2800" b="1" i="1" dirty="0">
                <a:solidFill>
                  <a:srgbClr val="C00000"/>
                </a:solidFill>
                <a:latin typeface="Times New Roman" panose="02020603050405020304" pitchFamily="18" charset="0"/>
              </a:rPr>
              <a:t>.</a:t>
            </a:r>
          </a:p>
        </p:txBody>
      </p:sp>
      <p:sp>
        <p:nvSpPr>
          <p:cNvPr id="17" name="Arrow: Pentagon 16">
            <a:extLst>
              <a:ext uri="{FF2B5EF4-FFF2-40B4-BE49-F238E27FC236}">
                <a16:creationId xmlns:a16="http://schemas.microsoft.com/office/drawing/2014/main" id="{EBEF2276-ECA4-4CEA-80C3-D02D5E7F5134}"/>
              </a:ext>
            </a:extLst>
          </p:cNvPr>
          <p:cNvSpPr/>
          <p:nvPr/>
        </p:nvSpPr>
        <p:spPr>
          <a:xfrm>
            <a:off x="1" y="-54432"/>
            <a:ext cx="1794075" cy="39783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Arrow: Pentagon 20">
            <a:extLst>
              <a:ext uri="{FF2B5EF4-FFF2-40B4-BE49-F238E27FC236}">
                <a16:creationId xmlns:a16="http://schemas.microsoft.com/office/drawing/2014/main" id="{FEF7458F-C397-431D-B944-B51442157CB9}"/>
              </a:ext>
            </a:extLst>
          </p:cNvPr>
          <p:cNvSpPr/>
          <p:nvPr/>
        </p:nvSpPr>
        <p:spPr>
          <a:xfrm flipH="1">
            <a:off x="10394065" y="6482474"/>
            <a:ext cx="1797933" cy="375525"/>
          </a:xfrm>
          <a:prstGeom prst="homePlate">
            <a:avLst/>
          </a:prstGeom>
          <a:solidFill>
            <a:schemeClr val="accent6">
              <a:lumMod val="40000"/>
              <a:lumOff val="6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85129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00"/>
                                        <p:tgtEl>
                                          <p:spTgt spid="133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animBg="1"/>
      <p:bldP spid="9" grpId="0" animBg="1"/>
      <p:bldP spid="11"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0280FAB-9C2E-4033-9A1A-B361DC172560}"/>
              </a:ext>
            </a:extLst>
          </p:cNvPr>
          <p:cNvSpPr txBox="1"/>
          <p:nvPr/>
        </p:nvSpPr>
        <p:spPr>
          <a:xfrm>
            <a:off x="5400040" y="193040"/>
            <a:ext cx="5178021" cy="584775"/>
          </a:xfrm>
          <a:prstGeom prst="rect">
            <a:avLst/>
          </a:prstGeom>
          <a:noFill/>
        </p:spPr>
        <p:txBody>
          <a:bodyPr wrap="none" rtlCol="0">
            <a:spAutoFit/>
          </a:bodyPr>
          <a:lstStyle/>
          <a:p>
            <a:r>
              <a:rPr lang="vi-VN" sz="3200" b="1" i="1" dirty="0">
                <a:solidFill>
                  <a:srgbClr val="FF0000"/>
                </a:solidFill>
                <a:latin typeface="+mj-lt"/>
              </a:rPr>
              <a:t>2. Nhân vật Kiều Nguyệt Nga</a:t>
            </a:r>
            <a:endParaRPr lang="en-US" sz="3200" b="1" i="1" dirty="0">
              <a:solidFill>
                <a:srgbClr val="FF0000"/>
              </a:solidFill>
              <a:latin typeface="+mj-lt"/>
            </a:endParaRPr>
          </a:p>
        </p:txBody>
      </p:sp>
      <p:sp>
        <p:nvSpPr>
          <p:cNvPr id="19" name="Rectangle 16">
            <a:extLst>
              <a:ext uri="{FF2B5EF4-FFF2-40B4-BE49-F238E27FC236}">
                <a16:creationId xmlns:a16="http://schemas.microsoft.com/office/drawing/2014/main" id="{54DC0DEB-4D41-445B-A057-E83EDAC82327}"/>
              </a:ext>
            </a:extLst>
          </p:cNvPr>
          <p:cNvSpPr>
            <a:spLocks noChangeArrowheads="1"/>
          </p:cNvSpPr>
          <p:nvPr/>
        </p:nvSpPr>
        <p:spPr bwMode="auto">
          <a:xfrm>
            <a:off x="6096000" y="1063517"/>
            <a:ext cx="5775959"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altLang="en-US" sz="2800" b="1" i="0" u="none" strike="noStrike" kern="0" cap="none" spc="0" normalizeH="0" baseline="0" noProof="0" dirty="0">
                <a:ln>
                  <a:noFill/>
                </a:ln>
                <a:solidFill>
                  <a:srgbClr val="CC00FF"/>
                </a:solidFill>
                <a:effectLst/>
                <a:uLnTx/>
                <a:uFillTx/>
                <a:latin typeface="Times New Roman" panose="02020603050405020304" pitchFamily="18" charset="0"/>
                <a:cs typeface="Times New Roman" panose="02020603050405020304" pitchFamily="18" charset="0"/>
              </a:rPr>
              <a:t> </a:t>
            </a:r>
            <a:r>
              <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Hiện lên qua ngôn ngữ đối thoại với Lục Vân Tiên</a:t>
            </a:r>
            <a:r>
              <a:rPr kumimoji="0" lang="en-US"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rPr>
              <a:t>.</a:t>
            </a:r>
            <a:endParaRPr kumimoji="0" lang="vi-VN" altLang="en-US" sz="2800" b="1" i="0" u="none" strike="noStrike" kern="0" cap="none" spc="0" normalizeH="0" baseline="0" noProof="0" dirty="0">
              <a:ln>
                <a:noFill/>
              </a:ln>
              <a:solidFill>
                <a:srgbClr val="2B5481"/>
              </a:solidFill>
              <a:effectLst/>
              <a:uLnTx/>
              <a:uFillTx/>
              <a:latin typeface="Times New Roman" panose="02020603050405020304" pitchFamily="18" charset="0"/>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vi-VN" altLang="en-US" sz="2800" b="1" i="0" u="none" strike="noStrike" kern="0" cap="none" spc="0" normalizeH="0" baseline="0" noProof="0" dirty="0">
                <a:ln>
                  <a:noFill/>
                </a:ln>
                <a:solidFill>
                  <a:srgbClr val="C00000"/>
                </a:solidFill>
                <a:effectLst/>
                <a:uLnTx/>
                <a:uFillTx/>
              </a:rPr>
              <a:t>  </a:t>
            </a:r>
            <a:r>
              <a:rPr kumimoji="0" lang="en-US" altLang="en-US" sz="2800" b="1" i="0" u="none" strike="noStrike" kern="0" cap="none" spc="0" normalizeH="0" baseline="0" noProof="0" dirty="0">
                <a:ln>
                  <a:noFill/>
                </a:ln>
                <a:solidFill>
                  <a:srgbClr val="C00000"/>
                </a:solidFill>
                <a:effectLst/>
                <a:uLnTx/>
                <a:uFillTx/>
              </a:rPr>
              <a:t>+ </a:t>
            </a:r>
            <a:r>
              <a:rPr kumimoji="0" lang="vi-VN" altLang="en-US" sz="2800" b="1" i="0" u="none" strike="noStrike" kern="0" cap="none" spc="0" normalizeH="0" baseline="0" noProof="0" dirty="0">
                <a:ln>
                  <a:noFill/>
                </a:ln>
                <a:solidFill>
                  <a:srgbClr val="C00000"/>
                </a:solidFill>
                <a:effectLst/>
                <a:uLnTx/>
                <a:uFillTx/>
                <a:latin typeface="+mj-lt"/>
              </a:rPr>
              <a:t>Cách xưng hô của nàng vừa trân trọng, vừa khiêm nhường: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   Trước xe quân tử tạm ngồi,</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Xin cho tiện thiếp lạy rồi sẽ thưa.</a:t>
            </a:r>
            <a:endParaRPr lang="en-US" altLang="en-US" sz="2800" kern="0" dirty="0">
              <a:solidFill>
                <a:srgbClr val="2B5481"/>
              </a:solidFill>
              <a:latin typeface="+mj-lt"/>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2B5481"/>
                </a:solidFill>
                <a:effectLst/>
                <a:uLnTx/>
                <a:uFillTx/>
                <a:latin typeface="+mj-lt"/>
              </a:rPr>
              <a:t>   </a:t>
            </a:r>
            <a:r>
              <a:rPr kumimoji="0" lang="en-US" altLang="en-US" sz="2800" b="1" i="0" u="none" strike="noStrike" kern="0" cap="none" spc="0" normalizeH="0" baseline="0" noProof="0" dirty="0">
                <a:ln>
                  <a:noFill/>
                </a:ln>
                <a:solidFill>
                  <a:srgbClr val="C00000"/>
                </a:solidFill>
                <a:effectLst/>
                <a:uLnTx/>
                <a:uFillTx/>
                <a:latin typeface="+mj-lt"/>
              </a:rPr>
              <a:t>+ </a:t>
            </a:r>
            <a:r>
              <a:rPr kumimoji="0" lang="vi-VN" altLang="en-US" sz="2800" b="1" i="0" u="none" strike="noStrike" kern="0" cap="none" spc="0" normalizeH="0" baseline="0" noProof="0" dirty="0">
                <a:ln>
                  <a:noFill/>
                </a:ln>
                <a:solidFill>
                  <a:srgbClr val="C00000"/>
                </a:solidFill>
                <a:effectLst/>
                <a:uLnTx/>
                <a:uFillTx/>
                <a:latin typeface="+mj-lt"/>
              </a:rPr>
              <a:t>Nói năng dịu dàng, mực thước:</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     Làm con đâu dám cãi cha,</a:t>
            </a:r>
            <a:endParaRPr kumimoji="0" lang="vi-VN" altLang="en-US" sz="2800" b="0" i="0" u="none" strike="noStrike" kern="0" cap="none" spc="0" normalizeH="0" baseline="0" noProof="0" dirty="0">
              <a:ln>
                <a:noFill/>
              </a:ln>
              <a:solidFill>
                <a:srgbClr val="2B5481"/>
              </a:solidFill>
              <a:effectLst/>
              <a:uLnTx/>
              <a:uFillTx/>
              <a:latin typeface="+mj-lt"/>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vi-VN" altLang="en-US" sz="2800" b="0" i="1" u="none" strike="noStrike" kern="0" cap="none" spc="0" normalizeH="0" baseline="0" noProof="0" dirty="0">
                <a:ln>
                  <a:noFill/>
                </a:ln>
                <a:solidFill>
                  <a:srgbClr val="2B5481"/>
                </a:solidFill>
                <a:effectLst/>
                <a:uLnTx/>
                <a:uFillTx/>
                <a:latin typeface="+mj-lt"/>
              </a:rPr>
              <a:t>Ví dầu ngàn dặm đàng xa cũng đành.</a:t>
            </a:r>
            <a:endParaRPr kumimoji="0" lang="en-US" altLang="en-US" sz="2800" b="1" i="0" u="none" strike="noStrike" kern="0" cap="none" spc="0" normalizeH="0" baseline="0" noProof="0" dirty="0">
              <a:ln>
                <a:noFill/>
              </a:ln>
              <a:solidFill>
                <a:srgbClr val="2B5481"/>
              </a:solidFill>
              <a:effectLst/>
              <a:uLnTx/>
              <a:uFillTx/>
              <a:latin typeface="+mj-lt"/>
            </a:endParaRPr>
          </a:p>
        </p:txBody>
      </p:sp>
      <p:sp>
        <p:nvSpPr>
          <p:cNvPr id="20" name="Text Box 26">
            <a:extLst>
              <a:ext uri="{FF2B5EF4-FFF2-40B4-BE49-F238E27FC236}">
                <a16:creationId xmlns:a16="http://schemas.microsoft.com/office/drawing/2014/main" id="{7BCA9F66-560C-4BC6-8BED-2980FDC18FA7}"/>
              </a:ext>
            </a:extLst>
          </p:cNvPr>
          <p:cNvSpPr txBox="1">
            <a:spLocks noChangeArrowheads="1"/>
          </p:cNvSpPr>
          <p:nvPr/>
        </p:nvSpPr>
        <p:spPr bwMode="auto">
          <a:xfrm>
            <a:off x="5870689" y="5215256"/>
            <a:ext cx="5974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 typeface="Symbol" panose="05050102010706020507" pitchFamily="18" charset="2"/>
              <a:buChar char="Þ"/>
            </a:pPr>
            <a:r>
              <a:rPr lang="vi-VN" altLang="en-US" sz="2800" b="1" i="1" dirty="0">
                <a:solidFill>
                  <a:srgbClr val="FF00FF"/>
                </a:solidFill>
                <a:latin typeface="Times New Roman" panose="02020603050405020304" pitchFamily="18" charset="0"/>
              </a:rPr>
              <a:t>Cô gái khuê các, nết na, thùy mị, có học thức biết trọng tình nghĩa</a:t>
            </a:r>
            <a:r>
              <a:rPr lang="en-US" altLang="en-US" sz="2800" b="1" i="1" dirty="0">
                <a:solidFill>
                  <a:srgbClr val="FF00FF"/>
                </a:solidFill>
                <a:latin typeface="Times New Roman" panose="02020603050405020304" pitchFamily="18" charset="0"/>
              </a:rPr>
              <a:t>.</a:t>
            </a:r>
          </a:p>
        </p:txBody>
      </p:sp>
      <p:sp>
        <p:nvSpPr>
          <p:cNvPr id="2" name="TextBox 1"/>
          <p:cNvSpPr txBox="1"/>
          <p:nvPr/>
        </p:nvSpPr>
        <p:spPr>
          <a:xfrm>
            <a:off x="268014" y="777815"/>
            <a:ext cx="4808483" cy="1384995"/>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a:t>
            </a:r>
            <a:r>
              <a:rPr lang="en-US" sz="2800" b="1" dirty="0" err="1" smtClean="0">
                <a:solidFill>
                  <a:srgbClr val="C00000"/>
                </a:solidFill>
                <a:latin typeface="Times New Roman" pitchFamily="18" charset="0"/>
                <a:cs typeface="Times New Roman" pitchFamily="18" charset="0"/>
              </a:rPr>
              <a:t>Nhân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vật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Kiều</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Nguyệt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hiện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lên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trong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đoạn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trích</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như</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thế</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nào</a:t>
            </a:r>
            <a:r>
              <a:rPr lang="en-US" sz="2800" b="1" dirty="0" smtClean="0">
                <a:solidFill>
                  <a:srgbClr val="C00000"/>
                </a:solidFill>
                <a:latin typeface="Times New Roman" pitchFamily="18" charset="0"/>
                <a:cs typeface="Times New Roman" pitchFamily="18" charset="0"/>
              </a:rPr>
              <a:t>? </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06815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wheel(1)">
                                      <p:cBhvr>
                                        <p:cTn id="23" dur="2000"/>
                                        <p:tgtEl>
                                          <p:spTgt spid="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wipe(down)">
                                      <p:cBhvr>
                                        <p:cTn id="33" dur="500"/>
                                        <p:tgtEl>
                                          <p:spTgt spid="19">
                                            <p:txEl>
                                              <p:pRg st="1" end="1"/>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xEl>
                                              <p:pRg st="2" end="2"/>
                                            </p:txEl>
                                          </p:spTgt>
                                        </p:tgtEl>
                                        <p:attrNameLst>
                                          <p:attrName>style.visibility</p:attrName>
                                        </p:attrNameLst>
                                      </p:cBhvr>
                                      <p:to>
                                        <p:strVal val="visible"/>
                                      </p:to>
                                    </p:set>
                                    <p:animEffect transition="in" filter="wipe(down)">
                                      <p:cBhvr>
                                        <p:cTn id="36" dur="500"/>
                                        <p:tgtEl>
                                          <p:spTgt spid="19">
                                            <p:txEl>
                                              <p:pRg st="2" end="2"/>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xEl>
                                              <p:pRg st="3" end="3"/>
                                            </p:txEl>
                                          </p:spTgt>
                                        </p:tgtEl>
                                        <p:attrNameLst>
                                          <p:attrName>style.visibility</p:attrName>
                                        </p:attrNameLst>
                                      </p:cBhvr>
                                      <p:to>
                                        <p:strVal val="visible"/>
                                      </p:to>
                                    </p:set>
                                    <p:animEffect transition="in" filter="wipe(down)">
                                      <p:cBhvr>
                                        <p:cTn id="39" dur="500"/>
                                        <p:tgtEl>
                                          <p:spTgt spid="1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xEl>
                                              <p:pRg st="4" end="4"/>
                                            </p:txEl>
                                          </p:spTgt>
                                        </p:tgtEl>
                                        <p:attrNameLst>
                                          <p:attrName>style.visibility</p:attrName>
                                        </p:attrNameLst>
                                      </p:cBhvr>
                                      <p:to>
                                        <p:strVal val="visible"/>
                                      </p:to>
                                    </p:set>
                                    <p:animEffect transition="in" filter="wipe(down)">
                                      <p:cBhvr>
                                        <p:cTn id="44" dur="500"/>
                                        <p:tgtEl>
                                          <p:spTgt spid="19">
                                            <p:txEl>
                                              <p:pRg st="4" end="4"/>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animEffect transition="in" filter="wipe(down)">
                                      <p:cBhvr>
                                        <p:cTn id="47" dur="500"/>
                                        <p:tgtEl>
                                          <p:spTgt spid="19">
                                            <p:txEl>
                                              <p:pRg st="5" end="5"/>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19">
                                            <p:txEl>
                                              <p:pRg st="6" end="6"/>
                                            </p:txEl>
                                          </p:spTgt>
                                        </p:tgtEl>
                                        <p:attrNameLst>
                                          <p:attrName>style.visibility</p:attrName>
                                        </p:attrNameLst>
                                      </p:cBhvr>
                                      <p:to>
                                        <p:strVal val="visible"/>
                                      </p:to>
                                    </p:set>
                                    <p:animEffect transition="in" filter="wipe(down)">
                                      <p:cBhvr>
                                        <p:cTn id="50" dur="500"/>
                                        <p:tgtEl>
                                          <p:spTgt spid="19">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AutoShape 5"/>
          <p:cNvSpPr>
            <a:spLocks noChangeArrowheads="1"/>
          </p:cNvSpPr>
          <p:nvPr/>
        </p:nvSpPr>
        <p:spPr bwMode="auto">
          <a:xfrm>
            <a:off x="1651874" y="204952"/>
            <a:ext cx="8532649" cy="6274676"/>
          </a:xfrm>
          <a:prstGeom prst="flowChartDocument">
            <a:avLst/>
          </a:prstGeom>
          <a:solidFill>
            <a:schemeClr val="bg1"/>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vi-VN" altLang="en-US" sz="2800" dirty="0">
                <a:latin typeface="Times New Roman" pitchFamily="18" charset="0"/>
                <a:cs typeface="Times New Roman" pitchFamily="18" charset="0"/>
              </a:rPr>
              <a:t>Qua cách xưng hô, nói chuyện, người đọc nhận thấy </a:t>
            </a:r>
          </a:p>
          <a:p>
            <a:pPr eaLnBrk="1" hangingPunct="1"/>
            <a:r>
              <a:rPr lang="en-US" altLang="en-US" sz="2800" dirty="0" err="1">
                <a:latin typeface="Times New Roman" pitchFamily="18" charset="0"/>
                <a:cs typeface="Times New Roman" pitchFamily="18" charset="0"/>
              </a:rPr>
              <a:t>Nguyệt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cô</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khuê</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thùy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mị</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nết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na</a:t>
            </a:r>
            <a:r>
              <a:rPr lang="en-US" altLang="en-US" sz="2800" dirty="0">
                <a:latin typeface="Times New Roman" pitchFamily="18" charset="0"/>
                <a:cs typeface="Times New Roman" pitchFamily="18" charset="0"/>
              </a:rPr>
              <a:t>, </a:t>
            </a:r>
          </a:p>
          <a:p>
            <a:pPr eaLnBrk="1" hangingPunct="1"/>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học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thức</a:t>
            </a:r>
            <a:r>
              <a:rPr lang="en-US" altLang="en-US" sz="2800" dirty="0">
                <a:latin typeface="Times New Roman" pitchFamily="18" charset="0"/>
                <a:cs typeface="Times New Roman" pitchFamily="18" charset="0"/>
              </a:rPr>
              <a:t>.</a:t>
            </a:r>
          </a:p>
          <a:p>
            <a:pPr eaLnBrk="1" hangingPunct="1"/>
            <a:r>
              <a:rPr lang="vi-VN" altLang="en-US" sz="2800" dirty="0">
                <a:latin typeface="Times New Roman" pitchFamily="18" charset="0"/>
                <a:cs typeface="Times New Roman" pitchFamily="18" charset="0"/>
              </a:rPr>
              <a:t> xưng hô “quân tử”, “tiện thiếp” đầy khiêm nhường</a:t>
            </a:r>
          </a:p>
          <a:p>
            <a:pPr eaLnBrk="1" hangingPunct="1"/>
            <a:r>
              <a:rPr lang="vi-VN" altLang="en-US" sz="2800" dirty="0">
                <a:latin typeface="Times New Roman" pitchFamily="18" charset="0"/>
                <a:cs typeface="Times New Roman" pitchFamily="18" charset="0"/>
              </a:rPr>
              <a:t> cách nói năng mực thước, đầy cảm kích đối với Lục </a:t>
            </a:r>
          </a:p>
          <a:p>
            <a:pPr eaLnBrk="1" hangingPunct="1"/>
            <a:r>
              <a:rPr lang="en-US" altLang="en-US" sz="2800" dirty="0" err="1">
                <a:latin typeface="Times New Roman" pitchFamily="18" charset="0"/>
                <a:cs typeface="Times New Roman" pitchFamily="18" charset="0"/>
              </a:rPr>
              <a:t>Vân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rất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tỏ</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ra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áy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náy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khoăn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tìm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cách</a:t>
            </a:r>
            <a:endParaRPr lang="en-US" altLang="en-US" sz="2800" dirty="0">
              <a:latin typeface="Times New Roman" pitchFamily="18" charset="0"/>
              <a:cs typeface="Times New Roman" pitchFamily="18" charset="0"/>
            </a:endParaRPr>
          </a:p>
          <a:p>
            <a:pPr eaLnBrk="1" hangingPunct="1"/>
            <a:r>
              <a:rPr lang="vi-VN" altLang="en-US" sz="2800" dirty="0">
                <a:latin typeface="Times New Roman" pitchFamily="18" charset="0"/>
                <a:cs typeface="Times New Roman" pitchFamily="18" charset="0"/>
              </a:rPr>
              <a:t>trả ơn ân nhân, dù rằng có đền đáp đến mấy cũng </a:t>
            </a:r>
          </a:p>
          <a:p>
            <a:pPr eaLnBrk="1" hangingPunct="1"/>
            <a:r>
              <a:rPr lang="vi-VN" altLang="en-US" sz="2800" dirty="0">
                <a:latin typeface="Times New Roman" pitchFamily="18" charset="0"/>
                <a:cs typeface="Times New Roman" pitchFamily="18" charset="0"/>
              </a:rPr>
              <a:t>chưa đủ “Lấy chi cho phỉ tấm lòng cùng ngươi”. Bởi</a:t>
            </a:r>
          </a:p>
          <a:p>
            <a:pPr eaLnBrk="1" hangingPunct="1"/>
            <a:r>
              <a:rPr lang="en-US" altLang="en-US" sz="2800" dirty="0" err="1">
                <a:latin typeface="Times New Roman" pitchFamily="18" charset="0"/>
                <a:cs typeface="Times New Roman" pitchFamily="18" charset="0"/>
              </a:rPr>
              <a:t>thế</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cuối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cùng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tự</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nguyện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gắn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cuộc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đời</a:t>
            </a:r>
            <a:endParaRPr lang="en-US" altLang="en-US" sz="2800" dirty="0">
              <a:latin typeface="Times New Roman" pitchFamily="18" charset="0"/>
              <a:cs typeface="Times New Roman" pitchFamily="18" charset="0"/>
            </a:endParaRPr>
          </a:p>
          <a:p>
            <a:pPr eaLnBrk="1" hangingPunct="1"/>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chàng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trai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khảng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khái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hào</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hiệp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đã</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dám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liều</a:t>
            </a:r>
            <a:endParaRPr lang="en-US" altLang="en-US" sz="2800" dirty="0">
              <a:latin typeface="Times New Roman" pitchFamily="18" charset="0"/>
              <a:cs typeface="Times New Roman" pitchFamily="18" charset="0"/>
            </a:endParaRPr>
          </a:p>
          <a:p>
            <a:pPr eaLnBrk="1" hangingPunct="1"/>
            <a:r>
              <a:rPr lang="en-US" altLang="en-US" sz="2800" dirty="0" err="1">
                <a:latin typeface="Times New Roman" pitchFamily="18" charset="0"/>
                <a:cs typeface="Times New Roman" pitchFamily="18" charset="0"/>
              </a:rPr>
              <a:t>mình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để</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giữ</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trọn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thuỷ</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chung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với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chàng</a:t>
            </a:r>
            <a:r>
              <a:rPr lang="en-US" altLang="en-US" sz="2800" dirty="0">
                <a:solidFill>
                  <a:srgbClr val="808000"/>
                </a:solidFill>
                <a:latin typeface=".VnTime" pitchFamily="34" charset="0"/>
              </a:rPr>
              <a:t>.</a:t>
            </a:r>
          </a:p>
        </p:txBody>
      </p:sp>
    </p:spTree>
    <p:extLst>
      <p:ext uri="{BB962C8B-B14F-4D97-AF65-F5344CB8AC3E}">
        <p14:creationId xmlns:p14="http://schemas.microsoft.com/office/powerpoint/2010/main" val="1509515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1000"/>
                                        <p:tgtEl>
                                          <p:spTgt spid="13317"/>
                                        </p:tgtEl>
                                      </p:cBhvr>
                                    </p:animEffect>
                                    <p:anim calcmode="lin" valueType="num">
                                      <p:cBhvr>
                                        <p:cTn id="8" dur="1000" fill="hold"/>
                                        <p:tgtEl>
                                          <p:spTgt spid="13317"/>
                                        </p:tgtEl>
                                        <p:attrNameLst>
                                          <p:attrName>ppt_x</p:attrName>
                                        </p:attrNameLst>
                                      </p:cBhvr>
                                      <p:tavLst>
                                        <p:tav tm="0">
                                          <p:val>
                                            <p:strVal val="#ppt_x"/>
                                          </p:val>
                                        </p:tav>
                                        <p:tav tm="100000">
                                          <p:val>
                                            <p:strVal val="#ppt_x"/>
                                          </p:val>
                                        </p:tav>
                                      </p:tavLst>
                                    </p:anim>
                                    <p:anim calcmode="lin" valueType="num">
                                      <p:cBhvr>
                                        <p:cTn id="9" dur="1000" fill="hold"/>
                                        <p:tgtEl>
                                          <p:spTgt spid="13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1">
            <a:extLst>
              <a:ext uri="{FF2B5EF4-FFF2-40B4-BE49-F238E27FC236}">
                <a16:creationId xmlns:a16="http://schemas.microsoft.com/office/drawing/2014/main" id="{EB031352-69F7-4F50-8720-E6FBC6519BA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759326" y="1295401"/>
            <a:ext cx="1649413"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699" name="Picture 2">
            <a:extLst>
              <a:ext uri="{FF2B5EF4-FFF2-40B4-BE49-F238E27FC236}">
                <a16:creationId xmlns:a16="http://schemas.microsoft.com/office/drawing/2014/main" id="{E80AC582-1569-4F6D-9557-1D3DE480F25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rot="15877716">
            <a:off x="4418945" y="1020364"/>
            <a:ext cx="669925" cy="89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0" name="Picture 3">
            <a:extLst>
              <a:ext uri="{FF2B5EF4-FFF2-40B4-BE49-F238E27FC236}">
                <a16:creationId xmlns:a16="http://schemas.microsoft.com/office/drawing/2014/main" id="{08AEFAFA-A1E3-45F7-9F8C-86B1CDC49E5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212044" y="1635125"/>
            <a:ext cx="98701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1" name="Picture 4">
            <a:extLst>
              <a:ext uri="{FF2B5EF4-FFF2-40B4-BE49-F238E27FC236}">
                <a16:creationId xmlns:a16="http://schemas.microsoft.com/office/drawing/2014/main" id="{72AA4052-B3C6-4947-B975-15117D9F2EB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rot="2410374">
            <a:off x="4664076" y="2771775"/>
            <a:ext cx="14827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2" name="Picture 5">
            <a:extLst>
              <a:ext uri="{FF2B5EF4-FFF2-40B4-BE49-F238E27FC236}">
                <a16:creationId xmlns:a16="http://schemas.microsoft.com/office/drawing/2014/main" id="{D8173695-D77D-4CF7-B23E-4E37623DC05F}"/>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4053916" y="2514601"/>
            <a:ext cx="105148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3" name="Picture 6">
            <a:extLst>
              <a:ext uri="{FF2B5EF4-FFF2-40B4-BE49-F238E27FC236}">
                <a16:creationId xmlns:a16="http://schemas.microsoft.com/office/drawing/2014/main" id="{2D6992B6-90C8-40BF-92F5-B889CC91133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4294002" y="2532064"/>
            <a:ext cx="811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4" name="Picture 7">
            <a:extLst>
              <a:ext uri="{FF2B5EF4-FFF2-40B4-BE49-F238E27FC236}">
                <a16:creationId xmlns:a16="http://schemas.microsoft.com/office/drawing/2014/main" id="{438D54B5-CF71-4284-AE4A-1E5C81CB9E42}"/>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4376251" y="2444751"/>
            <a:ext cx="729149"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5" name="Picture 8">
            <a:extLst>
              <a:ext uri="{FF2B5EF4-FFF2-40B4-BE49-F238E27FC236}">
                <a16:creationId xmlns:a16="http://schemas.microsoft.com/office/drawing/2014/main" id="{37B0EA3F-0A56-4BF4-B07B-D826AA4ACE38}"/>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5783264" y="2035175"/>
            <a:ext cx="15573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6" name="Picture 9">
            <a:extLst>
              <a:ext uri="{FF2B5EF4-FFF2-40B4-BE49-F238E27FC236}">
                <a16:creationId xmlns:a16="http://schemas.microsoft.com/office/drawing/2014/main" id="{82BE142D-2F72-4050-B606-6BCDCC360FB8}"/>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6869114" y="1593850"/>
            <a:ext cx="4714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7" name="Picture 10">
            <a:extLst>
              <a:ext uri="{FF2B5EF4-FFF2-40B4-BE49-F238E27FC236}">
                <a16:creationId xmlns:a16="http://schemas.microsoft.com/office/drawing/2014/main" id="{3EDE3FA7-F367-40B5-A61B-434804C1F5AE}"/>
              </a:ext>
            </a:extLst>
          </p:cNvPr>
          <p:cNvPicPr>
            <a:picLocks/>
          </p:cNvPicPr>
          <p:nvPr/>
        </p:nvPicPr>
        <p:blipFill>
          <a:blip r:embed="rId11">
            <a:extLst>
              <a:ext uri="{28A0092B-C50C-407E-A947-70E740481C1C}">
                <a14:useLocalDpi xmlns:a14="http://schemas.microsoft.com/office/drawing/2010/main" val="0"/>
              </a:ext>
            </a:extLst>
          </a:blip>
          <a:srcRect/>
          <a:stretch>
            <a:fillRect/>
          </a:stretch>
        </p:blipFill>
        <p:spPr bwMode="auto">
          <a:xfrm>
            <a:off x="7327901" y="830264"/>
            <a:ext cx="4286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8" name="Picture 11">
            <a:extLst>
              <a:ext uri="{FF2B5EF4-FFF2-40B4-BE49-F238E27FC236}">
                <a16:creationId xmlns:a16="http://schemas.microsoft.com/office/drawing/2014/main" id="{0E84FFEF-3E7F-42BC-B068-888A29B37F89}"/>
              </a:ext>
            </a:extLst>
          </p:cNvPr>
          <p:cNvPicPr>
            <a:picLocks/>
          </p:cNvPicPr>
          <p:nvPr/>
        </p:nvPicPr>
        <p:blipFill>
          <a:blip r:embed="rId12">
            <a:extLst>
              <a:ext uri="{28A0092B-C50C-407E-A947-70E740481C1C}">
                <a14:useLocalDpi xmlns:a14="http://schemas.microsoft.com/office/drawing/2010/main" val="0"/>
              </a:ext>
            </a:extLst>
          </a:blip>
          <a:srcRect/>
          <a:stretch>
            <a:fillRect/>
          </a:stretch>
        </p:blipFill>
        <p:spPr bwMode="auto">
          <a:xfrm>
            <a:off x="7296151" y="1562101"/>
            <a:ext cx="62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09" name="Picture 12">
            <a:extLst>
              <a:ext uri="{FF2B5EF4-FFF2-40B4-BE49-F238E27FC236}">
                <a16:creationId xmlns:a16="http://schemas.microsoft.com/office/drawing/2014/main" id="{12F787D4-5A42-4268-A5E0-517018668903}"/>
              </a:ext>
            </a:extLst>
          </p:cNvPr>
          <p:cNvPicPr>
            <a:picLocks/>
          </p:cNvPicPr>
          <p:nvPr/>
        </p:nvPicPr>
        <p:blipFill>
          <a:blip r:embed="rId13">
            <a:extLst>
              <a:ext uri="{28A0092B-C50C-407E-A947-70E740481C1C}">
                <a14:useLocalDpi xmlns:a14="http://schemas.microsoft.com/office/drawing/2010/main" val="0"/>
              </a:ext>
            </a:extLst>
          </a:blip>
          <a:srcRect/>
          <a:stretch>
            <a:fillRect/>
          </a:stretch>
        </p:blipFill>
        <p:spPr bwMode="auto">
          <a:xfrm>
            <a:off x="6934200" y="2184400"/>
            <a:ext cx="6429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0" name="Picture 13">
            <a:extLst>
              <a:ext uri="{FF2B5EF4-FFF2-40B4-BE49-F238E27FC236}">
                <a16:creationId xmlns:a16="http://schemas.microsoft.com/office/drawing/2014/main" id="{10781A4E-F6A5-4750-9215-202B95F096CA}"/>
              </a:ext>
            </a:extLst>
          </p:cNvPr>
          <p:cNvPicPr>
            <a:picLocks/>
          </p:cNvPicPr>
          <p:nvPr/>
        </p:nvPicPr>
        <p:blipFill>
          <a:blip r:embed="rId14">
            <a:extLst>
              <a:ext uri="{28A0092B-C50C-407E-A947-70E740481C1C}">
                <a14:useLocalDpi xmlns:a14="http://schemas.microsoft.com/office/drawing/2010/main" val="0"/>
              </a:ext>
            </a:extLst>
          </a:blip>
          <a:srcRect/>
          <a:stretch>
            <a:fillRect/>
          </a:stretch>
        </p:blipFill>
        <p:spPr bwMode="auto">
          <a:xfrm>
            <a:off x="7275513" y="2919414"/>
            <a:ext cx="4810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1" name="Picture 14">
            <a:extLst>
              <a:ext uri="{FF2B5EF4-FFF2-40B4-BE49-F238E27FC236}">
                <a16:creationId xmlns:a16="http://schemas.microsoft.com/office/drawing/2014/main" id="{DEBD03A7-EF40-4EB2-8A9A-8A1FDC5DE28A}"/>
              </a:ext>
            </a:extLst>
          </p:cNvPr>
          <p:cNvPicPr>
            <a:picLocks/>
          </p:cNvPicPr>
          <p:nvPr/>
        </p:nvPicPr>
        <p:blipFill>
          <a:blip r:embed="rId15">
            <a:extLst>
              <a:ext uri="{28A0092B-C50C-407E-A947-70E740481C1C}">
                <a14:useLocalDpi xmlns:a14="http://schemas.microsoft.com/office/drawing/2010/main" val="0"/>
              </a:ext>
            </a:extLst>
          </a:blip>
          <a:srcRect/>
          <a:stretch>
            <a:fillRect/>
          </a:stretch>
        </p:blipFill>
        <p:spPr bwMode="auto">
          <a:xfrm>
            <a:off x="7258051" y="3640139"/>
            <a:ext cx="625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2" name="Picture 15">
            <a:extLst>
              <a:ext uri="{FF2B5EF4-FFF2-40B4-BE49-F238E27FC236}">
                <a16:creationId xmlns:a16="http://schemas.microsoft.com/office/drawing/2014/main" id="{1C488155-276C-44BF-9035-3A2ECD79E887}"/>
              </a:ext>
            </a:extLst>
          </p:cNvPr>
          <p:cNvPicPr>
            <a:picLocks/>
          </p:cNvPicPr>
          <p:nvPr/>
        </p:nvPicPr>
        <p:blipFill>
          <a:blip r:embed="rId16">
            <a:extLst>
              <a:ext uri="{28A0092B-C50C-407E-A947-70E740481C1C}">
                <a14:useLocalDpi xmlns:a14="http://schemas.microsoft.com/office/drawing/2010/main" val="0"/>
              </a:ext>
            </a:extLst>
          </a:blip>
          <a:srcRect/>
          <a:stretch>
            <a:fillRect/>
          </a:stretch>
        </p:blipFill>
        <p:spPr bwMode="auto">
          <a:xfrm>
            <a:off x="7254875" y="3627438"/>
            <a:ext cx="5461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3" name="Picture 16">
            <a:extLst>
              <a:ext uri="{FF2B5EF4-FFF2-40B4-BE49-F238E27FC236}">
                <a16:creationId xmlns:a16="http://schemas.microsoft.com/office/drawing/2014/main" id="{429B167A-A853-48FA-9588-1E384E06F3D7}"/>
              </a:ext>
            </a:extLst>
          </p:cNvPr>
          <p:cNvPicPr>
            <a:picLocks/>
          </p:cNvPicPr>
          <p:nvPr/>
        </p:nvPicPr>
        <p:blipFill>
          <a:blip r:embed="rId17">
            <a:extLst>
              <a:ext uri="{28A0092B-C50C-407E-A947-70E740481C1C}">
                <a14:useLocalDpi xmlns:a14="http://schemas.microsoft.com/office/drawing/2010/main" val="0"/>
              </a:ext>
            </a:extLst>
          </a:blip>
          <a:srcRect/>
          <a:stretch>
            <a:fillRect/>
          </a:stretch>
        </p:blipFill>
        <p:spPr bwMode="auto">
          <a:xfrm>
            <a:off x="7253288" y="3627438"/>
            <a:ext cx="5000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4" name="Picture 17">
            <a:extLst>
              <a:ext uri="{FF2B5EF4-FFF2-40B4-BE49-F238E27FC236}">
                <a16:creationId xmlns:a16="http://schemas.microsoft.com/office/drawing/2014/main" id="{BAE26B39-B582-4E8D-9F92-F53F2F3C98F0}"/>
              </a:ext>
            </a:extLst>
          </p:cNvPr>
          <p:cNvPicPr>
            <a:picLocks/>
          </p:cNvPicPr>
          <p:nvPr/>
        </p:nvPicPr>
        <p:blipFill>
          <a:blip r:embed="rId18">
            <a:extLst>
              <a:ext uri="{28A0092B-C50C-407E-A947-70E740481C1C}">
                <a14:useLocalDpi xmlns:a14="http://schemas.microsoft.com/office/drawing/2010/main" val="0"/>
              </a:ext>
            </a:extLst>
          </a:blip>
          <a:srcRect/>
          <a:stretch>
            <a:fillRect/>
          </a:stretch>
        </p:blipFill>
        <p:spPr bwMode="auto">
          <a:xfrm rot="21148455">
            <a:off x="6330950" y="3098801"/>
            <a:ext cx="1003300"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5" name="Picture 18">
            <a:extLst>
              <a:ext uri="{FF2B5EF4-FFF2-40B4-BE49-F238E27FC236}">
                <a16:creationId xmlns:a16="http://schemas.microsoft.com/office/drawing/2014/main" id="{245E53D3-8D93-417E-ADFF-DBD65685A7A9}"/>
              </a:ext>
            </a:extLst>
          </p:cNvPr>
          <p:cNvPicPr>
            <a:picLocks/>
          </p:cNvPicPr>
          <p:nvPr/>
        </p:nvPicPr>
        <p:blipFill>
          <a:blip r:embed="rId19">
            <a:extLst>
              <a:ext uri="{28A0092B-C50C-407E-A947-70E740481C1C}">
                <a14:useLocalDpi xmlns:a14="http://schemas.microsoft.com/office/drawing/2010/main" val="0"/>
              </a:ext>
            </a:extLst>
          </a:blip>
          <a:srcRect/>
          <a:stretch>
            <a:fillRect/>
          </a:stretch>
        </p:blipFill>
        <p:spPr bwMode="auto">
          <a:xfrm rot="15534735">
            <a:off x="7553302" y="5090134"/>
            <a:ext cx="864581" cy="1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6" name="Picture 19">
            <a:extLst>
              <a:ext uri="{FF2B5EF4-FFF2-40B4-BE49-F238E27FC236}">
                <a16:creationId xmlns:a16="http://schemas.microsoft.com/office/drawing/2014/main" id="{B640F165-C32D-44DC-9885-CC1962B5E63B}"/>
              </a:ext>
            </a:extLst>
          </p:cNvPr>
          <p:cNvPicPr>
            <a:picLocks/>
          </p:cNvPicPr>
          <p:nvPr/>
        </p:nvPicPr>
        <p:blipFill>
          <a:blip r:embed="rId20">
            <a:extLst>
              <a:ext uri="{28A0092B-C50C-407E-A947-70E740481C1C}">
                <a14:useLocalDpi xmlns:a14="http://schemas.microsoft.com/office/drawing/2010/main" val="0"/>
              </a:ext>
            </a:extLst>
          </a:blip>
          <a:srcRect/>
          <a:stretch>
            <a:fillRect/>
          </a:stretch>
        </p:blipFill>
        <p:spPr bwMode="auto">
          <a:xfrm>
            <a:off x="6951664" y="5449889"/>
            <a:ext cx="4730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398E6B92-6B1A-4883-AEED-306618F7D0A5}"/>
              </a:ext>
            </a:extLst>
          </p:cNvPr>
          <p:cNvPicPr>
            <a:picLocks/>
          </p:cNvPicPr>
          <p:nvPr/>
        </p:nvPicPr>
        <p:blipFill>
          <a:blip r:embed="rId21">
            <a:extLst>
              <a:ext uri="{28A0092B-C50C-407E-A947-70E740481C1C}">
                <a14:useLocalDpi xmlns:a14="http://schemas.microsoft.com/office/drawing/2010/main" val="0"/>
              </a:ext>
            </a:extLst>
          </a:blip>
          <a:srcRect/>
          <a:stretch>
            <a:fillRect/>
          </a:stretch>
        </p:blipFill>
        <p:spPr bwMode="auto">
          <a:xfrm>
            <a:off x="4984751" y="3046414"/>
            <a:ext cx="1389063"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50CE4CB-60BB-498D-8D44-B9696C016681}"/>
              </a:ext>
            </a:extLst>
          </p:cNvPr>
          <p:cNvPicPr>
            <a:picLocks/>
          </p:cNvPicPr>
          <p:nvPr/>
        </p:nvPicPr>
        <p:blipFill>
          <a:blip r:embed="rId22">
            <a:extLst>
              <a:ext uri="{28A0092B-C50C-407E-A947-70E740481C1C}">
                <a14:useLocalDpi xmlns:a14="http://schemas.microsoft.com/office/drawing/2010/main" val="0"/>
              </a:ext>
            </a:extLst>
          </a:blip>
          <a:srcRect/>
          <a:stretch>
            <a:fillRect/>
          </a:stretch>
        </p:blipFill>
        <p:spPr bwMode="auto">
          <a:xfrm rot="21155211">
            <a:off x="6075364" y="5046664"/>
            <a:ext cx="5683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9" name="Picture 22">
            <a:extLst>
              <a:ext uri="{FF2B5EF4-FFF2-40B4-BE49-F238E27FC236}">
                <a16:creationId xmlns:a16="http://schemas.microsoft.com/office/drawing/2014/main" id="{C7319398-6C8E-4533-8121-8E997B46100B}"/>
              </a:ext>
            </a:extLst>
          </p:cNvPr>
          <p:cNvPicPr>
            <a:picLocks/>
          </p:cNvPicPr>
          <p:nvPr/>
        </p:nvPicPr>
        <p:blipFill>
          <a:blip r:embed="rId23">
            <a:extLst>
              <a:ext uri="{28A0092B-C50C-407E-A947-70E740481C1C}">
                <a14:useLocalDpi xmlns:a14="http://schemas.microsoft.com/office/drawing/2010/main" val="0"/>
              </a:ext>
            </a:extLst>
          </a:blip>
          <a:srcRect/>
          <a:stretch>
            <a:fillRect/>
          </a:stretch>
        </p:blipFill>
        <p:spPr bwMode="auto">
          <a:xfrm>
            <a:off x="5402264" y="2903539"/>
            <a:ext cx="1347787"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id="{7857E019-A114-4971-8D03-9B195597ACFC}"/>
              </a:ext>
            </a:extLst>
          </p:cNvPr>
          <p:cNvSpPr/>
          <p:nvPr/>
        </p:nvSpPr>
        <p:spPr>
          <a:xfrm>
            <a:off x="3884614" y="228600"/>
            <a:ext cx="5259387"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LỤC VÂN TIÊN CỨU KIỀU NGUYỆT NGA</a:t>
            </a:r>
          </a:p>
        </p:txBody>
      </p:sp>
      <p:sp>
        <p:nvSpPr>
          <p:cNvPr id="26" name="Rounded Rectangle 25">
            <a:extLst>
              <a:ext uri="{FF2B5EF4-FFF2-40B4-BE49-F238E27FC236}">
                <a16:creationId xmlns:a16="http://schemas.microsoft.com/office/drawing/2014/main" id="{777D4841-CAC4-4A40-9B5F-CBBBAA8BA8C3}"/>
              </a:ext>
            </a:extLst>
          </p:cNvPr>
          <p:cNvSpPr/>
          <p:nvPr/>
        </p:nvSpPr>
        <p:spPr>
          <a:xfrm>
            <a:off x="4808538" y="1511300"/>
            <a:ext cx="906462" cy="228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TÁC GIẢ</a:t>
            </a:r>
          </a:p>
        </p:txBody>
      </p:sp>
      <p:sp>
        <p:nvSpPr>
          <p:cNvPr id="27" name="Rounded Rectangle 26">
            <a:extLst>
              <a:ext uri="{FF2B5EF4-FFF2-40B4-BE49-F238E27FC236}">
                <a16:creationId xmlns:a16="http://schemas.microsoft.com/office/drawing/2014/main" id="{D2A385B2-7B1E-41C1-B346-ED64791803B0}"/>
              </a:ext>
            </a:extLst>
          </p:cNvPr>
          <p:cNvSpPr/>
          <p:nvPr/>
        </p:nvSpPr>
        <p:spPr>
          <a:xfrm>
            <a:off x="99756" y="667755"/>
            <a:ext cx="4724400" cy="7277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1.Cuộc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Nguyễn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Chiểu</a:t>
            </a:r>
            <a:r>
              <a:rPr lang="en-US" sz="1400" dirty="0">
                <a:solidFill>
                  <a:prstClr val="black"/>
                </a:solidFill>
                <a:latin typeface="Times New Roman" pitchFamily="18" charset="0"/>
                <a:cs typeface="Times New Roman" pitchFamily="18" charset="0"/>
              </a:rPr>
              <a:t> (1822-1888)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mù</a:t>
            </a:r>
            <a:r>
              <a:rPr lang="en-US" sz="1400" dirty="0">
                <a:solidFill>
                  <a:prstClr val="black"/>
                </a:solidFill>
                <a:latin typeface="Times New Roman" pitchFamily="18" charset="0"/>
                <a:cs typeface="Times New Roman" pitchFamily="18" charset="0"/>
              </a:rPr>
              <a:t> ở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hiến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yêu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nước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khuất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giặc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ngoại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xâm</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28" name="Rounded Rectangle 27">
            <a:extLst>
              <a:ext uri="{FF2B5EF4-FFF2-40B4-BE49-F238E27FC236}">
                <a16:creationId xmlns:a16="http://schemas.microsoft.com/office/drawing/2014/main" id="{6E10761B-48C8-4405-92BC-685ED44BA1CD}"/>
              </a:ext>
            </a:extLst>
          </p:cNvPr>
          <p:cNvSpPr/>
          <p:nvPr/>
        </p:nvSpPr>
        <p:spPr>
          <a:xfrm>
            <a:off x="250056" y="1586822"/>
            <a:ext cx="4423800" cy="83502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2. </a:t>
            </a:r>
            <a:r>
              <a:rPr lang="en-US" sz="1400" b="1" dirty="0" err="1">
                <a:solidFill>
                  <a:prstClr val="black"/>
                </a:solidFill>
                <a:latin typeface="Times New Roman" pitchFamily="18" charset="0"/>
                <a:cs typeface="Times New Roman" pitchFamily="18" charset="0"/>
              </a:rPr>
              <a:t>Sự</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nghiệp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sáng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 </a:t>
            </a:r>
          </a:p>
          <a:p>
            <a:pPr marL="171450" indent="-171450">
              <a:buFontTx/>
              <a:buChar char="-"/>
              <a:defRPr/>
            </a:pP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văn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Pháp</a:t>
            </a:r>
            <a:r>
              <a:rPr lang="en-US" sz="1400" dirty="0">
                <a:solidFill>
                  <a:prstClr val="black"/>
                </a:solidFill>
                <a:latin typeface="Times New Roman" pitchFamily="18" charset="0"/>
                <a:cs typeface="Times New Roman" pitchFamily="18" charset="0"/>
              </a:rPr>
              <a:t>.</a:t>
            </a:r>
          </a:p>
          <a:p>
            <a:pPr marL="171450" indent="-171450">
              <a:buFontTx/>
              <a:buChar cha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Nôm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Từ-Hà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Mậu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Tiều</a:t>
            </a:r>
            <a:r>
              <a:rPr lang="en-US" sz="1400" dirty="0">
                <a:solidFill>
                  <a:prstClr val="black"/>
                </a:solidFill>
                <a:latin typeface="Times New Roman" pitchFamily="18" charset="0"/>
                <a:cs typeface="Times New Roman" pitchFamily="18" charset="0"/>
              </a:rPr>
              <a:t> y </a:t>
            </a:r>
            <a:r>
              <a:rPr lang="en-US" sz="1400" dirty="0" err="1">
                <a:solidFill>
                  <a:prstClr val="black"/>
                </a:solidFill>
                <a:latin typeface="Times New Roman" pitchFamily="18" charset="0"/>
                <a:cs typeface="Times New Roman" pitchFamily="18" charset="0"/>
              </a:rPr>
              <a:t>thuật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vấn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Lục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Tiên</a:t>
            </a:r>
            <a:r>
              <a:rPr lang="en-US" sz="1400" dirty="0">
                <a:solidFill>
                  <a:prstClr val="black"/>
                </a:solidFill>
                <a:latin typeface="Times New Roman" pitchFamily="18" charset="0"/>
                <a:cs typeface="Times New Roman" pitchFamily="18" charset="0"/>
              </a:rPr>
              <a:t>.</a:t>
            </a:r>
          </a:p>
        </p:txBody>
      </p:sp>
      <p:sp>
        <p:nvSpPr>
          <p:cNvPr id="29" name="Rounded Rectangle 28">
            <a:extLst>
              <a:ext uri="{FF2B5EF4-FFF2-40B4-BE49-F238E27FC236}">
                <a16:creationId xmlns:a16="http://schemas.microsoft.com/office/drawing/2014/main" id="{62BB5E33-68FD-497C-84BE-438CB1DA9F19}"/>
              </a:ext>
            </a:extLst>
          </p:cNvPr>
          <p:cNvSpPr/>
          <p:nvPr/>
        </p:nvSpPr>
        <p:spPr>
          <a:xfrm>
            <a:off x="3532124" y="2514600"/>
            <a:ext cx="1649477"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b="1" dirty="0">
                <a:solidFill>
                  <a:prstClr val="black"/>
                </a:solidFill>
                <a:latin typeface="Times New Roman" pitchFamily="18" charset="0"/>
                <a:cs typeface="Times New Roman" pitchFamily="18" charset="0"/>
              </a:rPr>
              <a:t>TÁC PHẨM</a:t>
            </a:r>
          </a:p>
        </p:txBody>
      </p:sp>
      <p:sp>
        <p:nvSpPr>
          <p:cNvPr id="30" name="Rounded Rectangle 29">
            <a:extLst>
              <a:ext uri="{FF2B5EF4-FFF2-40B4-BE49-F238E27FC236}">
                <a16:creationId xmlns:a16="http://schemas.microsoft.com/office/drawing/2014/main" id="{BF1813C9-189E-49CE-9772-CE8E500A4C2A}"/>
              </a:ext>
            </a:extLst>
          </p:cNvPr>
          <p:cNvSpPr/>
          <p:nvPr/>
        </p:nvSpPr>
        <p:spPr>
          <a:xfrm>
            <a:off x="131426" y="2760982"/>
            <a:ext cx="4396045" cy="5111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gồm</a:t>
            </a:r>
            <a:r>
              <a:rPr lang="en-US" sz="1400" dirty="0">
                <a:solidFill>
                  <a:prstClr val="black"/>
                </a:solidFill>
                <a:latin typeface="Times New Roman" pitchFamily="18" charset="0"/>
                <a:cs typeface="Times New Roman" pitchFamily="18" charset="0"/>
              </a:rPr>
              <a:t> 2082 </a:t>
            </a:r>
            <a:r>
              <a:rPr lang="en-US" sz="1400" dirty="0" err="1">
                <a:solidFill>
                  <a:prstClr val="black"/>
                </a:solidFill>
                <a:latin typeface="Times New Roman" pitchFamily="18" charset="0"/>
                <a:cs typeface="Times New Roman" pitchFamily="18" charset="0"/>
              </a:rPr>
              <a:t>câu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luc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bát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chương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hồi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nội</a:t>
            </a:r>
            <a:r>
              <a:rPr lang="en-US" sz="1400" dirty="0">
                <a:solidFill>
                  <a:prstClr val="black"/>
                </a:solidFill>
                <a:latin typeface="Times New Roman" pitchFamily="18" charset="0"/>
                <a:cs typeface="Times New Roman" pitchFamily="18" charset="0"/>
              </a:rPr>
              <a:t> dung </a:t>
            </a:r>
            <a:r>
              <a:rPr lang="en-US" sz="1400" dirty="0" err="1">
                <a:solidFill>
                  <a:prstClr val="black"/>
                </a:solidFill>
                <a:latin typeface="Times New Roman" pitchFamily="18" charset="0"/>
                <a:cs typeface="Times New Roman" pitchFamily="18" charset="0"/>
              </a:rPr>
              <a:t>đạo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đề</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cao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a:t>
            </a:r>
          </a:p>
        </p:txBody>
      </p:sp>
      <p:sp>
        <p:nvSpPr>
          <p:cNvPr id="31" name="Rounded Rectangle 30">
            <a:extLst>
              <a:ext uri="{FF2B5EF4-FFF2-40B4-BE49-F238E27FC236}">
                <a16:creationId xmlns:a16="http://schemas.microsoft.com/office/drawing/2014/main" id="{242261FF-2626-4332-853C-21EF184DD36F}"/>
              </a:ext>
            </a:extLst>
          </p:cNvPr>
          <p:cNvSpPr/>
          <p:nvPr/>
        </p:nvSpPr>
        <p:spPr>
          <a:xfrm>
            <a:off x="376802" y="3462339"/>
            <a:ext cx="4423800" cy="100701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Tóm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tắt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truyện</a:t>
            </a:r>
            <a:r>
              <a:rPr lang="en-US" sz="1400" b="1"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xoay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quanh</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nh</a:t>
            </a:r>
            <a:r>
              <a:rPr lang="en-US" sz="1400" dirty="0">
                <a:solidFill>
                  <a:prstClr val="black"/>
                </a:solidFill>
                <a:latin typeface="Times New Roman" pitchFamily="18" charset="0"/>
                <a:cs typeface="Times New Roman" pitchFamily="18" charset="0"/>
              </a:rPr>
              <a:t>/</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KNN</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giúp</a:t>
            </a:r>
            <a:r>
              <a:rPr lang="en-US" sz="1400" dirty="0">
                <a:solidFill>
                  <a:prstClr val="black"/>
                </a:solidFill>
                <a:latin typeface="Times New Roman" pitchFamily="18" charset="0"/>
                <a:cs typeface="Times New Roman" pitchFamily="18" charset="0"/>
              </a:rPr>
              <a:t>.</a:t>
            </a:r>
          </a:p>
          <a:p>
            <a:pPr>
              <a:defRPr/>
            </a:pPr>
            <a:r>
              <a:rPr lang="en-US" sz="1400" dirty="0">
                <a:solidFill>
                  <a:prstClr val="black"/>
                </a:solidFill>
                <a:latin typeface="Times New Roman" pitchFamily="18" charset="0"/>
                <a:cs typeface="Times New Roman" pitchFamily="18" charset="0"/>
              </a:rPr>
              <a:t>-KNN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vẫn</a:t>
            </a:r>
            <a:r>
              <a:rPr lang="en-US" sz="1400" dirty="0">
                <a:solidFill>
                  <a:prstClr val="black"/>
                </a:solidFill>
                <a:latin typeface="Times New Roman" pitchFamily="18" charset="0"/>
                <a:cs typeface="Times New Roman" pitchFamily="18" charset="0"/>
              </a:rPr>
              <a:t> 1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LVT</a:t>
            </a:r>
          </a:p>
          <a:p>
            <a:pPr>
              <a:defRPr/>
            </a:pPr>
            <a:r>
              <a:rPr lang="en-US" sz="1400" dirty="0">
                <a:solidFill>
                  <a:prstClr val="black"/>
                </a:solidFill>
                <a:latin typeface="Times New Roman" pitchFamily="18" charset="0"/>
                <a:cs typeface="Times New Roman" pitchFamily="18" charset="0"/>
              </a:rPr>
              <a:t>-LVT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nhau</a:t>
            </a:r>
            <a:r>
              <a:rPr lang="en-US" sz="1400" dirty="0">
                <a:solidFill>
                  <a:prstClr val="black"/>
                </a:solidFill>
                <a:latin typeface="Times New Roman" pitchFamily="18" charset="0"/>
                <a:cs typeface="Times New Roman" pitchFamily="18" charset="0"/>
              </a:rPr>
              <a:t>.</a:t>
            </a:r>
          </a:p>
        </p:txBody>
      </p:sp>
      <p:sp>
        <p:nvSpPr>
          <p:cNvPr id="32" name="Rounded Rectangle 31">
            <a:extLst>
              <a:ext uri="{FF2B5EF4-FFF2-40B4-BE49-F238E27FC236}">
                <a16:creationId xmlns:a16="http://schemas.microsoft.com/office/drawing/2014/main" id="{CA094D34-FE5F-4677-A7FF-53E7CD10AD2C}"/>
              </a:ext>
            </a:extLst>
          </p:cNvPr>
          <p:cNvSpPr/>
          <p:nvPr/>
        </p:nvSpPr>
        <p:spPr>
          <a:xfrm>
            <a:off x="256701" y="4676458"/>
            <a:ext cx="4423800" cy="8778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Vị</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Đoạn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nằm</a:t>
            </a:r>
            <a:r>
              <a:rPr lang="en-US" sz="1400" dirty="0">
                <a:solidFill>
                  <a:prstClr val="black"/>
                </a:solidFill>
                <a:latin typeface="Times New Roman" pitchFamily="18" charset="0"/>
                <a:cs typeface="Times New Roman" pitchFamily="18" charset="0"/>
              </a:rPr>
              <a:t> ở </a:t>
            </a:r>
            <a:r>
              <a:rPr lang="en-US" sz="1400" dirty="0" err="1">
                <a:solidFill>
                  <a:prstClr val="black"/>
                </a:solidFill>
                <a:latin typeface="Times New Roman" pitchFamily="18" charset="0"/>
                <a:cs typeface="Times New Roman" pitchFamily="18" charset="0"/>
              </a:rPr>
              <a:t>phần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đầu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a:t>
            </a:r>
          </a:p>
          <a:p>
            <a:pPr>
              <a:defRPr/>
            </a:pPr>
            <a:r>
              <a:rPr lang="en-US" sz="1400" b="1" dirty="0" err="1">
                <a:solidFill>
                  <a:prstClr val="black"/>
                </a:solidFill>
                <a:latin typeface="Times New Roman" pitchFamily="18" charset="0"/>
                <a:cs typeface="Times New Roman" pitchFamily="18" charset="0"/>
              </a:rPr>
              <a:t>Đại</a:t>
            </a:r>
            <a:r>
              <a:rPr lang="en-US" sz="1400" b="1" dirty="0">
                <a:solidFill>
                  <a:prstClr val="black"/>
                </a:solidFill>
                <a:latin typeface="Times New Roman" pitchFamily="18" charset="0"/>
                <a:cs typeface="Times New Roman" pitchFamily="18" charset="0"/>
              </a:rPr>
              <a:t> ý:</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trên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đường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gặp</a:t>
            </a:r>
            <a:r>
              <a:rPr lang="en-US" sz="1400" dirty="0">
                <a:solidFill>
                  <a:prstClr val="black"/>
                </a:solidFill>
                <a:latin typeface="Times New Roman" pitchFamily="18" charset="0"/>
                <a:cs typeface="Times New Roman" pitchFamily="18" charset="0"/>
              </a:rPr>
              <a:t> bon </a:t>
            </a:r>
            <a:r>
              <a:rPr lang="en-US" sz="1400" dirty="0" err="1">
                <a:solidFill>
                  <a:prstClr val="black"/>
                </a:solidFill>
                <a:latin typeface="Times New Roman" pitchFamily="18" charset="0"/>
                <a:cs typeface="Times New Roman" pitchFamily="18" charset="0"/>
              </a:rPr>
              <a:t>cướp,chàng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đánh</a:t>
            </a:r>
            <a:r>
              <a:rPr lang="en-US" sz="1400" dirty="0">
                <a:solidFill>
                  <a:prstClr val="black"/>
                </a:solidFill>
                <a:latin typeface="Times New Roman" pitchFamily="18" charset="0"/>
                <a:cs typeface="Times New Roman" pitchFamily="18" charset="0"/>
              </a:rPr>
              <a:t> tan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cứu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2 </a:t>
            </a:r>
            <a:r>
              <a:rPr lang="en-US" sz="1400" dirty="0" err="1">
                <a:solidFill>
                  <a:prstClr val="black"/>
                </a:solidFill>
                <a:latin typeface="Times New Roman" pitchFamily="18" charset="0"/>
                <a:cs typeface="Times New Roman" pitchFamily="18" charset="0"/>
              </a:rPr>
              <a:t>cô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gái</a:t>
            </a:r>
            <a:r>
              <a:rPr lang="en-US" sz="1400"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muốn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nhưng</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từ</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chối</a:t>
            </a:r>
            <a:r>
              <a:rPr lang="en-US" sz="1400" dirty="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33" name="Rounded Rectangle 32">
            <a:extLst>
              <a:ext uri="{FF2B5EF4-FFF2-40B4-BE49-F238E27FC236}">
                <a16:creationId xmlns:a16="http://schemas.microsoft.com/office/drawing/2014/main" id="{AE16319E-FB5B-4AB7-A7EA-D08B468FFEDC}"/>
              </a:ext>
            </a:extLst>
          </p:cNvPr>
          <p:cNvSpPr/>
          <p:nvPr/>
        </p:nvSpPr>
        <p:spPr>
          <a:xfrm>
            <a:off x="6172201" y="2184400"/>
            <a:ext cx="1154113" cy="1984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NỘI DUNG</a:t>
            </a:r>
          </a:p>
        </p:txBody>
      </p:sp>
      <p:sp>
        <p:nvSpPr>
          <p:cNvPr id="34" name="Rounded Rectangle 33">
            <a:extLst>
              <a:ext uri="{FF2B5EF4-FFF2-40B4-BE49-F238E27FC236}">
                <a16:creationId xmlns:a16="http://schemas.microsoft.com/office/drawing/2014/main" id="{BB49190A-86D8-45C3-B2B3-6B69EB236E3D}"/>
              </a:ext>
            </a:extLst>
          </p:cNvPr>
          <p:cNvSpPr/>
          <p:nvPr/>
        </p:nvSpPr>
        <p:spPr>
          <a:xfrm>
            <a:off x="6356507" y="1624667"/>
            <a:ext cx="1396843" cy="306664"/>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LVT</a:t>
            </a:r>
          </a:p>
        </p:txBody>
      </p:sp>
      <p:sp>
        <p:nvSpPr>
          <p:cNvPr id="35" name="Rounded Rectangle 34">
            <a:extLst>
              <a:ext uri="{FF2B5EF4-FFF2-40B4-BE49-F238E27FC236}">
                <a16:creationId xmlns:a16="http://schemas.microsoft.com/office/drawing/2014/main" id="{3B43BB39-2623-4F51-B259-44418C6E2D7E}"/>
              </a:ext>
            </a:extLst>
          </p:cNvPr>
          <p:cNvSpPr/>
          <p:nvPr/>
        </p:nvSpPr>
        <p:spPr>
          <a:xfrm>
            <a:off x="7653338" y="688976"/>
            <a:ext cx="4438906" cy="930713"/>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đánh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cướp</a:t>
            </a:r>
            <a:r>
              <a:rPr lang="en-US" sz="1400" b="1"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Vũ</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sơ</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xông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cướp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là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bản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chất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anh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hùng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việc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nghĩa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cái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đức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vị</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vong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thân</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6" name="Rounded Rectangle 35">
            <a:extLst>
              <a:ext uri="{FF2B5EF4-FFF2-40B4-BE49-F238E27FC236}">
                <a16:creationId xmlns:a16="http://schemas.microsoft.com/office/drawing/2014/main" id="{A1FD5049-3509-493E-A86D-6DB9BE95EC55}"/>
              </a:ext>
            </a:extLst>
          </p:cNvPr>
          <p:cNvSpPr/>
          <p:nvPr/>
        </p:nvSpPr>
        <p:spPr>
          <a:xfrm>
            <a:off x="7659688" y="1930402"/>
            <a:ext cx="4400886" cy="8890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Khi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trò</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chuyện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với</a:t>
            </a:r>
            <a:r>
              <a:rPr lang="en-US" sz="1400" b="1" dirty="0">
                <a:solidFill>
                  <a:prstClr val="black"/>
                </a:solidFill>
                <a:latin typeface="Times New Roman" pitchFamily="18" charset="0"/>
                <a:cs typeface="Times New Roman" pitchFamily="18" charset="0"/>
              </a:rPr>
              <a:t> KNN: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hậu</a:t>
            </a:r>
            <a:r>
              <a:rPr lang="en-US" sz="1400" dirty="0">
                <a:solidFill>
                  <a:prstClr val="black"/>
                </a:solidFill>
                <a:latin typeface="Times New Roman" pitchFamily="18" charset="0"/>
                <a:cs typeface="Times New Roman" pitchFamily="18" charset="0"/>
              </a:rPr>
              <a:t> ( </a:t>
            </a:r>
            <a:r>
              <a:rPr lang="en-US" sz="1400" dirty="0" err="1">
                <a:solidFill>
                  <a:prstClr val="black"/>
                </a:solidFill>
                <a:latin typeface="Times New Roman" pitchFamily="18" charset="0"/>
                <a:cs typeface="Times New Roman" pitchFamily="18" charset="0"/>
              </a:rPr>
              <a:t>không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lợi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dụng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làm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kẻ</a:t>
            </a:r>
            <a:r>
              <a:rPr lang="en-US" sz="1400" dirty="0">
                <a:solidFill>
                  <a:prstClr val="black"/>
                </a:solidFill>
                <a:latin typeface="Times New Roman" pitchFamily="18" charset="0"/>
                <a:cs typeface="Times New Roman" pitchFamily="18" charset="0"/>
              </a:rPr>
              <a:t> ban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có</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ngay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thẳng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trong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sáng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chính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trực</a:t>
            </a:r>
            <a:r>
              <a:rPr lang="en-US" sz="1400" dirty="0">
                <a:solidFill>
                  <a:prstClr val="black"/>
                </a:solidFill>
                <a:latin typeface="Times New Roman" pitchFamily="18" charset="0"/>
                <a:cs typeface="Times New Roman" pitchFamily="18" charset="0"/>
              </a:rPr>
              <a:t> </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Trọng</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nghĩa</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khinh</a:t>
            </a:r>
            <a:r>
              <a:rPr lang="en-US" sz="1400" i="1" dirty="0">
                <a:solidFill>
                  <a:prstClr val="black"/>
                </a:solidFill>
                <a:latin typeface="Times New Roman" pitchFamily="18" charset="0"/>
                <a:cs typeface="Times New Roman" pitchFamily="18" charset="0"/>
              </a:rPr>
              <a:t> </a:t>
            </a:r>
            <a:r>
              <a:rPr lang="en-US" sz="1400" i="1" dirty="0" err="1">
                <a:solidFill>
                  <a:prstClr val="black"/>
                </a:solidFill>
                <a:latin typeface="Times New Roman" pitchFamily="18" charset="0"/>
                <a:cs typeface="Times New Roman" pitchFamily="18" charset="0"/>
              </a:rPr>
              <a:t>tài</a:t>
            </a:r>
            <a:r>
              <a:rPr lang="en-US" sz="1400" i="1" dirty="0">
                <a:solidFill>
                  <a:prstClr val="black"/>
                </a:solidFill>
                <a:latin typeface="Times New Roman" pitchFamily="18" charset="0"/>
                <a:cs typeface="Times New Roman" pitchFamily="18" charset="0"/>
              </a:rPr>
              <a:t>”</a:t>
            </a:r>
            <a:endParaRPr lang="en-US" sz="1400" b="1" i="1" dirty="0">
              <a:solidFill>
                <a:prstClr val="black"/>
              </a:solidFill>
              <a:latin typeface="Times New Roman" pitchFamily="18" charset="0"/>
              <a:cs typeface="Times New Roman" pitchFamily="18" charset="0"/>
            </a:endParaRPr>
          </a:p>
        </p:txBody>
      </p:sp>
      <p:sp>
        <p:nvSpPr>
          <p:cNvPr id="37" name="Rounded Rectangle 36">
            <a:extLst>
              <a:ext uri="{FF2B5EF4-FFF2-40B4-BE49-F238E27FC236}">
                <a16:creationId xmlns:a16="http://schemas.microsoft.com/office/drawing/2014/main" id="{D13CCADA-F54E-45DB-A898-AEA523989FF6}"/>
              </a:ext>
            </a:extLst>
          </p:cNvPr>
          <p:cNvSpPr/>
          <p:nvPr/>
        </p:nvSpPr>
        <p:spPr>
          <a:xfrm>
            <a:off x="6866942" y="3508375"/>
            <a:ext cx="1968500" cy="27940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Hình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ảnh</a:t>
            </a:r>
            <a:r>
              <a:rPr lang="en-US" sz="1400" b="1" dirty="0">
                <a:solidFill>
                  <a:prstClr val="black"/>
                </a:solidFill>
                <a:latin typeface="Times New Roman" pitchFamily="18" charset="0"/>
                <a:cs typeface="Times New Roman" pitchFamily="18" charset="0"/>
              </a:rPr>
              <a:t> KNN</a:t>
            </a:r>
          </a:p>
        </p:txBody>
      </p:sp>
      <p:sp>
        <p:nvSpPr>
          <p:cNvPr id="38" name="Rounded Rectangle 37">
            <a:extLst>
              <a:ext uri="{FF2B5EF4-FFF2-40B4-BE49-F238E27FC236}">
                <a16:creationId xmlns:a16="http://schemas.microsoft.com/office/drawing/2014/main" id="{AB5F6189-198B-44C7-95CA-422F9E598DA5}"/>
              </a:ext>
            </a:extLst>
          </p:cNvPr>
          <p:cNvSpPr/>
          <p:nvPr/>
        </p:nvSpPr>
        <p:spPr>
          <a:xfrm>
            <a:off x="7696200" y="3021014"/>
            <a:ext cx="1930400" cy="25558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Xưng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hô</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khiêm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nhường</a:t>
            </a:r>
            <a:endParaRPr lang="en-US" sz="1400" dirty="0">
              <a:solidFill>
                <a:prstClr val="black"/>
              </a:solidFill>
              <a:latin typeface="Times New Roman" pitchFamily="18" charset="0"/>
              <a:cs typeface="Times New Roman" pitchFamily="18" charset="0"/>
            </a:endParaRPr>
          </a:p>
        </p:txBody>
      </p:sp>
      <p:sp>
        <p:nvSpPr>
          <p:cNvPr id="39" name="Rounded Rectangle 38">
            <a:extLst>
              <a:ext uri="{FF2B5EF4-FFF2-40B4-BE49-F238E27FC236}">
                <a16:creationId xmlns:a16="http://schemas.microsoft.com/office/drawing/2014/main" id="{C6140377-ED69-413C-806A-F96E39AACF79}"/>
              </a:ext>
            </a:extLst>
          </p:cNvPr>
          <p:cNvSpPr/>
          <p:nvPr/>
        </p:nvSpPr>
        <p:spPr>
          <a:xfrm>
            <a:off x="7653338" y="3900490"/>
            <a:ext cx="2572702" cy="28733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năng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mực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thước</a:t>
            </a:r>
            <a:r>
              <a:rPr lang="en-US" sz="1400" dirty="0">
                <a:solidFill>
                  <a:prstClr val="black"/>
                </a:solidFill>
                <a:latin typeface="Times New Roman" pitchFamily="18" charset="0"/>
                <a:cs typeface="Times New Roman" pitchFamily="18" charset="0"/>
              </a:rPr>
              <a:t>.</a:t>
            </a:r>
          </a:p>
        </p:txBody>
      </p:sp>
      <p:sp>
        <p:nvSpPr>
          <p:cNvPr id="40" name="Rounded Rectangle 39">
            <a:extLst>
              <a:ext uri="{FF2B5EF4-FFF2-40B4-BE49-F238E27FC236}">
                <a16:creationId xmlns:a16="http://schemas.microsoft.com/office/drawing/2014/main" id="{14471084-2AF2-4FB4-889D-C67948035FFD}"/>
              </a:ext>
            </a:extLst>
          </p:cNvPr>
          <p:cNvSpPr/>
          <p:nvPr/>
        </p:nvSpPr>
        <p:spPr>
          <a:xfrm>
            <a:off x="7653338" y="4310064"/>
            <a:ext cx="3228022" cy="30479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Trình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rõ</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ràng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khúc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chiết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thành</a:t>
            </a:r>
            <a:endParaRPr lang="en-US" sz="1400" dirty="0">
              <a:solidFill>
                <a:prstClr val="black"/>
              </a:solidFill>
              <a:latin typeface="Times New Roman" pitchFamily="18" charset="0"/>
              <a:cs typeface="Times New Roman" pitchFamily="18" charset="0"/>
            </a:endParaRPr>
          </a:p>
        </p:txBody>
      </p:sp>
      <p:sp>
        <p:nvSpPr>
          <p:cNvPr id="41" name="Rounded Rectangle 40">
            <a:extLst>
              <a:ext uri="{FF2B5EF4-FFF2-40B4-BE49-F238E27FC236}">
                <a16:creationId xmlns:a16="http://schemas.microsoft.com/office/drawing/2014/main" id="{C0EC326C-7E4C-481F-9777-6CA40367AA3B}"/>
              </a:ext>
            </a:extLst>
          </p:cNvPr>
          <p:cNvSpPr/>
          <p:nvPr/>
        </p:nvSpPr>
        <p:spPr>
          <a:xfrm>
            <a:off x="7653338" y="4759326"/>
            <a:ext cx="4438906" cy="57467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a:solidFill>
                  <a:prstClr val="black"/>
                </a:solidFill>
                <a:latin typeface="Times New Roman" pitchFamily="18" charset="0"/>
                <a:cs typeface="Times New Roman" pitchFamily="18" charset="0"/>
              </a:rPr>
              <a:t>Con </a:t>
            </a:r>
            <a:r>
              <a:rPr lang="en-US" sz="1400" dirty="0" err="1">
                <a:solidFill>
                  <a:prstClr val="black"/>
                </a:solidFill>
                <a:latin typeface="Times New Roman" pitchFamily="18" charset="0"/>
                <a:cs typeface="Times New Roman" pitchFamily="18" charset="0"/>
              </a:rPr>
              <a:t>người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chịu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ơn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cảm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kích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tấm</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lòng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hào</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hiệp</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của</a:t>
            </a:r>
            <a:r>
              <a:rPr lang="en-US" sz="1400" dirty="0">
                <a:solidFill>
                  <a:prstClr val="black"/>
                </a:solidFill>
                <a:latin typeface="Times New Roman" pitchFamily="18" charset="0"/>
                <a:cs typeface="Times New Roman" pitchFamily="18" charset="0"/>
              </a:rPr>
              <a:t> LVT </a:t>
            </a:r>
            <a:r>
              <a:rPr lang="en-US" sz="1400" dirty="0" err="1">
                <a:solidFill>
                  <a:prstClr val="black"/>
                </a:solidFill>
                <a:latin typeface="Times New Roman" pitchFamily="18" charset="0"/>
                <a:cs typeface="Times New Roman" pitchFamily="18" charset="0"/>
              </a:rPr>
              <a:t>đã</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tự</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trọn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thủy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chung</a:t>
            </a:r>
            <a:r>
              <a:rPr lang="en-US" sz="1400" dirty="0">
                <a:solidFill>
                  <a:prstClr val="black"/>
                </a:solidFill>
                <a:latin typeface="Times New Roman" pitchFamily="18" charset="0"/>
                <a:cs typeface="Times New Roman" pitchFamily="18" charset="0"/>
              </a:rPr>
              <a:t>.</a:t>
            </a:r>
          </a:p>
        </p:txBody>
      </p:sp>
      <p:sp>
        <p:nvSpPr>
          <p:cNvPr id="42" name="Rounded Rectangle 41">
            <a:extLst>
              <a:ext uri="{FF2B5EF4-FFF2-40B4-BE49-F238E27FC236}">
                <a16:creationId xmlns:a16="http://schemas.microsoft.com/office/drawing/2014/main" id="{9557862E-FD07-49C2-A9A2-91FD1B9EABC7}"/>
              </a:ext>
            </a:extLst>
          </p:cNvPr>
          <p:cNvSpPr/>
          <p:nvPr/>
        </p:nvSpPr>
        <p:spPr>
          <a:xfrm>
            <a:off x="6982315" y="5446714"/>
            <a:ext cx="644816" cy="279401"/>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sz="1400" b="1" dirty="0">
                <a:solidFill>
                  <a:prstClr val="black"/>
                </a:solidFill>
                <a:latin typeface="Times New Roman" pitchFamily="18" charset="0"/>
                <a:cs typeface="Times New Roman" pitchFamily="18" charset="0"/>
              </a:rPr>
              <a:t>NT</a:t>
            </a:r>
          </a:p>
        </p:txBody>
      </p:sp>
      <p:sp>
        <p:nvSpPr>
          <p:cNvPr id="43" name="Rounded Rectangle 42">
            <a:extLst>
              <a:ext uri="{FF2B5EF4-FFF2-40B4-BE49-F238E27FC236}">
                <a16:creationId xmlns:a16="http://schemas.microsoft.com/office/drawing/2014/main" id="{C6C103B1-1098-4891-940A-C8D12E47F794}"/>
              </a:ext>
            </a:extLst>
          </p:cNvPr>
          <p:cNvSpPr/>
          <p:nvPr/>
        </p:nvSpPr>
        <p:spPr>
          <a:xfrm>
            <a:off x="7783387" y="5676773"/>
            <a:ext cx="4486531" cy="450978"/>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Nhân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vật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được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miêu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tả</a:t>
            </a:r>
            <a:r>
              <a:rPr lang="en-US" sz="1400" dirty="0">
                <a:solidFill>
                  <a:prstClr val="black"/>
                </a:solidFill>
                <a:latin typeface="Times New Roman" pitchFamily="18" charset="0"/>
                <a:cs typeface="Times New Roman" pitchFamily="18" charset="0"/>
              </a:rPr>
              <a:t> qua </a:t>
            </a:r>
            <a:r>
              <a:rPr lang="en-US" sz="1400" dirty="0" err="1">
                <a:solidFill>
                  <a:prstClr val="black"/>
                </a:solidFill>
                <a:latin typeface="Times New Roman" pitchFamily="18" charset="0"/>
                <a:cs typeface="Times New Roman" pitchFamily="18" charset="0"/>
              </a:rPr>
              <a:t>hành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động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cử</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chỉ</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Kết</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cấu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gũi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truyện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dân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gian</a:t>
            </a:r>
            <a:r>
              <a:rPr lang="en-US" sz="1400" dirty="0">
                <a:solidFill>
                  <a:prstClr val="black"/>
                </a:solidFill>
                <a:latin typeface="Times New Roman" pitchFamily="18" charset="0"/>
                <a:cs typeface="Times New Roman" pitchFamily="18" charset="0"/>
              </a:rPr>
              <a:t>.</a:t>
            </a:r>
          </a:p>
        </p:txBody>
      </p:sp>
      <p:sp>
        <p:nvSpPr>
          <p:cNvPr id="44" name="Rounded Rectangle 43">
            <a:extLst>
              <a:ext uri="{FF2B5EF4-FFF2-40B4-BE49-F238E27FC236}">
                <a16:creationId xmlns:a16="http://schemas.microsoft.com/office/drawing/2014/main" id="{E1237B6B-B60B-4B4C-BAC1-E54A352F5702}"/>
              </a:ext>
            </a:extLst>
          </p:cNvPr>
          <p:cNvSpPr/>
          <p:nvPr/>
        </p:nvSpPr>
        <p:spPr>
          <a:xfrm>
            <a:off x="6951662" y="6248400"/>
            <a:ext cx="4935537" cy="495579"/>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dirty="0" err="1">
                <a:solidFill>
                  <a:prstClr val="black"/>
                </a:solidFill>
                <a:latin typeface="Times New Roman" pitchFamily="18" charset="0"/>
                <a:cs typeface="Times New Roman" pitchFamily="18" charset="0"/>
              </a:rPr>
              <a:t>Ngôn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ngữ</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mộc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mạc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bình</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dị</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gần</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với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lời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nói</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hằng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ngày</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và</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mang</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màu</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sắc</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địa</a:t>
            </a:r>
            <a:r>
              <a:rPr lang="en-US" sz="1400" dirty="0">
                <a:solidFill>
                  <a:prstClr val="black"/>
                </a:solidFill>
                <a:latin typeface="Times New Roman" pitchFamily="18" charset="0"/>
                <a:cs typeface="Times New Roman" pitchFamily="18" charset="0"/>
              </a:rPr>
              <a:t> </a:t>
            </a:r>
            <a:r>
              <a:rPr lang="en-US" sz="1400" dirty="0" err="1">
                <a:solidFill>
                  <a:prstClr val="black"/>
                </a:solidFill>
                <a:latin typeface="Times New Roman" pitchFamily="18" charset="0"/>
                <a:cs typeface="Times New Roman" pitchFamily="18" charset="0"/>
              </a:rPr>
              <a:t>phương</a:t>
            </a:r>
            <a:r>
              <a:rPr lang="en-US" sz="1400" dirty="0">
                <a:solidFill>
                  <a:prstClr val="black"/>
                </a:solidFill>
                <a:latin typeface="Times New Roman" pitchFamily="18" charset="0"/>
                <a:cs typeface="Times New Roman" pitchFamily="18" charset="0"/>
              </a:rPr>
              <a:t> Nam </a:t>
            </a:r>
            <a:r>
              <a:rPr lang="en-US" sz="1400" dirty="0" err="1">
                <a:solidFill>
                  <a:prstClr val="black"/>
                </a:solidFill>
                <a:latin typeface="Times New Roman" pitchFamily="18" charset="0"/>
                <a:cs typeface="Times New Roman" pitchFamily="18" charset="0"/>
              </a:rPr>
              <a:t>Bộ</a:t>
            </a:r>
            <a:r>
              <a:rPr lang="en-US" sz="1400" dirty="0">
                <a:solidFill>
                  <a:prstClr val="black"/>
                </a:solidFill>
                <a:latin typeface="Times New Roman" pitchFamily="18" charset="0"/>
                <a:cs typeface="Times New Roman" pitchFamily="18" charset="0"/>
              </a:rPr>
              <a:t>.</a:t>
            </a:r>
          </a:p>
        </p:txBody>
      </p:sp>
      <p:sp>
        <p:nvSpPr>
          <p:cNvPr id="45" name="Rounded Rectangle 44">
            <a:extLst>
              <a:ext uri="{FF2B5EF4-FFF2-40B4-BE49-F238E27FC236}">
                <a16:creationId xmlns:a16="http://schemas.microsoft.com/office/drawing/2014/main" id="{6A5EFA5C-8260-4AB8-9FD7-B3F58405FFDD}"/>
              </a:ext>
            </a:extLst>
          </p:cNvPr>
          <p:cNvSpPr/>
          <p:nvPr/>
        </p:nvSpPr>
        <p:spPr>
          <a:xfrm>
            <a:off x="4908550" y="5235575"/>
            <a:ext cx="1797050" cy="21113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b="1" dirty="0">
                <a:solidFill>
                  <a:prstClr val="black"/>
                </a:solidFill>
                <a:latin typeface="Times New Roman" pitchFamily="18" charset="0"/>
                <a:cs typeface="Times New Roman" pitchFamily="18" charset="0"/>
              </a:rPr>
              <a:t>Ý NGHĨA VĂN BẢN</a:t>
            </a:r>
          </a:p>
        </p:txBody>
      </p:sp>
      <p:sp>
        <p:nvSpPr>
          <p:cNvPr id="46" name="Rounded Rectangle 45">
            <a:extLst>
              <a:ext uri="{FF2B5EF4-FFF2-40B4-BE49-F238E27FC236}">
                <a16:creationId xmlns:a16="http://schemas.microsoft.com/office/drawing/2014/main" id="{959A3FC5-902B-48C3-8D8C-79A21A8EC0C6}"/>
              </a:ext>
            </a:extLst>
          </p:cNvPr>
          <p:cNvSpPr/>
          <p:nvPr/>
        </p:nvSpPr>
        <p:spPr>
          <a:xfrm>
            <a:off x="746760" y="5761447"/>
            <a:ext cx="5471579" cy="750757"/>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defRPr/>
            </a:pPr>
            <a:r>
              <a:rPr lang="en-US" sz="1400" b="1" dirty="0" err="1">
                <a:solidFill>
                  <a:prstClr val="black"/>
                </a:solidFill>
                <a:latin typeface="Times New Roman" pitchFamily="18" charset="0"/>
                <a:cs typeface="Times New Roman" pitchFamily="18" charset="0"/>
              </a:rPr>
              <a:t>Đoạn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trích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ngợi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phẩm</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chất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cao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đẹp</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hai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nhân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vật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Lục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Vân</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Tiên</a:t>
            </a:r>
            <a:r>
              <a:rPr lang="en-US" sz="1400" b="1" dirty="0">
                <a:solidFill>
                  <a:prstClr val="black"/>
                </a:solidFill>
                <a:latin typeface="Times New Roman" pitchFamily="18" charset="0"/>
                <a:cs typeface="Times New Roman" pitchFamily="18" charset="0"/>
              </a:rPr>
              <a:t> – </a:t>
            </a:r>
            <a:r>
              <a:rPr lang="en-US" sz="1400" b="1" dirty="0" err="1">
                <a:solidFill>
                  <a:prstClr val="black"/>
                </a:solidFill>
                <a:latin typeface="Times New Roman" pitchFamily="18" charset="0"/>
                <a:cs typeface="Times New Roman" pitchFamily="18" charset="0"/>
              </a:rPr>
              <a:t>Kiều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Nguyệt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Nga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và</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khát</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vọng</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hành</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đạo</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cứu</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đời</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của</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tác</a:t>
            </a:r>
            <a:r>
              <a:rPr lang="en-US" sz="1400" b="1" dirty="0">
                <a:solidFill>
                  <a:prstClr val="black"/>
                </a:solidFill>
                <a:latin typeface="Times New Roman" pitchFamily="18" charset="0"/>
                <a:cs typeface="Times New Roman" pitchFamily="18" charset="0"/>
              </a:rPr>
              <a:t> </a:t>
            </a:r>
            <a:r>
              <a:rPr lang="en-US" sz="1400" b="1" dirty="0" err="1">
                <a:solidFill>
                  <a:prstClr val="black"/>
                </a:solidFill>
                <a:latin typeface="Times New Roman" pitchFamily="18" charset="0"/>
                <a:cs typeface="Times New Roman" pitchFamily="18" charset="0"/>
              </a:rPr>
              <a:t>giả</a:t>
            </a:r>
            <a:endParaRPr lang="en-US" sz="1400" b="1" dirty="0">
              <a:solidFill>
                <a:prstClr val="black"/>
              </a:solidFill>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8D3AA-52FA-4BCE-AD39-0CA34D7F49FB}"/>
              </a:ext>
            </a:extLst>
          </p:cNvPr>
          <p:cNvSpPr/>
          <p:nvPr/>
        </p:nvSpPr>
        <p:spPr>
          <a:xfrm>
            <a:off x="0" y="0"/>
            <a:ext cx="8737600" cy="68580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Nguyễn Đình Chiểu (1822 – 1888) | THƯ VIỆN DẠY &amp; HỌC">
            <a:extLst>
              <a:ext uri="{FF2B5EF4-FFF2-40B4-BE49-F238E27FC236}">
                <a16:creationId xmlns:a16="http://schemas.microsoft.com/office/drawing/2014/main" id="{283CCCE2-B5C8-4A9C-91ED-396473EBB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640" y="-193040"/>
            <a:ext cx="4602479" cy="727456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59FF74E-0A0C-431D-A41D-4FBC1B048DA7}"/>
              </a:ext>
            </a:extLst>
          </p:cNvPr>
          <p:cNvSpPr txBox="1"/>
          <p:nvPr/>
        </p:nvSpPr>
        <p:spPr>
          <a:xfrm>
            <a:off x="336293" y="0"/>
            <a:ext cx="414786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 </a:t>
            </a:r>
            <a:r>
              <a:rPr lang="en-US" sz="3200" b="1" dirty="0" smtClean="0">
                <a:solidFill>
                  <a:srgbClr val="FF0000"/>
                </a:solidFill>
                <a:latin typeface="Times New Roman" panose="02020603050405020304" pitchFamily="18" charset="0"/>
                <a:cs typeface="Times New Roman" panose="02020603050405020304" pitchFamily="18" charset="0"/>
              </a:rPr>
              <a:t>TÌM HIỂU CHUNG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6A2515C-25FD-4E8F-9667-51324585B7F4}"/>
              </a:ext>
            </a:extLst>
          </p:cNvPr>
          <p:cNvSpPr txBox="1"/>
          <p:nvPr/>
        </p:nvSpPr>
        <p:spPr>
          <a:xfrm>
            <a:off x="336293" y="546983"/>
            <a:ext cx="1859805" cy="584775"/>
          </a:xfrm>
          <a:prstGeom prst="rect">
            <a:avLst/>
          </a:prstGeom>
          <a:noFill/>
        </p:spPr>
        <p:txBody>
          <a:bodyPr wrap="none" rtlCol="0">
            <a:spAutoFit/>
          </a:bodyPr>
          <a:lstStyle/>
          <a:p>
            <a:r>
              <a:rPr lang="en-US" sz="3200" b="1" i="1" dirty="0">
                <a:solidFill>
                  <a:srgbClr val="002060"/>
                </a:solidFill>
                <a:latin typeface="Times New Roman" panose="02020603050405020304" pitchFamily="18" charset="0"/>
                <a:cs typeface="Times New Roman" panose="02020603050405020304" pitchFamily="18" charset="0"/>
              </a:rPr>
              <a:t>1. </a:t>
            </a:r>
            <a:r>
              <a:rPr lang="en-US" sz="3200" b="1" i="1" dirty="0" err="1">
                <a:solidFill>
                  <a:srgbClr val="002060"/>
                </a:solidFill>
                <a:latin typeface="Times New Roman" panose="02020603050405020304" pitchFamily="18" charset="0"/>
                <a:cs typeface="Times New Roman" panose="02020603050405020304" pitchFamily="18" charset="0"/>
              </a:rPr>
              <a:t>Tác</a:t>
            </a:r>
            <a:r>
              <a:rPr lang="en-US" sz="3200" b="1" i="1" dirty="0">
                <a:solidFill>
                  <a:srgbClr val="002060"/>
                </a:solidFill>
                <a:latin typeface="Times New Roman" panose="02020603050405020304" pitchFamily="18" charset="0"/>
                <a:cs typeface="Times New Roman" panose="02020603050405020304" pitchFamily="18" charset="0"/>
              </a:rPr>
              <a:t> </a:t>
            </a:r>
            <a:r>
              <a:rPr lang="en-US" sz="3200" b="1" i="1" dirty="0" err="1">
                <a:solidFill>
                  <a:srgbClr val="002060"/>
                </a:solidFill>
                <a:latin typeface="Times New Roman" panose="02020603050405020304" pitchFamily="18" charset="0"/>
                <a:cs typeface="Times New Roman" panose="02020603050405020304" pitchFamily="18" charset="0"/>
              </a:rPr>
              <a:t>giả</a:t>
            </a:r>
            <a:endParaRPr lang="en-US" sz="3200" b="1" i="1" dirty="0">
              <a:solidFill>
                <a:srgbClr val="002060"/>
              </a:solidFill>
              <a:latin typeface="Times New Roman" panose="02020603050405020304" pitchFamily="18" charset="0"/>
              <a:cs typeface="Times New Roman" panose="02020603050405020304" pitchFamily="18" charset="0"/>
            </a:endParaRPr>
          </a:p>
        </p:txBody>
      </p:sp>
      <p:sp>
        <p:nvSpPr>
          <p:cNvPr id="10" name="Rectangle 51">
            <a:extLst>
              <a:ext uri="{FF2B5EF4-FFF2-40B4-BE49-F238E27FC236}">
                <a16:creationId xmlns:a16="http://schemas.microsoft.com/office/drawing/2014/main" id="{36D159CD-EC1B-4727-8B02-1A5BCADEE945}"/>
              </a:ext>
            </a:extLst>
          </p:cNvPr>
          <p:cNvSpPr>
            <a:spLocks noChangeArrowheads="1"/>
          </p:cNvSpPr>
          <p:nvPr/>
        </p:nvSpPr>
        <p:spPr bwMode="auto">
          <a:xfrm>
            <a:off x="160076" y="2932250"/>
            <a:ext cx="7584670" cy="2400657"/>
          </a:xfrm>
          <a:prstGeom prst="rect">
            <a:avLst/>
          </a:prstGeom>
          <a:solidFill>
            <a:schemeClr val="accent5">
              <a:lumMod val="40000"/>
              <a:lumOff val="60000"/>
            </a:schemeClr>
          </a:solidFill>
          <a:ln>
            <a:noFill/>
          </a:ln>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Cuộc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Gặp</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nhiều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trắc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trở</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gian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truân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tấm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gương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sáng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chói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nghị</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lực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sống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hiến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cho</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đời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về</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và</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bất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khuất</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chống</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giặc</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ngọai</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xâm</a:t>
            </a:r>
            <a:r>
              <a:rPr kumimoji="0" lang="en-US" altLang="en-US" sz="3000" b="0" i="0" u="none" strike="noStrike" kern="0" cap="none" spc="0" normalizeH="0" baseline="0" noProof="0" dirty="0">
                <a:ln>
                  <a:noFill/>
                </a:ln>
                <a:solidFill>
                  <a:srgbClr val="161616"/>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endParaRPr kumimoji="0" lang="en-US" altLang="en-US" sz="3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Tahoma" panose="020B0604030504040204" pitchFamily="34" charset="0"/>
            </a:endParaRPr>
          </a:p>
        </p:txBody>
      </p:sp>
      <p:sp>
        <p:nvSpPr>
          <p:cNvPr id="9" name="Rectangle 50">
            <a:extLst>
              <a:ext uri="{FF2B5EF4-FFF2-40B4-BE49-F238E27FC236}">
                <a16:creationId xmlns:a16="http://schemas.microsoft.com/office/drawing/2014/main" id="{031A7498-C251-49F5-BDF7-CDA936FECEC2}"/>
              </a:ext>
            </a:extLst>
          </p:cNvPr>
          <p:cNvSpPr>
            <a:spLocks noChangeArrowheads="1"/>
          </p:cNvSpPr>
          <p:nvPr/>
        </p:nvSpPr>
        <p:spPr bwMode="auto">
          <a:xfrm>
            <a:off x="160076" y="1231106"/>
            <a:ext cx="7584670" cy="1477328"/>
          </a:xfrm>
          <a:prstGeom prst="rect">
            <a:avLst/>
          </a:prstGeom>
          <a:solidFill>
            <a:schemeClr val="accent1">
              <a:lumMod val="20000"/>
              <a:lumOff val="80000"/>
            </a:schemeClr>
          </a:solidFill>
          <a:ln>
            <a:noFill/>
          </a:ln>
          <a:effec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R="0" lvl="0" defTabSz="914400" eaLnBrk="0" fontAlgn="base" latinLnBrk="0" hangingPunct="0">
              <a:lnSpc>
                <a:spcPct val="100000"/>
              </a:lnSpc>
              <a:spcBef>
                <a:spcPct val="0"/>
              </a:spcBef>
              <a:spcAft>
                <a:spcPct val="0"/>
              </a:spcAft>
              <a:buClrTx/>
              <a:buSzTx/>
              <a:tabLst/>
              <a:defRPr/>
            </a:pP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Nguyễn</a:t>
            </a: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Đình</a:t>
            </a:r>
            <a:r>
              <a:rPr kumimoji="0" lang="en-US" altLang="en-US" sz="3000" b="0" i="0" u="none" strike="noStrike" kern="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lang="en-US" altLang="en-US" sz="3000" kern="0" dirty="0">
                <a:solidFill>
                  <a:schemeClr val="tx1"/>
                </a:solidFill>
                <a:latin typeface="Times New Roman" panose="02020603050405020304" pitchFamily="18" charset="0"/>
                <a:cs typeface="Times New Roman" panose="02020603050405020304" pitchFamily="18" charset="0"/>
              </a:rPr>
              <a:t>1</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822 – 1888)</a:t>
            </a:r>
          </a:p>
          <a:p>
            <a:pPr marR="0" lvl="0" defTabSz="914400" eaLnBrk="0" fontAlgn="base" latinLnBrk="0" hangingPunct="0">
              <a:lnSpc>
                <a:spcPct val="100000"/>
              </a:lnSpc>
              <a:spcBef>
                <a:spcPct val="0"/>
              </a:spcBef>
              <a:spcAft>
                <a:spcPct val="0"/>
              </a:spcAft>
              <a:buClrTx/>
              <a:buSzTx/>
              <a:tabLst/>
              <a:defRPr/>
            </a:pPr>
            <a:r>
              <a:rPr lang="en-US" altLang="en-US" sz="3000" kern="0" dirty="0">
                <a:solidFill>
                  <a:schemeClr val="tx1"/>
                </a:solidFill>
                <a:latin typeface="Times New Roman" panose="02020603050405020304" pitchFamily="18" charset="0"/>
                <a:cs typeface="Times New Roman" panose="02020603050405020304" pitchFamily="18" charset="0"/>
              </a:rPr>
              <a:t>- C</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òn</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gọi</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Đồ</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Chiểu</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p>
          <a:p>
            <a:pPr marR="0" lvl="0" defTabSz="914400" eaLnBrk="0" fontAlgn="base" latinLnBrk="0" hangingPunct="0">
              <a:lnSpc>
                <a:spcPct val="100000"/>
              </a:lnSpc>
              <a:spcBef>
                <a:spcPct val="0"/>
              </a:spcBef>
              <a:spcAft>
                <a:spcPct val="0"/>
              </a:spcAft>
              <a:buClrTx/>
              <a:buSzTx/>
              <a:tabLst/>
              <a:defRPr/>
            </a:pP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Quê</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 ở Gia </a:t>
            </a:r>
            <a:r>
              <a:rPr kumimoji="0" lang="en-US" altLang="en-US" sz="3000" b="0" i="0" u="none" strike="noStrike" kern="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Định</a:t>
            </a:r>
            <a:r>
              <a:rPr kumimoji="0" lang="en-US" altLang="en-US" sz="3000" b="0"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sym typeface="Tahoma" panose="020B0604030504040204" pitchFamily="34" charset="0"/>
              </a:rPr>
              <a:t>.</a:t>
            </a:r>
          </a:p>
        </p:txBody>
      </p:sp>
      <p:sp>
        <p:nvSpPr>
          <p:cNvPr id="12" name="Rectangle 51">
            <a:extLst>
              <a:ext uri="{FF2B5EF4-FFF2-40B4-BE49-F238E27FC236}">
                <a16:creationId xmlns:a16="http://schemas.microsoft.com/office/drawing/2014/main" id="{209D6617-421F-4809-947F-D4F764C16F3C}"/>
              </a:ext>
            </a:extLst>
          </p:cNvPr>
          <p:cNvSpPr>
            <a:spLocks noChangeArrowheads="1"/>
          </p:cNvSpPr>
          <p:nvPr/>
        </p:nvSpPr>
        <p:spPr bwMode="auto">
          <a:xfrm>
            <a:off x="118023" y="5609907"/>
            <a:ext cx="7626723" cy="1015663"/>
          </a:xfrm>
          <a:prstGeom prst="rect">
            <a:avLst/>
          </a:prstGeom>
          <a:solidFill>
            <a:schemeClr val="accent5">
              <a:lumMod val="60000"/>
              <a:lumOff val="40000"/>
            </a:schemeClr>
          </a:solidFill>
          <a:ln>
            <a:noFill/>
          </a:ln>
          <a:effec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pPr>
            <a:r>
              <a:rPr lang="en-US" altLang="en-US" sz="3000" dirty="0">
                <a:latin typeface="Times New Roman" panose="02020603050405020304" pitchFamily="18" charset="0"/>
              </a:rPr>
              <a:t>- </a:t>
            </a:r>
            <a:r>
              <a:rPr lang="en-US" altLang="en-US" sz="3000" dirty="0" err="1">
                <a:latin typeface="Times New Roman" panose="02020603050405020304" pitchFamily="18" charset="0"/>
              </a:rPr>
              <a:t>Sáng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nhiều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phẩm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khích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lệ</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tinh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thần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yêu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nước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và</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chiến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đấu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của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nhân</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dân</a:t>
            </a:r>
            <a:r>
              <a:rPr lang="en-US" altLang="en-US" sz="3000" dirty="0">
                <a:latin typeface="Times New Roman" panose="02020603050405020304" pitchFamily="18" charset="0"/>
              </a:rPr>
              <a:t> Nam </a:t>
            </a:r>
            <a:r>
              <a:rPr lang="en-US" altLang="en-US" sz="3000" dirty="0" err="1">
                <a:latin typeface="Times New Roman" panose="02020603050405020304" pitchFamily="18" charset="0"/>
              </a:rPr>
              <a:t>Bộ</a:t>
            </a:r>
            <a:r>
              <a:rPr lang="en-US" altLang="en-US" sz="3000" dirty="0">
                <a:latin typeface="Times New Roman" panose="02020603050405020304" pitchFamily="18" charset="0"/>
              </a:rPr>
              <a:t>.</a:t>
            </a:r>
          </a:p>
        </p:txBody>
      </p:sp>
      <p:sp>
        <p:nvSpPr>
          <p:cNvPr id="2" name="TextBox 1"/>
          <p:cNvSpPr txBox="1"/>
          <p:nvPr/>
        </p:nvSpPr>
        <p:spPr>
          <a:xfrm>
            <a:off x="4279900" y="431800"/>
            <a:ext cx="3835400" cy="1384995"/>
          </a:xfrm>
          <a:prstGeom prst="rect">
            <a:avLst/>
          </a:prstGeom>
          <a:noFill/>
        </p:spPr>
        <p:txBody>
          <a:bodyPr wrap="square" rtlCol="0">
            <a:spAutoFit/>
          </a:bodyPr>
          <a:lstStyle/>
          <a:p>
            <a:r>
              <a:rPr lang="en-US" sz="2800" b="1" dirty="0" smtClean="0">
                <a:solidFill>
                  <a:srgbClr val="C00000"/>
                </a:solidFill>
                <a:latin typeface="Times New Roman" pitchFamily="18" charset="0"/>
                <a:cs typeface="Times New Roman" pitchFamily="18" charset="0"/>
              </a:rPr>
              <a:t>?</a:t>
            </a:r>
            <a:r>
              <a:rPr lang="en-US" sz="2800" b="1" dirty="0" err="1" smtClean="0">
                <a:solidFill>
                  <a:srgbClr val="C00000"/>
                </a:solidFill>
                <a:latin typeface="Times New Roman" pitchFamily="18" charset="0"/>
                <a:cs typeface="Times New Roman" pitchFamily="18" charset="0"/>
              </a:rPr>
              <a:t>Trình</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bày</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những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hiểu</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biết</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của</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em</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về</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Nguyễn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Đình</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Chiểu</a:t>
            </a:r>
            <a:r>
              <a:rPr lang="en-US" sz="28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331837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1" nodeType="clickEffect">
                                  <p:stCondLst>
                                    <p:cond delay="0"/>
                                  </p:stCondLst>
                                  <p:childTnLst>
                                    <p:animEffect transition="out" filter="circle(out)">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100000">
                                          <p:val>
                                            <p:strVal val="#ppt_x"/>
                                          </p:val>
                                        </p:tav>
                                        <p:tav>
                                          <p:val>
                                            <p:strVal val="#ppt_x"/>
                                          </p:val>
                                        </p:tav>
                                      </p:tavLst>
                                    </p:anim>
                                    <p:anim calcmode="lin" valueType="num">
                                      <p:cBhvr additive="base">
                                        <p:cTn id="19" dur="1000" fill="hold"/>
                                        <p:tgtEl>
                                          <p:spTgt spid="9"/>
                                        </p:tgtEl>
                                        <p:attrNameLst>
                                          <p:attrName>ppt_y</p:attrName>
                                        </p:attrNameLst>
                                      </p:cBhvr>
                                      <p:tavLst>
                                        <p:tav tm="100000">
                                          <p:val>
                                            <p:strVal val="1+#ppt_h/2"/>
                                          </p:val>
                                        </p:tav>
                                        <p:tav>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1000" fill="hold"/>
                                        <p:tgtEl>
                                          <p:spTgt spid="10"/>
                                        </p:tgtEl>
                                        <p:attrNameLst>
                                          <p:attrName>ppt_x</p:attrName>
                                        </p:attrNameLst>
                                      </p:cBhvr>
                                      <p:tavLst>
                                        <p:tav tm="100000">
                                          <p:val>
                                            <p:strVal val="#ppt_x"/>
                                          </p:val>
                                        </p:tav>
                                        <p:tav>
                                          <p:val>
                                            <p:strVal val="#ppt_x"/>
                                          </p:val>
                                        </p:tav>
                                      </p:tavLst>
                                    </p:anim>
                                    <p:anim calcmode="lin" valueType="num">
                                      <p:cBhvr additive="base">
                                        <p:cTn id="25" dur="1000" fill="hold"/>
                                        <p:tgtEl>
                                          <p:spTgt spid="10"/>
                                        </p:tgtEl>
                                        <p:attrNameLst>
                                          <p:attrName>ppt_y</p:attrName>
                                        </p:attrNameLst>
                                      </p:cBhvr>
                                      <p:tavLst>
                                        <p:tav tm="100000">
                                          <p:val>
                                            <p:strVal val="1+#ppt_h/2"/>
                                          </p:val>
                                        </p:tav>
                                        <p:tav>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rgbClr val="FFFF99"/>
          </a:fgClr>
          <a:bgClr>
            <a:schemeClr val="bg1"/>
          </a:bgClr>
        </a:pattFill>
        <a:effectLst/>
      </p:bgPr>
    </p:bg>
    <p:spTree>
      <p:nvGrpSpPr>
        <p:cNvPr id="1" name=""/>
        <p:cNvGrpSpPr/>
        <p:nvPr/>
      </p:nvGrpSpPr>
      <p:grpSpPr>
        <a:xfrm>
          <a:off x="0" y="0"/>
          <a:ext cx="0" cy="0"/>
          <a:chOff x="0" y="0"/>
          <a:chExt cx="0" cy="0"/>
        </a:xfrm>
      </p:grpSpPr>
      <p:sp>
        <p:nvSpPr>
          <p:cNvPr id="280578" name="Text Box 4">
            <a:extLst>
              <a:ext uri="{FF2B5EF4-FFF2-40B4-BE49-F238E27FC236}">
                <a16:creationId xmlns:a16="http://schemas.microsoft.com/office/drawing/2014/main" id="{7A4C13E2-E552-4238-80E7-F746CCDA58A7}"/>
              </a:ext>
            </a:extLst>
          </p:cNvPr>
          <p:cNvSpPr txBox="1">
            <a:spLocks noChangeArrowheads="1"/>
          </p:cNvSpPr>
          <p:nvPr/>
        </p:nvSpPr>
        <p:spPr bwMode="auto">
          <a:xfrm>
            <a:off x="2133600" y="1371601"/>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graphicFrame>
        <p:nvGraphicFramePr>
          <p:cNvPr id="24696" name="Group 120">
            <a:extLst>
              <a:ext uri="{FF2B5EF4-FFF2-40B4-BE49-F238E27FC236}">
                <a16:creationId xmlns:a16="http://schemas.microsoft.com/office/drawing/2014/main" id="{3B179128-0A34-49A6-8441-16D6F4FA9B1D}"/>
              </a:ext>
            </a:extLst>
          </p:cNvPr>
          <p:cNvGraphicFramePr>
            <a:graphicFrameLocks noGrp="1"/>
          </p:cNvGraphicFramePr>
          <p:nvPr>
            <p:ph sz="quarter" idx="2"/>
            <p:extLst>
              <p:ext uri="{D42A27DB-BD31-4B8C-83A1-F6EECF244321}">
                <p14:modId xmlns:p14="http://schemas.microsoft.com/office/powerpoint/2010/main" val="3333159324"/>
              </p:ext>
            </p:extLst>
          </p:nvPr>
        </p:nvGraphicFramePr>
        <p:xfrm>
          <a:off x="457200" y="1371601"/>
          <a:ext cx="11277600" cy="3601355"/>
        </p:xfrm>
        <a:graphic>
          <a:graphicData uri="http://schemas.openxmlformats.org/drawingml/2006/table">
            <a:tbl>
              <a:tblPr/>
              <a:tblGrid>
                <a:gridCol w="2794668">
                  <a:extLst>
                    <a:ext uri="{9D8B030D-6E8A-4147-A177-3AD203B41FA5}">
                      <a16:colId xmlns:a16="http://schemas.microsoft.com/office/drawing/2014/main" val="20000"/>
                    </a:ext>
                  </a:extLst>
                </a:gridCol>
                <a:gridCol w="2749327">
                  <a:extLst>
                    <a:ext uri="{9D8B030D-6E8A-4147-A177-3AD203B41FA5}">
                      <a16:colId xmlns:a16="http://schemas.microsoft.com/office/drawing/2014/main" val="20001"/>
                    </a:ext>
                  </a:extLst>
                </a:gridCol>
                <a:gridCol w="2866803">
                  <a:extLst>
                    <a:ext uri="{9D8B030D-6E8A-4147-A177-3AD203B41FA5}">
                      <a16:colId xmlns:a16="http://schemas.microsoft.com/office/drawing/2014/main" val="20002"/>
                    </a:ext>
                  </a:extLst>
                </a:gridCol>
                <a:gridCol w="2866802">
                  <a:extLst>
                    <a:ext uri="{9D8B030D-6E8A-4147-A177-3AD203B41FA5}">
                      <a16:colId xmlns:a16="http://schemas.microsoft.com/office/drawing/2014/main" val="20003"/>
                    </a:ext>
                  </a:extLst>
                </a:gridCol>
              </a:tblGrid>
              <a:tr h="30647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Lục</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Vân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Tiên</a:t>
                      </a: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Lời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71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bọn</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cướp</a:t>
                      </a:r>
                      <a:endPar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Với</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Kiều</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500050"/>
                          </a:solidFill>
                          <a:effectLst/>
                          <a:latin typeface="Times New Roman" panose="02020603050405020304" pitchFamily="18" charset="0"/>
                          <a:cs typeface="Times New Roman" panose="02020603050405020304" pitchFamily="18" charset="0"/>
                        </a:rPr>
                        <a:t>Nguyệt</a:t>
                      </a:r>
                      <a:r>
                        <a:rPr kumimoji="0" lang="en-US" sz="2800" b="1" i="0" u="none" strike="noStrike" cap="none" normalizeH="0" baseline="0" dirty="0">
                          <a:ln>
                            <a:noFill/>
                          </a:ln>
                          <a:solidFill>
                            <a:srgbClr val="500050"/>
                          </a:solidFill>
                          <a:effectLst/>
                          <a:latin typeface="Times New Roman" panose="02020603050405020304" pitchFamily="18" charset="0"/>
                          <a:cs typeface="Times New Roman" panose="02020603050405020304" pitchFamily="18" charset="0"/>
                        </a:rPr>
                        <a:t> Nga</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128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8218" marB="482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8218" marB="482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0598" name="Text Box 58">
            <a:extLst>
              <a:ext uri="{FF2B5EF4-FFF2-40B4-BE49-F238E27FC236}">
                <a16:creationId xmlns:a16="http://schemas.microsoft.com/office/drawing/2014/main" id="{F71D896C-D777-49AE-BAFD-71EDBF888707}"/>
              </a:ext>
            </a:extLst>
          </p:cNvPr>
          <p:cNvSpPr txBox="1">
            <a:spLocks noChangeArrowheads="1"/>
          </p:cNvSpPr>
          <p:nvPr/>
        </p:nvSpPr>
        <p:spPr bwMode="auto">
          <a:xfrm>
            <a:off x="1104900" y="438241"/>
            <a:ext cx="10447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b="1" dirty="0">
                <a:solidFill>
                  <a:srgbClr val="FF0000"/>
                </a:solidFill>
                <a:latin typeface="Times New Roman" panose="02020603050405020304" pitchFamily="18" charset="0"/>
                <a:cs typeface="Times New Roman" panose="02020603050405020304" pitchFamily="18" charset="0"/>
              </a:rPr>
              <a:t>PHÂN BIỆT SẮC THÁI LỜI THOẠI MỖI NHÂN VẬT</a:t>
            </a:r>
            <a:endParaRPr lang="en-US" altLang="en-US" dirty="0">
              <a:solidFill>
                <a:srgbClr val="000000"/>
              </a:solidFill>
              <a:latin typeface="Times New Roman" panose="02020603050405020304" pitchFamily="18" charset="0"/>
              <a:cs typeface="Times New Roman" panose="02020603050405020304" pitchFamily="18" charset="0"/>
            </a:endParaRPr>
          </a:p>
        </p:txBody>
      </p:sp>
      <p:sp>
        <p:nvSpPr>
          <p:cNvPr id="24690" name="Text Box 114">
            <a:extLst>
              <a:ext uri="{FF2B5EF4-FFF2-40B4-BE49-F238E27FC236}">
                <a16:creationId xmlns:a16="http://schemas.microsoft.com/office/drawing/2014/main" id="{46FB3EC9-C3DF-4466-A936-2ACE6826D4E4}"/>
              </a:ext>
            </a:extLst>
          </p:cNvPr>
          <p:cNvSpPr txBox="1">
            <a:spLocks noChangeArrowheads="1"/>
          </p:cNvSpPr>
          <p:nvPr/>
        </p:nvSpPr>
        <p:spPr bwMode="auto">
          <a:xfrm>
            <a:off x="845820" y="3173292"/>
            <a:ext cx="182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vi-VN" altLang="en-US" sz="2800" b="1" dirty="0">
                <a:solidFill>
                  <a:srgbClr val="FF0000"/>
                </a:solidFill>
                <a:latin typeface="Times New Roman" panose="02020603050405020304" pitchFamily="18" charset="0"/>
                <a:cs typeface="Times New Roman" panose="02020603050405020304" pitchFamily="18" charset="0"/>
              </a:rPr>
              <a:t>Dứt khoát</a:t>
            </a:r>
            <a:r>
              <a:rPr lang="pt-BR" altLang="en-US" sz="2800" b="1" dirty="0">
                <a:solidFill>
                  <a:srgbClr val="FF0000"/>
                </a:solidFill>
                <a:latin typeface="Times New Roman" panose="02020603050405020304" pitchFamily="18" charset="0"/>
                <a:cs typeface="Times New Roman" panose="02020603050405020304" pitchFamily="18" charset="0"/>
              </a:rPr>
              <a:t>, căm tức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3" name="Text Box 117">
            <a:extLst>
              <a:ext uri="{FF2B5EF4-FFF2-40B4-BE49-F238E27FC236}">
                <a16:creationId xmlns:a16="http://schemas.microsoft.com/office/drawing/2014/main" id="{688C9471-507E-44CC-826C-79A7B1AA4A96}"/>
              </a:ext>
            </a:extLst>
          </p:cNvPr>
          <p:cNvSpPr txBox="1">
            <a:spLocks noChangeArrowheads="1"/>
          </p:cNvSpPr>
          <p:nvPr/>
        </p:nvSpPr>
        <p:spPr bwMode="auto">
          <a:xfrm>
            <a:off x="3642360" y="3008343"/>
            <a:ext cx="2133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Mềm mỏng, chân thành, chính trực.</a:t>
            </a:r>
            <a:r>
              <a:rPr lang="pt-BR" altLang="en-US" sz="2800" dirty="0">
                <a:solidFill>
                  <a:srgbClr val="000000"/>
                </a:solidFill>
                <a:latin typeface="Times New Roman" panose="02020603050405020304" pitchFamily="18" charset="0"/>
                <a:cs typeface="Times New Roman" panose="02020603050405020304" pitchFamily="18" charset="0"/>
              </a:rPr>
              <a: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4" name="Text Box 118">
            <a:extLst>
              <a:ext uri="{FF2B5EF4-FFF2-40B4-BE49-F238E27FC236}">
                <a16:creationId xmlns:a16="http://schemas.microsoft.com/office/drawing/2014/main" id="{4E183487-B5A4-42CB-80C3-9FC0BB8DC024}"/>
              </a:ext>
            </a:extLst>
          </p:cNvPr>
          <p:cNvSpPr txBox="1">
            <a:spLocks noChangeArrowheads="1"/>
          </p:cNvSpPr>
          <p:nvPr/>
        </p:nvSpPr>
        <p:spPr bwMode="auto">
          <a:xfrm>
            <a:off x="5989320" y="3223786"/>
            <a:ext cx="2880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15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Khiêm nhường, mực thước</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5" name="Text Box 119">
            <a:extLst>
              <a:ext uri="{FF2B5EF4-FFF2-40B4-BE49-F238E27FC236}">
                <a16:creationId xmlns:a16="http://schemas.microsoft.com/office/drawing/2014/main" id="{A979410E-F7F3-439E-8240-59280E45EEB3}"/>
              </a:ext>
            </a:extLst>
          </p:cNvPr>
          <p:cNvSpPr txBox="1">
            <a:spLocks noChangeArrowheads="1"/>
          </p:cNvSpPr>
          <p:nvPr/>
        </p:nvSpPr>
        <p:spPr bwMode="auto">
          <a:xfrm>
            <a:off x="8961120" y="3257477"/>
            <a:ext cx="259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50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Hống hách, </a:t>
            </a:r>
            <a:r>
              <a:rPr lang="vi-VN" altLang="en-US" sz="2800" b="1" dirty="0">
                <a:solidFill>
                  <a:srgbClr val="FF0000"/>
                </a:solidFill>
                <a:latin typeface="Times New Roman" panose="02020603050405020304" pitchFamily="18" charset="0"/>
                <a:cs typeface="Times New Roman" panose="02020603050405020304" pitchFamily="18" charset="0"/>
              </a:rPr>
              <a:t>ngông nghênh</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4697" name="Text Box 121">
            <a:extLst>
              <a:ext uri="{FF2B5EF4-FFF2-40B4-BE49-F238E27FC236}">
                <a16:creationId xmlns:a16="http://schemas.microsoft.com/office/drawing/2014/main" id="{C52D5DC3-544F-4368-8F60-0E5EF0EB6EA3}"/>
              </a:ext>
            </a:extLst>
          </p:cNvPr>
          <p:cNvSpPr txBox="1">
            <a:spLocks noChangeArrowheads="1"/>
          </p:cNvSpPr>
          <p:nvPr/>
        </p:nvSpPr>
        <p:spPr bwMode="auto">
          <a:xfrm>
            <a:off x="2095500" y="5198714"/>
            <a:ext cx="8001000" cy="122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Ngôn ngữ đối thoại phong phú.</a:t>
            </a:r>
          </a:p>
          <a:p>
            <a:pPr marL="457200" indent="-457200" algn="ctr" fontAlgn="base">
              <a:lnSpc>
                <a:spcPct val="120000"/>
              </a:lnSpc>
              <a:spcBef>
                <a:spcPts val="0"/>
              </a:spcBef>
              <a:spcAft>
                <a:spcPct val="0"/>
              </a:spcAft>
              <a:buFont typeface="Symbol" panose="05050102010706020507" pitchFamily="18" charset="2"/>
              <a:buChar char="®"/>
            </a:pPr>
            <a:r>
              <a:rPr lang="pt-BR" altLang="en-US" b="1" dirty="0">
                <a:solidFill>
                  <a:srgbClr val="003300"/>
                </a:solidFill>
                <a:latin typeface="Times New Roman" panose="02020603050405020304" pitchFamily="18" charset="0"/>
                <a:cs typeface="Times New Roman" panose="02020603050405020304" pitchFamily="18" charset="0"/>
              </a:rPr>
              <a:t>Phù hợp với tình tiết câu chuyện.</a:t>
            </a:r>
            <a:endParaRPr lang="en-US" altLang="en-US" b="1" dirty="0">
              <a:solidFill>
                <a:srgbClr val="0033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330E741A-089D-4B16-BD21-082531EC6D23}"/>
              </a:ext>
            </a:extLst>
          </p:cNvPr>
          <p:cNvSpPr/>
          <p:nvPr/>
        </p:nvSpPr>
        <p:spPr>
          <a:xfrm>
            <a:off x="-15240" y="-52688"/>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C6D17A-1728-4A57-829E-3EA13F0029A2}"/>
              </a:ext>
            </a:extLst>
          </p:cNvPr>
          <p:cNvSpPr/>
          <p:nvPr/>
        </p:nvSpPr>
        <p:spPr>
          <a:xfrm>
            <a:off x="10591800" y="6629400"/>
            <a:ext cx="16002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4690"/>
                                        </p:tgtEl>
                                        <p:attrNameLst>
                                          <p:attrName>style.visibility</p:attrName>
                                        </p:attrNameLst>
                                      </p:cBhvr>
                                      <p:to>
                                        <p:strVal val="visible"/>
                                      </p:to>
                                    </p:set>
                                    <p:animEffect transition="in" filter="diamond(out)">
                                      <p:cBhvr>
                                        <p:cTn id="7" dur="1000"/>
                                        <p:tgtEl>
                                          <p:spTgt spid="2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4693"/>
                                        </p:tgtEl>
                                        <p:attrNameLst>
                                          <p:attrName>style.visibility</p:attrName>
                                        </p:attrNameLst>
                                      </p:cBhvr>
                                      <p:to>
                                        <p:strVal val="visible"/>
                                      </p:to>
                                    </p:set>
                                    <p:animEffect transition="in" filter="diamond(out)">
                                      <p:cBhvr>
                                        <p:cTn id="12" dur="1000"/>
                                        <p:tgtEl>
                                          <p:spTgt spid="246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4694"/>
                                        </p:tgtEl>
                                        <p:attrNameLst>
                                          <p:attrName>style.visibility</p:attrName>
                                        </p:attrNameLst>
                                      </p:cBhvr>
                                      <p:to>
                                        <p:strVal val="visible"/>
                                      </p:to>
                                    </p:set>
                                    <p:animEffect transition="in" filter="diamond(out)">
                                      <p:cBhvr>
                                        <p:cTn id="17" dur="1000"/>
                                        <p:tgtEl>
                                          <p:spTgt spid="246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24695"/>
                                        </p:tgtEl>
                                        <p:attrNameLst>
                                          <p:attrName>style.visibility</p:attrName>
                                        </p:attrNameLst>
                                      </p:cBhvr>
                                      <p:to>
                                        <p:strVal val="visible"/>
                                      </p:to>
                                    </p:set>
                                    <p:animEffect transition="in" filter="diamond(out)">
                                      <p:cBhvr>
                                        <p:cTn id="22" dur="1000"/>
                                        <p:tgtEl>
                                          <p:spTgt spid="246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4697">
                                            <p:txEl>
                                              <p:pRg st="0" end="0"/>
                                            </p:txEl>
                                          </p:spTgt>
                                        </p:tgtEl>
                                        <p:attrNameLst>
                                          <p:attrName>style.visibility</p:attrName>
                                        </p:attrNameLst>
                                      </p:cBhvr>
                                      <p:to>
                                        <p:strVal val="visible"/>
                                      </p:to>
                                    </p:set>
                                    <p:animEffect transition="in" filter="strips(downRight)">
                                      <p:cBhvr>
                                        <p:cTn id="27" dur="1000"/>
                                        <p:tgtEl>
                                          <p:spTgt spid="2469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24697">
                                            <p:txEl>
                                              <p:pRg st="1" end="1"/>
                                            </p:txEl>
                                          </p:spTgt>
                                        </p:tgtEl>
                                        <p:attrNameLst>
                                          <p:attrName>style.visibility</p:attrName>
                                        </p:attrNameLst>
                                      </p:cBhvr>
                                      <p:to>
                                        <p:strVal val="visible"/>
                                      </p:to>
                                    </p:set>
                                    <p:animEffect transition="in" filter="strips(downRight)">
                                      <p:cBhvr>
                                        <p:cTn id="32" dur="1000"/>
                                        <p:tgtEl>
                                          <p:spTgt spid="246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90" grpId="0"/>
      <p:bldP spid="24693" grpId="0"/>
      <p:bldP spid="24694" grpId="0"/>
      <p:bldP spid="246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7" name="Group 5">
            <a:extLst>
              <a:ext uri="{FF2B5EF4-FFF2-40B4-BE49-F238E27FC236}">
                <a16:creationId xmlns:a16="http://schemas.microsoft.com/office/drawing/2014/main" id="{A53EE015-D32A-4447-B505-F6320A0F56B8}"/>
              </a:ext>
            </a:extLst>
          </p:cNvPr>
          <p:cNvGraphicFramePr>
            <a:graphicFrameLocks noGrp="1"/>
          </p:cNvGraphicFramePr>
          <p:nvPr>
            <p:ph sz="half" idx="2"/>
            <p:extLst>
              <p:ext uri="{D42A27DB-BD31-4B8C-83A1-F6EECF244321}">
                <p14:modId xmlns:p14="http://schemas.microsoft.com/office/powerpoint/2010/main" val="2136829110"/>
              </p:ext>
            </p:extLst>
          </p:nvPr>
        </p:nvGraphicFramePr>
        <p:xfrm>
          <a:off x="318451" y="854976"/>
          <a:ext cx="11658600" cy="5681547"/>
        </p:xfrm>
        <a:graphic>
          <a:graphicData uri="http://schemas.openxmlformats.org/drawingml/2006/table">
            <a:tbl>
              <a:tblPr/>
              <a:tblGrid>
                <a:gridCol w="2352174">
                  <a:extLst>
                    <a:ext uri="{9D8B030D-6E8A-4147-A177-3AD203B41FA5}">
                      <a16:colId xmlns:a16="http://schemas.microsoft.com/office/drawing/2014/main" val="20000"/>
                    </a:ext>
                  </a:extLst>
                </a:gridCol>
                <a:gridCol w="4041006">
                  <a:extLst>
                    <a:ext uri="{9D8B030D-6E8A-4147-A177-3AD203B41FA5}">
                      <a16:colId xmlns:a16="http://schemas.microsoft.com/office/drawing/2014/main" val="20001"/>
                    </a:ext>
                  </a:extLst>
                </a:gridCol>
                <a:gridCol w="5265420">
                  <a:extLst>
                    <a:ext uri="{9D8B030D-6E8A-4147-A177-3AD203B41FA5}">
                      <a16:colId xmlns:a16="http://schemas.microsoft.com/office/drawing/2014/main" val="20002"/>
                    </a:ext>
                  </a:extLst>
                </a:gridCol>
              </a:tblGrid>
              <a:tr h="1794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VnTimeH" pitchFamily="34" charset="0"/>
                        </a:rPr>
                        <a:t>TruyÖn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KiÒu</a:t>
                      </a:r>
                      <a:endParaRPr kumimoji="0" lang="en-US" sz="2800" b="1" i="0" u="none" strike="noStrike" cap="none" normalizeH="0" baseline="0" dirty="0">
                        <a:ln>
                          <a:noFill/>
                        </a:ln>
                        <a:solidFill>
                          <a:srgbClr val="500050"/>
                        </a:solidFill>
                        <a:effectLst/>
                        <a:latin typeface=".VnTimeH"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VnTime" pitchFamily="34" charset="0"/>
                        </a:rPr>
                        <a:t>(§o¹n </a:t>
                      </a:r>
                      <a:r>
                        <a:rPr kumimoji="0" lang="en-US" sz="2800" b="1" i="0" u="none" strike="noStrike" cap="none" normalizeH="0" baseline="0" dirty="0" err="1">
                          <a:ln>
                            <a:noFill/>
                          </a:ln>
                          <a:solidFill>
                            <a:srgbClr val="006600"/>
                          </a:solidFill>
                          <a:effectLst/>
                          <a:latin typeface=".VnTime" pitchFamily="34" charset="0"/>
                        </a:rPr>
                        <a:t>trÝch</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ChÞ</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em</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Thóy</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KiÒu</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KiÒu</a:t>
                      </a:r>
                      <a:r>
                        <a:rPr kumimoji="0" lang="en-US" sz="2800" b="1" i="0" u="none" strike="noStrike" cap="none" normalizeH="0" baseline="0" dirty="0">
                          <a:ln>
                            <a:noFill/>
                          </a:ln>
                          <a:solidFill>
                            <a:srgbClr val="006600"/>
                          </a:solidFill>
                          <a:effectLst/>
                          <a:latin typeface=".VnTime" pitchFamily="34" charset="0"/>
                        </a:rPr>
                        <a:t> ë </a:t>
                      </a:r>
                      <a:r>
                        <a:rPr kumimoji="0" lang="en-US" sz="2800" b="1" i="0" u="none" strike="noStrike" cap="none" normalizeH="0" baseline="0" dirty="0" err="1">
                          <a:ln>
                            <a:noFill/>
                          </a:ln>
                          <a:solidFill>
                            <a:srgbClr val="006600"/>
                          </a:solidFill>
                          <a:effectLst/>
                          <a:latin typeface=".VnTime" pitchFamily="34" charset="0"/>
                        </a:rPr>
                        <a:t>lÇu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a:t>
                      </a:r>
                      <a:r>
                        <a:rPr kumimoji="0" lang="en-US" sz="2800" b="1" i="0" u="none" strike="noStrike" cap="none" normalizeH="0" baseline="0" dirty="0" err="1">
                          <a:ln>
                            <a:noFill/>
                          </a:ln>
                          <a:solidFill>
                            <a:srgbClr val="006600"/>
                          </a:solidFill>
                          <a:effectLst/>
                          <a:latin typeface="Times New Roman" pitchFamily="18" charset="0"/>
                          <a:cs typeface="Times New Roman" pitchFamily="18" charset="0"/>
                        </a:rPr>
                        <a:t>ư</a:t>
                      </a:r>
                      <a:r>
                        <a:rPr kumimoji="0" lang="en-US" sz="2800" b="1" i="0" u="none" strike="noStrike" cap="none" normalizeH="0" baseline="0" dirty="0" err="1">
                          <a:ln>
                            <a:noFill/>
                          </a:ln>
                          <a:solidFill>
                            <a:srgbClr val="006600"/>
                          </a:solidFill>
                          <a:effectLst/>
                          <a:latin typeface=".VnTime" pitchFamily="34" charset="0"/>
                        </a:rPr>
                        <a:t>ng</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BÝch</a:t>
                      </a:r>
                      <a:r>
                        <a:rPr kumimoji="0" lang="en-US" sz="2800" b="0" i="0" u="none" strike="noStrike" cap="none" normalizeH="0" baseline="0" dirty="0">
                          <a:ln>
                            <a:noFill/>
                          </a:ln>
                          <a:solidFill>
                            <a:srgbClr val="006600"/>
                          </a:solidFill>
                          <a:effectLst/>
                          <a:latin typeface=".VnTime"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500050"/>
                          </a:solidFill>
                          <a:effectLst/>
                          <a:latin typeface=".VnTimeH" pitchFamily="34" charset="0"/>
                        </a:rPr>
                        <a:t>TruyÖn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lôc</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v©n</a:t>
                      </a:r>
                      <a:r>
                        <a:rPr kumimoji="0" lang="en-US" sz="2800" b="1" i="0" u="none" strike="noStrike" cap="none" normalizeH="0" baseline="0" dirty="0">
                          <a:ln>
                            <a:noFill/>
                          </a:ln>
                          <a:solidFill>
                            <a:srgbClr val="500050"/>
                          </a:solidFill>
                          <a:effectLst/>
                          <a:latin typeface=".VnTimeH" pitchFamily="34" charset="0"/>
                        </a:rPr>
                        <a:t> </a:t>
                      </a:r>
                      <a:r>
                        <a:rPr kumimoji="0" lang="en-US" sz="2800" b="1" i="0" u="none" strike="noStrike" cap="none" normalizeH="0" baseline="0" dirty="0" err="1">
                          <a:ln>
                            <a:noFill/>
                          </a:ln>
                          <a:solidFill>
                            <a:srgbClr val="500050"/>
                          </a:solidFill>
                          <a:effectLst/>
                          <a:latin typeface=".VnTimeH" pitchFamily="34" charset="0"/>
                        </a:rPr>
                        <a:t>tiªn</a:t>
                      </a:r>
                      <a:endParaRPr kumimoji="0" lang="en-US" sz="2800" b="1" i="0" u="none" strike="noStrike" cap="none" normalizeH="0" baseline="0" dirty="0">
                        <a:ln>
                          <a:noFill/>
                        </a:ln>
                        <a:solidFill>
                          <a:srgbClr val="500050"/>
                        </a:solidFill>
                        <a:effectLst/>
                        <a:latin typeface=".VnTimeH"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6600"/>
                          </a:solidFill>
                          <a:effectLst/>
                          <a:latin typeface=".VnTime" pitchFamily="34" charset="0"/>
                        </a:rPr>
                        <a:t>(§o¹n </a:t>
                      </a:r>
                      <a:r>
                        <a:rPr kumimoji="0" lang="en-US" sz="2800" b="1" i="0" u="none" strike="noStrike" cap="none" normalizeH="0" baseline="0" dirty="0" err="1">
                          <a:ln>
                            <a:noFill/>
                          </a:ln>
                          <a:solidFill>
                            <a:srgbClr val="006600"/>
                          </a:solidFill>
                          <a:effectLst/>
                          <a:latin typeface=".VnTime" pitchFamily="34" charset="0"/>
                        </a:rPr>
                        <a:t>trÝch</a:t>
                      </a:r>
                      <a:r>
                        <a:rPr kumimoji="0" lang="en-US" sz="2800" b="1" i="0" u="none" strike="noStrike" cap="none" normalizeH="0" baseline="0" dirty="0">
                          <a:ln>
                            <a:noFill/>
                          </a:ln>
                          <a:solidFill>
                            <a:srgbClr val="006600"/>
                          </a:solidFill>
                          <a:effectLst/>
                          <a:latin typeface=".VnTime" pitchFamily="34" charset="0"/>
                        </a:rPr>
                        <a:t> </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err="1">
                          <a:ln>
                            <a:noFill/>
                          </a:ln>
                          <a:solidFill>
                            <a:srgbClr val="006600"/>
                          </a:solidFill>
                          <a:effectLst/>
                          <a:latin typeface=".VnTime" pitchFamily="34" charset="0"/>
                        </a:rPr>
                        <a:t>Lôc</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V©n</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Tiªn</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cøu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KiÒu</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NguyÖt</a:t>
                      </a:r>
                      <a:r>
                        <a:rPr kumimoji="0" lang="en-US" sz="2800" b="1" i="0" u="none" strike="noStrike" cap="none" normalizeH="0" baseline="0" dirty="0">
                          <a:ln>
                            <a:noFill/>
                          </a:ln>
                          <a:solidFill>
                            <a:srgbClr val="006600"/>
                          </a:solidFill>
                          <a:effectLst/>
                          <a:latin typeface=".VnTime" pitchFamily="34" charset="0"/>
                        </a:rPr>
                        <a:t> </a:t>
                      </a:r>
                      <a:r>
                        <a:rPr kumimoji="0" lang="en-US" sz="2800" b="1" i="0" u="none" strike="noStrike" cap="none" normalizeH="0" baseline="0" dirty="0" err="1">
                          <a:ln>
                            <a:noFill/>
                          </a:ln>
                          <a:solidFill>
                            <a:srgbClr val="006600"/>
                          </a:solidFill>
                          <a:effectLst/>
                          <a:latin typeface=".VnTime" pitchFamily="34" charset="0"/>
                        </a:rPr>
                        <a:t>Nga</a:t>
                      </a:r>
                      <a:r>
                        <a:rPr kumimoji="0" lang="en-US" sz="2800" b="0" i="0" u="none" strike="noStrike" cap="none" normalizeH="0" baseline="0" dirty="0">
                          <a:ln>
                            <a:noFill/>
                          </a:ln>
                          <a:solidFill>
                            <a:srgbClr val="006600"/>
                          </a:solidFill>
                          <a:effectLst/>
                          <a:latin typeface=".VnTime" pitchFamily="34" charset="0"/>
                        </a:rPr>
                        <a:t>”</a:t>
                      </a:r>
                      <a:r>
                        <a:rPr kumimoji="0" lang="en-US" sz="2800" b="1" i="0" u="none" strike="noStrike" cap="none" normalizeH="0" baseline="0" dirty="0">
                          <a:ln>
                            <a:noFill/>
                          </a:ln>
                          <a:solidFill>
                            <a:srgbClr val="006600"/>
                          </a:solidFill>
                          <a:effectLst/>
                          <a:latin typeface=".VnTime"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94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Ngôn</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ngữ</a:t>
                      </a: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035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Phương</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thức</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khắc</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họa</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nhân</a:t>
                      </a: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vật</a:t>
                      </a:r>
                      <a:endPar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 </a:t>
                      </a:r>
                      <a:endParaRPr kumimoji="0" lang="en-US" sz="2400" b="0"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VnTime" pitchFamily="34" charset="0"/>
                        </a:rPr>
                        <a:t> </a:t>
                      </a:r>
                      <a:endParaRPr kumimoji="0" lang="en-US" sz="2400" b="0" i="0" u="none" strike="noStrike" cap="none" normalizeH="0" baseline="0" dirty="0">
                        <a:ln>
                          <a:noFill/>
                        </a:ln>
                        <a:solidFill>
                          <a:schemeClr val="tx1"/>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81604" name="Text Box 4">
            <a:extLst>
              <a:ext uri="{FF2B5EF4-FFF2-40B4-BE49-F238E27FC236}">
                <a16:creationId xmlns:a16="http://schemas.microsoft.com/office/drawing/2014/main" id="{39BCB633-79F9-49F6-B0BF-9FD765B696C0}"/>
              </a:ext>
            </a:extLst>
          </p:cNvPr>
          <p:cNvSpPr txBox="1">
            <a:spLocks noChangeArrowheads="1"/>
          </p:cNvSpPr>
          <p:nvPr/>
        </p:nvSpPr>
        <p:spPr bwMode="auto">
          <a:xfrm>
            <a:off x="2133600" y="1371601"/>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r>
              <a:rPr lang="en-US" altLang="en-US" sz="280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3575" name="Text Box 23">
            <a:extLst>
              <a:ext uri="{FF2B5EF4-FFF2-40B4-BE49-F238E27FC236}">
                <a16:creationId xmlns:a16="http://schemas.microsoft.com/office/drawing/2014/main" id="{A2FFD819-3B1E-4561-8BB5-A8D2C73C7DCB}"/>
              </a:ext>
            </a:extLst>
          </p:cNvPr>
          <p:cNvSpPr txBox="1">
            <a:spLocks noChangeArrowheads="1"/>
          </p:cNvSpPr>
          <p:nvPr/>
        </p:nvSpPr>
        <p:spPr bwMode="auto">
          <a:xfrm>
            <a:off x="2718751" y="2836713"/>
            <a:ext cx="37887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50000"/>
              </a:spcBef>
              <a:spcAft>
                <a:spcPct val="0"/>
              </a:spcAft>
              <a:buNone/>
            </a:pPr>
            <a:r>
              <a:rPr lang="pt-BR" altLang="en-US" sz="2800" b="1" dirty="0">
                <a:solidFill>
                  <a:srgbClr val="FF0000"/>
                </a:solidFill>
                <a:latin typeface="Times New Roman" panose="02020603050405020304" pitchFamily="18" charset="0"/>
                <a:cs typeface="Times New Roman" panose="02020603050405020304" pitchFamily="18" charset="0"/>
              </a:rPr>
              <a:t>Trau chuốt, gợi tả, sử dụng nhiều hình ảnh ước lệ.</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3576" name="Text Box 24">
            <a:extLst>
              <a:ext uri="{FF2B5EF4-FFF2-40B4-BE49-F238E27FC236}">
                <a16:creationId xmlns:a16="http://schemas.microsoft.com/office/drawing/2014/main" id="{7A536306-5AEC-4DC8-BF20-2DC0564B5B96}"/>
              </a:ext>
            </a:extLst>
          </p:cNvPr>
          <p:cNvSpPr txBox="1">
            <a:spLocks noChangeArrowheads="1"/>
          </p:cNvSpPr>
          <p:nvPr/>
        </p:nvSpPr>
        <p:spPr bwMode="auto">
          <a:xfrm>
            <a:off x="6912768" y="2787809"/>
            <a:ext cx="47291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Char char="-"/>
            </a:pPr>
            <a:r>
              <a:rPr lang="en-US" altLang="en-US" sz="2800" b="1" dirty="0" err="1">
                <a:solidFill>
                  <a:srgbClr val="FF0000"/>
                </a:solidFill>
                <a:latin typeface="Times New Roman" panose="02020603050405020304" pitchFamily="18" charset="0"/>
                <a:cs typeface="Times New Roman" panose="02020603050405020304" pitchFamily="18" charset="0"/>
              </a:rPr>
              <a:t>Bình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dị</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mộc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mang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màu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sắc</a:t>
            </a:r>
            <a:r>
              <a:rPr lang="en-US" altLang="en-US" sz="2800" b="1" dirty="0">
                <a:solidFill>
                  <a:srgbClr val="FF0000"/>
                </a:solidFill>
                <a:latin typeface="Times New Roman" panose="02020603050405020304" pitchFamily="18" charset="0"/>
                <a:cs typeface="Times New Roman" panose="02020603050405020304" pitchFamily="18" charset="0"/>
              </a:rPr>
              <a:t> Nam </a:t>
            </a:r>
            <a:r>
              <a:rPr lang="en-US" altLang="en-US" sz="2800" b="1" dirty="0" err="1">
                <a:solidFill>
                  <a:srgbClr val="FF0000"/>
                </a:solidFill>
                <a:latin typeface="Times New Roman" panose="02020603050405020304" pitchFamily="18" charset="0"/>
                <a:cs typeface="Times New Roman" panose="02020603050405020304" pitchFamily="18" charset="0"/>
              </a:rPr>
              <a:t>Bộ</a:t>
            </a:r>
            <a:r>
              <a:rPr lang="en-US" altLang="en-US" sz="2800" b="1" dirty="0">
                <a:solidFill>
                  <a:srgbClr val="FF0000"/>
                </a:solidFill>
                <a:latin typeface="Times New Roman" panose="02020603050405020304" pitchFamily="18" charset="0"/>
                <a:cs typeface="Times New Roman" panose="02020603050405020304" pitchFamily="18" charset="0"/>
              </a:rPr>
              <a:t>.</a:t>
            </a:r>
          </a:p>
          <a:p>
            <a:pPr algn="just" fontAlgn="base">
              <a:spcBef>
                <a:spcPct val="0"/>
              </a:spcBef>
              <a:spcAft>
                <a:spcPct val="0"/>
              </a:spcAft>
              <a:buFontTx/>
              <a:buChar cha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thoại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phù</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hợp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truyện</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23577" name="Text Box 25">
            <a:extLst>
              <a:ext uri="{FF2B5EF4-FFF2-40B4-BE49-F238E27FC236}">
                <a16:creationId xmlns:a16="http://schemas.microsoft.com/office/drawing/2014/main" id="{3057CC5D-9EFA-4598-B905-D39993ED19F0}"/>
              </a:ext>
            </a:extLst>
          </p:cNvPr>
          <p:cNvSpPr txBox="1">
            <a:spLocks noChangeArrowheads="1"/>
          </p:cNvSpPr>
          <p:nvPr/>
        </p:nvSpPr>
        <p:spPr bwMode="auto">
          <a:xfrm>
            <a:off x="2895600" y="4690653"/>
            <a:ext cx="43891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pt-BR"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Khắc</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họa</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chủ</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yếu</a:t>
            </a:r>
            <a:r>
              <a:rPr lang="en-US" altLang="en-US" sz="2800" b="1" dirty="0">
                <a:solidFill>
                  <a:srgbClr val="003300"/>
                </a:solidFill>
                <a:latin typeface="Times New Roman" panose="02020603050405020304" pitchFamily="18" charset="0"/>
                <a:cs typeface="Times New Roman" panose="02020603050405020304" pitchFamily="18" charset="0"/>
              </a:rPr>
              <a:t> qua </a:t>
            </a:r>
            <a:r>
              <a:rPr lang="en-US" altLang="en-US" sz="2800" b="1" dirty="0" err="1">
                <a:solidFill>
                  <a:srgbClr val="003300"/>
                </a:solidFill>
                <a:latin typeface="Times New Roman" panose="02020603050405020304" pitchFamily="18" charset="0"/>
                <a:cs typeface="Times New Roman" panose="02020603050405020304" pitchFamily="18" charset="0"/>
              </a:rPr>
              <a:t>ngoại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hình</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nội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tâm</a:t>
            </a:r>
            <a:r>
              <a:rPr lang="en-US" altLang="en-US" sz="2800" b="1" dirty="0">
                <a:solidFill>
                  <a:srgbClr val="003300"/>
                </a:solidFill>
                <a:latin typeface="Times New Roman" panose="02020603050405020304" pitchFamily="18" charset="0"/>
                <a:cs typeface="Times New Roman" panose="02020603050405020304" pitchFamily="18" charset="0"/>
              </a:rPr>
              <a:t>.</a:t>
            </a:r>
          </a:p>
        </p:txBody>
      </p:sp>
      <p:sp>
        <p:nvSpPr>
          <p:cNvPr id="23578" name="Text Box 26">
            <a:extLst>
              <a:ext uri="{FF2B5EF4-FFF2-40B4-BE49-F238E27FC236}">
                <a16:creationId xmlns:a16="http://schemas.microsoft.com/office/drawing/2014/main" id="{88356E61-6A61-4D23-9FB0-334D2959E0EF}"/>
              </a:ext>
            </a:extLst>
          </p:cNvPr>
          <p:cNvSpPr txBox="1">
            <a:spLocks noChangeArrowheads="1"/>
          </p:cNvSpPr>
          <p:nvPr/>
        </p:nvSpPr>
        <p:spPr bwMode="auto">
          <a:xfrm>
            <a:off x="6749733" y="4785402"/>
            <a:ext cx="517556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None/>
            </a:pP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Khắc</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họa</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nhân</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vật</a:t>
            </a:r>
            <a:r>
              <a:rPr lang="en-US" altLang="en-US" sz="2800" b="1" dirty="0">
                <a:solidFill>
                  <a:srgbClr val="003300"/>
                </a:solidFill>
                <a:latin typeface="Times New Roman" panose="02020603050405020304" pitchFamily="18" charset="0"/>
                <a:cs typeface="Times New Roman" panose="02020603050405020304" pitchFamily="18" charset="0"/>
              </a:rPr>
              <a:t> qua </a:t>
            </a:r>
            <a:r>
              <a:rPr lang="en-US" altLang="en-US" sz="2800" b="1" dirty="0" err="1">
                <a:solidFill>
                  <a:srgbClr val="003300"/>
                </a:solidFill>
                <a:latin typeface="Times New Roman" panose="02020603050405020304" pitchFamily="18" charset="0"/>
                <a:cs typeface="Times New Roman" panose="02020603050405020304" pitchFamily="18" charset="0"/>
              </a:rPr>
              <a:t>cử</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chỉ</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lời</a:t>
            </a:r>
            <a:r>
              <a:rPr lang="en-US" altLang="en-US" sz="2800" b="1" dirty="0">
                <a:solidFill>
                  <a:srgbClr val="003300"/>
                </a:solidFill>
                <a:latin typeface="Times New Roman" panose="02020603050405020304" pitchFamily="18" charset="0"/>
                <a:cs typeface="Times New Roman" panose="02020603050405020304" pitchFamily="18" charset="0"/>
              </a:rPr>
              <a:t> </a:t>
            </a:r>
            <a:r>
              <a:rPr lang="en-US" altLang="en-US" sz="2800" b="1" dirty="0" err="1">
                <a:solidFill>
                  <a:srgbClr val="003300"/>
                </a:solidFill>
                <a:latin typeface="Times New Roman" panose="02020603050405020304" pitchFamily="18" charset="0"/>
                <a:cs typeface="Times New Roman" panose="02020603050405020304" pitchFamily="18" charset="0"/>
              </a:rPr>
              <a:t>nói</a:t>
            </a:r>
            <a:endParaRPr lang="en-US" altLang="en-US" sz="2800" b="1" dirty="0">
              <a:solidFill>
                <a:srgbClr val="003300"/>
              </a:solidFill>
              <a:latin typeface="Times New Roman" panose="02020603050405020304" pitchFamily="18" charset="0"/>
              <a:cs typeface="Times New Roman" panose="02020603050405020304" pitchFamily="18" charset="0"/>
            </a:endParaRPr>
          </a:p>
          <a:p>
            <a:pPr algn="ctr" fontAlgn="base">
              <a:spcBef>
                <a:spcPct val="50000"/>
              </a:spcBef>
              <a:spcAft>
                <a:spcPct val="0"/>
              </a:spcAft>
              <a:buNone/>
            </a:pPr>
            <a:endParaRPr lang="en-US" altLang="en-US" sz="2800" b="1" dirty="0">
              <a:solidFill>
                <a:srgbClr val="0033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575"/>
                                        </p:tgtEl>
                                        <p:attrNameLst>
                                          <p:attrName>style.visibility</p:attrName>
                                        </p:attrNameLst>
                                      </p:cBhvr>
                                      <p:to>
                                        <p:strVal val="visible"/>
                                      </p:to>
                                    </p:set>
                                    <p:animEffect transition="in" filter="strips(downRight)">
                                      <p:cBhvr>
                                        <p:cTn id="7" dur="2000"/>
                                        <p:tgtEl>
                                          <p:spTgt spid="2357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3576"/>
                                        </p:tgtEl>
                                        <p:attrNameLst>
                                          <p:attrName>style.visibility</p:attrName>
                                        </p:attrNameLst>
                                      </p:cBhvr>
                                      <p:to>
                                        <p:strVal val="visible"/>
                                      </p:to>
                                    </p:set>
                                    <p:animEffect transition="in" filter="strips(downRight)">
                                      <p:cBhvr>
                                        <p:cTn id="10" dur="2000"/>
                                        <p:tgtEl>
                                          <p:spTgt spid="235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3577">
                                            <p:txEl>
                                              <p:pRg st="0" end="0"/>
                                            </p:txEl>
                                          </p:spTgt>
                                        </p:tgtEl>
                                        <p:attrNameLst>
                                          <p:attrName>style.visibility</p:attrName>
                                        </p:attrNameLst>
                                      </p:cBhvr>
                                      <p:to>
                                        <p:strVal val="visible"/>
                                      </p:to>
                                    </p:set>
                                    <p:animEffect transition="in" filter="wipe(left)">
                                      <p:cBhvr>
                                        <p:cTn id="15" dur="1000"/>
                                        <p:tgtEl>
                                          <p:spTgt spid="23577">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578"/>
                                        </p:tgtEl>
                                        <p:attrNameLst>
                                          <p:attrName>style.visibility</p:attrName>
                                        </p:attrNameLst>
                                      </p:cBhvr>
                                      <p:to>
                                        <p:strVal val="visible"/>
                                      </p:to>
                                    </p:set>
                                    <p:animEffect transition="in" filter="wipe(left)">
                                      <p:cBhvr>
                                        <p:cTn id="18" dur="1000"/>
                                        <p:tgtEl>
                                          <p:spTgt spid="23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5" grpId="0"/>
      <p:bldP spid="23576" grpId="0"/>
      <p:bldP spid="235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uyễn Đình Chiểu và văn hóa Lục Vân Tiên">
            <a:extLst>
              <a:ext uri="{FF2B5EF4-FFF2-40B4-BE49-F238E27FC236}">
                <a16:creationId xmlns:a16="http://schemas.microsoft.com/office/drawing/2014/main" id="{94141C41-848B-450D-A9C4-B302C0FE3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9712"/>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A323A7-CF93-4173-9D54-1EAB174CF108}"/>
              </a:ext>
            </a:extLst>
          </p:cNvPr>
          <p:cNvSpPr txBox="1"/>
          <p:nvPr/>
        </p:nvSpPr>
        <p:spPr>
          <a:xfrm>
            <a:off x="243840" y="203200"/>
            <a:ext cx="11521440" cy="1200329"/>
          </a:xfrm>
          <a:prstGeom prst="rect">
            <a:avLst/>
          </a:prstGeom>
          <a:noFill/>
        </p:spPr>
        <p:txBody>
          <a:bodyPr wrap="square">
            <a:spAutoFit/>
          </a:bodyPr>
          <a:lstStyle/>
          <a:p>
            <a:pPr algn="just"/>
            <a:r>
              <a:rPr lang="en-US" sz="2400" b="1" i="1" dirty="0" err="1">
                <a:solidFill>
                  <a:srgbClr val="C00000"/>
                </a:solidFill>
                <a:effectLst/>
                <a:latin typeface="Times New Roman" panose="02020603050405020304" pitchFamily="18" charset="0"/>
                <a:cs typeface="Times New Roman" panose="02020603050405020304" pitchFamily="18" charset="0"/>
              </a:rPr>
              <a:t>Hãy</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tìm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những</a:t>
            </a:r>
            <a:r>
              <a:rPr lang="en-US" sz="2400" b="1" i="1" dirty="0">
                <a:solidFill>
                  <a:srgbClr val="C00000"/>
                </a:solidFill>
                <a:effectLst/>
                <a:latin typeface="Times New Roman" panose="02020603050405020304" pitchFamily="18" charset="0"/>
                <a:cs typeface="Times New Roman" panose="02020603050405020304" pitchFamily="18" charset="0"/>
              </a:rPr>
              <a:t> chi </a:t>
            </a:r>
            <a:r>
              <a:rPr lang="en-US" sz="2400" b="1" i="1" dirty="0" err="1">
                <a:solidFill>
                  <a:srgbClr val="C00000"/>
                </a:solidFill>
                <a:effectLst/>
                <a:latin typeface="Times New Roman" panose="02020603050405020304" pitchFamily="18" charset="0"/>
                <a:cs typeface="Times New Roman" panose="02020603050405020304" pitchFamily="18" charset="0"/>
              </a:rPr>
              <a:t>tiết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giống</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nhau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và</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khác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nhau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giữa</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tiểu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sử</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tác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giả</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với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cuộc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đời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vật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chính</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Lục</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Tiên</a:t>
            </a:r>
            <a:r>
              <a:rPr lang="en-US" sz="2400" b="1" i="1" dirty="0">
                <a:solidFill>
                  <a:srgbClr val="C00000"/>
                </a:solidFill>
                <a:effectLst/>
                <a:latin typeface="Times New Roman" panose="02020603050405020304" pitchFamily="18" charset="0"/>
                <a:cs typeface="Times New Roman" panose="02020603050405020304" pitchFamily="18" charset="0"/>
              </a:rPr>
              <a:t>. Qua </a:t>
            </a:r>
            <a:r>
              <a:rPr lang="en-US" sz="2400" b="1" i="1" dirty="0" err="1">
                <a:solidFill>
                  <a:srgbClr val="C00000"/>
                </a:solidFill>
                <a:effectLst/>
                <a:latin typeface="Times New Roman" panose="02020603050405020304" pitchFamily="18" charset="0"/>
                <a:cs typeface="Times New Roman" panose="02020603050405020304" pitchFamily="18" charset="0"/>
              </a:rPr>
              <a:t>đó</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em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có</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suy</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nghĩ</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gì</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về</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những</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điều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tâm</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huyết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mà</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Nguyễn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Đình</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Chiểu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muôn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gửi</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gắm</a:t>
            </a:r>
            <a:r>
              <a:rPr lang="en-US" sz="2400" b="1" i="1" dirty="0">
                <a:solidFill>
                  <a:srgbClr val="C00000"/>
                </a:solidFill>
                <a:effectLst/>
                <a:latin typeface="Times New Roman" panose="02020603050405020304" pitchFamily="18" charset="0"/>
                <a:cs typeface="Times New Roman" panose="02020603050405020304" pitchFamily="18" charset="0"/>
              </a:rPr>
              <a:t> ở </a:t>
            </a:r>
            <a:r>
              <a:rPr lang="en-US" sz="2400" b="1" i="1" dirty="0" err="1">
                <a:solidFill>
                  <a:srgbClr val="C00000"/>
                </a:solidFill>
                <a:effectLst/>
                <a:latin typeface="Times New Roman" panose="02020603050405020304" pitchFamily="18" charset="0"/>
                <a:cs typeface="Times New Roman" panose="02020603050405020304" pitchFamily="18" charset="0"/>
              </a:rPr>
              <a:t>nhân</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vật</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yêu</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quý</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của</a:t>
            </a:r>
            <a:r>
              <a:rPr lang="en-US" sz="2400" b="1" i="1" dirty="0">
                <a:solidFill>
                  <a:srgbClr val="C00000"/>
                </a:solidFill>
                <a:effectLst/>
                <a:latin typeface="Times New Roman" panose="02020603050405020304" pitchFamily="18" charset="0"/>
                <a:cs typeface="Times New Roman" panose="02020603050405020304" pitchFamily="18" charset="0"/>
              </a:rPr>
              <a:t> </a:t>
            </a:r>
            <a:r>
              <a:rPr lang="en-US" sz="2400" b="1" i="1" dirty="0" err="1">
                <a:solidFill>
                  <a:srgbClr val="C00000"/>
                </a:solidFill>
                <a:effectLst/>
                <a:latin typeface="Times New Roman" panose="02020603050405020304" pitchFamily="18" charset="0"/>
                <a:cs typeface="Times New Roman" panose="02020603050405020304" pitchFamily="18" charset="0"/>
              </a:rPr>
              <a:t>mình</a:t>
            </a:r>
            <a:r>
              <a:rPr lang="en-US" sz="2400" b="1" i="1" dirty="0">
                <a:solidFill>
                  <a:srgbClr val="C00000"/>
                </a:solidFill>
                <a:effectLst/>
                <a:latin typeface="Times New Roman" panose="02020603050405020304" pitchFamily="18" charset="0"/>
                <a:cs typeface="Times New Roman" panose="02020603050405020304" pitchFamily="18" charset="0"/>
              </a:rPr>
              <a:t> ?</a:t>
            </a:r>
            <a:endParaRPr lang="en-US" sz="2400" b="1" i="1" dirty="0">
              <a:solidFill>
                <a:srgbClr val="C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29D8A8C-4C97-45F0-B78A-EE8409F15D8A}"/>
              </a:ext>
            </a:extLst>
          </p:cNvPr>
          <p:cNvSpPr txBox="1"/>
          <p:nvPr/>
        </p:nvSpPr>
        <p:spPr>
          <a:xfrm>
            <a:off x="243840" y="1488004"/>
            <a:ext cx="11704320" cy="4893647"/>
          </a:xfrm>
          <a:prstGeom prst="rect">
            <a:avLst/>
          </a:prstGeom>
          <a:noFill/>
        </p:spPr>
        <p:txBody>
          <a:bodyPr wrap="square">
            <a:spAutoFit/>
          </a:bodyPr>
          <a:lstStyle/>
          <a:p>
            <a:r>
              <a:rPr lang="vi-VN" sz="2400" b="1" dirty="0">
                <a:solidFill>
                  <a:srgbClr val="002060"/>
                </a:solidFill>
                <a:latin typeface="+mj-lt"/>
              </a:rPr>
              <a:t>Giống nhau:</a:t>
            </a:r>
            <a:endParaRPr lang="en-US" sz="2400" b="1" i="0" dirty="0">
              <a:solidFill>
                <a:srgbClr val="002060"/>
              </a:solidFill>
              <a:effectLst/>
              <a:latin typeface="+mj-lt"/>
            </a:endParaRPr>
          </a:p>
          <a:p>
            <a:r>
              <a:rPr lang="vi-VN" sz="2400" b="0" i="0" dirty="0">
                <a:effectLst/>
                <a:latin typeface="+mj-lt"/>
              </a:rPr>
              <a:t>a. Cuộc đời: Có thể nói nhân vật Lục Vân Tiên chính là bóng dáng cuộc đời của Nguyễn Đình Chiểu: Cả hai đều nghe tin mẹ mất trên đường đi thi, về quê chịu tang mẹ, bị đau mắt và bị mù, và bị bội hôn.</a:t>
            </a:r>
            <a:r>
              <a:rPr lang="vi-VN" sz="2400" dirty="0">
                <a:latin typeface="+mj-lt"/>
              </a:rPr>
              <a:t/>
            </a:r>
            <a:br>
              <a:rPr lang="vi-VN" sz="2400" dirty="0">
                <a:latin typeface="+mj-lt"/>
              </a:rPr>
            </a:br>
            <a:r>
              <a:rPr lang="vi-VN" sz="2400" b="0" i="0" dirty="0">
                <a:effectLst/>
                <a:latin typeface="+mj-lt"/>
              </a:rPr>
              <a:t>b. Sự nghiệp: Cả hai đều có sự nghiệp rỡ ràng: Lục Vân Tiên đỗ Trạng Nguyên, cầm quân thắng giặc. Nguyễn Đình Chiểu thì "vung bút thành thơ đuổi giặc thù" .</a:t>
            </a:r>
            <a:endParaRPr lang="en-US" sz="2400" b="0" i="0" dirty="0">
              <a:effectLst/>
              <a:latin typeface="+mj-lt"/>
            </a:endParaRPr>
          </a:p>
          <a:p>
            <a:r>
              <a:rPr lang="vi-VN" sz="2400" b="1" i="0" dirty="0">
                <a:solidFill>
                  <a:srgbClr val="002060"/>
                </a:solidFill>
                <a:effectLst/>
                <a:latin typeface="+mj-lt"/>
              </a:rPr>
              <a:t>Khác nhau</a:t>
            </a:r>
            <a:endParaRPr lang="en-US" sz="2400" b="1" i="0" dirty="0">
              <a:solidFill>
                <a:srgbClr val="002060"/>
              </a:solidFill>
              <a:effectLst/>
              <a:latin typeface="+mj-lt"/>
            </a:endParaRPr>
          </a:p>
          <a:p>
            <a:r>
              <a:rPr lang="vi-VN" sz="2400" b="0" i="0" dirty="0">
                <a:effectLst/>
                <a:latin typeface="+mj-lt"/>
              </a:rPr>
              <a:t>* Lục Vân Tiên được chữa sáng mắt, còn Nguyễn Đình Chiểu vẫn chịu cảnh "Thà đui mà giữ đạo nhà" ... Ông vẫn bị mù, về quê bốc thuốc, dạy học, liên lạc với các sĩ phu yêu nước và sáng tác thơ văn chống Pháp.</a:t>
            </a:r>
            <a:r>
              <a:rPr lang="vi-VN" sz="2400" dirty="0">
                <a:latin typeface="+mj-lt"/>
              </a:rPr>
              <a:t/>
            </a:r>
            <a:br>
              <a:rPr lang="vi-VN" sz="2400" dirty="0">
                <a:latin typeface="+mj-lt"/>
              </a:rPr>
            </a:br>
            <a:r>
              <a:rPr lang="vi-VN" sz="2400" b="0" i="0" dirty="0">
                <a:effectLst/>
                <a:latin typeface="+mj-lt"/>
              </a:rPr>
              <a:t>* Lục Vân Tiên là một nhân vật được hư cấu trong tác phẩm "Lục Vân Tiên" của Nguyễn Đình Chiểu, còn Nguyễn Đình Chiểu là một nhà thơ, nhà văn có thật trong lịch sử và Văn học Việt Nam cuối thế kỷ XIX đầu thế kỷ XX</a:t>
            </a:r>
            <a:endParaRPr lang="en-US" sz="2400" dirty="0">
              <a:latin typeface="+mj-lt"/>
            </a:endParaRPr>
          </a:p>
        </p:txBody>
      </p:sp>
    </p:spTree>
    <p:extLst>
      <p:ext uri="{BB962C8B-B14F-4D97-AF65-F5344CB8AC3E}">
        <p14:creationId xmlns:p14="http://schemas.microsoft.com/office/powerpoint/2010/main" val="4147366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arn(inVertical)">
                                      <p:cBhvr>
                                        <p:cTn id="20" dur="500"/>
                                        <p:tgtEl>
                                          <p:spTgt spid="8">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473A3B-168B-4CF7-8B0E-63C162648C8E}"/>
              </a:ext>
            </a:extLst>
          </p:cNvPr>
          <p:cNvSpPr txBox="1"/>
          <p:nvPr/>
        </p:nvSpPr>
        <p:spPr>
          <a:xfrm>
            <a:off x="182880" y="221456"/>
            <a:ext cx="11724640" cy="1077218"/>
          </a:xfrm>
          <a:prstGeom prst="rect">
            <a:avLst/>
          </a:prstGeom>
          <a:noFill/>
        </p:spPr>
        <p:txBody>
          <a:bodyPr wrap="square">
            <a:spAutoFit/>
          </a:bodyPr>
          <a:lstStyle/>
          <a:p>
            <a:pPr algn="just"/>
            <a:r>
              <a:rPr lang="en-US" sz="3200" b="1" i="1" dirty="0" err="1">
                <a:solidFill>
                  <a:srgbClr val="FF0000"/>
                </a:solidFill>
                <a:effectLst/>
                <a:latin typeface="Times New Roman" panose="02020603050405020304" pitchFamily="18" charset="0"/>
                <a:cs typeface="Times New Roman" panose="02020603050405020304" pitchFamily="18" charset="0"/>
              </a:rPr>
              <a:t>Vì</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sao</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nói</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Lục</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Vân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Tiên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cứu</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Kiều</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Nguyệt</a:t>
            </a:r>
            <a:r>
              <a:rPr lang="en-US" sz="3200" b="1" i="1" dirty="0">
                <a:solidFill>
                  <a:srgbClr val="FF0000"/>
                </a:solidFill>
                <a:effectLst/>
                <a:latin typeface="Times New Roman" panose="02020603050405020304" pitchFamily="18" charset="0"/>
                <a:cs typeface="Times New Roman" panose="02020603050405020304" pitchFamily="18" charset="0"/>
              </a:rPr>
              <a:t> Nga </a:t>
            </a:r>
            <a:r>
              <a:rPr lang="en-US" sz="3200" b="1" i="1" dirty="0" err="1">
                <a:solidFill>
                  <a:srgbClr val="FF0000"/>
                </a:solidFill>
                <a:effectLst/>
                <a:latin typeface="Times New Roman" panose="02020603050405020304" pitchFamily="18" charset="0"/>
                <a:cs typeface="Times New Roman" panose="02020603050405020304" pitchFamily="18" charset="0"/>
              </a:rPr>
              <a:t>đã</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thể</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hiện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rõ</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tính</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chất</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dân</a:t>
            </a:r>
            <a:r>
              <a:rPr lang="en-US" sz="3200" b="1" i="1" dirty="0">
                <a:solidFill>
                  <a:srgbClr val="FF0000"/>
                </a:solidFill>
                <a:effectLst/>
                <a:latin typeface="Times New Roman" panose="02020603050405020304" pitchFamily="18" charset="0"/>
                <a:cs typeface="Times New Roman" panose="02020603050405020304" pitchFamily="18" charset="0"/>
              </a:rPr>
              <a:t> </a:t>
            </a:r>
            <a:r>
              <a:rPr lang="en-US" sz="3200" b="1" i="1" dirty="0" err="1">
                <a:solidFill>
                  <a:srgbClr val="FF0000"/>
                </a:solidFill>
                <a:effectLst/>
                <a:latin typeface="Times New Roman" panose="02020603050405020304" pitchFamily="18" charset="0"/>
                <a:cs typeface="Times New Roman" panose="02020603050405020304" pitchFamily="18" charset="0"/>
              </a:rPr>
              <a:t>gian</a:t>
            </a:r>
            <a:r>
              <a:rPr lang="en-US" sz="3200" b="1" i="1" dirty="0">
                <a:solidFill>
                  <a:srgbClr val="FF0000"/>
                </a:solidFill>
                <a:effectLst/>
                <a:latin typeface="Times New Roman" panose="02020603050405020304" pitchFamily="18" charset="0"/>
                <a:cs typeface="Times New Roman" panose="02020603050405020304" pitchFamily="18" charset="0"/>
              </a:rPr>
              <a:t>.</a:t>
            </a:r>
            <a:endParaRPr lang="vi-VN" sz="3200" b="1" i="1" dirty="0">
              <a:solidFill>
                <a:srgbClr val="FF00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A78F1A4-9542-426A-A4F3-348BEA1E4937}"/>
              </a:ext>
            </a:extLst>
          </p:cNvPr>
          <p:cNvSpPr txBox="1"/>
          <p:nvPr/>
        </p:nvSpPr>
        <p:spPr>
          <a:xfrm>
            <a:off x="4800574" y="1298674"/>
            <a:ext cx="7274560" cy="5016758"/>
          </a:xfrm>
          <a:prstGeom prst="rect">
            <a:avLst/>
          </a:prstGeom>
          <a:noFill/>
        </p:spPr>
        <p:txBody>
          <a:bodyPr wrap="square">
            <a:spAutoFit/>
          </a:bodyPr>
          <a:lstStyle/>
          <a:p>
            <a:pPr algn="just"/>
            <a:r>
              <a:rPr lang="vi-VN" sz="3200" b="0" i="0" dirty="0">
                <a:effectLst/>
                <a:latin typeface="+mj-lt"/>
              </a:rPr>
              <a:t>Truyện Lục Vân Tiên cứu Kiều Nguyệt Nga đã thể hiện rõ tính chất dân gian bởi lẽ truyện có kiểu kết cấu ước lệ theo khôn mẫu của truyện truyền thống: người tốt gặp gian truân, bị kẻ xấu hãm hại nhưng được phù trợ và cứu giúp, cuối cùng được đền đáp xứng đáng, kẻ xấu bị trừng trị. Đây là loại truyện thể hiện khát vòng cháy bỏng của nhân dân: ở hiền gặp lành, cái thiện chiến thắng cái ác.</a:t>
            </a:r>
          </a:p>
        </p:txBody>
      </p:sp>
      <p:pic>
        <p:nvPicPr>
          <p:cNvPr id="9" name="Picture 8" descr="Luc Van Tien danh cuop cuu Kieu Nguyet Nga">
            <a:extLst>
              <a:ext uri="{FF2B5EF4-FFF2-40B4-BE49-F238E27FC236}">
                <a16:creationId xmlns:a16="http://schemas.microsoft.com/office/drawing/2014/main" id="{D99E4014-8335-47CF-82D9-8F62D8B99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1503680"/>
            <a:ext cx="4617694" cy="4907280"/>
          </a:xfrm>
          <a:prstGeom prst="rect">
            <a:avLst/>
          </a:prstGeom>
          <a:ln>
            <a:noFill/>
          </a:ln>
          <a:effectLst>
            <a:outerShdw dist="35921" dir="2700000" algn="ctr" rotWithShape="0">
              <a:srgbClr val="808080"/>
            </a:outerShdw>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01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350A23-921F-40C4-998E-85AE37780BBC}"/>
              </a:ext>
            </a:extLst>
          </p:cNvPr>
          <p:cNvSpPr txBox="1"/>
          <p:nvPr/>
        </p:nvSpPr>
        <p:spPr>
          <a:xfrm>
            <a:off x="182880" y="166499"/>
            <a:ext cx="11623040" cy="954107"/>
          </a:xfrm>
          <a:prstGeom prst="rect">
            <a:avLst/>
          </a:prstGeom>
          <a:noFill/>
        </p:spPr>
        <p:txBody>
          <a:bodyPr wrap="square">
            <a:spAutoFit/>
          </a:bodyPr>
          <a:lstStyle/>
          <a:p>
            <a:pPr algn="just"/>
            <a:r>
              <a:rPr lang="en-US" sz="2800" b="1" i="1" dirty="0" err="1">
                <a:solidFill>
                  <a:srgbClr val="FF0000"/>
                </a:solidFill>
                <a:effectLst/>
                <a:latin typeface="Times New Roman" panose="02020603050405020304" pitchFamily="18" charset="0"/>
                <a:cs typeface="Times New Roman" panose="02020603050405020304" pitchFamily="18" charset="0"/>
              </a:rPr>
              <a:t>Viết</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đoạn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văn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kể</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lại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cuộc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trò</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chuyện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giữa</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Kiều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Nguyệt</a:t>
            </a:r>
            <a:r>
              <a:rPr lang="en-US" sz="2800" b="1" i="1" dirty="0">
                <a:solidFill>
                  <a:srgbClr val="FF0000"/>
                </a:solidFill>
                <a:effectLst/>
                <a:latin typeface="Times New Roman" panose="02020603050405020304" pitchFamily="18" charset="0"/>
                <a:cs typeface="Times New Roman" panose="02020603050405020304" pitchFamily="18" charset="0"/>
              </a:rPr>
              <a:t> Nga </a:t>
            </a:r>
            <a:r>
              <a:rPr lang="en-US" sz="2800" b="1" i="1" dirty="0" err="1">
                <a:solidFill>
                  <a:srgbClr val="FF0000"/>
                </a:solidFill>
                <a:effectLst/>
                <a:latin typeface="Times New Roman" panose="02020603050405020304" pitchFamily="18" charset="0"/>
                <a:cs typeface="Times New Roman" panose="02020603050405020304" pitchFamily="18" charset="0"/>
              </a:rPr>
              <a:t>và</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Lục</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Vân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Tiên</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trong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đó</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sự</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dụng</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yếu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tố</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miêu</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tả</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nội</a:t>
            </a:r>
            <a:r>
              <a:rPr lang="en-US" sz="2800" b="1" i="1" dirty="0">
                <a:solidFill>
                  <a:srgbClr val="FF0000"/>
                </a:solidFill>
                <a:effectLst/>
                <a:latin typeface="Times New Roman" panose="02020603050405020304" pitchFamily="18" charset="0"/>
                <a:cs typeface="Times New Roman" panose="02020603050405020304" pitchFamily="18" charset="0"/>
              </a:rPr>
              <a:t> </a:t>
            </a:r>
            <a:r>
              <a:rPr lang="en-US" sz="2800" b="1" i="1" dirty="0" err="1">
                <a:solidFill>
                  <a:srgbClr val="FF0000"/>
                </a:solidFill>
                <a:effectLst/>
                <a:latin typeface="Times New Roman" panose="02020603050405020304" pitchFamily="18" charset="0"/>
                <a:cs typeface="Times New Roman" panose="02020603050405020304" pitchFamily="18" charset="0"/>
              </a:rPr>
              <a:t>tâm</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7" name="Picture 2" descr="Lục Vân Tiên lên lịch 2019 - Báo Phụ Nữ">
            <a:extLst>
              <a:ext uri="{FF2B5EF4-FFF2-40B4-BE49-F238E27FC236}">
                <a16:creationId xmlns:a16="http://schemas.microsoft.com/office/drawing/2014/main" id="{0E7D00A5-6505-47ED-B81A-7101E61B0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639" y="1292647"/>
            <a:ext cx="4195321" cy="52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D3E513-A5BC-4D0B-A533-530C94ECAFF4}"/>
              </a:ext>
            </a:extLst>
          </p:cNvPr>
          <p:cNvSpPr txBox="1"/>
          <p:nvPr/>
        </p:nvSpPr>
        <p:spPr>
          <a:xfrm>
            <a:off x="284480" y="1524873"/>
            <a:ext cx="7426960" cy="4832092"/>
          </a:xfrm>
          <a:prstGeom prst="rect">
            <a:avLst/>
          </a:prstGeom>
          <a:noFill/>
        </p:spPr>
        <p:txBody>
          <a:bodyPr wrap="square">
            <a:spAutoFit/>
          </a:bodyPr>
          <a:lstStyle/>
          <a:p>
            <a:pPr algn="just"/>
            <a:r>
              <a:rPr lang="vi-VN" sz="2800" b="0" i="0" dirty="0">
                <a:effectLst/>
                <a:latin typeface="+mj-lt"/>
              </a:rPr>
              <a:t>Sau một phen hoảng hốt, lũ cướp đã bị người thiếu niên đánh bại, tôi không khỏi thở phào nhẹ nhõm. May mắn thay, đã có người ra tay nghĩa hiệp tôi mới có thể bảo toàn tính mạng, bảo toàn trinh tiết này. Tôi không dám nghĩ nếu như người anh hùng đó không xuất hiện chuyện xảy ra sau đó sẽ như thế nào nữa. Hoàng hồn nhưng vẫn còn sợ hãi, tôi vẫn ngồi trong xe không dám bước ra ngoài nửa bước. Người anh hùng khôi ngô ấy tiến lại gần xe ân ần hỏi han. Tôi vô cùng cảm kích trước cử chỉ nghĩa hiệp này của chàng.</a:t>
            </a:r>
            <a:endParaRPr lang="en-US" sz="2800" dirty="0">
              <a:latin typeface="+mj-lt"/>
            </a:endParaRPr>
          </a:p>
        </p:txBody>
      </p:sp>
    </p:spTree>
    <p:extLst>
      <p:ext uri="{BB962C8B-B14F-4D97-AF65-F5344CB8AC3E}">
        <p14:creationId xmlns:p14="http://schemas.microsoft.com/office/powerpoint/2010/main" val="1721026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smtClean="0">
                <a:solidFill>
                  <a:srgbClr val="C00000"/>
                </a:solidFill>
                <a:latin typeface="Times New Roman" pitchFamily="18" charset="0"/>
                <a:cs typeface="Times New Roman" pitchFamily="18" charset="0"/>
              </a:rPr>
              <a:t>Hướng</a:t>
            </a:r>
            <a:r>
              <a:rPr lang="en-US" sz="5400" b="1" dirty="0" smtClean="0">
                <a:solidFill>
                  <a:srgbClr val="C00000"/>
                </a:solidFill>
                <a:latin typeface="Times New Roman" pitchFamily="18" charset="0"/>
                <a:cs typeface="Times New Roman" pitchFamily="18" charset="0"/>
              </a:rPr>
              <a:t> </a:t>
            </a:r>
            <a:r>
              <a:rPr lang="en-US" sz="5400" b="1" dirty="0" err="1" smtClean="0">
                <a:solidFill>
                  <a:srgbClr val="C00000"/>
                </a:solidFill>
                <a:latin typeface="Times New Roman" pitchFamily="18" charset="0"/>
                <a:cs typeface="Times New Roman" pitchFamily="18" charset="0"/>
              </a:rPr>
              <a:t>dẫn</a:t>
            </a:r>
            <a:r>
              <a:rPr lang="en-US" sz="5400" b="1" dirty="0" smtClean="0">
                <a:solidFill>
                  <a:srgbClr val="C00000"/>
                </a:solidFill>
                <a:latin typeface="Times New Roman" pitchFamily="18" charset="0"/>
                <a:cs typeface="Times New Roman" pitchFamily="18" charset="0"/>
              </a:rPr>
              <a:t> </a:t>
            </a:r>
            <a:r>
              <a:rPr lang="en-US" sz="5400" b="1" dirty="0" err="1" smtClean="0">
                <a:solidFill>
                  <a:srgbClr val="C00000"/>
                </a:solidFill>
                <a:latin typeface="Times New Roman" pitchFamily="18" charset="0"/>
                <a:cs typeface="Times New Roman" pitchFamily="18" charset="0"/>
              </a:rPr>
              <a:t>học</a:t>
            </a:r>
            <a:r>
              <a:rPr lang="en-US" sz="5400" b="1" dirty="0" smtClean="0">
                <a:solidFill>
                  <a:srgbClr val="C00000"/>
                </a:solidFill>
                <a:latin typeface="Times New Roman" pitchFamily="18" charset="0"/>
                <a:cs typeface="Times New Roman" pitchFamily="18" charset="0"/>
              </a:rPr>
              <a:t> </a:t>
            </a:r>
            <a:r>
              <a:rPr lang="en-US" sz="5400" b="1" dirty="0" err="1" smtClean="0">
                <a:solidFill>
                  <a:srgbClr val="C00000"/>
                </a:solidFill>
                <a:latin typeface="Times New Roman" pitchFamily="18" charset="0"/>
                <a:cs typeface="Times New Roman" pitchFamily="18" charset="0"/>
              </a:rPr>
              <a:t>tập</a:t>
            </a:r>
            <a:r>
              <a:rPr lang="en-US" sz="5400" b="1" dirty="0" smtClean="0">
                <a:solidFill>
                  <a:srgbClr val="C00000"/>
                </a:solidFill>
                <a:latin typeface="Times New Roman" pitchFamily="18" charset="0"/>
                <a:cs typeface="Times New Roman" pitchFamily="18" charset="0"/>
              </a:rPr>
              <a:t> ở </a:t>
            </a:r>
            <a:r>
              <a:rPr lang="en-US" sz="5400" b="1" dirty="0" err="1" smtClean="0">
                <a:solidFill>
                  <a:srgbClr val="C00000"/>
                </a:solidFill>
                <a:latin typeface="Times New Roman" pitchFamily="18" charset="0"/>
                <a:cs typeface="Times New Roman" pitchFamily="18" charset="0"/>
              </a:rPr>
              <a:t>nhà</a:t>
            </a:r>
            <a:endParaRPr lang="en-US" sz="5400" b="1" dirty="0">
              <a:solidFill>
                <a:srgbClr val="C00000"/>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772510" y="1686910"/>
            <a:ext cx="10809890" cy="4439254"/>
          </a:xfrm>
        </p:spPr>
        <p:txBody>
          <a:bodyPr>
            <a:normAutofit/>
          </a:bodyPr>
          <a:lstStyle/>
          <a:p>
            <a:pPr marL="0" indent="0">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Hoàn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thành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tập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còn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lại</a:t>
            </a:r>
            <a:r>
              <a:rPr lang="en-US" sz="4000" dirty="0" smtClean="0">
                <a:latin typeface="Times New Roman" pitchFamily="18" charset="0"/>
                <a:cs typeface="Times New Roman" pitchFamily="18" charset="0"/>
              </a:rPr>
              <a:t>.</a:t>
            </a:r>
          </a:p>
          <a:p>
            <a:pPr marL="0" indent="0">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Chuẩn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bị</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Ôn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tập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truyện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trung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đại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74560693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Văn tế nghĩa sĩ Cần Giuộc | Kiến thức Wiki | Fandom">
            <a:extLst>
              <a:ext uri="{FF2B5EF4-FFF2-40B4-BE49-F238E27FC236}">
                <a16:creationId xmlns:a16="http://schemas.microsoft.com/office/drawing/2014/main" id="{4BB1FA31-7C38-4627-B346-D1DA65D17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0314">
            <a:off x="810058" y="557222"/>
            <a:ext cx="3199116" cy="47986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8" name="Picture 6" descr="Lục Vân Tiên - THƯ VIỆN PHẬT GIÁO">
            <a:extLst>
              <a:ext uri="{FF2B5EF4-FFF2-40B4-BE49-F238E27FC236}">
                <a16:creationId xmlns:a16="http://schemas.microsoft.com/office/drawing/2014/main" id="{A260F349-423A-402D-BE70-760BF66E4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7495" y="518160"/>
            <a:ext cx="3333750" cy="487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076" name="Picture 4" descr="Hải Bác Sỹ (bcs1265) - Hồ sơ | Pinterest">
            <a:extLst>
              <a:ext uri="{FF2B5EF4-FFF2-40B4-BE49-F238E27FC236}">
                <a16:creationId xmlns:a16="http://schemas.microsoft.com/office/drawing/2014/main" id="{D917E990-819B-4E77-A850-8BB8DB693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51493">
            <a:off x="4412347" y="550174"/>
            <a:ext cx="3007981" cy="4812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 Box 19">
            <a:extLst>
              <a:ext uri="{FF2B5EF4-FFF2-40B4-BE49-F238E27FC236}">
                <a16:creationId xmlns:a16="http://schemas.microsoft.com/office/drawing/2014/main" id="{7B188349-C2EA-4108-ACD6-B9ACBD783163}"/>
              </a:ext>
            </a:extLst>
          </p:cNvPr>
          <p:cNvSpPr>
            <a:spLocks noChangeArrowheads="1"/>
          </p:cNvSpPr>
          <p:nvPr/>
        </p:nvSpPr>
        <p:spPr bwMode="auto">
          <a:xfrm>
            <a:off x="7614920" y="5816620"/>
            <a:ext cx="45059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Truyền</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bá</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đạo</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lí</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làm</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người</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
        <p:nvSpPr>
          <p:cNvPr id="8" name="Text Box 19">
            <a:extLst>
              <a:ext uri="{FF2B5EF4-FFF2-40B4-BE49-F238E27FC236}">
                <a16:creationId xmlns:a16="http://schemas.microsoft.com/office/drawing/2014/main" id="{E0FC255C-E46D-46F5-82C9-CB86554EF29D}"/>
              </a:ext>
            </a:extLst>
          </p:cNvPr>
          <p:cNvSpPr>
            <a:spLocks noChangeArrowheads="1"/>
          </p:cNvSpPr>
          <p:nvPr/>
        </p:nvSpPr>
        <p:spPr bwMode="auto">
          <a:xfrm>
            <a:off x="3576320" y="5816620"/>
            <a:ext cx="403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Truyện</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thơ</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dài</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nêu</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cao</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tinh</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thần</a:t>
            </a:r>
            <a:r>
              <a:rPr kumimoji="0" lang="en-US" altLang="en-US" sz="2800" b="1" i="1"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y </a:t>
            </a:r>
            <a:r>
              <a:rPr kumimoji="0" lang="en-US" altLang="en-US" sz="2800" b="1" i="1"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đức</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
        <p:nvSpPr>
          <p:cNvPr id="10" name="Text Box 19">
            <a:extLst>
              <a:ext uri="{FF2B5EF4-FFF2-40B4-BE49-F238E27FC236}">
                <a16:creationId xmlns:a16="http://schemas.microsoft.com/office/drawing/2014/main" id="{A52A55FA-652D-4C66-A137-2A9A8C769BF0}"/>
              </a:ext>
            </a:extLst>
          </p:cNvPr>
          <p:cNvSpPr>
            <a:spLocks noChangeArrowheads="1"/>
          </p:cNvSpPr>
          <p:nvPr/>
        </p:nvSpPr>
        <p:spPr bwMode="auto">
          <a:xfrm>
            <a:off x="218440" y="5773978"/>
            <a:ext cx="34493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Tahoma" panose="020B0604030504040204" pitchFamily="34" charset="0"/>
                <a:sym typeface="Tahoma" panose="020B0604030504040204" pitchFamily="34" charset="0"/>
              </a:defRPr>
            </a:lvl1pPr>
            <a:lvl2pPr eaLnBrk="0" hangingPunct="0">
              <a:defRPr>
                <a:solidFill>
                  <a:srgbClr val="000000"/>
                </a:solidFill>
                <a:latin typeface="Tahoma" panose="020B0604030504040204" pitchFamily="34" charset="0"/>
                <a:sym typeface="Tahoma" panose="020B0604030504040204" pitchFamily="34" charset="0"/>
              </a:defRPr>
            </a:lvl2pPr>
            <a:lvl3pPr eaLnBrk="0" hangingPunct="0">
              <a:defRPr>
                <a:solidFill>
                  <a:srgbClr val="000000"/>
                </a:solidFill>
                <a:latin typeface="Tahoma" panose="020B0604030504040204" pitchFamily="34" charset="0"/>
                <a:sym typeface="Tahoma" panose="020B0604030504040204" pitchFamily="34" charset="0"/>
              </a:defRPr>
            </a:lvl3pPr>
            <a:lvl4pPr eaLnBrk="0" hangingPunct="0">
              <a:defRPr>
                <a:solidFill>
                  <a:srgbClr val="000000"/>
                </a:solidFill>
                <a:latin typeface="Tahoma" panose="020B0604030504040204" pitchFamily="34" charset="0"/>
                <a:sym typeface="Tahoma" panose="020B0604030504040204" pitchFamily="34" charset="0"/>
              </a:defRPr>
            </a:lvl4pPr>
            <a:lvl5pPr eaLnBrk="0" hangingPunct="0">
              <a:defRPr>
                <a:solidFill>
                  <a:srgbClr val="000000"/>
                </a:solidFill>
                <a:latin typeface="Tahoma" panose="020B0604030504040204" pitchFamily="34" charset="0"/>
                <a:sym typeface="Tahoma" panose="020B0604030504040204" pitchFamily="34" charset="0"/>
              </a:defRPr>
            </a:lvl5pPr>
            <a:lvl6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6pPr>
            <a:lvl7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7pPr>
            <a:lvl8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8pPr>
            <a:lvl9pPr eaLnBrk="0" fontAlgn="base" hangingPunct="0">
              <a:spcBef>
                <a:spcPct val="0"/>
              </a:spcBef>
              <a:spcAft>
                <a:spcPct val="0"/>
              </a:spcAft>
              <a:defRPr>
                <a:solidFill>
                  <a:srgbClr val="000000"/>
                </a:solidFill>
                <a:latin typeface="Tahoma" panose="020B0604030504040204" pitchFamily="34" charset="0"/>
                <a:sym typeface="Tahoma" panose="020B060403050404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Cổ</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vũ</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lòng</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yêu</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ý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chí</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cứu</a:t>
            </a: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Tahoma" panose="020B0604030504040204" pitchFamily="34" charset="0"/>
              </a:rPr>
              <a:t>nước</a:t>
            </a:r>
            <a:endParaRPr kumimoji="0" lang="en-US" altLang="en-US" sz="2000" b="1" i="1" u="none" strike="noStrike" kern="0" cap="none" spc="0" normalizeH="0" baseline="0" noProof="0" dirty="0">
              <a:ln>
                <a:noFill/>
              </a:ln>
              <a:solidFill>
                <a:srgbClr val="002060"/>
              </a:solidFill>
              <a:effectLst/>
              <a:uLnTx/>
              <a:uFillTx/>
              <a:sym typeface="Tahoma" panose="020B0604030504040204" pitchFamily="34" charset="0"/>
            </a:endParaRPr>
          </a:p>
        </p:txBody>
      </p:sp>
    </p:spTree>
    <p:extLst>
      <p:ext uri="{BB962C8B-B14F-4D97-AF65-F5344CB8AC3E}">
        <p14:creationId xmlns:p14="http://schemas.microsoft.com/office/powerpoint/2010/main" val="4092364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wipe(down)">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Tinh thần nhân đạo nhân dân trong truyện Lục Vân Tiên | Trường THPT Vĩnh  Viễn TPHCM">
            <a:extLst>
              <a:ext uri="{FF2B5EF4-FFF2-40B4-BE49-F238E27FC236}">
                <a16:creationId xmlns:a16="http://schemas.microsoft.com/office/drawing/2014/main" id="{F227518F-FE88-4456-9637-17F4E77C6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608" y="2748253"/>
            <a:ext cx="4645970" cy="3653837"/>
          </a:xfrm>
          <a:prstGeom prst="rect">
            <a:avLst/>
          </a:prstGeom>
          <a:noFill/>
          <a:effectLst>
            <a:outerShdw blurRad="50800" dist="50800" dir="5400000" algn="ctr" rotWithShape="0">
              <a:srgbClr val="000000">
                <a:alpha val="0"/>
              </a:srgbClr>
            </a:outerShdw>
            <a:softEdge rad="12700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D67683C-15F2-4A31-A4A6-B0027F51E507}"/>
              </a:ext>
            </a:extLst>
          </p:cNvPr>
          <p:cNvSpPr/>
          <p:nvPr/>
        </p:nvSpPr>
        <p:spPr>
          <a:xfrm>
            <a:off x="416688" y="1504710"/>
            <a:ext cx="3273707" cy="4364942"/>
          </a:xfrm>
          <a:prstGeom prst="rect">
            <a:avLst/>
          </a:prstGeom>
          <a:solidFill>
            <a:srgbClr val="D3B9AA"/>
          </a:solidFill>
          <a:ln>
            <a:solidFill>
              <a:schemeClr val="bg1"/>
            </a:solidFill>
          </a:ln>
          <a:effectLst>
            <a:glow rad="127000">
              <a:schemeClr val="accent1">
                <a:alpha val="0"/>
              </a:schemeClr>
            </a:glow>
            <a:outerShdw blurRad="50800" dist="50800" dir="5400000" algn="ctr" rotWithShape="0">
              <a:srgbClr val="000000"/>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8D6EC64-6208-499B-9A49-1A9E9010EDA0}"/>
              </a:ext>
            </a:extLst>
          </p:cNvPr>
          <p:cNvSpPr txBox="1"/>
          <p:nvPr/>
        </p:nvSpPr>
        <p:spPr>
          <a:xfrm>
            <a:off x="277792" y="150471"/>
            <a:ext cx="5280805" cy="954107"/>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Truyện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thơ</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Nôm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Lục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Tiên</a:t>
            </a:r>
            <a:r>
              <a:rPr lang="en-US" sz="2800" dirty="0">
                <a:solidFill>
                  <a:srgbClr val="FF0000"/>
                </a:solidFill>
                <a:latin typeface="Times New Roman" panose="02020603050405020304" pitchFamily="18" charset="0"/>
                <a:cs typeface="Times New Roman" panose="02020603050405020304" pitchFamily="18" charset="0"/>
              </a:rPr>
              <a:t>”</a:t>
            </a:r>
          </a:p>
        </p:txBody>
      </p:sp>
      <p:pic>
        <p:nvPicPr>
          <p:cNvPr id="4098" name="Picture 2" descr="Lục Vân Tiên – Wikipedia tiếng Việt">
            <a:extLst>
              <a:ext uri="{FF2B5EF4-FFF2-40B4-BE49-F238E27FC236}">
                <a16:creationId xmlns:a16="http://schemas.microsoft.com/office/drawing/2014/main" id="{BA644E4F-8276-460C-9C55-722FF705B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29888" y="2316547"/>
            <a:ext cx="4364941" cy="327370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2FC999-B063-4D45-A7E9-7CA837EF3A48}"/>
              </a:ext>
            </a:extLst>
          </p:cNvPr>
          <p:cNvSpPr txBox="1"/>
          <p:nvPr/>
        </p:nvSpPr>
        <p:spPr>
          <a:xfrm>
            <a:off x="769146" y="6202035"/>
            <a:ext cx="2921249" cy="400110"/>
          </a:xfrm>
          <a:prstGeom prst="rect">
            <a:avLst/>
          </a:prstGeom>
          <a:noFill/>
        </p:spPr>
        <p:txBody>
          <a:bodyPr wrap="none" rtlCol="0">
            <a:spAutoFit/>
          </a:bodyPr>
          <a:lstStyle/>
          <a:p>
            <a:r>
              <a:rPr lang="en-US" sz="2000" i="1" dirty="0" err="1">
                <a:latin typeface="Times New Roman" panose="02020603050405020304" pitchFamily="18" charset="0"/>
                <a:cs typeface="Times New Roman" panose="02020603050405020304" pitchFamily="18" charset="0"/>
              </a:rPr>
              <a:t>Tác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phẩm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Vân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Tiên</a:t>
            </a:r>
            <a:r>
              <a:rPr lang="en-US" sz="2000" i="1" dirty="0">
                <a:latin typeface="Times New Roman" panose="02020603050405020304" pitchFamily="18" charset="0"/>
                <a:cs typeface="Times New Roman" panose="02020603050405020304" pitchFamily="18" charset="0"/>
              </a:rPr>
              <a:t>”</a:t>
            </a:r>
          </a:p>
        </p:txBody>
      </p:sp>
      <p:pic>
        <p:nvPicPr>
          <p:cNvPr id="4102"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1F2E774B-36E5-482F-8687-01F54DA1BF7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972883"/>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a:extLst>
              <a:ext uri="{FF2B5EF4-FFF2-40B4-BE49-F238E27FC236}">
                <a16:creationId xmlns:a16="http://schemas.microsoft.com/office/drawing/2014/main" id="{4ACB82B6-EAF8-4554-9FD8-4480D8A75AD7}"/>
              </a:ext>
            </a:extLst>
          </p:cNvPr>
          <p:cNvSpPr txBox="1">
            <a:spLocks noChangeArrowheads="1"/>
          </p:cNvSpPr>
          <p:nvPr/>
        </p:nvSpPr>
        <p:spPr bwMode="auto">
          <a:xfrm>
            <a:off x="5471505" y="3830814"/>
            <a:ext cx="3482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Dài</a:t>
            </a:r>
            <a:r>
              <a:rPr lang="en-US" altLang="en-US" sz="2800" dirty="0">
                <a:solidFill>
                  <a:srgbClr val="002060"/>
                </a:solidFill>
                <a:latin typeface="Times New Roman" panose="02020603050405020304" pitchFamily="18" charset="0"/>
              </a:rPr>
              <a:t> 2082 </a:t>
            </a:r>
            <a:r>
              <a:rPr lang="en-US" altLang="en-US" sz="2800" dirty="0" err="1">
                <a:solidFill>
                  <a:srgbClr val="002060"/>
                </a:solidFill>
                <a:latin typeface="Times New Roman" panose="02020603050405020304" pitchFamily="18" charset="0"/>
              </a:rPr>
              <a:t>câu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Lục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bát</a:t>
            </a:r>
            <a:endParaRPr lang="en-US" altLang="en-US" sz="2800" dirty="0">
              <a:solidFill>
                <a:srgbClr val="002060"/>
              </a:solidFill>
              <a:latin typeface="Times New Roman" panose="02020603050405020304" pitchFamily="18" charset="0"/>
            </a:endParaRPr>
          </a:p>
        </p:txBody>
      </p:sp>
      <p:sp>
        <p:nvSpPr>
          <p:cNvPr id="13" name="Text Box 22">
            <a:extLst>
              <a:ext uri="{FF2B5EF4-FFF2-40B4-BE49-F238E27FC236}">
                <a16:creationId xmlns:a16="http://schemas.microsoft.com/office/drawing/2014/main" id="{BCE0C1F5-F78F-46DC-9795-7467F13243BC}"/>
              </a:ext>
            </a:extLst>
          </p:cNvPr>
          <p:cNvSpPr txBox="1">
            <a:spLocks noChangeArrowheads="1"/>
          </p:cNvSpPr>
          <p:nvPr/>
        </p:nvSpPr>
        <p:spPr bwMode="auto">
          <a:xfrm>
            <a:off x="5471505" y="1403770"/>
            <a:ext cx="8218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buFontTx/>
              <a:buChar char="-"/>
            </a:pPr>
            <a:r>
              <a:rPr lang="en-US" altLang="en-US" sz="2800" dirty="0" err="1">
                <a:solidFill>
                  <a:srgbClr val="2B5481"/>
                </a:solidFill>
                <a:latin typeface="Times New Roman" panose="02020603050405020304" pitchFamily="18" charset="0"/>
              </a:rPr>
              <a:t>Viết</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vào</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đầu</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những</a:t>
            </a:r>
            <a:r>
              <a:rPr lang="en-US" altLang="en-US" sz="2800" dirty="0">
                <a:solidFill>
                  <a:srgbClr val="FFFFFF"/>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năm</a:t>
            </a:r>
            <a:r>
              <a:rPr lang="en-US" altLang="en-US" sz="2800" dirty="0">
                <a:solidFill>
                  <a:srgbClr val="2B5481"/>
                </a:solidFill>
                <a:latin typeface="Times New Roman" panose="02020603050405020304" pitchFamily="18" charset="0"/>
              </a:rPr>
              <a:t> 50 </a:t>
            </a:r>
            <a:r>
              <a:rPr lang="en-US" altLang="en-US" sz="2800" dirty="0" err="1">
                <a:solidFill>
                  <a:srgbClr val="2B5481"/>
                </a:solidFill>
                <a:latin typeface="Times New Roman" panose="02020603050405020304" pitchFamily="18" charset="0"/>
              </a:rPr>
              <a:t>của</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thế</a:t>
            </a:r>
            <a:r>
              <a:rPr lang="en-US" altLang="en-US" sz="2800" dirty="0">
                <a:solidFill>
                  <a:srgbClr val="2B5481"/>
                </a:solidFill>
                <a:latin typeface="Times New Roman" panose="02020603050405020304" pitchFamily="18" charset="0"/>
              </a:rPr>
              <a:t> </a:t>
            </a:r>
            <a:r>
              <a:rPr lang="en-US" altLang="en-US" sz="2800" dirty="0" err="1">
                <a:solidFill>
                  <a:srgbClr val="2B5481"/>
                </a:solidFill>
                <a:latin typeface="Times New Roman" panose="02020603050405020304" pitchFamily="18" charset="0"/>
              </a:rPr>
              <a:t>kỷ</a:t>
            </a:r>
            <a:r>
              <a:rPr lang="en-US" altLang="en-US" sz="2800" dirty="0">
                <a:solidFill>
                  <a:srgbClr val="2B5481"/>
                </a:solidFill>
                <a:latin typeface="Times New Roman" panose="02020603050405020304" pitchFamily="18" charset="0"/>
              </a:rPr>
              <a:t> 19. </a:t>
            </a:r>
          </a:p>
        </p:txBody>
      </p:sp>
      <p:sp>
        <p:nvSpPr>
          <p:cNvPr id="15" name="Text Box 22">
            <a:extLst>
              <a:ext uri="{FF2B5EF4-FFF2-40B4-BE49-F238E27FC236}">
                <a16:creationId xmlns:a16="http://schemas.microsoft.com/office/drawing/2014/main" id="{E156B9AC-71F6-4909-AEA0-F22DF1B79754}"/>
              </a:ext>
            </a:extLst>
          </p:cNvPr>
          <p:cNvSpPr txBox="1">
            <a:spLocks noChangeArrowheads="1"/>
          </p:cNvSpPr>
          <p:nvPr/>
        </p:nvSpPr>
        <p:spPr bwMode="auto">
          <a:xfrm>
            <a:off x="5471505" y="2238330"/>
            <a:ext cx="62073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ct val="0"/>
              </a:spcBef>
              <a:spcAft>
                <a:spcPct val="0"/>
              </a:spcAft>
              <a:buFontTx/>
              <a:buChar char="-"/>
            </a:pP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Cốt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do </a:t>
            </a:r>
            <a:r>
              <a:rPr lang="en-US" altLang="en-US" sz="2800" dirty="0" err="1">
                <a:solidFill>
                  <a:srgbClr val="002060"/>
                </a:solidFill>
                <a:latin typeface="Times New Roman" panose="02020603050405020304" pitchFamily="18" charset="0"/>
              </a:rPr>
              <a:t>nhà</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sáng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tạo</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Kết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cấu</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chương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hồi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xoay</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quanh</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diễn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biến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cuộc</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đời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những</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nhân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vật</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chính</a:t>
            </a:r>
            <a:r>
              <a:rPr lang="en-US" altLang="en-US" sz="2800" dirty="0">
                <a:solidFill>
                  <a:srgbClr val="002060"/>
                </a:solidFill>
                <a:latin typeface="Times New Roman" panose="02020603050405020304" pitchFamily="18" charset="0"/>
              </a:rPr>
              <a:t>.</a:t>
            </a:r>
          </a:p>
        </p:txBody>
      </p:sp>
      <p:pic>
        <p:nvPicPr>
          <p:cNvPr id="16"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A6CD45F9-91B0-484E-AEDF-04D41E853C2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2068317"/>
            <a:ext cx="1515946" cy="15924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81D301CF-4F47-40A5-813F-09752E2CEA7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171414" y="3175899"/>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2">
            <a:extLst>
              <a:ext uri="{FF2B5EF4-FFF2-40B4-BE49-F238E27FC236}">
                <a16:creationId xmlns:a16="http://schemas.microsoft.com/office/drawing/2014/main" id="{9BB0E6A0-8D91-45FB-9131-E6392B1CE5AD}"/>
              </a:ext>
            </a:extLst>
          </p:cNvPr>
          <p:cNvSpPr txBox="1">
            <a:spLocks noChangeArrowheads="1"/>
          </p:cNvSpPr>
          <p:nvPr/>
        </p:nvSpPr>
        <p:spPr bwMode="auto">
          <a:xfrm>
            <a:off x="5471505" y="4739542"/>
            <a:ext cx="39422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fontAlgn="base" hangingPunct="0">
              <a:spcBef>
                <a:spcPct val="0"/>
              </a:spcBef>
              <a:spcAft>
                <a:spcPct val="0"/>
              </a:spcAft>
            </a:pPr>
            <a:r>
              <a:rPr lang="en-US" altLang="en-US" sz="2800" dirty="0" err="1">
                <a:solidFill>
                  <a:srgbClr val="002060"/>
                </a:solidFill>
                <a:latin typeface="Times New Roman" panose="02020603050405020304" pitchFamily="18" charset="0"/>
              </a:rPr>
              <a:t>Thể</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loại</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Truyện</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thơ</a:t>
            </a:r>
            <a:r>
              <a:rPr lang="en-US" altLang="en-US" sz="2800" dirty="0">
                <a:solidFill>
                  <a:srgbClr val="002060"/>
                </a:solidFill>
                <a:latin typeface="Times New Roman" panose="02020603050405020304" pitchFamily="18" charset="0"/>
              </a:rPr>
              <a:t> </a:t>
            </a:r>
            <a:r>
              <a:rPr lang="en-US" altLang="en-US" sz="2800" dirty="0" err="1">
                <a:solidFill>
                  <a:srgbClr val="002060"/>
                </a:solidFill>
                <a:latin typeface="Times New Roman" panose="02020603050405020304" pitchFamily="18" charset="0"/>
              </a:rPr>
              <a:t>Nôm</a:t>
            </a:r>
            <a:endParaRPr lang="en-US" altLang="en-US" sz="2800" dirty="0">
              <a:solidFill>
                <a:srgbClr val="002060"/>
              </a:solidFill>
              <a:latin typeface="Times New Roman" panose="02020603050405020304" pitchFamily="18" charset="0"/>
            </a:endParaRPr>
          </a:p>
        </p:txBody>
      </p:sp>
      <p:pic>
        <p:nvPicPr>
          <p:cNvPr id="21" name="Picture 6" descr="Hình ảnh Phim Hoạt Hình Vẽ Tay Cầm Bút Minh Họa Dễ Thương, Cầm Bút, Tinh  Tế, Thiết Kế miễn phí tải tập tin PNG PSDComment và Vector">
            <a:extLst>
              <a:ext uri="{FF2B5EF4-FFF2-40B4-BE49-F238E27FC236}">
                <a16:creationId xmlns:a16="http://schemas.microsoft.com/office/drawing/2014/main" id="{BCCA2F84-E340-4E64-A2A7-77DF772F13F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232513" y="4271333"/>
            <a:ext cx="1515946" cy="15924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E828BB1-59E2-4B14-8567-5C378A7F8BFD}"/>
              </a:ext>
            </a:extLst>
          </p:cNvPr>
          <p:cNvSpPr/>
          <p:nvPr/>
        </p:nvSpPr>
        <p:spPr>
          <a:xfrm>
            <a:off x="4326492" y="5992094"/>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32A850-914F-4216-A77D-3F68A85F4E0D}"/>
              </a:ext>
            </a:extLst>
          </p:cNvPr>
          <p:cNvSpPr/>
          <p:nvPr/>
        </p:nvSpPr>
        <p:spPr>
          <a:xfrm>
            <a:off x="9534684" y="0"/>
            <a:ext cx="2611018" cy="287553"/>
          </a:xfrm>
          <a:prstGeom prst="rect">
            <a:avLst/>
          </a:prstGeom>
          <a:solidFill>
            <a:schemeClr val="accent2">
              <a:lumMod val="20000"/>
              <a:lumOff val="80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p:cNvSpPr txBox="1"/>
          <p:nvPr/>
        </p:nvSpPr>
        <p:spPr>
          <a:xfrm>
            <a:off x="5943600" y="287553"/>
            <a:ext cx="5295900" cy="954107"/>
          </a:xfrm>
          <a:prstGeom prst="rect">
            <a:avLst/>
          </a:prstGeom>
          <a:noFill/>
        </p:spPr>
        <p:txBody>
          <a:bodyPr wrap="square" rtlCol="0">
            <a:spAutoFit/>
          </a:bodyPr>
          <a:lstStyle/>
          <a:p>
            <a:r>
              <a:rPr lang="en-US" sz="2800" dirty="0" smtClean="0">
                <a:solidFill>
                  <a:srgbClr val="C00000"/>
                </a:solidFill>
                <a:latin typeface="Times New Roman" pitchFamily="18" charset="0"/>
                <a:cs typeface="Times New Roman" pitchFamily="18" charset="0"/>
              </a:rPr>
              <a:t>?</a:t>
            </a:r>
            <a:r>
              <a:rPr lang="en-US" sz="2800" dirty="0" err="1" smtClean="0">
                <a:solidFill>
                  <a:srgbClr val="C00000"/>
                </a:solidFill>
                <a:latin typeface="Times New Roman" pitchFamily="18" charset="0"/>
                <a:cs typeface="Times New Roman" pitchFamily="18" charset="0"/>
              </a:rPr>
              <a:t>Trình</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bày</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những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hiểu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biết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của</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em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về</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tác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phẩm</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Lục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Vân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Tiên</a:t>
            </a:r>
            <a:r>
              <a:rPr lang="en-US" sz="2800" dirty="0" smtClean="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6370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1" nodeType="clickEffect">
                                  <p:stCondLst>
                                    <p:cond delay="0"/>
                                  </p:stCondLst>
                                  <p:childTnLst>
                                    <p:animEffect transition="out" filter="circle(out)">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animEffect transition="in" filter="wipe(down)">
                                      <p:cBhvr>
                                        <p:cTn id="28" dur="500"/>
                                        <p:tgtEl>
                                          <p:spTgt spid="409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102"/>
                                        </p:tgtEl>
                                        <p:attrNameLst>
                                          <p:attrName>style.visibility</p:attrName>
                                        </p:attrNameLst>
                                      </p:cBhvr>
                                      <p:to>
                                        <p:strVal val="visible"/>
                                      </p:to>
                                    </p:set>
                                    <p:animEffect transition="in" filter="wipe(down)">
                                      <p:cBhvr>
                                        <p:cTn id="39" dur="500"/>
                                        <p:tgtEl>
                                          <p:spTgt spid="410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2" grpId="0"/>
      <p:bldP spid="13" grpId="0"/>
      <p:bldP spid="15" grpId="0"/>
      <p:bldP spid="20" grpId="0"/>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ục Vân Tiên cứu Kiều Nguyệt Nga (Ngữ văn 9) - YouTube">
            <a:extLst>
              <a:ext uri="{FF2B5EF4-FFF2-40B4-BE49-F238E27FC236}">
                <a16:creationId xmlns:a16="http://schemas.microsoft.com/office/drawing/2014/main" id="{3947D0A4-FE3C-4504-812C-7AE2B3F07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7" t="13532" r="3111" b="25033"/>
          <a:stretch/>
        </p:blipFill>
        <p:spPr bwMode="auto">
          <a:xfrm>
            <a:off x="223005" y="0"/>
            <a:ext cx="5759647" cy="274463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5124" name="Picture 4" descr="Soạn bài Lục Vân Tiên gặp nạn ( trích Lục Vân Tiên của Nguyễn Đình Chiểu) -  Nhóm Những Ước Mơ Xanh">
            <a:extLst>
              <a:ext uri="{FF2B5EF4-FFF2-40B4-BE49-F238E27FC236}">
                <a16:creationId xmlns:a16="http://schemas.microsoft.com/office/drawing/2014/main" id="{0B167447-CDBC-43B8-9D4D-EFE854C04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452" y="0"/>
            <a:ext cx="4955543" cy="294599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5126" name="Picture 6" descr="Top 10 Bài văn phân tích đoạn trích &quot;Lục Vân Tiên cứu Kiều Nguyệt Nga&quot; của  Nguyễn Đình Chiểu - Toplist.vn">
            <a:extLst>
              <a:ext uri="{FF2B5EF4-FFF2-40B4-BE49-F238E27FC236}">
                <a16:creationId xmlns:a16="http://schemas.microsoft.com/office/drawing/2014/main" id="{46313ED3-BFE7-4206-B68B-243A04463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52" y="3499656"/>
            <a:ext cx="6064547" cy="2525244"/>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5128" name="Picture 8" descr="HƯỚNG DẪN Cách phân tích Lục Vân Tiên cứu Kiều Nguyệt Nga">
            <a:extLst>
              <a:ext uri="{FF2B5EF4-FFF2-40B4-BE49-F238E27FC236}">
                <a16:creationId xmlns:a16="http://schemas.microsoft.com/office/drawing/2014/main" id="{0A3D04E8-F6D7-4B80-AD3A-CCAC40C6BC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585"/>
          <a:stretch/>
        </p:blipFill>
        <p:spPr bwMode="auto">
          <a:xfrm>
            <a:off x="6497802" y="3126594"/>
            <a:ext cx="5621040" cy="3045898"/>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Block Arc 3">
            <a:extLst>
              <a:ext uri="{FF2B5EF4-FFF2-40B4-BE49-F238E27FC236}">
                <a16:creationId xmlns:a16="http://schemas.microsoft.com/office/drawing/2014/main" id="{DDD640D0-4866-4C5D-8F52-5BB8B49060E1}"/>
              </a:ext>
            </a:extLst>
          </p:cNvPr>
          <p:cNvSpPr/>
          <p:nvPr/>
        </p:nvSpPr>
        <p:spPr>
          <a:xfrm rot="18742823">
            <a:off x="4462741" y="228002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7A093EDA-3CBD-4899-B8EB-233263412307}"/>
              </a:ext>
            </a:extLst>
          </p:cNvPr>
          <p:cNvSpPr/>
          <p:nvPr/>
        </p:nvSpPr>
        <p:spPr>
          <a:xfrm rot="2929692">
            <a:off x="6590661" y="228002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29D02317-DD24-40BF-9AA3-BE7558C4C8B2}"/>
              </a:ext>
            </a:extLst>
          </p:cNvPr>
          <p:cNvSpPr/>
          <p:nvPr/>
        </p:nvSpPr>
        <p:spPr>
          <a:xfrm rot="8744937">
            <a:off x="6585647" y="341544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id="{81C01948-F243-4546-93F9-AE9D59EE4F1F}"/>
              </a:ext>
            </a:extLst>
          </p:cNvPr>
          <p:cNvSpPr/>
          <p:nvPr/>
        </p:nvSpPr>
        <p:spPr>
          <a:xfrm rot="12680442">
            <a:off x="4489345" y="3415443"/>
            <a:ext cx="856527" cy="706056"/>
          </a:xfrm>
          <a:prstGeom prst="blockArc">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A3E47C1-1390-4FD0-BFC5-61D1CFB5483A}"/>
              </a:ext>
            </a:extLst>
          </p:cNvPr>
          <p:cNvSpPr txBox="1"/>
          <p:nvPr/>
        </p:nvSpPr>
        <p:spPr>
          <a:xfrm>
            <a:off x="4908269" y="2541819"/>
            <a:ext cx="2105641" cy="584775"/>
          </a:xfrm>
          <a:prstGeom prst="rect">
            <a:avLst/>
          </a:prstGeom>
          <a:noFill/>
        </p:spPr>
        <p:txBody>
          <a:bodyPr wrap="none" rtlCol="0">
            <a:spAutoFit/>
          </a:bodyPr>
          <a:lstStyle/>
          <a:p>
            <a:r>
              <a:rPr lang="en-US"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TÓM TẮT</a:t>
            </a:r>
          </a:p>
        </p:txBody>
      </p:sp>
      <p:sp>
        <p:nvSpPr>
          <p:cNvPr id="9" name="TextBox 8">
            <a:extLst>
              <a:ext uri="{FF2B5EF4-FFF2-40B4-BE49-F238E27FC236}">
                <a16:creationId xmlns:a16="http://schemas.microsoft.com/office/drawing/2014/main" id="{81BD305B-A4F3-49C8-BD2D-573200960FF0}"/>
              </a:ext>
            </a:extLst>
          </p:cNvPr>
          <p:cNvSpPr txBox="1"/>
          <p:nvPr/>
        </p:nvSpPr>
        <p:spPr>
          <a:xfrm>
            <a:off x="4732457" y="3083190"/>
            <a:ext cx="2585451" cy="523220"/>
          </a:xfrm>
          <a:prstGeom prst="rect">
            <a:avLst/>
          </a:prstGeom>
          <a:noFill/>
        </p:spPr>
        <p:txBody>
          <a:bodyPr wrap="none" rtlCol="0">
            <a:spAutoFit/>
          </a:bodyPr>
          <a:lstStyle/>
          <a:p>
            <a:r>
              <a:rPr lang="en-US" sz="2800" b="1" i="1" dirty="0">
                <a:solidFill>
                  <a:srgbClr val="002060"/>
                </a:solidFill>
                <a:latin typeface="Times New Roman" panose="02020603050405020304" pitchFamily="18" charset="0"/>
                <a:cs typeface="Times New Roman" panose="02020603050405020304" pitchFamily="18" charset="0"/>
              </a:rPr>
              <a:t>“</a:t>
            </a:r>
            <a:r>
              <a:rPr lang="en-US" sz="2800" b="1" i="1" dirty="0" err="1">
                <a:solidFill>
                  <a:srgbClr val="002060"/>
                </a:solidFill>
                <a:latin typeface="Times New Roman" panose="02020603050405020304" pitchFamily="18" charset="0"/>
                <a:cs typeface="Times New Roman" panose="02020603050405020304" pitchFamily="18" charset="0"/>
              </a:rPr>
              <a:t>Lục</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Vân</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Tiên</a:t>
            </a:r>
            <a:r>
              <a:rPr lang="en-US" sz="2800" b="1" i="1" dirty="0">
                <a:solidFill>
                  <a:srgbClr val="002060"/>
                </a:solidFill>
                <a:latin typeface="Times New Roman" panose="02020603050405020304" pitchFamily="18" charset="0"/>
                <a:cs typeface="Times New Roman" panose="02020603050405020304" pitchFamily="18" charset="0"/>
              </a:rPr>
              <a:t>”</a:t>
            </a:r>
          </a:p>
        </p:txBody>
      </p:sp>
      <p:sp>
        <p:nvSpPr>
          <p:cNvPr id="11" name="Rectangle 4">
            <a:extLst>
              <a:ext uri="{FF2B5EF4-FFF2-40B4-BE49-F238E27FC236}">
                <a16:creationId xmlns:a16="http://schemas.microsoft.com/office/drawing/2014/main" id="{EEED5986-74E9-4EFD-A4CD-79EF12F2E93B}"/>
              </a:ext>
            </a:extLst>
          </p:cNvPr>
          <p:cNvSpPr>
            <a:spLocks noChangeArrowheads="1"/>
          </p:cNvSpPr>
          <p:nvPr/>
        </p:nvSpPr>
        <p:spPr bwMode="auto">
          <a:xfrm>
            <a:off x="-440813" y="2549945"/>
            <a:ext cx="5261176" cy="83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đánh</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cướp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a:t>
            </a:r>
          </a:p>
        </p:txBody>
      </p:sp>
      <p:sp>
        <p:nvSpPr>
          <p:cNvPr id="12" name="Rectangle 4">
            <a:extLst>
              <a:ext uri="{FF2B5EF4-FFF2-40B4-BE49-F238E27FC236}">
                <a16:creationId xmlns:a16="http://schemas.microsoft.com/office/drawing/2014/main" id="{8115119C-801B-4525-8862-E6E483D18519}"/>
              </a:ext>
            </a:extLst>
          </p:cNvPr>
          <p:cNvSpPr>
            <a:spLocks noChangeArrowheads="1"/>
          </p:cNvSpPr>
          <p:nvPr/>
        </p:nvSpPr>
        <p:spPr bwMode="auto">
          <a:xfrm>
            <a:off x="6975437" y="5674475"/>
            <a:ext cx="514340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lại</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sum </a:t>
            </a:r>
            <a:r>
              <a:rPr lang="en-US" sz="2600" b="1" i="1" dirty="0" err="1">
                <a:solidFill>
                  <a:srgbClr val="0033CC"/>
                </a:solidFill>
                <a:latin typeface="Times New Roman" pitchFamily="18" charset="0"/>
              </a:rPr>
              <a:t>vầy</a:t>
            </a:r>
            <a:r>
              <a:rPr lang="en-US" sz="2600" b="1" i="1" dirty="0">
                <a:solidFill>
                  <a:srgbClr val="0033CC"/>
                </a:solidFill>
                <a:latin typeface="Times New Roman" pitchFamily="18" charset="0"/>
              </a:rPr>
              <a:t>.</a:t>
            </a:r>
          </a:p>
        </p:txBody>
      </p:sp>
      <p:sp>
        <p:nvSpPr>
          <p:cNvPr id="14" name="Rectangle 4">
            <a:extLst>
              <a:ext uri="{FF2B5EF4-FFF2-40B4-BE49-F238E27FC236}">
                <a16:creationId xmlns:a16="http://schemas.microsoft.com/office/drawing/2014/main" id="{A230B3D3-CA7A-4AEE-AF3C-6B07C678DE5C}"/>
              </a:ext>
            </a:extLst>
          </p:cNvPr>
          <p:cNvSpPr>
            <a:spLocks noChangeArrowheads="1"/>
          </p:cNvSpPr>
          <p:nvPr/>
        </p:nvSpPr>
        <p:spPr bwMode="auto">
          <a:xfrm>
            <a:off x="8026016" y="2590316"/>
            <a:ext cx="3832045" cy="58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err="1">
                <a:solidFill>
                  <a:srgbClr val="0033CC"/>
                </a:solidFill>
                <a:latin typeface="Times New Roman" pitchFamily="18" charset="0"/>
              </a:rPr>
              <a:t>Lục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Vân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Tiên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nạn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được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r>
              <a:rPr lang="en-US" sz="2600" b="1" i="1" dirty="0">
                <a:solidFill>
                  <a:srgbClr val="0033CC"/>
                </a:solidFill>
                <a:latin typeface="Times New Roman" pitchFamily="18" charset="0"/>
              </a:rPr>
              <a:t>.</a:t>
            </a:r>
          </a:p>
        </p:txBody>
      </p:sp>
      <p:sp>
        <p:nvSpPr>
          <p:cNvPr id="16" name="Rectangle 4">
            <a:extLst>
              <a:ext uri="{FF2B5EF4-FFF2-40B4-BE49-F238E27FC236}">
                <a16:creationId xmlns:a16="http://schemas.microsoft.com/office/drawing/2014/main" id="{2B032BF7-A720-41F4-912F-71D1E6FEB772}"/>
              </a:ext>
            </a:extLst>
          </p:cNvPr>
          <p:cNvSpPr>
            <a:spLocks noChangeArrowheads="1"/>
          </p:cNvSpPr>
          <p:nvPr/>
        </p:nvSpPr>
        <p:spPr bwMode="auto">
          <a:xfrm>
            <a:off x="-79677" y="5674475"/>
            <a:ext cx="481213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buClr>
                <a:srgbClr val="00CCFF"/>
              </a:buClr>
              <a:buSzPct val="65000"/>
              <a:buFont typeface="Wingdings" pitchFamily="2" charset="2"/>
              <a:buNone/>
              <a:defRPr/>
            </a:pP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Kiều</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Nguyệt</a:t>
            </a:r>
            <a:r>
              <a:rPr lang="en-US" sz="2600" b="1" i="1" dirty="0">
                <a:solidFill>
                  <a:srgbClr val="0033CC"/>
                </a:solidFill>
                <a:latin typeface="Times New Roman" pitchFamily="18" charset="0"/>
              </a:rPr>
              <a:t> Nga </a:t>
            </a:r>
            <a:r>
              <a:rPr lang="en-US" sz="2600" b="1" i="1" dirty="0" err="1">
                <a:solidFill>
                  <a:srgbClr val="0033CC"/>
                </a:solidFill>
                <a:latin typeface="Times New Roman" pitchFamily="18" charset="0"/>
              </a:rPr>
              <a:t>gặp</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nạn</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và</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được</a:t>
            </a:r>
            <a:r>
              <a:rPr lang="en-US" sz="2600" b="1" i="1" dirty="0">
                <a:solidFill>
                  <a:srgbClr val="0033CC"/>
                </a:solidFill>
                <a:latin typeface="Times New Roman" pitchFamily="18" charset="0"/>
              </a:rPr>
              <a:t> </a:t>
            </a:r>
            <a:r>
              <a:rPr lang="en-US" sz="2600" b="1" i="1" dirty="0" err="1">
                <a:solidFill>
                  <a:srgbClr val="0033CC"/>
                </a:solidFill>
                <a:latin typeface="Times New Roman" pitchFamily="18" charset="0"/>
              </a:rPr>
              <a:t>cứu</a:t>
            </a:r>
            <a:endParaRPr lang="en-US" sz="2600" b="1" i="1" dirty="0">
              <a:solidFill>
                <a:srgbClr val="0033CC"/>
              </a:solidFill>
              <a:latin typeface="Times New Roman" pitchFamily="18" charset="0"/>
            </a:endParaRPr>
          </a:p>
          <a:p>
            <a:pPr marL="342900" indent="-342900" algn="ctr" fontAlgn="base">
              <a:spcBef>
                <a:spcPct val="20000"/>
              </a:spcBef>
              <a:spcAft>
                <a:spcPct val="0"/>
              </a:spcAft>
              <a:buClr>
                <a:srgbClr val="00CCFF"/>
              </a:buClr>
              <a:buSzPct val="65000"/>
              <a:buFont typeface="Wingdings" pitchFamily="2" charset="2"/>
              <a:buNone/>
              <a:defRPr/>
            </a:pPr>
            <a:endParaRPr lang="en-US" sz="2800" b="1" i="1" dirty="0">
              <a:solidFill>
                <a:srgbClr val="0033CC"/>
              </a:solidFill>
              <a:latin typeface="Times New Roman" pitchFamily="18" charset="0"/>
            </a:endParaRPr>
          </a:p>
        </p:txBody>
      </p:sp>
    </p:spTree>
    <p:extLst>
      <p:ext uri="{BB962C8B-B14F-4D97-AF65-F5344CB8AC3E}">
        <p14:creationId xmlns:p14="http://schemas.microsoft.com/office/powerpoint/2010/main" val="2253368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wipe(down)">
                                      <p:cBhvr>
                                        <p:cTn id="18" dur="500"/>
                                        <p:tgtEl>
                                          <p:spTgt spid="51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nodeType="withEffect">
                                  <p:stCondLst>
                                    <p:cond delay="0"/>
                                  </p:stCondLst>
                                  <p:childTnLst>
                                    <p:set>
                                      <p:cBhvr>
                                        <p:cTn id="31" dur="1" fill="hold">
                                          <p:stCondLst>
                                            <p:cond delay="0"/>
                                          </p:stCondLst>
                                        </p:cTn>
                                        <p:tgtEl>
                                          <p:spTgt spid="5124"/>
                                        </p:tgtEl>
                                        <p:attrNameLst>
                                          <p:attrName>style.visibility</p:attrName>
                                        </p:attrNameLst>
                                      </p:cBhvr>
                                      <p:to>
                                        <p:strVal val="visible"/>
                                      </p:to>
                                    </p:set>
                                    <p:animEffect transition="in" filter="wipe(down)">
                                      <p:cBhvr>
                                        <p:cTn id="32" dur="5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126"/>
                                        </p:tgtEl>
                                        <p:attrNameLst>
                                          <p:attrName>style.visibility</p:attrName>
                                        </p:attrNameLst>
                                      </p:cBhvr>
                                      <p:to>
                                        <p:strVal val="visible"/>
                                      </p:to>
                                    </p:set>
                                    <p:animEffect transition="in" filter="wipe(down)">
                                      <p:cBhvr>
                                        <p:cTn id="37" dur="500"/>
                                        <p:tgtEl>
                                          <p:spTgt spid="512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par>
                                <p:cTn id="49" presetID="22" presetClass="entr" presetSubtype="4" fill="hold" nodeType="withEffect">
                                  <p:stCondLst>
                                    <p:cond delay="0"/>
                                  </p:stCondLst>
                                  <p:childTnLst>
                                    <p:set>
                                      <p:cBhvr>
                                        <p:cTn id="50" dur="1" fill="hold">
                                          <p:stCondLst>
                                            <p:cond delay="0"/>
                                          </p:stCondLst>
                                        </p:cTn>
                                        <p:tgtEl>
                                          <p:spTgt spid="5128"/>
                                        </p:tgtEl>
                                        <p:attrNameLst>
                                          <p:attrName>style.visibility</p:attrName>
                                        </p:attrNameLst>
                                      </p:cBhvr>
                                      <p:to>
                                        <p:strVal val="visible"/>
                                      </p:to>
                                    </p:set>
                                    <p:animEffect transition="in" filter="wipe(down)">
                                      <p:cBhvr>
                                        <p:cTn id="51" dur="500"/>
                                        <p:tgtEl>
                                          <p:spTgt spid="512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1"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ân tích bài thơ: Lục Vân Tiên cứu Kiều Nguyệt Nga - Nguyễn Đình Chiểu -  Sách Giải">
            <a:extLst>
              <a:ext uri="{FF2B5EF4-FFF2-40B4-BE49-F238E27FC236}">
                <a16:creationId xmlns:a16="http://schemas.microsoft.com/office/drawing/2014/main" id="{A9C6527D-85BF-40B2-AED5-2185AF5F4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422" y="95341"/>
            <a:ext cx="3635197" cy="31346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descr="Phân tích Lục Vân Tiên cứu Kiều Nguyệt Nga (14 mẫu) - Văn 9">
            <a:extLst>
              <a:ext uri="{FF2B5EF4-FFF2-40B4-BE49-F238E27FC236}">
                <a16:creationId xmlns:a16="http://schemas.microsoft.com/office/drawing/2014/main" id="{403F550B-ED31-4D62-A1AD-64952B870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75" y="3867405"/>
            <a:ext cx="2922270" cy="2717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rrow: Pentagon 3">
            <a:extLst>
              <a:ext uri="{FF2B5EF4-FFF2-40B4-BE49-F238E27FC236}">
                <a16:creationId xmlns:a16="http://schemas.microsoft.com/office/drawing/2014/main" id="{DFC8DEE5-7DA8-46D5-B8DA-261CE9E34A84}"/>
              </a:ext>
            </a:extLst>
          </p:cNvPr>
          <p:cNvSpPr/>
          <p:nvPr/>
        </p:nvSpPr>
        <p:spPr>
          <a:xfrm>
            <a:off x="0" y="137160"/>
            <a:ext cx="7040880" cy="1310640"/>
          </a:xfrm>
          <a:prstGeom prst="homePlat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Times New Roman" panose="02020603050405020304" pitchFamily="18" charset="0"/>
                <a:cs typeface="Times New Roman" panose="02020603050405020304" pitchFamily="18" charset="0"/>
              </a:rPr>
              <a:t>b. </a:t>
            </a:r>
            <a:r>
              <a:rPr lang="en-US" sz="3200" i="1" dirty="0" err="1">
                <a:latin typeface="Times New Roman" panose="02020603050405020304" pitchFamily="18" charset="0"/>
                <a:cs typeface="Times New Roman" panose="02020603050405020304" pitchFamily="18" charset="0"/>
              </a:rPr>
              <a:t>Đoạn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trích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cứu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Nguyệt</a:t>
            </a:r>
            <a:r>
              <a:rPr lang="en-US" sz="3200" i="1" dirty="0">
                <a:latin typeface="Times New Roman" panose="02020603050405020304" pitchFamily="18" charset="0"/>
                <a:cs typeface="Times New Roman" panose="02020603050405020304" pitchFamily="18" charset="0"/>
              </a:rPr>
              <a:t> Nga”</a:t>
            </a:r>
          </a:p>
        </p:txBody>
      </p:sp>
      <p:pic>
        <p:nvPicPr>
          <p:cNvPr id="6150"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3D7D22D6-F4C9-4A17-8D2B-6E1334262D1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0" y="923081"/>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5AAF3B-9BE8-41FF-8D23-7881CD6FE447}"/>
              </a:ext>
            </a:extLst>
          </p:cNvPr>
          <p:cNvSpPr txBox="1"/>
          <p:nvPr/>
        </p:nvSpPr>
        <p:spPr>
          <a:xfrm>
            <a:off x="1266894" y="2122862"/>
            <a:ext cx="3180679"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Vị</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trí</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trích</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70D7F92-C3DD-4B17-A530-5D3A32DE6C1B}"/>
              </a:ext>
            </a:extLst>
          </p:cNvPr>
          <p:cNvSpPr txBox="1"/>
          <p:nvPr/>
        </p:nvSpPr>
        <p:spPr>
          <a:xfrm>
            <a:off x="1266894" y="2645188"/>
            <a:ext cx="4884671"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Nằm</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phần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đầu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phẩm</a:t>
            </a:r>
            <a:r>
              <a:rPr lang="en-US" sz="3200" i="1"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174292EC-55F3-4D19-B18A-6D2D9D20CDB2}"/>
              </a:ext>
            </a:extLst>
          </p:cNvPr>
          <p:cNvSpPr/>
          <p:nvPr/>
        </p:nvSpPr>
        <p:spPr>
          <a:xfrm flipV="1">
            <a:off x="4516055" y="3562884"/>
            <a:ext cx="3159889" cy="6480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6" descr="Hình ảnh Logo Ngôi Sao Và Mẫu Thiết Kế Biểu Tượng Mẫu Thiết Kế Logo Miễn  Phí, Ngôi Sao Clipart, Biểu Tượng Ngôi Sao, Dấu Hiệu Biểu Tượng Vector và  PNG với">
            <a:extLst>
              <a:ext uri="{FF2B5EF4-FFF2-40B4-BE49-F238E27FC236}">
                <a16:creationId xmlns:a16="http://schemas.microsoft.com/office/drawing/2014/main" id="{6E792502-E55B-486A-B29D-1BE3CDEDFD97}"/>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436086" y="2706511"/>
            <a:ext cx="2428947" cy="25059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3B76E06-867C-466B-9EAB-38471A30AAED}"/>
              </a:ext>
            </a:extLst>
          </p:cNvPr>
          <p:cNvSpPr txBox="1"/>
          <p:nvPr/>
        </p:nvSpPr>
        <p:spPr>
          <a:xfrm>
            <a:off x="3725988" y="3905025"/>
            <a:ext cx="2896947"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Bố</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cục</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phần</a:t>
            </a:r>
            <a:r>
              <a:rPr lang="en-US" sz="3200" b="1" dirty="0">
                <a:solidFill>
                  <a:srgbClr val="002060"/>
                </a:solidFill>
                <a:latin typeface="Times New Roman" panose="02020603050405020304" pitchFamily="18" charset="0"/>
                <a:cs typeface="Times New Roman" panose="02020603050405020304" pitchFamily="18" charset="0"/>
              </a:rPr>
              <a:t> </a:t>
            </a:r>
          </a:p>
        </p:txBody>
      </p:sp>
      <p:sp>
        <p:nvSpPr>
          <p:cNvPr id="13" name="Rectangle 26">
            <a:extLst>
              <a:ext uri="{FF2B5EF4-FFF2-40B4-BE49-F238E27FC236}">
                <a16:creationId xmlns:a16="http://schemas.microsoft.com/office/drawing/2014/main" id="{1E57ADFD-3B90-4BFA-A1A7-89AA1E9E11D8}"/>
              </a:ext>
            </a:extLst>
          </p:cNvPr>
          <p:cNvSpPr>
            <a:spLocks noChangeArrowheads="1"/>
          </p:cNvSpPr>
          <p:nvPr/>
        </p:nvSpPr>
        <p:spPr bwMode="auto">
          <a:xfrm>
            <a:off x="3650559" y="4520407"/>
            <a:ext cx="8145201"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0" fontAlgn="base" hangingPunct="0">
              <a:spcBef>
                <a:spcPts val="600"/>
              </a:spcBef>
              <a:spcAft>
                <a:spcPts val="600"/>
              </a:spcAft>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Đoạn</a:t>
            </a:r>
            <a:r>
              <a:rPr lang="en-US" altLang="en-US" sz="2800" i="1" dirty="0">
                <a:latin typeface="Times New Roman" panose="02020603050405020304" pitchFamily="18" charset="0"/>
              </a:rPr>
              <a:t> 1 (14 </a:t>
            </a:r>
            <a:r>
              <a:rPr lang="en-US" altLang="en-US" sz="2800" i="1" dirty="0" err="1">
                <a:latin typeface="Times New Roman" panose="02020603050405020304" pitchFamily="18" charset="0"/>
              </a:rPr>
              <a:t>câu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Lục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Vân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đánh</a:t>
            </a:r>
            <a:r>
              <a:rPr lang="en-US" altLang="en-US" sz="2800" i="1" dirty="0">
                <a:latin typeface="Times New Roman" panose="02020603050405020304" pitchFamily="18" charset="0"/>
              </a:rPr>
              <a:t> tan </a:t>
            </a:r>
            <a:r>
              <a:rPr lang="en-US" altLang="en-US" sz="2800" i="1" dirty="0" err="1">
                <a:latin typeface="Times New Roman" panose="02020603050405020304" pitchFamily="18" charset="0"/>
              </a:rPr>
              <a:t>bọn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cướp</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diệt</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cầm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đầu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Phong</a:t>
            </a:r>
            <a:r>
              <a:rPr lang="en-US" altLang="en-US" sz="2800" i="1" dirty="0">
                <a:latin typeface="Times New Roman" panose="02020603050405020304" pitchFamily="18" charset="0"/>
              </a:rPr>
              <a:t> Lai.</a:t>
            </a:r>
          </a:p>
          <a:p>
            <a:pPr algn="just" eaLnBrk="0" fontAlgn="base" hangingPunct="0">
              <a:spcBef>
                <a:spcPts val="600"/>
              </a:spcBef>
              <a:spcAft>
                <a:spcPts val="600"/>
              </a:spcAft>
              <a:buFontTx/>
              <a:buChar char="-"/>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Đoạn</a:t>
            </a:r>
            <a:r>
              <a:rPr lang="en-US" altLang="en-US" sz="2800" i="1" dirty="0">
                <a:latin typeface="Times New Roman" panose="02020603050405020304" pitchFamily="18" charset="0"/>
              </a:rPr>
              <a:t> 2 (</a:t>
            </a:r>
            <a:r>
              <a:rPr lang="en-US" altLang="en-US" sz="2800" i="1" dirty="0" err="1">
                <a:latin typeface="Times New Roman" panose="02020603050405020304" pitchFamily="18" charset="0"/>
              </a:rPr>
              <a:t>còn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lại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Cuộc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trò</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chuyện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giữa</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Lục</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Vân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Tiên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và</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Kiều</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Nguyệt</a:t>
            </a:r>
            <a:r>
              <a:rPr lang="en-US" altLang="en-US" sz="2800" i="1" dirty="0">
                <a:latin typeface="Times New Roman" panose="02020603050405020304" pitchFamily="18" charset="0"/>
              </a:rPr>
              <a:t> Nga.</a:t>
            </a:r>
          </a:p>
        </p:txBody>
      </p:sp>
      <p:sp>
        <p:nvSpPr>
          <p:cNvPr id="2" name="TextBox 1"/>
          <p:cNvSpPr txBox="1"/>
          <p:nvPr/>
        </p:nvSpPr>
        <p:spPr>
          <a:xfrm>
            <a:off x="4447573" y="1587500"/>
            <a:ext cx="3862849" cy="1077218"/>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a:t>
            </a:r>
            <a:r>
              <a:rPr lang="en-US" sz="3200" dirty="0" err="1" smtClean="0">
                <a:solidFill>
                  <a:srgbClr val="C00000"/>
                </a:solidFill>
                <a:latin typeface="Times New Roman" pitchFamily="18" charset="0"/>
                <a:cs typeface="Times New Roman" pitchFamily="18" charset="0"/>
              </a:rPr>
              <a:t>Hãy</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cho</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biết</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vị</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trí</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và</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bố</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cục</a:t>
            </a:r>
            <a:r>
              <a:rPr lang="en-US" sz="3200" dirty="0" smtClean="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của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đoạn</a:t>
            </a:r>
            <a:r>
              <a:rPr lang="en-US" sz="3200" dirty="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trích</a:t>
            </a:r>
            <a:r>
              <a:rPr lang="en-US" sz="3200" dirty="0" smtClean="0">
                <a:solidFill>
                  <a:srgbClr val="C00000"/>
                </a:solidFill>
                <a:latin typeface="Times New Roman" pitchFamily="18" charset="0"/>
                <a:cs typeface="Times New Roman" pitchFamily="18" charset="0"/>
              </a:rPr>
              <a:t>? </a:t>
            </a:r>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2395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150"/>
                                        </p:tgtEl>
                                        <p:attrNameLst>
                                          <p:attrName>style.visibility</p:attrName>
                                        </p:attrNameLst>
                                      </p:cBhvr>
                                      <p:to>
                                        <p:strVal val="visible"/>
                                      </p:to>
                                    </p:set>
                                    <p:animEffect transition="in" filter="wipe(down)">
                                      <p:cBhvr>
                                        <p:cTn id="24" dur="500"/>
                                        <p:tgtEl>
                                          <p:spTgt spid="615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12" grpId="0"/>
      <p:bldP spid="13" grpId="0"/>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14B5AB-5BA4-49CD-A3A1-7DE1B07554D5}"/>
              </a:ext>
            </a:extLst>
          </p:cNvPr>
          <p:cNvSpPr/>
          <p:nvPr/>
        </p:nvSpPr>
        <p:spPr>
          <a:xfrm>
            <a:off x="-101600" y="121534"/>
            <a:ext cx="12192000" cy="170726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002060"/>
                </a:solidFill>
                <a:latin typeface="Times New Roman" panose="02020603050405020304" pitchFamily="18" charset="0"/>
                <a:cs typeface="Times New Roman" panose="02020603050405020304" pitchFamily="18" charset="0"/>
              </a:rPr>
              <a:t>1. NHÂN VẬT LỤC VÂN TIÊN</a:t>
            </a:r>
          </a:p>
          <a:p>
            <a:pPr algn="ctr"/>
            <a:r>
              <a:rPr lang="en-US" sz="3600" i="1" dirty="0">
                <a:solidFill>
                  <a:srgbClr val="002060"/>
                </a:solidFill>
                <a:latin typeface="Times New Roman" panose="02020603050405020304" pitchFamily="18" charset="0"/>
                <a:cs typeface="Times New Roman" panose="02020603050405020304" pitchFamily="18" charset="0"/>
              </a:rPr>
              <a:t>a. </a:t>
            </a:r>
            <a:r>
              <a:rPr lang="en-US" sz="3600" i="1" dirty="0" err="1">
                <a:solidFill>
                  <a:srgbClr val="002060"/>
                </a:solidFill>
                <a:latin typeface="Times New Roman" panose="02020603050405020304" pitchFamily="18" charset="0"/>
                <a:cs typeface="Times New Roman" panose="02020603050405020304" pitchFamily="18" charset="0"/>
              </a:rPr>
              <a:t>Lục</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Vân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Tiên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đánh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cướp</a:t>
            </a:r>
            <a:endParaRPr lang="en-US" sz="36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25193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298832" y="235744"/>
            <a:ext cx="5481637"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ghé</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Bẻ</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nhằm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vô</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Kêu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rằng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Bớ</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đảng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hung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Chớ</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quen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làm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thói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đồ</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mặt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đỏ</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Thằng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dám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tới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lẫy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lừng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Trước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việc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dữ</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tại</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mầy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Truyền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phủ</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bịt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bùng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tả</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đột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hữu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xông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Khác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nào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Triệu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Tử</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phá</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vòng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Đương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Dang.</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Lâu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bốn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phía</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vỡ</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tan,</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Đều</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quang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gươm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giáo</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tìm</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đàng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chạy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ngay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Phong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Lai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trở</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chẳng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kịp</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tay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Bị</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Tiên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một</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gậy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thác</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rày</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thân</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 </a:t>
            </a:r>
            <a:r>
              <a:rPr kumimoji="0" lang="en-US" sz="2400" b="0" i="1" u="none" strike="noStrike" kern="1200" cap="none" spc="0" normalizeH="0" baseline="0" noProof="0" dirty="0" err="1">
                <a:ln>
                  <a:noFill/>
                </a:ln>
                <a:solidFill>
                  <a:srgbClr val="0033CC"/>
                </a:solidFill>
                <a:effectLst/>
                <a:uLnTx/>
                <a:uFillTx/>
                <a:latin typeface="Times New Roman" pitchFamily="18" charset="0"/>
                <a:ea typeface="+mn-ea"/>
                <a:cs typeface="+mn-cs"/>
              </a:rPr>
              <a:t>vong</a:t>
            </a:r>
            <a:r>
              <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rPr>
              <a:t>…”</a:t>
            </a:r>
          </a:p>
          <a:p>
            <a:pPr marL="342900" marR="0" lvl="0" indent="-342900" algn="l" defTabSz="914400" rtl="0" eaLnBrk="1" fontAlgn="base" latinLnBrk="0" hangingPunct="1">
              <a:lnSpc>
                <a:spcPct val="100000"/>
              </a:lnSpc>
              <a:spcBef>
                <a:spcPct val="20000"/>
              </a:spcBef>
              <a:spcAft>
                <a:spcPct val="0"/>
              </a:spcAft>
              <a:buClr>
                <a:srgbClr val="00CCFF"/>
              </a:buClr>
              <a:buSzPct val="65000"/>
              <a:buFont typeface="Wingdings" pitchFamily="2" charset="2"/>
              <a:buNone/>
              <a:tabLst/>
              <a:defRPr/>
            </a:pPr>
            <a:endParaRPr kumimoji="0" lang="en-US" sz="2400" b="0" i="1" u="none" strike="noStrike" kern="1200" cap="none" spc="0" normalizeH="0" baseline="0" noProof="0" dirty="0">
              <a:ln>
                <a:noFill/>
              </a:ln>
              <a:solidFill>
                <a:srgbClr val="0033CC"/>
              </a:solidFill>
              <a:effectLst/>
              <a:uLnTx/>
              <a:uFillTx/>
              <a:latin typeface="Times New Roman" pitchFamily="18" charset="0"/>
              <a:ea typeface="+mn-ea"/>
              <a:cs typeface="+mn-cs"/>
            </a:endParaRPr>
          </a:p>
        </p:txBody>
      </p:sp>
      <p:sp>
        <p:nvSpPr>
          <p:cNvPr id="11" name="Text Box 31">
            <a:extLst>
              <a:ext uri="{FF2B5EF4-FFF2-40B4-BE49-F238E27FC236}">
                <a16:creationId xmlns:a16="http://schemas.microsoft.com/office/drawing/2014/main" id="{A17EEDEB-1087-483C-BE53-1DE3DEA26F45}"/>
              </a:ext>
            </a:extLst>
          </p:cNvPr>
          <p:cNvSpPr txBox="1">
            <a:spLocks noChangeArrowheads="1"/>
          </p:cNvSpPr>
          <p:nvPr/>
        </p:nvSpPr>
        <p:spPr bwMode="auto">
          <a:xfrm>
            <a:off x="7689353" y="1355430"/>
            <a:ext cx="4068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mình</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bẻ</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cây</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0" cap="none" spc="0" normalizeH="0" baseline="0" noProof="0" dirty="0" err="1">
                <a:ln>
                  <a:noFill/>
                </a:ln>
                <a:solidFill>
                  <a:srgbClr val="2B5481"/>
                </a:solidFill>
                <a:effectLst/>
                <a:uLnTx/>
                <a:uFillTx/>
                <a:latin typeface="Times New Roman" panose="02020603050405020304" pitchFamily="18" charset="0"/>
                <a:ea typeface="+mn-ea"/>
                <a:cs typeface="Times New Roman" panose="02020603050405020304" pitchFamily="18" charset="0"/>
              </a:rPr>
              <a:t>gậy</a:t>
            </a:r>
            <a:endParaRPr kumimoji="0" lang="en-US" altLang="en-US" sz="2800" b="0" i="0" u="none" strike="noStrike" kern="0" cap="none" spc="0" normalizeH="0" baseline="0" noProof="0" dirty="0">
              <a:ln>
                <a:noFill/>
              </a:ln>
              <a:solidFill>
                <a:srgbClr val="2B5481"/>
              </a:solidFill>
              <a:effectLst/>
              <a:uLnTx/>
              <a:uFillTx/>
              <a:latin typeface="Times New Roman" panose="02020603050405020304" pitchFamily="18" charset="0"/>
              <a:ea typeface="+mn-ea"/>
              <a:cs typeface="Times New Roman" panose="02020603050405020304" pitchFamily="18" charset="0"/>
            </a:endParaRPr>
          </a:p>
        </p:txBody>
      </p:sp>
      <p:sp>
        <p:nvSpPr>
          <p:cNvPr id="12" name="Text Box 32">
            <a:extLst>
              <a:ext uri="{FF2B5EF4-FFF2-40B4-BE49-F238E27FC236}">
                <a16:creationId xmlns:a16="http://schemas.microsoft.com/office/drawing/2014/main" id="{CFEE2B70-CFF0-4FBD-BAD8-B9DC51BFB1EB}"/>
              </a:ext>
            </a:extLst>
          </p:cNvPr>
          <p:cNvSpPr txBox="1">
            <a:spLocks noChangeArrowheads="1"/>
          </p:cNvSpPr>
          <p:nvPr/>
        </p:nvSpPr>
        <p:spPr bwMode="auto">
          <a:xfrm>
            <a:off x="7669207" y="1880487"/>
            <a:ext cx="41168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vào</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đánh</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vi-VN"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bọn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cướp</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a:t>
            </a:r>
          </a:p>
        </p:txBody>
      </p:sp>
      <p:sp>
        <p:nvSpPr>
          <p:cNvPr id="13" name="Text Box 34">
            <a:extLst>
              <a:ext uri="{FF2B5EF4-FFF2-40B4-BE49-F238E27FC236}">
                <a16:creationId xmlns:a16="http://schemas.microsoft.com/office/drawing/2014/main" id="{DEDCDFDE-FFB1-43A5-8ADB-054C10A89DDB}"/>
              </a:ext>
            </a:extLst>
          </p:cNvPr>
          <p:cNvSpPr txBox="1">
            <a:spLocks noChangeArrowheads="1"/>
          </p:cNvSpPr>
          <p:nvPr/>
        </p:nvSpPr>
        <p:spPr bwMode="auto">
          <a:xfrm>
            <a:off x="7696095" y="2342152"/>
            <a:ext cx="2765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Tả</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đột</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hữu</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xông</a:t>
            </a:r>
            <a:endPar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sp>
        <p:nvSpPr>
          <p:cNvPr id="15" name="Text Box 43">
            <a:extLst>
              <a:ext uri="{FF2B5EF4-FFF2-40B4-BE49-F238E27FC236}">
                <a16:creationId xmlns:a16="http://schemas.microsoft.com/office/drawing/2014/main" id="{CD1E6C28-D2F5-4F86-898B-8C7227D96018}"/>
              </a:ext>
            </a:extLst>
          </p:cNvPr>
          <p:cNvSpPr txBox="1">
            <a:spLocks noChangeArrowheads="1"/>
          </p:cNvSpPr>
          <p:nvPr/>
        </p:nvSpPr>
        <p:spPr bwMode="auto">
          <a:xfrm>
            <a:off x="7738623" y="3473688"/>
            <a:ext cx="2866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Bớ</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đảng</a:t>
            </a:r>
            <a:r>
              <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rPr>
              <a:t> hung </a:t>
            </a:r>
            <a:r>
              <a:rPr kumimoji="0" lang="en-US" altLang="en-US" sz="2800" b="0" i="0" u="none" strike="noStrike" kern="1200" cap="none" spc="0" normalizeH="0" baseline="0" noProof="0" dirty="0" err="1">
                <a:ln>
                  <a:noFill/>
                </a:ln>
                <a:solidFill>
                  <a:srgbClr val="2B5481"/>
                </a:solidFill>
                <a:effectLst/>
                <a:uLnTx/>
                <a:uFillTx/>
                <a:latin typeface="Times New Roman" panose="02020603050405020304" pitchFamily="18" charset="0"/>
                <a:ea typeface="+mn-ea"/>
                <a:cs typeface="+mn-cs"/>
              </a:rPr>
              <a:t>đồ</a:t>
            </a:r>
            <a:endParaRPr kumimoji="0" lang="en-US" altLang="en-US" sz="2800" b="0" i="0" u="none" strike="noStrike" kern="1200" cap="none" spc="0" normalizeH="0" baseline="0" noProof="0" dirty="0">
              <a:ln>
                <a:noFill/>
              </a:ln>
              <a:solidFill>
                <a:srgbClr val="2B5481"/>
              </a:solidFill>
              <a:effectLst/>
              <a:uLnTx/>
              <a:uFillTx/>
              <a:latin typeface="Times New Roman" panose="02020603050405020304" pitchFamily="18" charset="0"/>
              <a:ea typeface="+mn-ea"/>
              <a:cs typeface="+mn-cs"/>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125223" y="330590"/>
            <a:ext cx="2697656" cy="407414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6" name="Arrow: Pentagon 15">
            <a:extLst>
              <a:ext uri="{FF2B5EF4-FFF2-40B4-BE49-F238E27FC236}">
                <a16:creationId xmlns:a16="http://schemas.microsoft.com/office/drawing/2014/main" id="{C056A29C-F665-4F0D-892D-CA9BA026371A}"/>
              </a:ext>
            </a:extLst>
          </p:cNvPr>
          <p:cNvSpPr/>
          <p:nvPr/>
        </p:nvSpPr>
        <p:spPr>
          <a:xfrm>
            <a:off x="7696094" y="717831"/>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Arrow: Pentagon 17">
            <a:extLst>
              <a:ext uri="{FF2B5EF4-FFF2-40B4-BE49-F238E27FC236}">
                <a16:creationId xmlns:a16="http://schemas.microsoft.com/office/drawing/2014/main" id="{DAD12008-53DA-4483-AEA9-C665901F06EF}"/>
              </a:ext>
            </a:extLst>
          </p:cNvPr>
          <p:cNvSpPr/>
          <p:nvPr/>
        </p:nvSpPr>
        <p:spPr>
          <a:xfrm flipH="1">
            <a:off x="7696092" y="3028942"/>
            <a:ext cx="4062001" cy="457200"/>
          </a:xfrm>
          <a:prstGeom prst="homePlate">
            <a:avLst>
              <a:gd name="adj" fmla="val 82911"/>
            </a:avLst>
          </a:prstGeom>
          <a:solidFill>
            <a:srgbClr val="E1E6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D9AB3C00-5130-4F0B-A5CF-3BF8B6F198AE}"/>
              </a:ext>
            </a:extLst>
          </p:cNvPr>
          <p:cNvCxnSpPr>
            <a:cxnSpLocks/>
          </p:cNvCxnSpPr>
          <p:nvPr/>
        </p:nvCxnSpPr>
        <p:spPr>
          <a:xfrm>
            <a:off x="416687" y="1088021"/>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380C77-21F1-43DB-B284-A9F954DB7CB0}"/>
              </a:ext>
            </a:extLst>
          </p:cNvPr>
          <p:cNvCxnSpPr>
            <a:cxnSpLocks/>
          </p:cNvCxnSpPr>
          <p:nvPr/>
        </p:nvCxnSpPr>
        <p:spPr>
          <a:xfrm>
            <a:off x="2233912" y="1504710"/>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3E6D3-486C-4280-A52E-15203DFA31DA}"/>
              </a:ext>
            </a:extLst>
          </p:cNvPr>
          <p:cNvCxnSpPr>
            <a:cxnSpLocks/>
          </p:cNvCxnSpPr>
          <p:nvPr/>
        </p:nvCxnSpPr>
        <p:spPr>
          <a:xfrm>
            <a:off x="1886670" y="4138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AFEB91D-FB66-41FE-BB3B-3AA496E91617}"/>
              </a:ext>
            </a:extLst>
          </p:cNvPr>
          <p:cNvSpPr txBox="1"/>
          <p:nvPr/>
        </p:nvSpPr>
        <p:spPr>
          <a:xfrm>
            <a:off x="6206201" y="4246020"/>
            <a:ext cx="5685219" cy="1384995"/>
          </a:xfrm>
          <a:prstGeom prst="rect">
            <a:avLst/>
          </a:prstGeom>
          <a:noFill/>
        </p:spPr>
        <p:txBody>
          <a:bodyPr wrap="square" rtlCol="0">
            <a:spAutoFit/>
          </a:bodyPr>
          <a:lstStyle/>
          <a:p>
            <a:pPr algn="just"/>
            <a:r>
              <a:rPr lang="en-US" sz="2800" dirty="0">
                <a:solidFill>
                  <a:srgbClr val="C00000"/>
                </a:solidFill>
                <a:latin typeface="Times New Roman" panose="02020603050405020304" pitchFamily="18" charset="0"/>
                <a:cs typeface="Times New Roman" panose="02020603050405020304" pitchFamily="18" charset="0"/>
              </a:rPr>
              <a:t>=&gt;  </a:t>
            </a:r>
            <a:r>
              <a:rPr lang="en-US" sz="2800" dirty="0" err="1">
                <a:solidFill>
                  <a:srgbClr val="C00000"/>
                </a:solidFill>
                <a:latin typeface="Times New Roman" panose="02020603050405020304" pitchFamily="18" charset="0"/>
                <a:cs typeface="Times New Roman" panose="02020603050405020304" pitchFamily="18" charset="0"/>
              </a:rPr>
              <a:t>Sử</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dụng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từ</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mạnh</a:t>
            </a:r>
            <a:r>
              <a:rPr lang="en-US" sz="2800" dirty="0">
                <a:solidFill>
                  <a:srgbClr val="C00000"/>
                </a:solidFill>
                <a:latin typeface="Times New Roman" panose="02020603050405020304" pitchFamily="18" charset="0"/>
                <a:cs typeface="Times New Roman" panose="02020603050405020304" pitchFamily="18" charset="0"/>
              </a:rPr>
              <a:t>, so </a:t>
            </a:r>
            <a:r>
              <a:rPr lang="en-US" sz="2800" dirty="0" err="1">
                <a:solidFill>
                  <a:srgbClr val="C00000"/>
                </a:solidFill>
                <a:latin typeface="Times New Roman" panose="02020603050405020304" pitchFamily="18" charset="0"/>
                <a:cs typeface="Times New Roman" panose="02020603050405020304" pitchFamily="18" charset="0"/>
              </a:rPr>
              <a:t>sánh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điển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tích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ước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lệ</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hành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động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nhanh</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nhẹn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dứt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khoát</a:t>
            </a:r>
            <a:r>
              <a:rPr lang="en-US" sz="2800" dirty="0">
                <a:solidFill>
                  <a:srgbClr val="C00000"/>
                </a:solidFill>
                <a:latin typeface="Times New Roman" panose="02020603050405020304" pitchFamily="18" charset="0"/>
                <a:cs typeface="Times New Roman" panose="02020603050405020304" pitchFamily="18" charset="0"/>
              </a:rPr>
              <a:t>.</a:t>
            </a:r>
          </a:p>
        </p:txBody>
      </p:sp>
      <p:cxnSp>
        <p:nvCxnSpPr>
          <p:cNvPr id="26" name="Straight Connector 25">
            <a:extLst>
              <a:ext uri="{FF2B5EF4-FFF2-40B4-BE49-F238E27FC236}">
                <a16:creationId xmlns:a16="http://schemas.microsoft.com/office/drawing/2014/main" id="{8D7B7D19-FE2A-4F90-ABB8-22C32F6494ED}"/>
              </a:ext>
            </a:extLst>
          </p:cNvPr>
          <p:cNvCxnSpPr>
            <a:cxnSpLocks/>
          </p:cNvCxnSpPr>
          <p:nvPr/>
        </p:nvCxnSpPr>
        <p:spPr>
          <a:xfrm flipV="1">
            <a:off x="358811" y="4562859"/>
            <a:ext cx="5127589" cy="3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F430F65-CC00-4F01-A947-55635AAE5FA7}"/>
              </a:ext>
            </a:extLst>
          </p:cNvPr>
          <p:cNvSpPr txBox="1"/>
          <p:nvPr/>
        </p:nvSpPr>
        <p:spPr>
          <a:xfrm>
            <a:off x="6179842" y="5663115"/>
            <a:ext cx="5984051" cy="954107"/>
          </a:xfrm>
          <a:prstGeom prst="rect">
            <a:avLst/>
          </a:prstGeom>
          <a:noFill/>
        </p:spPr>
        <p:txBody>
          <a:bodyPr wrap="square" rtlCol="0">
            <a:spAutoFit/>
          </a:bodyPr>
          <a:lstStyle/>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Hành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động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khí</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phách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hiệp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nghĩa</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coi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trọng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lẽ</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phải</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7" name="AutoShape 11"/>
          <p:cNvSpPr>
            <a:spLocks noChangeArrowheads="1"/>
          </p:cNvSpPr>
          <p:nvPr/>
        </p:nvSpPr>
        <p:spPr bwMode="auto">
          <a:xfrm>
            <a:off x="5029200" y="235744"/>
            <a:ext cx="3733800" cy="2881312"/>
          </a:xfrm>
          <a:prstGeom prst="cloudCallout">
            <a:avLst>
              <a:gd name="adj1" fmla="val -57995"/>
              <a:gd name="adj2" fmla="val 41569"/>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i="1" dirty="0" err="1">
                <a:solidFill>
                  <a:srgbClr val="0000FF"/>
                </a:solidFill>
                <a:latin typeface="Times New Roman" pitchFamily="18" charset="0"/>
                <a:cs typeface="Times New Roman" pitchFamily="18" charset="0"/>
              </a:rPr>
              <a:t>Hãy</a:t>
            </a:r>
            <a:r>
              <a:rPr lang="en-US" altLang="en-US" sz="2400" i="1" dirty="0">
                <a:solidFill>
                  <a:srgbClr val="0000FF"/>
                </a:solidFill>
                <a:latin typeface="Times New Roman" pitchFamily="18" charset="0"/>
                <a:cs typeface="Times New Roman" pitchFamily="18" charset="0"/>
              </a:rPr>
              <a:t> </a:t>
            </a:r>
            <a:r>
              <a:rPr lang="en-US" altLang="en-US" sz="2400" i="1" dirty="0" err="1">
                <a:solidFill>
                  <a:srgbClr val="0000FF"/>
                </a:solidFill>
                <a:latin typeface="Times New Roman" pitchFamily="18" charset="0"/>
                <a:cs typeface="Times New Roman" pitchFamily="18" charset="0"/>
              </a:rPr>
              <a:t>tìm</a:t>
            </a:r>
            <a:r>
              <a:rPr lang="en-US" altLang="en-US" sz="2400" i="1" dirty="0">
                <a:solidFill>
                  <a:srgbClr val="0000FF"/>
                </a:solidFill>
                <a:latin typeface="Times New Roman" pitchFamily="18" charset="0"/>
                <a:cs typeface="Times New Roman" pitchFamily="18" charset="0"/>
              </a:rPr>
              <a:t> </a:t>
            </a:r>
            <a:r>
              <a:rPr lang="en-US" altLang="en-US" sz="2400" i="1" dirty="0" err="1">
                <a:solidFill>
                  <a:srgbClr val="0000FF"/>
                </a:solidFill>
                <a:latin typeface="Times New Roman" pitchFamily="18" charset="0"/>
                <a:cs typeface="Times New Roman" pitchFamily="18" charset="0"/>
              </a:rPr>
              <a:t>những</a:t>
            </a:r>
            <a:r>
              <a:rPr lang="en-US" altLang="en-US" sz="2400" i="1" dirty="0">
                <a:solidFill>
                  <a:srgbClr val="0000FF"/>
                </a:solidFill>
                <a:latin typeface="Times New Roman" pitchFamily="18" charset="0"/>
                <a:cs typeface="Times New Roman" pitchFamily="18" charset="0"/>
              </a:rPr>
              <a:t> chi </a:t>
            </a:r>
            <a:r>
              <a:rPr lang="en-US" altLang="en-US" sz="2400" i="1" dirty="0" err="1">
                <a:solidFill>
                  <a:srgbClr val="0000FF"/>
                </a:solidFill>
                <a:latin typeface="Times New Roman" pitchFamily="18" charset="0"/>
                <a:cs typeface="Times New Roman" pitchFamily="18" charset="0"/>
              </a:rPr>
              <a:t>tiết</a:t>
            </a:r>
            <a:r>
              <a:rPr lang="en-US" altLang="en-US" sz="2400" i="1" dirty="0">
                <a:solidFill>
                  <a:srgbClr val="0000FF"/>
                </a:solidFill>
                <a:latin typeface="Times New Roman" pitchFamily="18" charset="0"/>
                <a:cs typeface="Times New Roman" pitchFamily="18" charset="0"/>
              </a:rPr>
              <a:t> </a:t>
            </a:r>
            <a:r>
              <a:rPr lang="en-US" altLang="en-US" sz="2400" i="1" dirty="0" err="1">
                <a:solidFill>
                  <a:srgbClr val="0000FF"/>
                </a:solidFill>
                <a:latin typeface="Times New Roman" pitchFamily="18" charset="0"/>
                <a:cs typeface="Times New Roman" pitchFamily="18" charset="0"/>
              </a:rPr>
              <a:t>lời</a:t>
            </a:r>
            <a:r>
              <a:rPr lang="en-US" altLang="en-US" sz="2400" i="1" dirty="0">
                <a:solidFill>
                  <a:srgbClr val="0000FF"/>
                </a:solidFill>
                <a:latin typeface="Times New Roman" pitchFamily="18" charset="0"/>
                <a:cs typeface="Times New Roman" pitchFamily="18" charset="0"/>
              </a:rPr>
              <a:t> </a:t>
            </a:r>
            <a:r>
              <a:rPr lang="en-US" altLang="en-US" sz="2400" i="1" dirty="0" err="1">
                <a:solidFill>
                  <a:srgbClr val="0000FF"/>
                </a:solidFill>
                <a:latin typeface="Times New Roman" pitchFamily="18" charset="0"/>
                <a:cs typeface="Times New Roman" pitchFamily="18" charset="0"/>
              </a:rPr>
              <a:t>nói</a:t>
            </a:r>
            <a:r>
              <a:rPr lang="en-US" altLang="en-US" sz="2400" i="1" dirty="0">
                <a:solidFill>
                  <a:srgbClr val="0000FF"/>
                </a:solidFill>
                <a:latin typeface="Times New Roman" pitchFamily="18" charset="0"/>
                <a:cs typeface="Times New Roman" pitchFamily="18" charset="0"/>
              </a:rPr>
              <a:t> </a:t>
            </a:r>
            <a:r>
              <a:rPr lang="en-US" altLang="en-US" sz="2400" i="1" dirty="0" err="1">
                <a:solidFill>
                  <a:srgbClr val="0000FF"/>
                </a:solidFill>
                <a:latin typeface="Times New Roman" pitchFamily="18" charset="0"/>
                <a:cs typeface="Times New Roman" pitchFamily="18" charset="0"/>
              </a:rPr>
              <a:t>và</a:t>
            </a:r>
            <a:r>
              <a:rPr lang="en-US" altLang="en-US" sz="2400" i="1" dirty="0">
                <a:solidFill>
                  <a:srgbClr val="0000FF"/>
                </a:solidFill>
                <a:latin typeface="Times New Roman" pitchFamily="18" charset="0"/>
                <a:cs typeface="Times New Roman" pitchFamily="18" charset="0"/>
              </a:rPr>
              <a:t> </a:t>
            </a:r>
            <a:r>
              <a:rPr lang="en-US" altLang="en-US" sz="2400" i="1" dirty="0" err="1">
                <a:solidFill>
                  <a:srgbClr val="0000FF"/>
                </a:solidFill>
                <a:latin typeface="Times New Roman" pitchFamily="18" charset="0"/>
                <a:cs typeface="Times New Roman" pitchFamily="18" charset="0"/>
              </a:rPr>
              <a:t>hành</a:t>
            </a:r>
            <a:r>
              <a:rPr lang="en-US" altLang="en-US" sz="2400" i="1" dirty="0">
                <a:solidFill>
                  <a:srgbClr val="0000FF"/>
                </a:solidFill>
                <a:latin typeface="Times New Roman" pitchFamily="18" charset="0"/>
                <a:cs typeface="Times New Roman" pitchFamily="18" charset="0"/>
              </a:rPr>
              <a:t> </a:t>
            </a:r>
            <a:r>
              <a:rPr lang="en-US" altLang="en-US" sz="2400" i="1" dirty="0" err="1">
                <a:solidFill>
                  <a:srgbClr val="0000FF"/>
                </a:solidFill>
                <a:latin typeface="Times New Roman" pitchFamily="18" charset="0"/>
                <a:cs typeface="Times New Roman" pitchFamily="18" charset="0"/>
              </a:rPr>
              <a:t>động</a:t>
            </a:r>
            <a:r>
              <a:rPr lang="en-US" altLang="en-US" sz="2400" i="1" dirty="0">
                <a:solidFill>
                  <a:srgbClr val="0000FF"/>
                </a:solidFill>
                <a:latin typeface="Times New Roman" pitchFamily="18" charset="0"/>
                <a:cs typeface="Times New Roman" pitchFamily="18" charset="0"/>
              </a:rPr>
              <a:t> </a:t>
            </a:r>
            <a:r>
              <a:rPr lang="en-US" altLang="en-US" sz="2400" i="1" dirty="0" err="1">
                <a:solidFill>
                  <a:srgbClr val="0000FF"/>
                </a:solidFill>
                <a:latin typeface="Times New Roman" pitchFamily="18" charset="0"/>
                <a:cs typeface="Times New Roman" pitchFamily="18" charset="0"/>
              </a:rPr>
              <a:t>của</a:t>
            </a:r>
            <a:r>
              <a:rPr lang="en-US" altLang="en-US" sz="2400" i="1" dirty="0">
                <a:solidFill>
                  <a:srgbClr val="0000FF"/>
                </a:solidFill>
                <a:latin typeface="Times New Roman" pitchFamily="18" charset="0"/>
                <a:cs typeface="Times New Roman" pitchFamily="18" charset="0"/>
              </a:rPr>
              <a:t> LVT </a:t>
            </a:r>
            <a:r>
              <a:rPr lang="en-US" altLang="en-US" sz="2400" i="1" dirty="0" err="1">
                <a:solidFill>
                  <a:srgbClr val="0000FF"/>
                </a:solidFill>
                <a:latin typeface="Times New Roman" pitchFamily="18" charset="0"/>
                <a:cs typeface="Times New Roman" pitchFamily="18" charset="0"/>
              </a:rPr>
              <a:t>khi</a:t>
            </a:r>
            <a:r>
              <a:rPr lang="en-US" altLang="en-US" sz="2400" i="1" dirty="0">
                <a:solidFill>
                  <a:srgbClr val="0000FF"/>
                </a:solidFill>
                <a:latin typeface="Times New Roman" pitchFamily="18" charset="0"/>
                <a:cs typeface="Times New Roman" pitchFamily="18" charset="0"/>
              </a:rPr>
              <a:t> </a:t>
            </a:r>
            <a:r>
              <a:rPr lang="en-US" altLang="en-US" sz="2400" i="1" dirty="0" err="1">
                <a:solidFill>
                  <a:srgbClr val="0000FF"/>
                </a:solidFill>
                <a:latin typeface="Times New Roman" pitchFamily="18" charset="0"/>
                <a:cs typeface="Times New Roman" pitchFamily="18" charset="0"/>
              </a:rPr>
              <a:t>đánh</a:t>
            </a:r>
            <a:r>
              <a:rPr lang="en-US" altLang="en-US" sz="2400" i="1" dirty="0">
                <a:solidFill>
                  <a:srgbClr val="0000FF"/>
                </a:solidFill>
                <a:latin typeface="Times New Roman" pitchFamily="18" charset="0"/>
                <a:cs typeface="Times New Roman" pitchFamily="18" charset="0"/>
              </a:rPr>
              <a:t> </a:t>
            </a:r>
            <a:r>
              <a:rPr lang="en-US" altLang="en-US" sz="2400" i="1" dirty="0" err="1">
                <a:solidFill>
                  <a:srgbClr val="0000FF"/>
                </a:solidFill>
                <a:latin typeface="Times New Roman" pitchFamily="18" charset="0"/>
                <a:cs typeface="Times New Roman" pitchFamily="18" charset="0"/>
              </a:rPr>
              <a:t>cướp</a:t>
            </a:r>
            <a:r>
              <a:rPr lang="en-US" altLang="en-US" sz="2400" i="1" dirty="0">
                <a:solidFill>
                  <a:srgbClr val="0000FF"/>
                </a:solidFill>
                <a:latin typeface="Times New Roman" pitchFamily="18" charset="0"/>
                <a:cs typeface="Times New Roman" pitchFamily="18" charset="0"/>
              </a:rPr>
              <a:t>?</a:t>
            </a:r>
          </a:p>
        </p:txBody>
      </p:sp>
      <p:sp>
        <p:nvSpPr>
          <p:cNvPr id="19" name="AutoShape 19"/>
          <p:cNvSpPr>
            <a:spLocks noChangeArrowheads="1"/>
          </p:cNvSpPr>
          <p:nvPr/>
        </p:nvSpPr>
        <p:spPr bwMode="auto">
          <a:xfrm>
            <a:off x="5595498" y="2004988"/>
            <a:ext cx="4286250" cy="2133600"/>
          </a:xfrm>
          <a:prstGeom prst="cloudCallout">
            <a:avLst>
              <a:gd name="adj1" fmla="val -48963"/>
              <a:gd name="adj2" fmla="val 50745"/>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vi-VN" sz="2400" i="1" dirty="0"/>
              <a:t>Tác giả dùng nghệ thuật nào để nói về Lục Vân Tiên khi đánh nhau?</a:t>
            </a:r>
          </a:p>
          <a:p>
            <a:pPr algn="ctr"/>
            <a:endParaRPr lang="en-US" altLang="en-US" sz="2400" i="1" dirty="0">
              <a:solidFill>
                <a:srgbClr val="0000FF"/>
              </a:solidFill>
              <a:latin typeface=".VnTime" pitchFamily="34" charset="0"/>
            </a:endParaRPr>
          </a:p>
        </p:txBody>
      </p:sp>
    </p:spTree>
    <p:extLst>
      <p:ext uri="{BB962C8B-B14F-4D97-AF65-F5344CB8AC3E}">
        <p14:creationId xmlns:p14="http://schemas.microsoft.com/office/powerpoint/2010/main" val="1481635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170"/>
                                        </p:tgtEl>
                                        <p:attrNameLst>
                                          <p:attrName>style.visibility</p:attrName>
                                        </p:attrNameLst>
                                      </p:cBhvr>
                                      <p:to>
                                        <p:strVal val="visible"/>
                                      </p:to>
                                    </p:set>
                                    <p:animEffect transition="in" filter="wipe(down)">
                                      <p:cBhvr>
                                        <p:cTn id="36" dur="500"/>
                                        <p:tgtEl>
                                          <p:spTgt spid="717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linds(horizont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1" nodeType="clickEffect">
                                  <p:stCondLst>
                                    <p:cond delay="0"/>
                                  </p:stCondLst>
                                  <p:childTnLst>
                                    <p:animEffect transition="out" filter="blinds(horizontal)">
                                      <p:cBhvr>
                                        <p:cTn id="68" dur="500"/>
                                        <p:tgtEl>
                                          <p:spTgt spid="19"/>
                                        </p:tgtEl>
                                      </p:cBhvr>
                                    </p:animEffect>
                                    <p:set>
                                      <p:cBhvr>
                                        <p:cTn id="69" dur="1" fill="hold">
                                          <p:stCondLst>
                                            <p:cond delay="499"/>
                                          </p:stCondLst>
                                        </p:cTn>
                                        <p:tgtEl>
                                          <p:spTgt spid="1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down)">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00"/>
                                        <p:tgtEl>
                                          <p:spTgt spid="28"/>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5" grpId="0"/>
      <p:bldP spid="16" grpId="0" animBg="1"/>
      <p:bldP spid="18" grpId="0" animBg="1"/>
      <p:bldP spid="5" grpId="0"/>
      <p:bldP spid="28" grpId="0"/>
      <p:bldP spid="17" grpId="0" animBg="1"/>
      <p:bldP spid="17" grpId="1" animBg="1"/>
      <p:bldP spid="19" grpId="0" animBg="1"/>
      <p:bldP spid="1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B9501-4B9C-41D7-A3CB-836762F0BCE0}"/>
              </a:ext>
            </a:extLst>
          </p:cNvPr>
          <p:cNvSpPr>
            <a:spLocks noChangeArrowheads="1"/>
          </p:cNvSpPr>
          <p:nvPr/>
        </p:nvSpPr>
        <p:spPr bwMode="auto">
          <a:xfrm>
            <a:off x="298832" y="235744"/>
            <a:ext cx="5481637" cy="63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ghé</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đàng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Bẻ</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gậy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nhằm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xông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vô</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Kêu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rằng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Bớ</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đảng</a:t>
            </a:r>
            <a:r>
              <a:rPr lang="en-US" sz="2400" i="1" dirty="0">
                <a:solidFill>
                  <a:srgbClr val="0033CC"/>
                </a:solidFill>
                <a:latin typeface="Times New Roman" pitchFamily="18" charset="0"/>
              </a:rPr>
              <a:t> hung </a:t>
            </a:r>
            <a:r>
              <a:rPr lang="en-US" sz="2400" i="1" dirty="0" err="1">
                <a:solidFill>
                  <a:srgbClr val="0033CC"/>
                </a:solidFill>
                <a:latin typeface="Times New Roman" pitchFamily="18" charset="0"/>
              </a:rPr>
              <a:t>đồ</a:t>
            </a:r>
            <a:r>
              <a:rPr lang="en-US" sz="2400" i="1" dirty="0">
                <a:solidFill>
                  <a:srgbClr val="0033CC"/>
                </a:solidFill>
                <a:latin typeface="Times New Roman" pitchFamily="18" charset="0"/>
              </a:rPr>
              <a:t>, </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Chớ</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quen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làm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thói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hồ</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đồ</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dân</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Phong</a:t>
            </a:r>
            <a:r>
              <a:rPr lang="en-US" sz="2400" i="1" dirty="0">
                <a:solidFill>
                  <a:srgbClr val="0033CC"/>
                </a:solidFill>
                <a:latin typeface="Times New Roman" pitchFamily="18" charset="0"/>
              </a:rPr>
              <a:t> Lai </a:t>
            </a:r>
            <a:r>
              <a:rPr lang="en-US" sz="2400" i="1" dirty="0" err="1">
                <a:solidFill>
                  <a:srgbClr val="0033CC"/>
                </a:solidFill>
                <a:latin typeface="Times New Roman" pitchFamily="18" charset="0"/>
              </a:rPr>
              <a:t>mặt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đỏ</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phừng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phừng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a:t>
            </a:r>
            <a:r>
              <a:rPr lang="en-US" sz="2400" i="1" dirty="0" err="1">
                <a:solidFill>
                  <a:srgbClr val="0033CC"/>
                </a:solidFill>
                <a:latin typeface="Times New Roman" pitchFamily="18" charset="0"/>
              </a:rPr>
              <a:t>Thằng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dám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tới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lẫy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lừng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đây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Trước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việc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dữ</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tại</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mầy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Truyền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bốn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phía</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phủ</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bịt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bùng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tả</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đột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hữu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xông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Khác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nào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Triệu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Tử</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phá</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vòng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Đương</a:t>
            </a:r>
            <a:r>
              <a:rPr lang="en-US" sz="2400" i="1" dirty="0">
                <a:solidFill>
                  <a:srgbClr val="0033CC"/>
                </a:solidFill>
                <a:latin typeface="Times New Roman" pitchFamily="18" charset="0"/>
              </a:rPr>
              <a:t> Dang.</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Lâu</a:t>
            </a:r>
            <a:r>
              <a:rPr lang="en-US" sz="2400" i="1" dirty="0">
                <a:solidFill>
                  <a:srgbClr val="0033CC"/>
                </a:solidFill>
                <a:latin typeface="Times New Roman" pitchFamily="18" charset="0"/>
              </a:rPr>
              <a:t> la </a:t>
            </a:r>
            <a:r>
              <a:rPr lang="en-US" sz="2400" i="1" dirty="0" err="1">
                <a:solidFill>
                  <a:srgbClr val="0033CC"/>
                </a:solidFill>
                <a:latin typeface="Times New Roman" pitchFamily="18" charset="0"/>
              </a:rPr>
              <a:t>bốn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phía</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vỡ</a:t>
            </a:r>
            <a:r>
              <a:rPr lang="en-US" sz="2400" i="1" dirty="0">
                <a:solidFill>
                  <a:srgbClr val="0033CC"/>
                </a:solidFill>
                <a:latin typeface="Times New Roman" pitchFamily="18" charset="0"/>
              </a:rPr>
              <a:t> tan,</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Đều</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quang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gươm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giáo</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tìm</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đàng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chạy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ngay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Phong</a:t>
            </a:r>
            <a:r>
              <a:rPr lang="en-US" sz="2400" i="1" dirty="0">
                <a:solidFill>
                  <a:srgbClr val="0033CC"/>
                </a:solidFill>
                <a:latin typeface="Times New Roman" pitchFamily="18" charset="0"/>
              </a:rPr>
              <a:t> Lai </a:t>
            </a:r>
            <a:r>
              <a:rPr lang="en-US" sz="2400" i="1" dirty="0" err="1">
                <a:solidFill>
                  <a:srgbClr val="0033CC"/>
                </a:solidFill>
                <a:latin typeface="Times New Roman" pitchFamily="18" charset="0"/>
              </a:rPr>
              <a:t>trở</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chẳng</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kịp</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tay</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r>
              <a:rPr lang="en-US" sz="2400" i="1" dirty="0" err="1">
                <a:solidFill>
                  <a:srgbClr val="0033CC"/>
                </a:solidFill>
                <a:latin typeface="Times New Roman" pitchFamily="18" charset="0"/>
              </a:rPr>
              <a:t>Bị</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Tiên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một</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gậy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thác</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rày</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thân</a:t>
            </a:r>
            <a:r>
              <a:rPr lang="en-US" sz="2400" i="1" dirty="0">
                <a:solidFill>
                  <a:srgbClr val="0033CC"/>
                </a:solidFill>
                <a:latin typeface="Times New Roman" pitchFamily="18" charset="0"/>
              </a:rPr>
              <a:t> </a:t>
            </a:r>
            <a:r>
              <a:rPr lang="en-US" sz="2400" i="1" dirty="0" err="1">
                <a:solidFill>
                  <a:srgbClr val="0033CC"/>
                </a:solidFill>
                <a:latin typeface="Times New Roman" pitchFamily="18" charset="0"/>
              </a:rPr>
              <a:t>vong</a:t>
            </a:r>
            <a:r>
              <a:rPr lang="en-US" sz="2400" i="1" dirty="0">
                <a:solidFill>
                  <a:srgbClr val="0033CC"/>
                </a:solidFill>
                <a:latin typeface="Times New Roman" pitchFamily="18" charset="0"/>
              </a:rPr>
              <a:t>…”</a:t>
            </a:r>
          </a:p>
          <a:p>
            <a:pPr marL="342900" indent="-342900" fontAlgn="base">
              <a:spcBef>
                <a:spcPct val="20000"/>
              </a:spcBef>
              <a:spcAft>
                <a:spcPct val="0"/>
              </a:spcAft>
              <a:buClr>
                <a:srgbClr val="00CCFF"/>
              </a:buClr>
              <a:buSzPct val="65000"/>
              <a:buFont typeface="Wingdings" pitchFamily="2" charset="2"/>
              <a:buNone/>
              <a:defRPr/>
            </a:pPr>
            <a:endParaRPr lang="en-US" sz="2400" i="1" dirty="0">
              <a:solidFill>
                <a:srgbClr val="0033CC"/>
              </a:solidFill>
              <a:latin typeface="Times New Roman" pitchFamily="18" charset="0"/>
            </a:endParaRPr>
          </a:p>
        </p:txBody>
      </p:sp>
      <p:pic>
        <p:nvPicPr>
          <p:cNvPr id="7170" name="Picture 2" descr="Phân tích bài thơ: Lục Vân Tiên cứu Kiều Nguyệt Nga - Nguyễn Đình Chiểu -  Sách Giải">
            <a:extLst>
              <a:ext uri="{FF2B5EF4-FFF2-40B4-BE49-F238E27FC236}">
                <a16:creationId xmlns:a16="http://schemas.microsoft.com/office/drawing/2014/main" id="{04E3EA4C-618A-409E-8D96-C5A9FF246B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601" r="13613"/>
          <a:stretch/>
        </p:blipFill>
        <p:spPr bwMode="auto">
          <a:xfrm flipH="1">
            <a:off x="5216324" y="170462"/>
            <a:ext cx="2260246" cy="341354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D9AB3C00-5130-4F0B-A5CF-3BF8B6F198AE}"/>
              </a:ext>
            </a:extLst>
          </p:cNvPr>
          <p:cNvCxnSpPr>
            <a:cxnSpLocks/>
          </p:cNvCxnSpPr>
          <p:nvPr/>
        </p:nvCxnSpPr>
        <p:spPr>
          <a:xfrm>
            <a:off x="416687" y="1088021"/>
            <a:ext cx="1840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380C77-21F1-43DB-B284-A9F954DB7CB0}"/>
              </a:ext>
            </a:extLst>
          </p:cNvPr>
          <p:cNvCxnSpPr>
            <a:cxnSpLocks/>
          </p:cNvCxnSpPr>
          <p:nvPr/>
        </p:nvCxnSpPr>
        <p:spPr>
          <a:xfrm>
            <a:off x="2233912" y="1504710"/>
            <a:ext cx="208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91B4E6-3AA2-4169-BAC6-78407FB329FA}"/>
              </a:ext>
            </a:extLst>
          </p:cNvPr>
          <p:cNvCxnSpPr>
            <a:cxnSpLocks/>
          </p:cNvCxnSpPr>
          <p:nvPr/>
        </p:nvCxnSpPr>
        <p:spPr>
          <a:xfrm>
            <a:off x="2095015" y="2367661"/>
            <a:ext cx="253485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653E6D3-486C-4280-A52E-15203DFA31DA}"/>
              </a:ext>
            </a:extLst>
          </p:cNvPr>
          <p:cNvCxnSpPr>
            <a:cxnSpLocks/>
          </p:cNvCxnSpPr>
          <p:nvPr/>
        </p:nvCxnSpPr>
        <p:spPr>
          <a:xfrm>
            <a:off x="1886670" y="4138588"/>
            <a:ext cx="18982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1612D1-7A1E-47C2-AB28-2C298A60B630}"/>
              </a:ext>
            </a:extLst>
          </p:cNvPr>
          <p:cNvCxnSpPr>
            <a:cxnSpLocks/>
          </p:cNvCxnSpPr>
          <p:nvPr/>
        </p:nvCxnSpPr>
        <p:spPr>
          <a:xfrm>
            <a:off x="416687" y="3675235"/>
            <a:ext cx="47085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172" name="Picture 4" descr="Phân tích bài thơ: Lục Vân Tiên cứu Kiều Nguyệt Nga - Nguyễn Đình Chiểu -  Sách Giải">
            <a:extLst>
              <a:ext uri="{FF2B5EF4-FFF2-40B4-BE49-F238E27FC236}">
                <a16:creationId xmlns:a16="http://schemas.microsoft.com/office/drawing/2014/main" id="{5501D7E8-D8D4-4151-8898-1913C03407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722"/>
          <a:stretch/>
        </p:blipFill>
        <p:spPr bwMode="auto">
          <a:xfrm flipH="1">
            <a:off x="9951810" y="3429000"/>
            <a:ext cx="2120585" cy="3412490"/>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7169" name="TextBox 7168">
            <a:extLst>
              <a:ext uri="{FF2B5EF4-FFF2-40B4-BE49-F238E27FC236}">
                <a16:creationId xmlns:a16="http://schemas.microsoft.com/office/drawing/2014/main" id="{B9775873-36A8-4068-8B86-9B0A985D3A4F}"/>
              </a:ext>
            </a:extLst>
          </p:cNvPr>
          <p:cNvSpPr txBox="1"/>
          <p:nvPr/>
        </p:nvSpPr>
        <p:spPr>
          <a:xfrm>
            <a:off x="7212242" y="2409343"/>
            <a:ext cx="1665841"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Bọn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cướp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171" name="TextBox 7170">
            <a:extLst>
              <a:ext uri="{FF2B5EF4-FFF2-40B4-BE49-F238E27FC236}">
                <a16:creationId xmlns:a16="http://schemas.microsoft.com/office/drawing/2014/main" id="{C715CA3C-3887-4633-83D0-33FBF40827E7}"/>
              </a:ext>
            </a:extLst>
          </p:cNvPr>
          <p:cNvSpPr txBox="1"/>
          <p:nvPr/>
        </p:nvSpPr>
        <p:spPr>
          <a:xfrm>
            <a:off x="6448928" y="3121268"/>
            <a:ext cx="3502882" cy="954107"/>
          </a:xfrm>
          <a:prstGeom prst="rect">
            <a:avLst/>
          </a:prstGeom>
          <a:noFill/>
        </p:spPr>
        <p:txBody>
          <a:bodyPr wrap="none" rtlCol="0">
            <a:spAutoFit/>
          </a:bodyPr>
          <a:lstStyle/>
          <a:p>
            <a:pPr marL="285750" indent="-285750">
              <a:buFontTx/>
              <a:buChar char="-"/>
            </a:pP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phừng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vây</a:t>
            </a:r>
            <a:endParaRPr lang="en-US" sz="28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6AA2CD50-A77A-419F-B595-0F70112471DF}"/>
              </a:ext>
            </a:extLst>
          </p:cNvPr>
          <p:cNvSpPr txBox="1"/>
          <p:nvPr/>
        </p:nvSpPr>
        <p:spPr>
          <a:xfrm>
            <a:off x="6181590" y="4229741"/>
            <a:ext cx="5984051" cy="523220"/>
          </a:xfrm>
          <a:prstGeom prst="rect">
            <a:avLst/>
          </a:prstGeom>
          <a:noFill/>
        </p:spPr>
        <p:txBody>
          <a:bodyPr wrap="square" rtlCol="0">
            <a:spAutoFit/>
          </a:bodyPr>
          <a:lstStyle/>
          <a:p>
            <a:pPr algn="just"/>
            <a:r>
              <a:rPr lang="en-US" sz="2800" b="1" i="1" dirty="0">
                <a:solidFill>
                  <a:srgbClr val="FF0000"/>
                </a:solidFill>
                <a:latin typeface="Times New Roman" panose="02020603050405020304" pitchFamily="18" charset="0"/>
                <a:cs typeface="Times New Roman" panose="02020603050405020304" pitchFamily="18" charset="0"/>
              </a:rPr>
              <a:t>=&gt; </a:t>
            </a:r>
            <a:r>
              <a:rPr lang="en-US" sz="2800" b="1" i="1" dirty="0" err="1">
                <a:solidFill>
                  <a:srgbClr val="FF0000"/>
                </a:solidFill>
                <a:latin typeface="Times New Roman" panose="02020603050405020304" pitchFamily="18" charset="0"/>
                <a:cs typeface="Times New Roman" panose="02020603050405020304" pitchFamily="18" charset="0"/>
              </a:rPr>
              <a:t>Rất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đông</a:t>
            </a:r>
            <a:r>
              <a:rPr lang="en-US" sz="2800" b="1" i="1" dirty="0">
                <a:solidFill>
                  <a:srgbClr val="FF0000"/>
                </a:solidFill>
                <a:latin typeface="Times New Roman" panose="02020603050405020304" pitchFamily="18" charset="0"/>
                <a:cs typeface="Times New Roman" panose="02020603050405020304" pitchFamily="18" charset="0"/>
              </a:rPr>
              <a:t>, hung </a:t>
            </a:r>
            <a:r>
              <a:rPr lang="en-US" sz="2800" b="1" i="1" dirty="0" err="1">
                <a:solidFill>
                  <a:srgbClr val="FF0000"/>
                </a:solidFill>
                <a:latin typeface="Times New Roman" panose="02020603050405020304" pitchFamily="18" charset="0"/>
                <a:cs typeface="Times New Roman" panose="02020603050405020304" pitchFamily="18" charset="0"/>
              </a:rPr>
              <a:t>dữ</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212242" y="863600"/>
            <a:ext cx="4535258" cy="1077218"/>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a:t>
            </a:r>
            <a:r>
              <a:rPr lang="vi-VN" sz="3200" dirty="0">
                <a:solidFill>
                  <a:srgbClr val="C00000"/>
                </a:solidFill>
                <a:latin typeface="Times New Roman" pitchFamily="18" charset="0"/>
                <a:cs typeface="Times New Roman" pitchFamily="18" charset="0"/>
              </a:rPr>
              <a:t> Hình ảnh </a:t>
            </a:r>
            <a:r>
              <a:rPr lang="en-US" sz="3200" dirty="0" err="1" smtClean="0">
                <a:solidFill>
                  <a:srgbClr val="C00000"/>
                </a:solidFill>
                <a:latin typeface="Times New Roman" pitchFamily="18" charset="0"/>
                <a:cs typeface="Times New Roman" pitchFamily="18" charset="0"/>
              </a:rPr>
              <a:t>bọn</a:t>
            </a:r>
            <a:r>
              <a:rPr lang="en-US" sz="3200" dirty="0" smtClean="0">
                <a:solidFill>
                  <a:srgbClr val="C00000"/>
                </a:solidFill>
                <a:latin typeface="Times New Roman" pitchFamily="18" charset="0"/>
                <a:cs typeface="Times New Roman" pitchFamily="18" charset="0"/>
              </a:rPr>
              <a:t> </a:t>
            </a:r>
            <a:r>
              <a:rPr lang="en-US" sz="3200" dirty="0" err="1" smtClean="0">
                <a:solidFill>
                  <a:srgbClr val="C00000"/>
                </a:solidFill>
                <a:latin typeface="Times New Roman" pitchFamily="18" charset="0"/>
                <a:cs typeface="Times New Roman" pitchFamily="18" charset="0"/>
              </a:rPr>
              <a:t>cướp</a:t>
            </a:r>
            <a:r>
              <a:rPr lang="en-US" sz="3200" dirty="0" smtClean="0">
                <a:solidFill>
                  <a:srgbClr val="C00000"/>
                </a:solidFill>
                <a:latin typeface="Times New Roman" pitchFamily="18" charset="0"/>
                <a:cs typeface="Times New Roman" pitchFamily="18" charset="0"/>
              </a:rPr>
              <a:t> </a:t>
            </a:r>
            <a:r>
              <a:rPr lang="vi-VN" sz="3200" dirty="0" smtClean="0">
                <a:solidFill>
                  <a:srgbClr val="C00000"/>
                </a:solidFill>
                <a:latin typeface="Times New Roman" pitchFamily="18" charset="0"/>
                <a:cs typeface="Times New Roman" pitchFamily="18" charset="0"/>
              </a:rPr>
              <a:t>được </a:t>
            </a:r>
            <a:r>
              <a:rPr lang="vi-VN" sz="3200" dirty="0">
                <a:solidFill>
                  <a:srgbClr val="C00000"/>
                </a:solidFill>
                <a:latin typeface="Times New Roman" pitchFamily="18" charset="0"/>
                <a:cs typeface="Times New Roman" pitchFamily="18" charset="0"/>
              </a:rPr>
              <a:t>miêu tả như thế nào? </a:t>
            </a:r>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17812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169"/>
                                        </p:tgtEl>
                                        <p:attrNameLst>
                                          <p:attrName>style.visibility</p:attrName>
                                        </p:attrNameLst>
                                      </p:cBhvr>
                                      <p:to>
                                        <p:strVal val="visible"/>
                                      </p:to>
                                    </p:set>
                                    <p:animEffect transition="in" filter="wipe(down)">
                                      <p:cBhvr>
                                        <p:cTn id="24" dur="500"/>
                                        <p:tgtEl>
                                          <p:spTgt spid="7169"/>
                                        </p:tgtEl>
                                      </p:cBhvr>
                                    </p:animEffect>
                                  </p:childTnLst>
                                </p:cTn>
                              </p:par>
                              <p:par>
                                <p:cTn id="25" presetID="22" presetClass="entr" presetSubtype="4" fill="hold" nodeType="withEffect">
                                  <p:stCondLst>
                                    <p:cond delay="0"/>
                                  </p:stCondLst>
                                  <p:childTnLst>
                                    <p:set>
                                      <p:cBhvr>
                                        <p:cTn id="26" dur="1" fill="hold">
                                          <p:stCondLst>
                                            <p:cond delay="0"/>
                                          </p:stCondLst>
                                        </p:cTn>
                                        <p:tgtEl>
                                          <p:spTgt spid="7172"/>
                                        </p:tgtEl>
                                        <p:attrNameLst>
                                          <p:attrName>style.visibility</p:attrName>
                                        </p:attrNameLst>
                                      </p:cBhvr>
                                      <p:to>
                                        <p:strVal val="visible"/>
                                      </p:to>
                                    </p:set>
                                    <p:animEffect transition="in" filter="wipe(down)">
                                      <p:cBhvr>
                                        <p:cTn id="27" dur="500"/>
                                        <p:tgtEl>
                                          <p:spTgt spid="71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171"/>
                                        </p:tgtEl>
                                        <p:attrNameLst>
                                          <p:attrName>style.visibility</p:attrName>
                                        </p:attrNameLst>
                                      </p:cBhvr>
                                      <p:to>
                                        <p:strVal val="visible"/>
                                      </p:to>
                                    </p:set>
                                    <p:animEffect transition="in" filter="wipe(down)">
                                      <p:cBhvr>
                                        <p:cTn id="32" dur="500"/>
                                        <p:tgtEl>
                                          <p:spTgt spid="717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9">
                                            <p:txEl>
                                              <p:pRg st="0" end="0"/>
                                            </p:txEl>
                                          </p:spTgt>
                                        </p:tgtEl>
                                        <p:attrNameLst>
                                          <p:attrName>style.visibility</p:attrName>
                                        </p:attrNameLst>
                                      </p:cBhvr>
                                      <p:to>
                                        <p:strVal val="visible"/>
                                      </p:to>
                                    </p:set>
                                    <p:animEffect transition="in" filter="wipe(down)">
                                      <p:cBhvr>
                                        <p:cTn id="3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71" grpId="0"/>
      <p:bldP spid="2" grpId="0"/>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3844</TotalTime>
  <Words>2444</Words>
  <Application>Microsoft Office PowerPoint</Application>
  <PresentationFormat>Widescreen</PresentationFormat>
  <Paragraphs>235</Paragraphs>
  <Slides>25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.VnTime</vt:lpstr>
      <vt:lpstr>.VnTimeH</vt:lpstr>
      <vt:lpstr>Arial</vt:lpstr>
      <vt:lpstr>Calibri</vt:lpstr>
      <vt:lpstr>Calibri Light</vt:lpstr>
      <vt:lpstr>Symbol</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47</cp:revision>
  <dcterms:created xsi:type="dcterms:W3CDTF">2021-05-15T10:52:27Z</dcterms:created>
  <dcterms:modified xsi:type="dcterms:W3CDTF">2021-10-29T14:04:50Z</dcterms:modified>
</cp:coreProperties>
</file>