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58a9a57b92e24274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9"/>
  </p:notesMasterIdLst>
  <p:sldIdLst>
    <p:sldId id="435" r:id="rId2"/>
    <p:sldId id="432" r:id="rId3"/>
    <p:sldId id="433" r:id="rId4"/>
    <p:sldId id="467" r:id="rId5"/>
    <p:sldId id="437" r:id="rId6"/>
    <p:sldId id="465" r:id="rId7"/>
    <p:sldId id="460" r:id="rId8"/>
    <p:sldId id="463" r:id="rId9"/>
    <p:sldId id="466" r:id="rId10"/>
    <p:sldId id="452" r:id="rId11"/>
    <p:sldId id="453" r:id="rId12"/>
    <p:sldId id="454" r:id="rId13"/>
    <p:sldId id="455" r:id="rId14"/>
    <p:sldId id="456" r:id="rId15"/>
    <p:sldId id="457" r:id="rId16"/>
    <p:sldId id="458" r:id="rId17"/>
    <p:sldId id="395" r:id="rId18"/>
  </p:sldIdLst>
  <p:sldSz cx="12192000" cy="6858000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DBB2CB"/>
    <a:srgbClr val="EBA3E8"/>
    <a:srgbClr val="66CCFF"/>
    <a:srgbClr val="19C3FF"/>
    <a:srgbClr val="30CFCD"/>
    <a:srgbClr val="0E73B7"/>
    <a:srgbClr val="5B9BD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2" autoAdjust="0"/>
    <p:restoredTop sz="99614" autoAdjust="0"/>
  </p:normalViewPr>
  <p:slideViewPr>
    <p:cSldViewPr snapToGrid="0">
      <p:cViewPr varScale="1">
        <p:scale>
          <a:sx n="88" d="100"/>
          <a:sy n="88" d="100"/>
        </p:scale>
        <p:origin x="32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30983-C1DE-4BD7-A360-7A9EEAF879D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74302-1882-4C4D-AB6A-49645EA978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65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72000"/>
                    </a14:imgEffect>
                    <a14:imgEffect>
                      <a14:colorTemperature colorTemp="262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slide" Target="slide11.xml"/><Relationship Id="rId4" Type="http://schemas.openxmlformats.org/officeDocument/2006/relationships/image" Target="../media/image4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7" Type="http://schemas.openxmlformats.org/officeDocument/2006/relationships/image" Target="../media/image4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0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54" y="1825625"/>
            <a:ext cx="6232892" cy="4351338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31"/>
          <p:cNvSpPr txBox="1">
            <a:spLocks noChangeArrowheads="1"/>
          </p:cNvSpPr>
          <p:nvPr/>
        </p:nvSpPr>
        <p:spPr bwMode="auto">
          <a:xfrm>
            <a:off x="1778269" y="38709"/>
            <a:ext cx="7768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PHÒNG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DỤC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</a:rPr>
              <a:t>QUẬN LONG BIÊN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TextBox 32"/>
          <p:cNvSpPr txBox="1">
            <a:spLocks noChangeArrowheads="1"/>
          </p:cNvSpPr>
          <p:nvPr/>
        </p:nvSpPr>
        <p:spPr bwMode="auto">
          <a:xfrm>
            <a:off x="3462035" y="419709"/>
            <a:ext cx="43581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TRƯỜNG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THCS 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LONG BIÊN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TextBox 33"/>
          <p:cNvSpPr txBox="1">
            <a:spLocks noChangeArrowheads="1"/>
          </p:cNvSpPr>
          <p:nvPr/>
        </p:nvSpPr>
        <p:spPr bwMode="auto">
          <a:xfrm>
            <a:off x="3198539" y="5225908"/>
            <a:ext cx="57549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</a:rPr>
              <a:t>Nguyễn Thị Thanh Thúy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      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</a:rPr>
              <a:t>Tổ: Tự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nhiên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0336" y="1392763"/>
            <a:ext cx="2511650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4400" b="1" cap="all" err="1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cap="all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mtClean="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23 </a:t>
            </a:r>
            <a:endParaRPr lang="vi-VN" sz="4400" b="1" cap="all" dirty="0">
              <a:ln/>
              <a:solidFill>
                <a:srgbClr val="0000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679" y="2369974"/>
            <a:ext cx="1131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HÀM SỐ BẬC NHẤT (TIẾT 3)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8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hacker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9A6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8806" y="239151"/>
            <a:ext cx="1125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8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0" b="-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738" y="295423"/>
            <a:ext cx="10972800" cy="656257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5,5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3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4000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43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Nicotin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ngấm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….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lnSpc>
                <a:spcPct val="16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6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·    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6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miley Face 4">
            <a:hlinkClick r:id="rId3" action="ppaction://hlinksldjump"/>
          </p:cNvPr>
          <p:cNvSpPr/>
          <p:nvPr/>
        </p:nvSpPr>
        <p:spPr>
          <a:xfrm>
            <a:off x="2701559" y="808877"/>
            <a:ext cx="492369" cy="49236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>
            <a:hlinkClick r:id="rId4" action="ppaction://hlinksldjump"/>
          </p:cNvPr>
          <p:cNvSpPr/>
          <p:nvPr/>
        </p:nvSpPr>
        <p:spPr>
          <a:xfrm>
            <a:off x="5562142" y="1301246"/>
            <a:ext cx="633046" cy="52050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hlinkClick r:id="rId5" action="ppaction://hlinksldjump"/>
          </p:cNvPr>
          <p:cNvSpPr/>
          <p:nvPr/>
        </p:nvSpPr>
        <p:spPr>
          <a:xfrm>
            <a:off x="11437954" y="1837460"/>
            <a:ext cx="548640" cy="4923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6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/>
                      </a:rPr>
                      <m:t>𝒚</m:t>
                    </m:r>
                    <m:r>
                      <a:rPr lang="en-US" sz="3600" b="1" i="1" smtClean="0">
                        <a:latin typeface="Cambria Math"/>
                      </a:rPr>
                      <m:t>=</m:t>
                    </m:r>
                    <m:r>
                      <a:rPr lang="en-US" sz="3600" b="1" i="1" smtClean="0">
                        <a:latin typeface="Cambria Math"/>
                      </a:rPr>
                      <m:t>𝟑</m:t>
                    </m:r>
                    <m:r>
                      <a:rPr lang="en-US" sz="3600" b="1" i="1" smtClean="0">
                        <a:latin typeface="Cambria Math"/>
                      </a:rPr>
                      <m:t>𝒙</m:t>
                    </m:r>
                    <m:r>
                      <a:rPr lang="en-US" sz="3600" b="1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y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/>
                      </a:rPr>
                      <m:t>𝒙</m:t>
                    </m:r>
                    <m:r>
                      <a:rPr lang="en-US" sz="3600" b="1" i="1" smtClean="0">
                        <a:latin typeface="Cambria Math"/>
                      </a:rPr>
                      <m:t>=</m:t>
                    </m:r>
                    <m:r>
                      <a:rPr lang="en-US" sz="3600" b="1" i="1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797" r="-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463827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AutoNum type="alphaU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</a:rPr>
                      <m:t>𝑦</m:t>
                    </m:r>
                    <m:r>
                      <a:rPr lang="en-US" sz="3200" b="0" i="1" smtClean="0">
                        <a:latin typeface="Cambria Math"/>
                      </a:rPr>
                      <m:t>=6,5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pPr marL="514350" indent="-514350">
                  <a:buAutoNum type="alphaUcPeriod"/>
                </a:pP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=5,5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pPr marL="514350" indent="-514350">
                  <a:buAutoNum type="alphaUcPeriod"/>
                </a:pP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=2</m:t>
                    </m:r>
                  </m:oMath>
                </a14:m>
                <a:r>
                  <a:rPr lang="en-US" sz="3200" b="0" dirty="0"/>
                  <a:t>.</a:t>
                </a:r>
              </a:p>
              <a:p>
                <a:pPr marL="514350" indent="-514350">
                  <a:buAutoNum type="alphaUcPeriod"/>
                </a:pP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=2,5</m:t>
                    </m:r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463827"/>
              </a:xfrm>
              <a:blipFill rotWithShape="1">
                <a:blip r:embed="rId4"/>
                <a:stretch>
                  <a:fillRect l="-1565" t="-3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owchart: Connector 5"/>
          <p:cNvSpPr/>
          <p:nvPr/>
        </p:nvSpPr>
        <p:spPr>
          <a:xfrm>
            <a:off x="801858" y="2419643"/>
            <a:ext cx="478302" cy="52050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rved Left Arrow 9">
            <a:hlinkClick r:id="rId5" action="ppaction://hlinksldjump"/>
          </p:cNvPr>
          <p:cNvSpPr/>
          <p:nvPr/>
        </p:nvSpPr>
        <p:spPr>
          <a:xfrm>
            <a:off x="10445261" y="5671066"/>
            <a:ext cx="731520" cy="8282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9113" y="4954626"/>
                <a:ext cx="9528313" cy="928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Thay x=2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</a:rPr>
                      <m:t>=3.2−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</a:rPr>
                      <m:t>=6−0,5=5,5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4954626"/>
                <a:ext cx="9528313" cy="928844"/>
              </a:xfrm>
              <a:prstGeom prst="rect">
                <a:avLst/>
              </a:prstGeom>
              <a:blipFill>
                <a:blip r:embed="rId6"/>
                <a:stretch>
                  <a:fillRect l="-1280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02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P(a; b)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toạ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96" y="2138288"/>
            <a:ext cx="4420993" cy="3447831"/>
          </a:xfrm>
        </p:spPr>
      </p:pic>
      <p:sp>
        <p:nvSpPr>
          <p:cNvPr id="7" name="TextBox 6"/>
          <p:cNvSpPr txBox="1"/>
          <p:nvPr/>
        </p:nvSpPr>
        <p:spPr>
          <a:xfrm>
            <a:off x="1055077" y="2067951"/>
            <a:ext cx="4529797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3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1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4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5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1055077" y="2293034"/>
            <a:ext cx="576776" cy="590843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rved Left Arrow 9">
            <a:hlinkClick r:id="rId4" action="ppaction://hlinksldjump"/>
          </p:cNvPr>
          <p:cNvSpPr/>
          <p:nvPr/>
        </p:nvSpPr>
        <p:spPr>
          <a:xfrm>
            <a:off x="11127545" y="5671473"/>
            <a:ext cx="590843" cy="77510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197" y="5852160"/>
            <a:ext cx="3924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(3;1).</a:t>
            </a:r>
          </a:p>
        </p:txBody>
      </p:sp>
    </p:spTree>
    <p:extLst>
      <p:ext uri="{BB962C8B-B14F-4D97-AF65-F5344CB8AC3E}">
        <p14:creationId xmlns:p14="http://schemas.microsoft.com/office/powerpoint/2010/main" val="193299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62707" y="365125"/>
                <a:ext cx="11394831" cy="204045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/>
                      </a:rPr>
                      <m:t>𝒚</m:t>
                    </m:r>
                    <m:r>
                      <a:rPr lang="en-US" sz="3600" b="1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/>
                          </a:rPr>
                          <m:t>𝟒𝟎</m:t>
                        </m:r>
                        <m:r>
                          <a:rPr lang="en-US" sz="3600" b="1" i="1" smtClean="0">
                            <a:latin typeface="Cambria Math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/>
                          </a:rPr>
                          <m:t>𝒎</m:t>
                        </m:r>
                      </m:e>
                    </m:d>
                    <m:r>
                      <a:rPr lang="en-US" sz="3600" b="1" i="1" smtClean="0">
                        <a:latin typeface="Cambria Math"/>
                      </a:rPr>
                      <m:t>𝒙</m:t>
                    </m:r>
                    <m:r>
                      <a:rPr lang="en-US" sz="3600" b="1" i="1" smtClean="0">
                        <a:latin typeface="Cambria Math"/>
                      </a:rPr>
                      <m:t>+</m:t>
                    </m:r>
                    <m:r>
                      <a:rPr lang="en-US" sz="3600" b="1" i="1" smtClean="0">
                        <a:latin typeface="Cambria Math"/>
                      </a:rPr>
                      <m:t>𝟏</m:t>
                    </m:r>
                  </m:oMath>
                </a14:m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b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Tham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m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nhận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đây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nghịch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R?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62707" y="365125"/>
                <a:ext cx="11394831" cy="2040450"/>
              </a:xfrm>
              <a:blipFill rotWithShape="1">
                <a:blip r:embed="rId3"/>
                <a:stretch>
                  <a:fillRect l="-1604" t="-8955" b="-18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700997"/>
            <a:ext cx="10515600" cy="3672914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34.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37.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40.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43.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618979" y="4529797"/>
            <a:ext cx="717452" cy="66118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7705" y="5447967"/>
                <a:ext cx="9568070" cy="66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Hàm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đã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nghịch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R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</a:rPr>
                      <m:t>40−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</a:rPr>
                      <m:t>𝑚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</a:rPr>
                      <m:t>&lt;0↔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&gt;40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05" y="5447967"/>
                <a:ext cx="9568070" cy="661207"/>
              </a:xfrm>
              <a:prstGeom prst="rect">
                <a:avLst/>
              </a:prstGeom>
              <a:blipFill>
                <a:blip r:embed="rId4"/>
                <a:stretch>
                  <a:fillRect l="-1274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19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0" b="-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738" y="295423"/>
            <a:ext cx="10972800" cy="656257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5,5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4000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Nicotin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ngấm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….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6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6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·    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6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" y="407963"/>
            <a:ext cx="10592972" cy="5922499"/>
          </a:xfrm>
        </p:spPr>
      </p:pic>
    </p:spTree>
    <p:extLst>
      <p:ext uri="{BB962C8B-B14F-4D97-AF65-F5344CB8AC3E}">
        <p14:creationId xmlns:p14="http://schemas.microsoft.com/office/powerpoint/2010/main" val="347556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/>
          </p:cNvSpPr>
          <p:nvPr/>
        </p:nvSpPr>
        <p:spPr bwMode="auto">
          <a:xfrm>
            <a:off x="649248" y="1557456"/>
            <a:ext cx="10972909" cy="2179657"/>
          </a:xfrm>
          <a:prstGeom prst="rect">
            <a:avLst/>
          </a:prstGeom>
          <a:noFill/>
          <a:ln>
            <a:noFill/>
          </a:ln>
        </p:spPr>
        <p:txBody>
          <a:bodyPr anchorCtr="1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vi-VN" sz="4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9797" y="27881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38204" y="390911"/>
            <a:ext cx="6370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12294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vũ điệu rửa ta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214" y="680936"/>
            <a:ext cx="11753351" cy="5953328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/>
              <a:t>*Giống nhau:đều có màng tế bào, tế bào chất, nhân hoặc vùng nhân.</a:t>
            </a:r>
          </a:p>
          <a:p>
            <a:r>
              <a:rPr lang="vi-VN" dirty="0"/>
              <a:t>*Khác nhau:</a:t>
            </a:r>
          </a:p>
          <a:p>
            <a:r>
              <a:rPr lang="vi-VN" dirty="0"/>
              <a:t>-Các thành phần cấu tạo tế bào có ở tế bào nhân thực mà không có ở tế bào nhân sơ: ti thể, lưới nội chất, bộ máy Gongi,..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60525" y="477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sz="2000"/>
          </a:p>
        </p:txBody>
      </p:sp>
      <p:sp>
        <p:nvSpPr>
          <p:cNvPr id="8" name="AutoShape 46"/>
          <p:cNvSpPr>
            <a:spLocks noChangeArrowheads="1"/>
          </p:cNvSpPr>
          <p:nvPr/>
        </p:nvSpPr>
        <p:spPr bwMode="ltGray">
          <a:xfrm rot="5400000">
            <a:off x="-2310444" y="2456655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47"/>
          <p:cNvSpPr>
            <a:spLocks noChangeArrowheads="1"/>
          </p:cNvSpPr>
          <p:nvPr/>
        </p:nvSpPr>
        <p:spPr bwMode="ltGray">
          <a:xfrm rot="5400000" flipH="1">
            <a:off x="-1692537" y="3496809"/>
            <a:ext cx="3134358" cy="357176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endParaRPr lang="vi-VN" dirty="0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gray">
          <a:xfrm>
            <a:off x="2191560" y="5340731"/>
            <a:ext cx="9350829" cy="132912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 algn="ctr">
            <a:solidFill>
              <a:schemeClr val="bg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AutoShape 50"/>
          <p:cNvSpPr>
            <a:spLocks noChangeArrowheads="1"/>
          </p:cNvSpPr>
          <p:nvPr/>
        </p:nvSpPr>
        <p:spPr bwMode="gray">
          <a:xfrm>
            <a:off x="2172365" y="3897443"/>
            <a:ext cx="9247694" cy="136916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 algn="ctr">
            <a:solidFill>
              <a:srgbClr val="FFFF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67"/>
          <p:cNvGrpSpPr>
            <a:grpSpLocks/>
          </p:cNvGrpSpPr>
          <p:nvPr/>
        </p:nvGrpSpPr>
        <p:grpSpPr bwMode="auto">
          <a:xfrm>
            <a:off x="1421518" y="4302381"/>
            <a:ext cx="793322" cy="925724"/>
            <a:chOff x="1956" y="1680"/>
            <a:chExt cx="1737" cy="1615"/>
          </a:xfrm>
        </p:grpSpPr>
        <p:sp>
          <p:nvSpPr>
            <p:cNvPr id="13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70"/>
            <p:cNvSpPr>
              <a:spLocks noChangeArrowheads="1"/>
            </p:cNvSpPr>
            <p:nvPr/>
          </p:nvSpPr>
          <p:spPr bwMode="gray">
            <a:xfrm>
              <a:off x="2252" y="1855"/>
              <a:ext cx="1267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7" name="Oval 72"/>
            <p:cNvSpPr>
              <a:spLocks noChangeArrowheads="1"/>
            </p:cNvSpPr>
            <p:nvPr/>
          </p:nvSpPr>
          <p:spPr bwMode="gray">
            <a:xfrm>
              <a:off x="2334" y="1942"/>
              <a:ext cx="1099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73"/>
            <p:cNvSpPr>
              <a:spLocks noChangeArrowheads="1"/>
            </p:cNvSpPr>
            <p:nvPr/>
          </p:nvSpPr>
          <p:spPr bwMode="gray">
            <a:xfrm>
              <a:off x="1956" y="1991"/>
              <a:ext cx="1737" cy="1010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r>
                <a:rPr lang="en-US" sz="2400" b="1" dirty="0"/>
                <a:t>  I</a:t>
              </a:r>
            </a:p>
          </p:txBody>
        </p:sp>
      </p:grpSp>
      <p:grpSp>
        <p:nvGrpSpPr>
          <p:cNvPr id="19" name="Group 74"/>
          <p:cNvGrpSpPr>
            <a:grpSpLocks/>
          </p:cNvGrpSpPr>
          <p:nvPr/>
        </p:nvGrpSpPr>
        <p:grpSpPr bwMode="auto">
          <a:xfrm>
            <a:off x="1412423" y="5605056"/>
            <a:ext cx="779137" cy="801964"/>
            <a:chOff x="1924" y="1680"/>
            <a:chExt cx="1769" cy="1615"/>
          </a:xfrm>
        </p:grpSpPr>
        <p:sp>
          <p:nvSpPr>
            <p:cNvPr id="20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2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3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4" name="Oval 79"/>
            <p:cNvSpPr>
              <a:spLocks noChangeArrowheads="1"/>
            </p:cNvSpPr>
            <p:nvPr/>
          </p:nvSpPr>
          <p:spPr bwMode="gray">
            <a:xfrm>
              <a:off x="2334" y="1940"/>
              <a:ext cx="1099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80"/>
            <p:cNvSpPr>
              <a:spLocks noChangeArrowheads="1"/>
            </p:cNvSpPr>
            <p:nvPr/>
          </p:nvSpPr>
          <p:spPr bwMode="gray">
            <a:xfrm>
              <a:off x="1924" y="1817"/>
              <a:ext cx="1690" cy="1197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r>
                <a:rPr lang="en-US" sz="2400" b="1" dirty="0"/>
                <a:t>  II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88"/>
              <p:cNvSpPr>
                <a:spLocks noChangeArrowheads="1"/>
              </p:cNvSpPr>
              <p:nvPr/>
            </p:nvSpPr>
            <p:spPr bwMode="auto">
              <a:xfrm>
                <a:off x="2834837" y="4137368"/>
                <a:ext cx="8502649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Hàm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bậc nhất là hàm số được cho bởi công thức </a:t>
                </a:r>
              </a:p>
              <a:p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 </m:t>
                    </m:r>
                    <m:r>
                      <a:rPr lang="en-US" sz="2400" b="1" i="1">
                        <a:latin typeface="Cambria Math"/>
                      </a:rPr>
                      <m:t>𝒚</m:t>
                    </m:r>
                    <m:r>
                      <a:rPr lang="en-US" sz="2400" b="1" i="1">
                        <a:latin typeface="Cambria Math"/>
                      </a:rPr>
                      <m:t>=</m:t>
                    </m:r>
                    <m:r>
                      <a:rPr lang="en-US" sz="2400" b="1" i="1">
                        <a:latin typeface="Cambria Math"/>
                      </a:rPr>
                      <m:t>𝒂𝒙</m:t>
                    </m:r>
                    <m:r>
                      <a:rPr lang="en-US" sz="2400" b="1" i="1">
                        <a:latin typeface="Cambria Math"/>
                      </a:rPr>
                      <m:t>+</m:t>
                    </m:r>
                    <m:r>
                      <a:rPr lang="en-US" sz="2400" b="1" i="1">
                        <a:latin typeface="Cambria Math"/>
                      </a:rPr>
                      <m:t>𝒃</m:t>
                    </m:r>
                    <m:r>
                      <a:rPr lang="en-US" sz="2400" b="1" i="1">
                        <a:latin typeface="Cambria Math"/>
                      </a:rPr>
                      <m:t>  (</m:t>
                    </m:r>
                    <m:r>
                      <a:rPr lang="en-US" sz="2400" b="1" i="1">
                        <a:latin typeface="Cambria Math"/>
                      </a:rPr>
                      <m:t>𝒂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837" y="4137368"/>
                <a:ext cx="8502649" cy="830997"/>
              </a:xfrm>
              <a:prstGeom prst="rect">
                <a:avLst/>
              </a:prstGeom>
              <a:blipFill>
                <a:blip r:embed="rId5"/>
                <a:stretch>
                  <a:fillRect l="-1075" t="-5882" r="-143" b="-1617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90"/>
              <p:cNvSpPr>
                <a:spLocks noChangeArrowheads="1"/>
              </p:cNvSpPr>
              <p:nvPr/>
            </p:nvSpPr>
            <p:spPr bwMode="auto">
              <a:xfrm>
                <a:off x="2494937" y="5426996"/>
                <a:ext cx="9320123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𝒙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𝑹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đồng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𝑹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𝒂</m:t>
                    </m:r>
                    <m:r>
                      <a:rPr lang="en-US" sz="2400" b="1" i="1">
                        <a:latin typeface="Cambria Math"/>
                      </a:rPr>
                      <m:t>&gt;</m:t>
                    </m:r>
                    <m:r>
                      <a:rPr lang="en-US" sz="2400" b="1" i="1">
                        <a:latin typeface="Cambria Math"/>
                      </a:rPr>
                      <m:t>𝟎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nghịch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𝑹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𝒂</m:t>
                    </m:r>
                    <m:r>
                      <a:rPr lang="en-US" sz="2400" b="1" i="1">
                        <a:latin typeface="Cambria Math"/>
                      </a:rPr>
                      <m:t>&lt;</m:t>
                    </m:r>
                    <m:r>
                      <a:rPr lang="en-US" sz="2400" b="1" i="1">
                        <a:latin typeface="Cambria Math"/>
                      </a:rPr>
                      <m:t>𝟎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4937" y="5426996"/>
                <a:ext cx="9320123" cy="1200329"/>
              </a:xfrm>
              <a:prstGeom prst="rect">
                <a:avLst/>
              </a:prstGeom>
              <a:blipFill>
                <a:blip r:embed="rId6"/>
                <a:stretch>
                  <a:fillRect l="-981" t="-4061" b="-1066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-149691" y="4711907"/>
            <a:ext cx="16995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79" y="84419"/>
            <a:ext cx="8085675" cy="3530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523" y="916498"/>
            <a:ext cx="1479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9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6" grpId="0"/>
      <p:bldP spid="27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652836" y="163283"/>
            <a:ext cx="6644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HÀM SỐ BẬC NHẤT (TIẾT 3)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3825875"/>
            <a:ext cx="56451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4219575"/>
            <a:ext cx="5595937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2376488"/>
            <a:ext cx="306387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2441575"/>
            <a:ext cx="4170363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71638"/>
            <a:ext cx="281781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1147763"/>
            <a:ext cx="2720975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2236788"/>
            <a:ext cx="4211637" cy="247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876425"/>
            <a:ext cx="3071812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0300"/>
            <a:ext cx="261302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03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41" y="720953"/>
            <a:ext cx="10515600" cy="83062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31" y="1955296"/>
            <a:ext cx="5369169" cy="3460652"/>
          </a:xfrm>
        </p:spPr>
      </p:pic>
      <p:sp>
        <p:nvSpPr>
          <p:cNvPr id="5" name="Flowchart: Alternate Process 4"/>
          <p:cNvSpPr/>
          <p:nvPr/>
        </p:nvSpPr>
        <p:spPr>
          <a:xfrm>
            <a:off x="103031" y="1621272"/>
            <a:ext cx="6724357" cy="167405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0364" y="3529318"/>
                <a:ext cx="5190979" cy="29810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AutoNum type="arabicParenR"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𝒚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e>
                    </m:rad>
                    <m:d>
                      <m:d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𝟑</m:t>
                    </m:r>
                  </m:oMath>
                </a14:m>
                <a:endPara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Tx/>
                  <a:buAutoNum type="arabicParenR"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𝒚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e>
                    </m:rad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𝒙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Tx/>
                  <a:buAutoNum type="arabicParenR"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𝒚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𝟒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𝒙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  <m:d>
                      <m:d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Tx/>
                  <a:buAutoNum type="arabicParenR"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𝒚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𝒙</m:t>
                    </m:r>
                    <m:d>
                      <m:d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endPara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64" y="3529318"/>
                <a:ext cx="5190979" cy="2981072"/>
              </a:xfrm>
              <a:prstGeom prst="rect">
                <a:avLst/>
              </a:prstGeom>
              <a:blipFill>
                <a:blip r:embed="rId4"/>
                <a:stretch>
                  <a:fillRect l="-1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20364" y="0"/>
            <a:ext cx="880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313005" y="5746953"/>
            <a:ext cx="180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02:00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01:10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01:09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01:08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01:07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01:06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01:05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01:04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01:01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00:59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00:58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00:57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00:56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00:55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00:53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00:52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00:51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00:50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00:49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00:48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00:30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00:27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00:25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00:24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00:23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00:22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00:21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00:20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00:19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00:18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00:17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00:16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00:15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00:14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00:13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00:12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00:11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00:10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00:09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00:08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00:07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00:06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00:05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00:04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00:03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00:02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205174" y="679067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00:01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219242" y="656235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00:00</a:t>
            </a:r>
          </a:p>
        </p:txBody>
      </p:sp>
      <p:sp>
        <p:nvSpPr>
          <p:cNvPr id="130" name="Oval 129"/>
          <p:cNvSpPr/>
          <p:nvPr/>
        </p:nvSpPr>
        <p:spPr>
          <a:xfrm>
            <a:off x="9400777" y="1169045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27146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4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242680"/>
                <a:ext cx="12191999" cy="6615320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Bài 1: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đây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?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a,b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b="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1)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𝒚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e>
                    </m:rad>
                    <m:d>
                      <m:d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𝟑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2)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𝒚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e>
                    </m:rad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𝒙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3)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𝒚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𝟒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𝒙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4)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𝒚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𝒙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42680"/>
                <a:ext cx="12191999" cy="6615320"/>
              </a:xfrm>
              <a:blipFill rotWithShape="1">
                <a:blip r:embed="rId3"/>
                <a:stretch>
                  <a:fillRect l="-750" r="-1650" b="-45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595" y="1773577"/>
                <a:ext cx="10542495" cy="56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↔</m:t>
                    </m:r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 dirty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 dirty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3</m:t>
                        </m:r>
                      </m:e>
                    </m:rad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𝑥</m:t>
                    </m:r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 dirty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 dirty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3</m:t>
                        </m:r>
                      </m:e>
                    </m:rad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+3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có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</m:rad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à 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</m:rad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+3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5" y="1773577"/>
                <a:ext cx="10542495" cy="563744"/>
              </a:xfrm>
              <a:prstGeom prst="rect">
                <a:avLst/>
              </a:prstGeom>
              <a:blipFill rotWithShape="1">
                <a:blip r:embed="rId4"/>
                <a:stretch>
                  <a:fillRect t="-3261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598" y="3035051"/>
                <a:ext cx="11282084" cy="599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↔</m:t>
                    </m:r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 dirty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 dirty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2800" i="1" dirty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−1</m:t>
                        </m:r>
                      </m:e>
                    </m:d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𝑥</m:t>
                    </m:r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+1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−1 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à 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8" y="3035051"/>
                <a:ext cx="11282084" cy="599716"/>
              </a:xfrm>
              <a:prstGeom prst="rect">
                <a:avLst/>
              </a:prstGeom>
              <a:blipFill rotWithShape="1">
                <a:blip r:embed="rId5"/>
                <a:stretch>
                  <a:fillRect t="-2041" b="-23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598" y="4475776"/>
                <a:ext cx="107979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↔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=4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−2−4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↔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=−2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8" y="4475776"/>
                <a:ext cx="10797989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279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8940" y="5891660"/>
                <a:ext cx="119230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↔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=2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−2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  <a:ea typeface="Cambria Math"/>
                      </a:rPr>
                      <m:t>−2↔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+2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=1 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à 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40" y="5891660"/>
                <a:ext cx="11923060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2791" r="-460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84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922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879229" y="1347323"/>
                <a:ext cx="10515600" cy="120607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𝑦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+1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+7</m:t>
                    </m:r>
                  </m:oMath>
                </a14:m>
                <a:endPara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9229" y="1347323"/>
                <a:ext cx="10515600" cy="120607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12873" y="1955410"/>
                <a:ext cx="10986867" cy="66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𝑦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  <m:r>
                          <a:rPr lang="en-US" sz="2800" i="1">
                            <a:latin typeface="Cambria Math"/>
                          </a:rPr>
                          <m:t>+1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𝑥</m:t>
                    </m:r>
                    <m:r>
                      <a:rPr lang="en-US" sz="2800" i="1">
                        <a:latin typeface="Cambria Math"/>
                      </a:rPr>
                      <m:t>+7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𝑚</m:t>
                    </m:r>
                    <m:r>
                      <a:rPr lang="en-US" sz="2800" b="0" i="1" smtClean="0">
                        <a:latin typeface="Cambria Math"/>
                      </a:rPr>
                      <m:t>+1≠0↔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≠−1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73" y="1955410"/>
                <a:ext cx="10986867" cy="661207"/>
              </a:xfrm>
              <a:prstGeom prst="rect">
                <a:avLst/>
              </a:prstGeom>
              <a:blipFill>
                <a:blip r:embed="rId4"/>
                <a:stretch>
                  <a:fillRect l="-1110" r="-888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12873" y="3715719"/>
                <a:ext cx="10818056" cy="2782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itchFamily="18" charset="0"/>
                  </a:rPr>
                  <a:t>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𝑦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2−</m:t>
                        </m:r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</m:rad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  <m:r>
                          <a:rPr lang="en-US" sz="2800" i="1">
                            <a:latin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2−</m:t>
                        </m:r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</m:rad>
                    <m:r>
                      <a:rPr lang="en-US" sz="2800" b="0" i="1" smtClean="0">
                        <a:latin typeface="Cambria Math"/>
                      </a:rPr>
                      <m:t>.</m:t>
                    </m:r>
                    <m:r>
                      <a:rPr lang="en-US" sz="2800" i="1">
                        <a:latin typeface="Cambria Math"/>
                      </a:rPr>
                      <m:t>𝑥</m:t>
                    </m:r>
                    <m:r>
                      <a:rPr lang="en-US" sz="2800" b="0" i="1" smtClean="0"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2−</m:t>
                        </m:r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</m:rad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𝑦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2−</m:t>
                        </m:r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</m:rad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  <m:r>
                          <a:rPr lang="en-US" sz="2800" i="1">
                            <a:latin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/>
                          </a:rPr>
                          <m:t>2−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𝑚</m:t>
                        </m:r>
                      </m:e>
                    </m:rad>
                    <m:r>
                      <a:rPr lang="en-US" sz="2800" i="1" smtClean="0"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ĐKXĐ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2−</m:t>
                        </m:r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2−</m:t>
                    </m:r>
                    <m:r>
                      <a:rPr lang="en-US" sz="2800" b="0" i="1" smtClean="0">
                        <a:latin typeface="Cambria Math"/>
                      </a:rPr>
                      <m:t>𝑚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≥0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điều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kiện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2−</m:t>
                    </m:r>
                    <m:r>
                      <a:rPr lang="en-US" sz="2800" b="0" i="1" smtClean="0">
                        <a:latin typeface="Cambria Math"/>
                      </a:rPr>
                      <m:t>𝑚</m:t>
                    </m:r>
                    <m:r>
                      <a:rPr lang="en-US" sz="2800" b="0" i="1" smtClean="0">
                        <a:latin typeface="Cambria Math"/>
                      </a:rPr>
                      <m:t>&gt;0↔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&lt;2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73" y="3715719"/>
                <a:ext cx="10818056" cy="2782941"/>
              </a:xfrm>
              <a:prstGeom prst="rect">
                <a:avLst/>
              </a:prstGeom>
              <a:blipFill>
                <a:blip r:embed="rId5"/>
                <a:stretch>
                  <a:fillRect l="-1127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79229" y="2954215"/>
                <a:ext cx="3650568" cy="563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𝑦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2−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</m:e>
                    </m:rad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−1)</m:t>
                    </m:r>
                  </m:oMath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29" y="2954215"/>
                <a:ext cx="3650568" cy="563809"/>
              </a:xfrm>
              <a:prstGeom prst="rect">
                <a:avLst/>
              </a:prstGeom>
              <a:blipFill rotWithShape="1">
                <a:blip r:embed="rId6"/>
                <a:stretch>
                  <a:fillRect l="-3339" t="-3261" r="-2003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416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282" y="1"/>
            <a:ext cx="11882718" cy="110758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 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9718" y="1094703"/>
                <a:ext cx="10970129" cy="159698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Bài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1: Cho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cs typeface="Times New Roman" pitchFamily="18" charset="0"/>
                      </a:rPr>
                      <m:t>𝒚</m:t>
                    </m:r>
                    <m:r>
                      <a:rPr lang="en-US" b="1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  <a:cs typeface="Times New Roman" pitchFamily="18" charset="0"/>
                          </a:rPr>
                          <m:t>𝒎</m:t>
                        </m:r>
                        <m:r>
                          <a:rPr lang="en-US" b="1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/>
                        <a:cs typeface="Times New Roman" pitchFamily="18" charset="0"/>
                      </a:rPr>
                      <m:t>𝒙</m:t>
                    </m:r>
                    <m:r>
                      <a:rPr lang="en-US" b="1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b="1" i="1" smtClean="0">
                        <a:latin typeface="Cambria Math"/>
                        <a:cs typeface="Times New Roman" pitchFamily="18" charset="0"/>
                      </a:rPr>
                      <m:t>𝟓</m:t>
                    </m:r>
                  </m:oMath>
                </a14:m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514350" indent="-514350">
                  <a:buAutoNum type="alphaLcParenR"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m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𝒙</m:t>
                    </m:r>
                    <m:r>
                      <a:rPr lang="en-US" b="1" i="1" smtClean="0">
                        <a:latin typeface="Cambria Math"/>
                      </a:rPr>
                      <m:t>=−</m:t>
                    </m:r>
                    <m:r>
                      <a:rPr lang="en-US" b="1" i="1" smtClean="0">
                        <a:latin typeface="Cambria Math"/>
                      </a:rPr>
                      <m:t>𝟏</m:t>
                    </m:r>
                    <m:r>
                      <a:rPr lang="en-US" b="1" i="1" smtClean="0">
                        <a:latin typeface="Cambria Math"/>
                      </a:rPr>
                      <m:t>, </m:t>
                    </m:r>
                    <m:r>
                      <a:rPr lang="en-US" b="1" i="1" smtClean="0">
                        <a:latin typeface="Cambria Math"/>
                      </a:rPr>
                      <m:t>𝒚</m:t>
                    </m:r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𝟑</m:t>
                    </m:r>
                  </m:oMath>
                </a14:m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514350" indent="-514350">
                  <a:buAutoNum type="alphaLcParenR"/>
                </a:pP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m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đồng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R.</a:t>
                </a:r>
              </a:p>
              <a:p>
                <a:pPr marL="0" indent="0">
                  <a:buNone/>
                </a:pP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9718" y="1094703"/>
                <a:ext cx="10970129" cy="1596982"/>
              </a:xfrm>
              <a:blipFill>
                <a:blip r:embed="rId3"/>
                <a:stretch>
                  <a:fillRect l="-1167" t="-6870" b="-4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9718" y="3169603"/>
                <a:ext cx="1099855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/>
                      </a:rPr>
                      <m:t>𝑥</m:t>
                    </m:r>
                    <m:r>
                      <a:rPr lang="en-US" sz="2800" b="0" i="1">
                        <a:latin typeface="Cambria Math"/>
                      </a:rPr>
                      <m:t>=−1, </m:t>
                    </m:r>
                    <m:r>
                      <a:rPr lang="en-US" sz="2800" b="0" i="1">
                        <a:latin typeface="Cambria Math"/>
                      </a:rPr>
                      <m:t>𝑦</m:t>
                    </m:r>
                    <m:r>
                      <a:rPr lang="en-US" sz="2800" b="0" i="1">
                        <a:latin typeface="Cambria Math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𝑦</m:t>
                    </m:r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/>
                            <a:cs typeface="Times New Roman" pitchFamily="18" charset="0"/>
                          </a:rPr>
                          <m:t>𝑚</m:t>
                        </m:r>
                        <m:r>
                          <a:rPr lang="en-US" sz="2800" b="0" i="1">
                            <a:latin typeface="Cambria Math"/>
                            <a:cs typeface="Times New Roman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+5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3=</m:t>
                    </m:r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𝑚</m:t>
                        </m:r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+5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↔−</m:t>
                    </m:r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𝑚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=−2↔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𝑚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−1=2↔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𝑚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                 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/>
                      </a:rPr>
                      <m:t>𝑥</m:t>
                    </m:r>
                    <m:r>
                      <a:rPr lang="en-US" sz="2800" b="0" i="1">
                        <a:latin typeface="Cambria Math"/>
                      </a:rPr>
                      <m:t>=−1, </m:t>
                    </m:r>
                    <m:r>
                      <a:rPr lang="en-US" sz="2800" b="0" i="1">
                        <a:latin typeface="Cambria Math"/>
                      </a:rPr>
                      <m:t>𝑦</m:t>
                    </m:r>
                    <m:r>
                      <a:rPr lang="en-US" sz="2800" b="0" i="1">
                        <a:latin typeface="Cambria Math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𝑚</m:t>
                    </m:r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18" y="3169603"/>
                <a:ext cx="10998557" cy="2031325"/>
              </a:xfrm>
              <a:prstGeom prst="rect">
                <a:avLst/>
              </a:prstGeom>
              <a:blipFill>
                <a:blip r:embed="rId4"/>
                <a:stretch>
                  <a:fillRect l="-998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31820" y="2665927"/>
            <a:ext cx="135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9718" y="5357095"/>
                <a:ext cx="10556907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đồng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R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𝑚</m:t>
                    </m:r>
                    <m:r>
                      <a:rPr lang="en-US" sz="2800" b="0" i="1" smtClean="0">
                        <a:latin typeface="Cambria Math"/>
                      </a:rPr>
                      <m:t>−1&gt;0↔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&gt;1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&gt;1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đồng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R.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18" y="5357095"/>
                <a:ext cx="10556907" cy="1307537"/>
              </a:xfrm>
              <a:prstGeom prst="rect">
                <a:avLst/>
              </a:prstGeom>
              <a:blipFill rotWithShape="1">
                <a:blip r:embed="rId5"/>
                <a:stretch>
                  <a:fillRect l="-1213" b="-12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872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051860" y="82070"/>
                <a:ext cx="9129932" cy="2532186"/>
              </a:xfrm>
            </p:spPr>
            <p:txBody>
              <a:bodyPr>
                <a:normAutofit fontScale="9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Bài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Cô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giáo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bài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“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m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𝒎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𝒎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𝟑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nghịch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R.”</a:t>
                </a:r>
                <a:b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ý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kiến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như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Lớp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xem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ai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nhé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51860" y="82070"/>
                <a:ext cx="9129932" cy="2532186"/>
              </a:xfrm>
              <a:blipFill rotWithShape="1">
                <a:blip r:embed="rId5"/>
                <a:stretch>
                  <a:fillRect l="-1136" r="-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459" y="4562475"/>
            <a:ext cx="4972050" cy="229552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/>
              <p:cNvSpPr/>
              <p:nvPr/>
            </p:nvSpPr>
            <p:spPr>
              <a:xfrm>
                <a:off x="2574387" y="5359791"/>
                <a:ext cx="1688123" cy="724485"/>
              </a:xfrm>
              <a:prstGeom prst="wedgeRoundRectCallout">
                <a:avLst>
                  <a:gd name="adj1" fmla="val 69047"/>
                  <a:gd name="adj2" fmla="val -17592"/>
                  <a:gd name="adj3" fmla="val 1666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&gt;−2 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ounded Rectangular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387" y="5359791"/>
                <a:ext cx="1688123" cy="724485"/>
              </a:xfrm>
              <a:prstGeom prst="wedgeRoundRectCallout">
                <a:avLst>
                  <a:gd name="adj1" fmla="val 69047"/>
                  <a:gd name="adj2" fmla="val -17592"/>
                  <a:gd name="adj3" fmla="val 16667"/>
                </a:avLst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/>
              <p:cNvSpPr/>
              <p:nvPr/>
            </p:nvSpPr>
            <p:spPr>
              <a:xfrm>
                <a:off x="3643532" y="3995225"/>
                <a:ext cx="2124222" cy="786059"/>
              </a:xfrm>
              <a:prstGeom prst="wedgeRoundRectCallout">
                <a:avLst>
                  <a:gd name="adj1" fmla="val 58698"/>
                  <a:gd name="adj2" fmla="val 55650"/>
                  <a:gd name="adj3" fmla="val 16667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&lt;2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ounded 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532" y="3995225"/>
                <a:ext cx="2124222" cy="786059"/>
              </a:xfrm>
              <a:prstGeom prst="wedgeRoundRectCallout">
                <a:avLst>
                  <a:gd name="adj1" fmla="val 58698"/>
                  <a:gd name="adj2" fmla="val 55650"/>
                  <a:gd name="adj3" fmla="val 16667"/>
                </a:avLst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7"/>
              <p:cNvSpPr/>
              <p:nvPr/>
            </p:nvSpPr>
            <p:spPr>
              <a:xfrm>
                <a:off x="7455877" y="3798277"/>
                <a:ext cx="2110154" cy="782544"/>
              </a:xfrm>
              <a:prstGeom prst="wedgeRoundRectCallout">
                <a:avLst>
                  <a:gd name="adj1" fmla="val -35197"/>
                  <a:gd name="adj2" fmla="val 63984"/>
                  <a:gd name="adj3" fmla="val 1666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−2&lt;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&lt;2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8" name="Rounded Rectangular Callou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877" y="3798277"/>
                <a:ext cx="2110154" cy="782544"/>
              </a:xfrm>
              <a:prstGeom prst="wedgeRoundRectCallout">
                <a:avLst>
                  <a:gd name="adj1" fmla="val -35197"/>
                  <a:gd name="adj2" fmla="val 63984"/>
                  <a:gd name="adj3" fmla="val 16667"/>
                </a:avLst>
              </a:prstGeom>
              <a:blipFill rotWithShape="1">
                <a:blip r:embed="rId9"/>
                <a:stretch>
                  <a:fillRect r="-2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ular Callout 8"/>
              <p:cNvSpPr/>
              <p:nvPr/>
            </p:nvSpPr>
            <p:spPr>
              <a:xfrm>
                <a:off x="9931791" y="5106572"/>
                <a:ext cx="1871003" cy="977704"/>
              </a:xfrm>
              <a:prstGeom prst="wedgeRoundRectCallout">
                <a:avLst>
                  <a:gd name="adj1" fmla="val -66610"/>
                  <a:gd name="adj2" fmla="val 18811"/>
                  <a:gd name="adj3" fmla="val 1666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sz="20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&gt;2 </m:t>
                    </m:r>
                  </m:oMath>
                </a14:m>
                <a:endParaRPr lang="en-US" sz="2000" b="0" i="1" dirty="0">
                  <a:solidFill>
                    <a:schemeClr val="tx1"/>
                  </a:solidFill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h𝑜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ặ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&lt;−2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ounded Rectangular Callou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791" y="5106572"/>
                <a:ext cx="1871003" cy="977704"/>
              </a:xfrm>
              <a:prstGeom prst="wedgeRoundRectCallout">
                <a:avLst>
                  <a:gd name="adj1" fmla="val -66610"/>
                  <a:gd name="adj2" fmla="val 18811"/>
                  <a:gd name="adj3" fmla="val 16667"/>
                </a:avLst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0128738" y="2897945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Explosion 1 17"/>
          <p:cNvSpPr/>
          <p:nvPr/>
        </p:nvSpPr>
        <p:spPr>
          <a:xfrm>
            <a:off x="-162671" y="1089135"/>
            <a:ext cx="2447779" cy="3759534"/>
          </a:xfrm>
          <a:prstGeom prst="irregularSeal1">
            <a:avLst/>
          </a:prstGeom>
          <a:solidFill>
            <a:srgbClr val="DBB2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( 4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092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just"/>
                <a:r>
                  <a:rPr lang="en-US" sz="3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“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m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1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𝒚</m:t>
                    </m:r>
                    <m:r>
                      <a:rPr lang="en-US" sz="3000" b="1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0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𝒎</m:t>
                        </m:r>
                        <m:r>
                          <a:rPr lang="en-US" sz="30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30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0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𝒎</m:t>
                        </m:r>
                        <m:r>
                          <a:rPr lang="en-US" sz="30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30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  <m:r>
                      <a:rPr lang="en-US" sz="3000" b="1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𝒙</m:t>
                    </m:r>
                    <m:r>
                      <a:rPr lang="en-US" sz="3000" b="1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3000" b="1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𝟑</m:t>
                    </m:r>
                  </m:oMath>
                </a14:m>
                <a:r>
                  <a:rPr lang="en-US" sz="3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nghịch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R.”</a:t>
                </a:r>
                <a:endParaRPr lang="en-US" sz="3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0817" y="1825624"/>
                <a:ext cx="11781183" cy="4842461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Lời </a:t>
                </a:r>
                <a:r>
                  <a:rPr lang="en-US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+)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𝒚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𝒎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𝒎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𝒙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  <m:r>
                          <a:rPr lang="en-US" b="0" i="1" smtClean="0">
                            <a:latin typeface="Cambria Math"/>
                          </a:rPr>
                          <m:t>+2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  <m:r>
                          <a:rPr lang="en-US" b="0" i="1" smtClean="0">
                            <a:latin typeface="Cambria Math"/>
                          </a:rPr>
                          <m:t>−2</m:t>
                        </m:r>
                      </m:den>
                    </m:f>
                    <m:r>
                      <a:rPr lang="en-US" i="1" smtClean="0"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0↔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≠±2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+)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nghịch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R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latin typeface="Cambria Math"/>
                          </a:rPr>
                          <m:t>+2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latin typeface="Cambria Math"/>
                          </a:rPr>
                          <m:t>−2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&lt;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+2&gt;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−2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latin typeface="Cambria Math"/>
                          </a:rPr>
                          <m:t>+2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latin typeface="Cambria Math"/>
                          </a:rPr>
                          <m:t>−2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&lt;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↔</m:t>
                    </m:r>
                    <m:d>
                      <m:dPr>
                        <m:begChr m:val="{"/>
                        <m:endChr m:val="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+2&gt;0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−2&lt;0</m:t>
                            </m:r>
                          </m:e>
                        </m:eqArr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eqArrPr>
                              <m:e>
                                <m:r>
                                  <a:rPr lang="en-US" b="0" i="1" dirty="0" smtClean="0"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  <m:r>
                                  <a:rPr lang="en-US" b="0" i="1" dirty="0" smtClean="0">
                                    <a:latin typeface="Cambria Math"/>
                                    <a:ea typeface="Cambria Math"/>
                                  </a:rPr>
                                  <m:t>&gt;−2</m:t>
                                </m:r>
                              </m:e>
                              <m:e>
                                <m:r>
                                  <a:rPr lang="en-US" b="0" i="1" dirty="0" smtClean="0"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  <m:r>
                                  <a:rPr lang="en-US" b="0" i="1" dirty="0" smtClean="0">
                                    <a:latin typeface="Cambria Math"/>
                                    <a:ea typeface="Cambria Math"/>
                                  </a:rPr>
                                  <m:t>&lt;2</m:t>
                                </m:r>
                              </m:e>
                            </m:eqArr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↔−2&lt;</m:t>
                            </m:r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&lt;2</m:t>
                            </m:r>
                          </m:e>
                        </m:d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tmđk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C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trả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lời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0817" y="1825624"/>
                <a:ext cx="11781183" cy="4842461"/>
              </a:xfrm>
              <a:blipFill>
                <a:blip r:embed="rId4"/>
                <a:stretch>
                  <a:fillRect l="-931" r="-310" b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774292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PPT9 153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9384</TotalTime>
  <Words>1369</Words>
  <Application>Microsoft Office PowerPoint</Application>
  <PresentationFormat>Widescreen</PresentationFormat>
  <Paragraphs>235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Cambria Math</vt:lpstr>
      <vt:lpstr>Times New Roman</vt:lpstr>
      <vt:lpstr>Arial</vt:lpstr>
      <vt:lpstr>Calibri Light</vt:lpstr>
      <vt:lpstr>Calibri</vt:lpstr>
      <vt:lpstr>2_Office Theme</vt:lpstr>
      <vt:lpstr>PowerPoint Presentation</vt:lpstr>
      <vt:lpstr>PowerPoint Presentation</vt:lpstr>
      <vt:lpstr>PowerPoint Presentation</vt:lpstr>
      <vt:lpstr>NHÀ PHÂN TÍCH TÀI BA</vt:lpstr>
      <vt:lpstr>PowerPoint Presentation</vt:lpstr>
      <vt:lpstr>Bài 2: Với những giá trị nào của m thì mỗi hàm số sau là hàm số bậc nhất?</vt:lpstr>
      <vt:lpstr>Dạng 2: Tính đồng biến, nghịch biến của hàm số bậc nhất.</vt:lpstr>
      <vt:lpstr>Bài 2: Cô giáo cho bài tập: “ Xác định m để hàm số y=(m+2)/(m-2) x+3 nghịch biến trên R.” Bốn bạn đưa ra ý kiến như sau. Lớp mình kiểm tra xem ai đúng nhé!</vt:lpstr>
      <vt:lpstr>“ Xác định m để hàm số y=(m+2)/(m-2) x+3 nghịch biến trên R.”</vt:lpstr>
      <vt:lpstr>SÁT CÁNH CÙNG THẦY CÔ</vt:lpstr>
      <vt:lpstr>PowerPoint Presentation</vt:lpstr>
      <vt:lpstr>Cho hàm số y=3x-1/2. Tính giá trị của y khi x=2.</vt:lpstr>
      <vt:lpstr>Cho điểm P(a; b) trên mặt phẳng toạ độ ( hình vẽ). Kh đó, giá trị của a là: </vt:lpstr>
      <vt:lpstr>Cho hàm số y=(40-m)x+1.  Tham số m có thể nhận giá trị nào dưới đây để hàm số nghịch biến trên R?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489</cp:revision>
  <dcterms:created xsi:type="dcterms:W3CDTF">2018-05-10T00:06:18Z</dcterms:created>
  <dcterms:modified xsi:type="dcterms:W3CDTF">2021-11-14T16:03:02Z</dcterms:modified>
</cp:coreProperties>
</file>