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57" r:id="rId3"/>
    <p:sldId id="260" r:id="rId4"/>
    <p:sldId id="285" r:id="rId5"/>
    <p:sldId id="287" r:id="rId6"/>
    <p:sldId id="258" r:id="rId7"/>
    <p:sldId id="261" r:id="rId8"/>
    <p:sldId id="262" r:id="rId9"/>
    <p:sldId id="283" r:id="rId10"/>
    <p:sldId id="263" r:id="rId11"/>
    <p:sldId id="268" r:id="rId12"/>
    <p:sldId id="267" r:id="rId13"/>
    <p:sldId id="266" r:id="rId14"/>
    <p:sldId id="282" r:id="rId15"/>
    <p:sldId id="269" r:id="rId16"/>
    <p:sldId id="271" r:id="rId17"/>
    <p:sldId id="270" r:id="rId18"/>
    <p:sldId id="274" r:id="rId19"/>
    <p:sldId id="275" r:id="rId20"/>
    <p:sldId id="276" r:id="rId21"/>
    <p:sldId id="288" r:id="rId22"/>
    <p:sldId id="278"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88D22C-AD22-45A0-AF15-673DCCFB4550}" type="datetimeFigureOut">
              <a:rPr lang="en-US"/>
              <a:pPr>
                <a:defRPr/>
              </a:pPr>
              <a:t>21-Oct-20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B4712E-9A45-4C89-AA45-20D984D349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FA6509-9E15-4864-8757-A4B60CF37965}" type="datetimeFigureOut">
              <a:rPr lang="en-US"/>
              <a:pPr>
                <a:defRPr/>
              </a:pPr>
              <a:t>21-Oct-20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9D7E6-F8D9-41AC-9C76-11AA0D0275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3D6843-AA9E-41AD-A40F-53AE560D861B}" type="datetimeFigureOut">
              <a:rPr lang="en-US"/>
              <a:pPr>
                <a:defRPr/>
              </a:pPr>
              <a:t>21-Oct-20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03481-D483-4B67-ABB9-37B0950C0F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4A5092BC-D236-4BDF-AFF4-EFADC6FCA836}" type="slidenum">
              <a:rPr lang="en-US"/>
              <a:pPr>
                <a:defRPr/>
              </a:pPr>
              <a:t>‹#›</a:t>
            </a:fld>
            <a:endParaRPr lang="en-US"/>
          </a:p>
        </p:txBody>
      </p:sp>
    </p:spTree>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7C121BD-B172-44B2-B7D0-C4159E50956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61A2088-027D-499C-AB54-3599E3C652D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F4F1FD-E368-4902-8E3C-06C6CCC3D79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72FE11D-F0F3-487F-BB28-FE7C92C9610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98718A0-A3B1-4D03-9D61-EC2695CF920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0332A62-A05C-4A06-9F02-8AFA205A567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6B5E42-C005-41B1-9B7E-F20B07191D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9F773-36C0-4861-991A-7AF36BB3D095}" type="datetimeFigureOut">
              <a:rPr lang="en-US"/>
              <a:pPr>
                <a:defRPr/>
              </a:pPr>
              <a:t>21-Oct-20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7660B7-60A0-4A89-9385-BCC564D6D16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CE69C19-5F47-4A48-8B5A-DB7B11302D5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555E498-340D-4DB2-B27C-6D0D29B28F2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619838-F439-40AB-A108-7AC4BEBAC0C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3C8ADF3-AEFC-4013-B195-56680F696E1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00898B-492C-45D3-93AA-B07141F153D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fontAlgn="auto">
              <a:spcBef>
                <a:spcPts val="0"/>
              </a:spcBef>
              <a:spcAft>
                <a:spcPts val="0"/>
              </a:spcAft>
              <a:defRPr>
                <a:solidFill>
                  <a:schemeClr val="tx1"/>
                </a:solidFill>
              </a:defRPr>
            </a:lvl1pPr>
          </a:lstStyle>
          <a:p>
            <a:pPr>
              <a:defRPr/>
            </a:pPr>
            <a:endParaRPr lang="en-US"/>
          </a:p>
        </p:txBody>
      </p:sp>
      <p:sp>
        <p:nvSpPr>
          <p:cNvPr id="6" name="Footer Placeholder 5"/>
          <p:cNvSpPr>
            <a:spLocks noGrp="1"/>
          </p:cNvSpPr>
          <p:nvPr>
            <p:ph type="ftr" sz="quarter" idx="11"/>
          </p:nvPr>
        </p:nvSpPr>
        <p:spPr>
          <a:xfrm>
            <a:off x="3352800" y="6248400"/>
            <a:ext cx="2971800" cy="457200"/>
          </a:xfrm>
        </p:spPr>
        <p:txBody>
          <a:bodyPr/>
          <a:lstStyle>
            <a:lvl1pPr fontAlgn="auto">
              <a:spcBef>
                <a:spcPts val="0"/>
              </a:spcBef>
              <a:spcAft>
                <a:spcPts val="0"/>
              </a:spcAft>
              <a:defRPr>
                <a:solidFill>
                  <a:schemeClr val="tx1"/>
                </a:solidFill>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fontAlgn="auto">
              <a:spcBef>
                <a:spcPts val="0"/>
              </a:spcBef>
              <a:spcAft>
                <a:spcPts val="0"/>
              </a:spcAft>
              <a:defRPr>
                <a:solidFill>
                  <a:schemeClr val="tx1"/>
                </a:solidFill>
              </a:defRPr>
            </a:lvl1pPr>
          </a:lstStyle>
          <a:p>
            <a:pPr>
              <a:defRPr/>
            </a:pPr>
            <a:fld id="{25AAB372-0D9A-473A-8AF3-FF893B3EC778}" type="slidenum">
              <a:rPr lang="en-US"/>
              <a:pPr>
                <a:defRPr/>
              </a:pPr>
              <a:t>‹#›</a:t>
            </a:fld>
            <a:endParaRPr lang="en-US"/>
          </a:p>
        </p:txBody>
      </p:sp>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BFD06C-881D-44EA-8536-BD496CDCB316}" type="datetimeFigureOut">
              <a:rPr lang="en-US"/>
              <a:pPr>
                <a:defRPr/>
              </a:pPr>
              <a:t>21-Oct-20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4439BB-22A7-443E-ADEA-A0834CAD06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6C03961-B831-4D29-92C8-19900ED136D0}" type="datetimeFigureOut">
              <a:rPr lang="en-US"/>
              <a:pPr>
                <a:defRPr/>
              </a:pPr>
              <a:t>21-Oct-20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C5E3AE-BDF6-445C-AB2B-93DA2243CD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522E5C-C388-450E-B399-06C9C0BE6CC5}" type="datetimeFigureOut">
              <a:rPr lang="en-US"/>
              <a:pPr>
                <a:defRPr/>
              </a:pPr>
              <a:t>21-Oct-20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480D99-F64E-4E3C-A9AA-7B5B8B1177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FA090C-7AAD-4946-A8CA-AB8FB951FFAB}" type="datetimeFigureOut">
              <a:rPr lang="en-US"/>
              <a:pPr>
                <a:defRPr/>
              </a:pPr>
              <a:t>21-Oct-20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B3E73B-2F73-4155-82AA-39DF1E5BC1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064C24-4D44-410F-A01B-789D18E03AF6}" type="datetimeFigureOut">
              <a:rPr lang="en-US"/>
              <a:pPr>
                <a:defRPr/>
              </a:pPr>
              <a:t>21-Oct-20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7DF1DB-F8D7-4295-8DD1-D9BC41C898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E5A8A6-2B14-46E7-B237-ADB9336F809D}" type="datetimeFigureOut">
              <a:rPr lang="en-US"/>
              <a:pPr>
                <a:defRPr/>
              </a:pPr>
              <a:t>21-Oct-20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0FC5A8-0A9E-4088-99AC-A08EEF62CD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EB39CE-ACB9-4267-8199-AEF51ED4F3BE}" type="datetimeFigureOut">
              <a:rPr lang="en-US"/>
              <a:pPr>
                <a:defRPr/>
              </a:pPr>
              <a:t>21-Oct-20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51802D-6DE1-48CB-92BF-DCD9C10873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FD0E358-3BC4-4FB4-A85E-B05D55F908F6}" type="datetimeFigureOut">
              <a:rPr lang="en-US"/>
              <a:pPr>
                <a:defRPr/>
              </a:pPr>
              <a:t>21-Oct-20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3D4CF5F-AFAF-4EF7-902A-B53D93AC36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8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E94EE38B-A3CB-46ED-93DA-1613293A1F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2362200" y="3116263"/>
            <a:ext cx="5715000" cy="366712"/>
          </a:xfrm>
          <a:prstGeom prst="rect">
            <a:avLst/>
          </a:prstGeom>
          <a:noFill/>
          <a:ln w="9525">
            <a:noFill/>
            <a:miter lim="800000"/>
            <a:headEnd/>
            <a:tailEnd/>
          </a:ln>
        </p:spPr>
        <p:txBody>
          <a:bodyPr>
            <a:spAutoFit/>
          </a:bodyPr>
          <a:lstStyle/>
          <a:p>
            <a:pPr>
              <a:spcBef>
                <a:spcPct val="50000"/>
              </a:spcBef>
            </a:pPr>
            <a:endParaRPr lang="en-US"/>
          </a:p>
        </p:txBody>
      </p:sp>
      <p:sp>
        <p:nvSpPr>
          <p:cNvPr id="198661" name="Text Box 5"/>
          <p:cNvSpPr txBox="1">
            <a:spLocks noChangeArrowheads="1"/>
          </p:cNvSpPr>
          <p:nvPr/>
        </p:nvSpPr>
        <p:spPr bwMode="auto">
          <a:xfrm>
            <a:off x="0" y="2390239"/>
            <a:ext cx="8929718" cy="1938992"/>
          </a:xfrm>
          <a:prstGeom prst="rect">
            <a:avLst/>
          </a:prstGeom>
          <a:noFill/>
          <a:ln w="9525">
            <a:noFill/>
            <a:miter lim="800000"/>
            <a:headEnd/>
            <a:tailEnd/>
          </a:ln>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ct val="50000"/>
              </a:spcBef>
              <a:spcAft>
                <a:spcPts val="0"/>
              </a:spcAft>
              <a:defRPr/>
            </a:pPr>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6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TÌM HIỂU CHUNG VỀ VĂN BIỂU CẢM</a:t>
            </a:r>
          </a:p>
        </p:txBody>
      </p:sp>
      <p:pic>
        <p:nvPicPr>
          <p:cNvPr id="31747" name="Picture 6" descr="AmenExpress[1]"/>
          <p:cNvPicPr>
            <a:picLocks noChangeAspect="1" noChangeArrowheads="1" noCrop="1"/>
          </p:cNvPicPr>
          <p:nvPr/>
        </p:nvPicPr>
        <p:blipFill>
          <a:blip r:embed="rId2"/>
          <a:srcRect/>
          <a:stretch>
            <a:fillRect/>
          </a:stretch>
        </p:blipFill>
        <p:spPr bwMode="auto">
          <a:xfrm>
            <a:off x="539750" y="-142875"/>
            <a:ext cx="8604250" cy="1295400"/>
          </a:xfrm>
          <a:prstGeom prst="rect">
            <a:avLst/>
          </a:prstGeom>
          <a:noFill/>
          <a:ln w="9525">
            <a:noFill/>
            <a:miter lim="800000"/>
            <a:headEnd/>
            <a:tailEnd/>
          </a:ln>
        </p:spPr>
      </p:pic>
      <p:pic>
        <p:nvPicPr>
          <p:cNvPr id="31748" name="Picture 6" descr="AmenExpress[1]"/>
          <p:cNvPicPr>
            <a:picLocks noChangeAspect="1" noChangeArrowheads="1" noCrop="1"/>
          </p:cNvPicPr>
          <p:nvPr/>
        </p:nvPicPr>
        <p:blipFill>
          <a:blip r:embed="rId2"/>
          <a:srcRect/>
          <a:stretch>
            <a:fillRect/>
          </a:stretch>
        </p:blipFill>
        <p:spPr bwMode="auto">
          <a:xfrm>
            <a:off x="285750" y="4800600"/>
            <a:ext cx="8604250" cy="1295400"/>
          </a:xfrm>
          <a:prstGeom prst="rect">
            <a:avLst/>
          </a:prstGeom>
          <a:noFill/>
          <a:ln w="9525">
            <a:noFill/>
            <a:miter lim="800000"/>
            <a:headEnd/>
            <a:tailEnd/>
          </a:ln>
        </p:spPr>
      </p:pic>
      <p:sp>
        <p:nvSpPr>
          <p:cNvPr id="6" name="TextBox 5"/>
          <p:cNvSpPr txBox="1">
            <a:spLocks noChangeArrowheads="1"/>
          </p:cNvSpPr>
          <p:nvPr/>
        </p:nvSpPr>
        <p:spPr bwMode="auto">
          <a:xfrm>
            <a:off x="228600" y="1066800"/>
            <a:ext cx="4876800" cy="701675"/>
          </a:xfrm>
          <a:prstGeom prst="rect">
            <a:avLst/>
          </a:prstGeom>
          <a:noFill/>
          <a:ln w="9525">
            <a:noFill/>
            <a:miter lim="800000"/>
            <a:headEnd/>
            <a:tailEnd/>
          </a:ln>
        </p:spPr>
        <p:txBody>
          <a:bodyPr>
            <a:spAutoFit/>
          </a:bodyPr>
          <a:lstStyle/>
          <a:p>
            <a:r>
              <a:rPr lang="en-US" sz="4000" u="sng" dirty="0" err="1">
                <a:solidFill>
                  <a:srgbClr val="0000FF"/>
                </a:solidFill>
                <a:latin typeface="Times New Roman" pitchFamily="18" charset="0"/>
                <a:cs typeface="Times New Roman" pitchFamily="18" charset="0"/>
              </a:rPr>
              <a:t>Tiết</a:t>
            </a:r>
            <a:r>
              <a:rPr lang="en-US" sz="4000" u="sng" dirty="0">
                <a:solidFill>
                  <a:srgbClr val="0000FF"/>
                </a:solidFill>
                <a:latin typeface="Times New Roman" pitchFamily="18" charset="0"/>
                <a:cs typeface="Times New Roman" pitchFamily="18" charset="0"/>
              </a:rPr>
              <a:t> </a:t>
            </a:r>
            <a:r>
              <a:rPr lang="en-US" sz="4000" u="sng" dirty="0" smtClean="0">
                <a:solidFill>
                  <a:srgbClr val="0000FF"/>
                </a:solidFill>
                <a:latin typeface="Times New Roman" pitchFamily="18" charset="0"/>
                <a:cs typeface="Times New Roman" pitchFamily="18" charset="0"/>
              </a:rPr>
              <a:t>15</a:t>
            </a:r>
            <a:endParaRPr lang="en-US" sz="4000" u="sng"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98661"/>
                                        </p:tgtEl>
                                        <p:attrNameLst>
                                          <p:attrName>style.visibility</p:attrName>
                                        </p:attrNameLst>
                                      </p:cBhvr>
                                      <p:to>
                                        <p:strVal val="visible"/>
                                      </p:to>
                                    </p:set>
                                    <p:animEffect transition="in" filter="plus(in)">
                                      <p:cBhvr>
                                        <p:cTn id="12" dur="2000"/>
                                        <p:tgtEl>
                                          <p:spTgt spid="19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5"/>
          <p:cNvSpPr>
            <a:spLocks noGrp="1"/>
          </p:cNvSpPr>
          <p:nvPr>
            <p:ph type="title"/>
          </p:nvPr>
        </p:nvSpPr>
        <p:spPr>
          <a:xfrm>
            <a:off x="0" y="0"/>
            <a:ext cx="4724400" cy="954088"/>
          </a:xfrm>
        </p:spPr>
        <p:txBody>
          <a:bodyPr>
            <a:spAutoFit/>
          </a:bodyPr>
          <a:lstStyle/>
          <a:p>
            <a:pPr algn="l"/>
            <a:r>
              <a:rPr lang="fr-FR" sz="2800" b="1" smtClean="0">
                <a:solidFill>
                  <a:srgbClr val="0000FF"/>
                </a:solidFill>
                <a:latin typeface="Times New Roman" pitchFamily="18" charset="0"/>
                <a:cs typeface="Times New Roman" pitchFamily="18" charset="0"/>
              </a:rPr>
              <a:t>I- </a:t>
            </a:r>
            <a:r>
              <a:rPr lang="fr-FR" sz="2800" b="1" u="sng" smtClean="0">
                <a:solidFill>
                  <a:srgbClr val="0000FF"/>
                </a:solidFill>
                <a:latin typeface="Times New Roman" pitchFamily="18" charset="0"/>
                <a:cs typeface="Times New Roman" pitchFamily="18" charset="0"/>
              </a:rPr>
              <a:t>Nhu cầu biểu cảm và văn biểu cảm</a:t>
            </a:r>
            <a:endParaRPr lang="en-US" sz="28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295401" y="3429000"/>
            <a:ext cx="6858000" cy="3175"/>
          </a:xfrm>
          <a:prstGeom prst="line">
            <a:avLst/>
          </a:prstGeom>
        </p:spPr>
        <p:style>
          <a:lnRef idx="2">
            <a:schemeClr val="accent2"/>
          </a:lnRef>
          <a:fillRef idx="0">
            <a:schemeClr val="accent2"/>
          </a:fillRef>
          <a:effectRef idx="1">
            <a:schemeClr val="accent2"/>
          </a:effectRef>
          <a:fontRef idx="minor">
            <a:schemeClr val="tx1"/>
          </a:fontRef>
        </p:style>
      </p:cxnSp>
      <p:sp>
        <p:nvSpPr>
          <p:cNvPr id="10" name="TextBox 9"/>
          <p:cNvSpPr txBox="1">
            <a:spLocks noChangeArrowheads="1"/>
          </p:cNvSpPr>
          <p:nvPr/>
        </p:nvSpPr>
        <p:spPr bwMode="auto">
          <a:xfrm>
            <a:off x="0" y="2667000"/>
            <a:ext cx="4648200"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800" b="1" i="1" u="sng">
                <a:latin typeface="Times New Roman" pitchFamily="18" charset="0"/>
                <a:cs typeface="Times New Roman" pitchFamily="18" charset="0"/>
              </a:rPr>
              <a:t>a) Tìm hiểu ví dụ : (sgk/72)</a:t>
            </a:r>
          </a:p>
        </p:txBody>
      </p:sp>
      <p:sp>
        <p:nvSpPr>
          <p:cNvPr id="40964" name="TextBox 14"/>
          <p:cNvSpPr txBox="1">
            <a:spLocks noChangeArrowheads="1"/>
          </p:cNvSpPr>
          <p:nvPr/>
        </p:nvSpPr>
        <p:spPr bwMode="auto">
          <a:xfrm>
            <a:off x="0" y="914400"/>
            <a:ext cx="4648200" cy="954088"/>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1. Nhu cầu biểu cảm của con người:</a:t>
            </a:r>
          </a:p>
        </p:txBody>
      </p:sp>
      <p:sp>
        <p:nvSpPr>
          <p:cNvPr id="7" name="TextBox 6"/>
          <p:cNvSpPr txBox="1">
            <a:spLocks noChangeArrowheads="1"/>
          </p:cNvSpPr>
          <p:nvPr/>
        </p:nvSpPr>
        <p:spPr bwMode="auto">
          <a:xfrm>
            <a:off x="0" y="1752600"/>
            <a:ext cx="4648200" cy="954088"/>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2. Đặc điểm chung của văn biểu cảm:</a:t>
            </a:r>
          </a:p>
        </p:txBody>
      </p:sp>
      <p:sp>
        <p:nvSpPr>
          <p:cNvPr id="23" name="TextBox 22"/>
          <p:cNvSpPr txBox="1">
            <a:spLocks noChangeArrowheads="1"/>
          </p:cNvSpPr>
          <p:nvPr/>
        </p:nvSpPr>
        <p:spPr bwMode="auto">
          <a:xfrm>
            <a:off x="0" y="3276600"/>
            <a:ext cx="4648200" cy="523875"/>
          </a:xfrm>
          <a:prstGeom prst="rect">
            <a:avLst/>
          </a:prstGeom>
          <a:noFill/>
          <a:ln w="9525">
            <a:noFill/>
            <a:miter lim="800000"/>
            <a:headEnd/>
            <a:tailEnd/>
          </a:ln>
        </p:spPr>
        <p:txBody>
          <a:bodyPr>
            <a:spAutoFit/>
          </a:bodyPr>
          <a:lstStyle/>
          <a:p>
            <a:r>
              <a:rPr lang="en-US" sz="2800">
                <a:solidFill>
                  <a:srgbClr val="0000FF"/>
                </a:solidFill>
                <a:latin typeface="Times New Roman" pitchFamily="18" charset="0"/>
                <a:cs typeface="Times New Roman" pitchFamily="18" charset="0"/>
              </a:rPr>
              <a:t>  </a:t>
            </a:r>
            <a:r>
              <a:rPr lang="en-US" sz="2800">
                <a:latin typeface="Times New Roman" pitchFamily="18" charset="0"/>
                <a:cs typeface="Times New Roman" pitchFamily="18" charset="0"/>
              </a:rPr>
              <a:t>Xét hai đoạn văn sau:</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457200" y="990600"/>
            <a:ext cx="8153400" cy="4876800"/>
          </a:xfrm>
          <a:prstGeom prst="foldedCorner">
            <a:avLst/>
          </a:prstGeom>
          <a:ln>
            <a:solidFill>
              <a:srgbClr val="0033CC"/>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1001">
            <a:schemeClr val="lt1"/>
          </a:fillRef>
          <a:effectRef idx="1">
            <a:schemeClr val="accent3"/>
          </a:effectRef>
          <a:fontRef idx="minor">
            <a:schemeClr val="dk1"/>
          </a:fontRef>
        </p:style>
        <p:txBody>
          <a:bodyPr anchor="ctr"/>
          <a:lstStyle/>
          <a:p>
            <a:pPr fontAlgn="auto">
              <a:lnSpc>
                <a:spcPct val="150000"/>
              </a:lnSpc>
              <a:spcBef>
                <a:spcPts val="0"/>
              </a:spcBef>
              <a:spcAft>
                <a:spcPts val="0"/>
              </a:spcAft>
              <a:defRPr/>
            </a:pPr>
            <a:r>
              <a:rPr lang="vi-VN" sz="2400" b="1" dirty="0">
                <a:solidFill>
                  <a:srgbClr val="7030A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(1)  </a:t>
            </a:r>
            <a:r>
              <a:rPr lang="en-US" sz="2400" b="1" dirty="0" err="1">
                <a:solidFill>
                  <a:schemeClr val="tx1"/>
                </a:solidFill>
                <a:latin typeface="Times New Roman" pitchFamily="18" charset="0"/>
                <a:cs typeface="Times New Roman" pitchFamily="18" charset="0"/>
              </a:rPr>
              <a:t>Thảo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thương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nhớ</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ơi</a:t>
            </a:r>
            <a:r>
              <a:rPr lang="en-US" sz="2400" b="1" dirty="0">
                <a:solidFill>
                  <a:schemeClr val="tx1"/>
                </a:solidFill>
                <a:latin typeface="Times New Roman" pitchFamily="18" charset="0"/>
                <a:cs typeface="Times New Roman" pitchFamily="18" charset="0"/>
              </a:rPr>
              <a:t> ! </a:t>
            </a:r>
            <a:r>
              <a:rPr lang="en-US" sz="2400" b="1" dirty="0" err="1">
                <a:solidFill>
                  <a:schemeClr val="tx1"/>
                </a:solidFill>
                <a:latin typeface="Times New Roman" pitchFamily="18" charset="0"/>
                <a:cs typeface="Times New Roman" pitchFamily="18" charset="0"/>
              </a:rPr>
              <a:t>Mới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ngày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nào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Thảo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còn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ngồi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chung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một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bàn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với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Hồng</a:t>
            </a:r>
            <a:r>
              <a:rPr lang="en-US" sz="2400" b="1" dirty="0">
                <a:solidFill>
                  <a:schemeClr val="tx1"/>
                </a:solidFill>
                <a:latin typeface="Times New Roman" pitchFamily="18" charset="0"/>
                <a:cs typeface="Times New Roman" pitchFamily="18" charset="0"/>
              </a:rPr>
              <a:t>, Minh, </a:t>
            </a:r>
            <a:r>
              <a:rPr lang="en-US" sz="2400" b="1" dirty="0" err="1">
                <a:solidFill>
                  <a:schemeClr val="tx1"/>
                </a:solidFill>
                <a:latin typeface="Times New Roman" pitchFamily="18" charset="0"/>
                <a:cs typeface="Times New Roman" pitchFamily="18" charset="0"/>
              </a:rPr>
              <a:t>Ngọc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thế</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mà</a:t>
            </a:r>
            <a:r>
              <a:rPr lang="en-US" sz="2400" b="1" dirty="0">
                <a:solidFill>
                  <a:schemeClr val="tx1"/>
                </a:solidFill>
                <a:latin typeface="Times New Roman" pitchFamily="18" charset="0"/>
                <a:cs typeface="Times New Roman" pitchFamily="18" charset="0"/>
              </a:rPr>
              <a:t> nay </a:t>
            </a:r>
            <a:r>
              <a:rPr lang="en-US" sz="2400" b="1" dirty="0" err="1">
                <a:solidFill>
                  <a:schemeClr val="tx1"/>
                </a:solidFill>
                <a:latin typeface="Times New Roman" pitchFamily="18" charset="0"/>
                <a:cs typeface="Times New Roman" pitchFamily="18" charset="0"/>
              </a:rPr>
              <a:t>Thảo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đã</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theo</a:t>
            </a:r>
            <a:r>
              <a:rPr lang="en-US" sz="2400" b="1" dirty="0">
                <a:solidFill>
                  <a:schemeClr val="tx1"/>
                </a:solidFill>
                <a:latin typeface="Times New Roman" pitchFamily="18" charset="0"/>
                <a:cs typeface="Times New Roman" pitchFamily="18" charset="0"/>
              </a:rPr>
              <a:t> cha </a:t>
            </a:r>
            <a:r>
              <a:rPr lang="en-US" sz="2400" b="1" dirty="0" err="1">
                <a:solidFill>
                  <a:schemeClr val="tx1"/>
                </a:solidFill>
                <a:latin typeface="Times New Roman" pitchFamily="18" charset="0"/>
                <a:cs typeface="Times New Roman" pitchFamily="18" charset="0"/>
              </a:rPr>
              <a:t>mẹ</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Thành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phố</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Hồ</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Chí</a:t>
            </a:r>
            <a:r>
              <a:rPr lang="en-US" sz="2400" b="1" dirty="0">
                <a:solidFill>
                  <a:schemeClr val="tx1"/>
                </a:solidFill>
                <a:latin typeface="Times New Roman" pitchFamily="18" charset="0"/>
                <a:cs typeface="Times New Roman" pitchFamily="18" charset="0"/>
              </a:rPr>
              <a:t> Minh, </a:t>
            </a:r>
            <a:r>
              <a:rPr lang="en-US" sz="2400" b="1" dirty="0" err="1">
                <a:solidFill>
                  <a:schemeClr val="tx1"/>
                </a:solidFill>
                <a:latin typeface="Times New Roman" pitchFamily="18" charset="0"/>
                <a:cs typeface="Times New Roman" pitchFamily="18" charset="0"/>
              </a:rPr>
              <a:t>để</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bọn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xiết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bao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mong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nhớ</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Thảo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nhớ</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những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lần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chúng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cùng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dạo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Hồ</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Tây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cùng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chơi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Thủ</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Lệ</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cùng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tham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quan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Ao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Vua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Thảo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nhớ</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một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lần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ốm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dài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Thảo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chép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bài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mình</a:t>
            </a:r>
            <a:r>
              <a:rPr lang="en-US" sz="2400" b="1" dirty="0">
                <a:solidFill>
                  <a:schemeClr val="tx1"/>
                </a:solidFill>
                <a:latin typeface="Times New Roman" pitchFamily="18" charset="0"/>
                <a:cs typeface="Times New Roman" pitchFamily="18" charset="0"/>
              </a:rPr>
              <a:t>?</a:t>
            </a:r>
          </a:p>
          <a:p>
            <a:pPr algn="just" fontAlgn="auto">
              <a:lnSpc>
                <a:spcPct val="150000"/>
              </a:lnSpc>
              <a:spcBef>
                <a:spcPts val="0"/>
              </a:spcBef>
              <a:spcAft>
                <a:spcPts val="0"/>
              </a:spcAft>
              <a:defRPr/>
            </a:pP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Bài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làm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của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học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sinh</a:t>
            </a:r>
            <a:r>
              <a:rPr lang="en-US" sz="2400" b="1" dirty="0">
                <a:solidFill>
                  <a:schemeClr val="tx1"/>
                </a:solidFill>
                <a:latin typeface="Times New Roman" pitchFamily="18" charset="0"/>
                <a:cs typeface="Times New Roman" pitchFamily="18" charset="0"/>
              </a:rPr>
              <a:t>)</a:t>
            </a:r>
          </a:p>
        </p:txBody>
      </p:sp>
      <p:cxnSp>
        <p:nvCxnSpPr>
          <p:cNvPr id="4" name="Straight Connector 3"/>
          <p:cNvCxnSpPr/>
          <p:nvPr/>
        </p:nvCxnSpPr>
        <p:spPr>
          <a:xfrm>
            <a:off x="1219200" y="1600200"/>
            <a:ext cx="2743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a:off x="533400" y="3200400"/>
            <a:ext cx="24384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5"/>
          <p:cNvSpPr>
            <a:spLocks noGrp="1"/>
          </p:cNvSpPr>
          <p:nvPr>
            <p:ph type="title"/>
          </p:nvPr>
        </p:nvSpPr>
        <p:spPr>
          <a:xfrm>
            <a:off x="0" y="0"/>
            <a:ext cx="4724400" cy="954088"/>
          </a:xfrm>
        </p:spPr>
        <p:txBody>
          <a:bodyPr>
            <a:spAutoFit/>
          </a:bodyPr>
          <a:lstStyle/>
          <a:p>
            <a:pPr algn="l"/>
            <a:r>
              <a:rPr lang="fr-FR" sz="2800" b="1" smtClean="0">
                <a:solidFill>
                  <a:srgbClr val="0000FF"/>
                </a:solidFill>
                <a:latin typeface="Times New Roman" pitchFamily="18" charset="0"/>
                <a:cs typeface="Times New Roman" pitchFamily="18" charset="0"/>
              </a:rPr>
              <a:t>I- </a:t>
            </a:r>
            <a:r>
              <a:rPr lang="fr-FR" sz="2800" b="1" u="sng" smtClean="0">
                <a:solidFill>
                  <a:srgbClr val="0000FF"/>
                </a:solidFill>
                <a:latin typeface="Times New Roman" pitchFamily="18" charset="0"/>
                <a:cs typeface="Times New Roman" pitchFamily="18" charset="0"/>
              </a:rPr>
              <a:t>Nhu cầu biểu cảm và văn biểu cảm</a:t>
            </a:r>
            <a:endParaRPr lang="en-US" sz="28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904206" y="3369469"/>
            <a:ext cx="6858001" cy="1587"/>
          </a:xfrm>
          <a:prstGeom prst="line">
            <a:avLst/>
          </a:prstGeom>
        </p:spPr>
        <p:style>
          <a:lnRef idx="2">
            <a:schemeClr val="accent2"/>
          </a:lnRef>
          <a:fillRef idx="0">
            <a:schemeClr val="accent2"/>
          </a:fillRef>
          <a:effectRef idx="1">
            <a:schemeClr val="accent2"/>
          </a:effectRef>
          <a:fontRef idx="minor">
            <a:schemeClr val="tx1"/>
          </a:fontRef>
        </p:style>
      </p:cxnSp>
      <p:sp>
        <p:nvSpPr>
          <p:cNvPr id="43011" name="TextBox 9"/>
          <p:cNvSpPr txBox="1">
            <a:spLocks noChangeArrowheads="1"/>
          </p:cNvSpPr>
          <p:nvPr/>
        </p:nvSpPr>
        <p:spPr bwMode="auto">
          <a:xfrm>
            <a:off x="0" y="2295525"/>
            <a:ext cx="4648200"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800" b="1" i="1" u="sng">
                <a:latin typeface="Times New Roman" pitchFamily="18" charset="0"/>
                <a:cs typeface="Times New Roman" pitchFamily="18" charset="0"/>
              </a:rPr>
              <a:t>a) Tìm hiểu ví dụ : (sgk/72)</a:t>
            </a:r>
          </a:p>
        </p:txBody>
      </p:sp>
      <p:sp>
        <p:nvSpPr>
          <p:cNvPr id="43012" name="TextBox 14"/>
          <p:cNvSpPr txBox="1">
            <a:spLocks noChangeArrowheads="1"/>
          </p:cNvSpPr>
          <p:nvPr/>
        </p:nvSpPr>
        <p:spPr bwMode="auto">
          <a:xfrm>
            <a:off x="0" y="914400"/>
            <a:ext cx="5332413"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300" b="1" i="1">
                <a:solidFill>
                  <a:srgbClr val="0000FF"/>
                </a:solidFill>
                <a:latin typeface="Times New Roman" pitchFamily="18" charset="0"/>
                <a:cs typeface="Times New Roman" pitchFamily="18" charset="0"/>
              </a:rPr>
              <a:t>1. Nhu cầu biểu cảm của con người:</a:t>
            </a:r>
          </a:p>
        </p:txBody>
      </p:sp>
      <p:sp>
        <p:nvSpPr>
          <p:cNvPr id="43013" name="TextBox 6"/>
          <p:cNvSpPr txBox="1">
            <a:spLocks noChangeArrowheads="1"/>
          </p:cNvSpPr>
          <p:nvPr/>
        </p:nvSpPr>
        <p:spPr bwMode="auto">
          <a:xfrm>
            <a:off x="-25400" y="1438275"/>
            <a:ext cx="5357813" cy="954088"/>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2. Đặc điểm chung của văn </a:t>
            </a:r>
          </a:p>
          <a:p>
            <a:r>
              <a:rPr lang="en-US" sz="2800" b="1" i="1">
                <a:solidFill>
                  <a:srgbClr val="0000FF"/>
                </a:solidFill>
                <a:latin typeface="Times New Roman" pitchFamily="18" charset="0"/>
                <a:cs typeface="Times New Roman" pitchFamily="18" charset="0"/>
              </a:rPr>
              <a:t>biểu cảm:</a:t>
            </a:r>
          </a:p>
        </p:txBody>
      </p:sp>
      <p:sp>
        <p:nvSpPr>
          <p:cNvPr id="19" name="TextBox 18"/>
          <p:cNvSpPr txBox="1">
            <a:spLocks noChangeArrowheads="1"/>
          </p:cNvSpPr>
          <p:nvPr/>
        </p:nvSpPr>
        <p:spPr bwMode="auto">
          <a:xfrm>
            <a:off x="77788" y="3276600"/>
            <a:ext cx="5332412" cy="1292225"/>
          </a:xfrm>
          <a:prstGeom prst="rect">
            <a:avLst/>
          </a:prstGeom>
          <a:noFill/>
          <a:ln w="9525">
            <a:noFill/>
            <a:miter lim="800000"/>
            <a:headEnd/>
            <a:tailEnd/>
          </a:ln>
        </p:spPr>
        <p:txBody>
          <a:bodyPr>
            <a:spAutoFit/>
          </a:bodyPr>
          <a:lstStyle/>
          <a:p>
            <a:r>
              <a:rPr lang="en-US" sz="2600">
                <a:latin typeface="Times New Roman" pitchFamily="18" charset="0"/>
                <a:cs typeface="Times New Roman" pitchFamily="18" charset="0"/>
              </a:rPr>
              <a:t>- Nỗi nhớ về một người bạn thân đã đi xa: </a:t>
            </a:r>
            <a:r>
              <a:rPr lang="en-US" sz="2600">
                <a:solidFill>
                  <a:srgbClr val="3333FF"/>
                </a:solidFill>
                <a:latin typeface="Times New Roman" pitchFamily="18" charset="0"/>
                <a:cs typeface="Times New Roman" pitchFamily="18" charset="0"/>
              </a:rPr>
              <a:t> “</a:t>
            </a:r>
            <a:r>
              <a:rPr lang="en-US" sz="2600" i="1">
                <a:solidFill>
                  <a:srgbClr val="3333FF"/>
                </a:solidFill>
                <a:latin typeface="Times New Roman" pitchFamily="18" charset="0"/>
                <a:cs typeface="Times New Roman" pitchFamily="18" charset="0"/>
              </a:rPr>
              <a:t>Thảo thương nhớ ơi!”, “xiết bao mong nhớ”.</a:t>
            </a:r>
            <a:endParaRPr lang="en-US" sz="2600">
              <a:solidFill>
                <a:srgbClr val="3333FF"/>
              </a:solidFill>
              <a:latin typeface="Times New Roman" pitchFamily="18" charset="0"/>
              <a:cs typeface="Times New Roman" pitchFamily="18" charset="0"/>
            </a:endParaRPr>
          </a:p>
        </p:txBody>
      </p:sp>
      <p:sp>
        <p:nvSpPr>
          <p:cNvPr id="20" name="TextBox 19"/>
          <p:cNvSpPr txBox="1">
            <a:spLocks noChangeArrowheads="1"/>
          </p:cNvSpPr>
          <p:nvPr/>
        </p:nvSpPr>
        <p:spPr bwMode="auto">
          <a:xfrm>
            <a:off x="138113" y="2743200"/>
            <a:ext cx="2514600" cy="492125"/>
          </a:xfrm>
          <a:prstGeom prst="rect">
            <a:avLst/>
          </a:prstGeom>
          <a:noFill/>
          <a:ln w="9525">
            <a:noFill/>
            <a:miter lim="800000"/>
            <a:headEnd/>
            <a:tailEnd/>
          </a:ln>
        </p:spPr>
        <p:txBody>
          <a:bodyPr>
            <a:spAutoFit/>
          </a:bodyPr>
          <a:lstStyle/>
          <a:p>
            <a:r>
              <a:rPr lang="en-US" sz="2400" b="1">
                <a:latin typeface="Times New Roman" pitchFamily="18" charset="0"/>
                <a:sym typeface="Wingdings" pitchFamily="2" charset="2"/>
              </a:rPr>
              <a:t></a:t>
            </a:r>
            <a:r>
              <a:rPr lang="en-US" sz="2400">
                <a:latin typeface="Times New Roman" pitchFamily="18" charset="0"/>
                <a:sym typeface="Wingdings" pitchFamily="2" charset="2"/>
              </a:rPr>
              <a:t> </a:t>
            </a:r>
            <a:r>
              <a:rPr lang="en-US" sz="2600">
                <a:solidFill>
                  <a:srgbClr val="0033CC"/>
                </a:solidFill>
                <a:latin typeface="Times New Roman" pitchFamily="18" charset="0"/>
                <a:cs typeface="Times New Roman" pitchFamily="18" charset="0"/>
              </a:rPr>
              <a:t>*</a:t>
            </a:r>
            <a:r>
              <a:rPr lang="en-US" sz="2600" u="sng">
                <a:solidFill>
                  <a:srgbClr val="0033CC"/>
                </a:solidFill>
                <a:latin typeface="Times New Roman" pitchFamily="18" charset="0"/>
                <a:cs typeface="Times New Roman" pitchFamily="18" charset="0"/>
              </a:rPr>
              <a:t> Đoạn văn 1:</a:t>
            </a:r>
          </a:p>
        </p:txBody>
      </p:sp>
      <p:sp>
        <p:nvSpPr>
          <p:cNvPr id="22" name="TextBox 21"/>
          <p:cNvSpPr txBox="1">
            <a:spLocks noChangeArrowheads="1"/>
          </p:cNvSpPr>
          <p:nvPr/>
        </p:nvSpPr>
        <p:spPr bwMode="auto">
          <a:xfrm>
            <a:off x="0" y="5410200"/>
            <a:ext cx="4114800" cy="584200"/>
          </a:xfrm>
          <a:prstGeom prst="rect">
            <a:avLst/>
          </a:prstGeom>
          <a:noFill/>
          <a:ln w="9525">
            <a:noFill/>
            <a:miter lim="800000"/>
            <a:headEnd/>
            <a:tailEnd/>
          </a:ln>
        </p:spPr>
        <p:txBody>
          <a:bodyPr>
            <a:spAutoFit/>
          </a:bodyPr>
          <a:lstStyle/>
          <a:p>
            <a:r>
              <a:rPr lang="en-US" sz="3200" b="1">
                <a:solidFill>
                  <a:srgbClr val="0033CC"/>
                </a:solidFill>
                <a:latin typeface="Times New Roman" pitchFamily="18" charset="0"/>
                <a:cs typeface="Times New Roman" pitchFamily="18" charset="0"/>
                <a:sym typeface="Symbol" pitchFamily="18" charset="2"/>
              </a:rPr>
              <a:t></a:t>
            </a:r>
            <a:r>
              <a:rPr lang="en-US" sz="3200" b="1">
                <a:solidFill>
                  <a:srgbClr val="0033CC"/>
                </a:solidFill>
                <a:latin typeface="Times New Roman" pitchFamily="18" charset="0"/>
                <a:cs typeface="Times New Roman" pitchFamily="18" charset="0"/>
              </a:rPr>
              <a:t> Biểu cảm trực tiếp.</a:t>
            </a:r>
          </a:p>
        </p:txBody>
      </p:sp>
      <p:sp>
        <p:nvSpPr>
          <p:cNvPr id="2" name="Rectangle 1"/>
          <p:cNvSpPr>
            <a:spLocks noChangeArrowheads="1"/>
          </p:cNvSpPr>
          <p:nvPr/>
        </p:nvSpPr>
        <p:spPr bwMode="auto">
          <a:xfrm>
            <a:off x="76200" y="4495800"/>
            <a:ext cx="5105400" cy="892175"/>
          </a:xfrm>
          <a:prstGeom prst="rect">
            <a:avLst/>
          </a:prstGeom>
          <a:noFill/>
          <a:ln w="9525">
            <a:noFill/>
            <a:miter lim="800000"/>
            <a:headEnd/>
            <a:tailEnd/>
          </a:ln>
        </p:spPr>
        <p:txBody>
          <a:bodyPr>
            <a:spAutoFit/>
          </a:bodyPr>
          <a:lstStyle/>
          <a:p>
            <a:r>
              <a:rPr lang="en-US" sz="2600">
                <a:solidFill>
                  <a:srgbClr val="C00000"/>
                </a:solidFill>
                <a:latin typeface="Times New Roman" pitchFamily="18" charset="0"/>
                <a:cs typeface="Times New Roman" pitchFamily="18" charset="0"/>
                <a:sym typeface="Symbol" pitchFamily="18" charset="2"/>
              </a:rPr>
              <a:t></a:t>
            </a:r>
            <a:r>
              <a:rPr lang="en-US" sz="2600">
                <a:solidFill>
                  <a:srgbClr val="C00000"/>
                </a:solidFill>
                <a:latin typeface="Times New Roman" pitchFamily="18" charset="0"/>
                <a:cs typeface="Times New Roman" pitchFamily="18" charset="0"/>
              </a:rPr>
              <a:t> Cảm xúc được thể hiện trực tiếp bằng từ ngữ.</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amond(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57200" y="609600"/>
            <a:ext cx="8153400" cy="5638800"/>
          </a:xfrm>
          <a:prstGeom prst="horizontalScroll">
            <a:avLst/>
          </a:prstGeom>
          <a:ln w="38100"/>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sz="2800" b="1" dirty="0">
                <a:solidFill>
                  <a:srgbClr val="0033CC"/>
                </a:solidFill>
                <a:latin typeface="Times New Roman" pitchFamily="18" charset="0"/>
                <a:cs typeface="Times New Roman" pitchFamily="18" charset="0"/>
              </a:rPr>
              <a:t>(2)</a:t>
            </a:r>
            <a:r>
              <a:rPr lang="vi-VN" sz="2800" dirty="0">
                <a:solidFill>
                  <a:schemeClr val="tx1"/>
                </a:solidFill>
                <a:latin typeface="Times New Roman" pitchFamily="18" charset="0"/>
                <a:cs typeface="Times New Roman" pitchFamily="18" charset="0"/>
              </a:rPr>
              <a:t>Vào đêm trước ngày khai trường của con, </a:t>
            </a:r>
          </a:p>
          <a:p>
            <a:pPr fontAlgn="auto">
              <a:spcBef>
                <a:spcPts val="0"/>
              </a:spcBef>
              <a:spcAft>
                <a:spcPts val="0"/>
              </a:spcAft>
              <a:defRPr/>
            </a:pPr>
            <a:r>
              <a:rPr lang="vi-VN" sz="2800" dirty="0">
                <a:solidFill>
                  <a:schemeClr val="tx1"/>
                </a:solidFill>
                <a:latin typeface="Times New Roman" pitchFamily="18" charset="0"/>
                <a:cs typeface="Times New Roman" pitchFamily="18" charset="0"/>
              </a:rPr>
              <a:t>mẹ không ngủ được. Một ngày kia, còn xa lắm, </a:t>
            </a:r>
          </a:p>
          <a:p>
            <a:pPr fontAlgn="auto">
              <a:spcBef>
                <a:spcPts val="0"/>
              </a:spcBef>
              <a:spcAft>
                <a:spcPts val="0"/>
              </a:spcAft>
              <a:defRPr/>
            </a:pPr>
            <a:r>
              <a:rPr lang="vi-VN" sz="2800" dirty="0">
                <a:solidFill>
                  <a:schemeClr val="tx1"/>
                </a:solidFill>
                <a:latin typeface="Times New Roman" pitchFamily="18" charset="0"/>
                <a:cs typeface="Times New Roman" pitchFamily="18" charset="0"/>
              </a:rPr>
              <a:t>ngày đó con sẽ biết thế nào là không ngủ được. Còn bây giờ giấc ngủ đến với con dễ dàng như uống một li sữa, ăn một cái kẹo. Gương mặt thanh thoát của con tựa nghiêng trên gối mềm, đôi môi hé mở và thỉnh thoảng chúm lại như đang mút kẹo....</a:t>
            </a:r>
          </a:p>
          <a:p>
            <a:pPr fontAlgn="auto">
              <a:spcBef>
                <a:spcPts val="0"/>
              </a:spcBef>
              <a:spcAft>
                <a:spcPts val="0"/>
              </a:spcAft>
              <a:defRPr/>
            </a:pPr>
            <a:r>
              <a:rPr lang="vi-VN" sz="2800" dirty="0">
                <a:solidFill>
                  <a:schemeClr val="tx1"/>
                </a:solidFill>
                <a:latin typeface="Times New Roman" pitchFamily="18" charset="0"/>
                <a:cs typeface="Times New Roman" pitchFamily="18" charset="0"/>
              </a:rPr>
              <a:t>                                   </a:t>
            </a:r>
            <a:r>
              <a:rPr lang="vi-VN" sz="2400" i="1" dirty="0">
                <a:solidFill>
                  <a:schemeClr val="tx1"/>
                </a:solidFill>
                <a:latin typeface="Times New Roman" pitchFamily="18" charset="0"/>
                <a:cs typeface="Times New Roman" pitchFamily="18" charset="0"/>
              </a:rPr>
              <a:t>(</a:t>
            </a:r>
            <a:r>
              <a:rPr lang="vi-VN" sz="2400" dirty="0">
                <a:solidFill>
                  <a:schemeClr val="tx1"/>
                </a:solidFill>
                <a:latin typeface="Times New Roman" pitchFamily="18" charset="0"/>
                <a:cs typeface="Times New Roman" pitchFamily="18" charset="0"/>
              </a:rPr>
              <a:t>Lý Lan </a:t>
            </a:r>
            <a:r>
              <a:rPr lang="vi-VN" sz="2400" i="1" dirty="0">
                <a:solidFill>
                  <a:schemeClr val="tx1"/>
                </a:solidFill>
                <a:latin typeface="Times New Roman" pitchFamily="18" charset="0"/>
                <a:cs typeface="Times New Roman" pitchFamily="18" charset="0"/>
              </a:rPr>
              <a:t>– Cổng trường mở ra)</a:t>
            </a:r>
            <a:endParaRPr lang="en-US" sz="2400" i="1" dirty="0">
              <a:solidFill>
                <a:schemeClr val="tx1"/>
              </a:solidFill>
              <a:latin typeface="Times New Roman" pitchFamily="18" charset="0"/>
              <a:cs typeface="Times New Roman" pitchFamily="18" charset="0"/>
            </a:endParaRPr>
          </a:p>
        </p:txBody>
      </p:sp>
      <p:cxnSp>
        <p:nvCxnSpPr>
          <p:cNvPr id="8" name="Straight Connector 7"/>
          <p:cNvCxnSpPr/>
          <p:nvPr/>
        </p:nvCxnSpPr>
        <p:spPr>
          <a:xfrm>
            <a:off x="1752600" y="1905000"/>
            <a:ext cx="4419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4343400" y="2317750"/>
            <a:ext cx="1828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1295400" y="2317750"/>
            <a:ext cx="2667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5943600" y="3581400"/>
            <a:ext cx="14478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1295400" y="4038600"/>
            <a:ext cx="14478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1295400" y="4419600"/>
            <a:ext cx="1905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5715000" y="4419600"/>
            <a:ext cx="17526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Straight Connector 29"/>
          <p:cNvCxnSpPr/>
          <p:nvPr/>
        </p:nvCxnSpPr>
        <p:spPr>
          <a:xfrm>
            <a:off x="1295400" y="4876800"/>
            <a:ext cx="1905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 name="Straight Connector 2"/>
          <p:cNvCxnSpPr/>
          <p:nvPr/>
        </p:nvCxnSpPr>
        <p:spPr>
          <a:xfrm>
            <a:off x="1295400" y="3192463"/>
            <a:ext cx="1600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4114800" y="4038600"/>
            <a:ext cx="2819400"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heel(1)">
                                      <p:cBhvr>
                                        <p:cTn id="5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a:spLocks noGrp="1"/>
          </p:cNvSpPr>
          <p:nvPr>
            <p:ph type="title"/>
          </p:nvPr>
        </p:nvSpPr>
        <p:spPr>
          <a:xfrm>
            <a:off x="0" y="-30163"/>
            <a:ext cx="5408613" cy="892176"/>
          </a:xfrm>
        </p:spPr>
        <p:txBody>
          <a:bodyPr>
            <a:spAutoFit/>
          </a:bodyPr>
          <a:lstStyle/>
          <a:p>
            <a:pPr algn="l"/>
            <a:r>
              <a:rPr lang="fr-FR" sz="2600" b="1" smtClean="0">
                <a:solidFill>
                  <a:srgbClr val="0000FF"/>
                </a:solidFill>
                <a:latin typeface="Times New Roman" pitchFamily="18" charset="0"/>
                <a:cs typeface="Times New Roman" pitchFamily="18" charset="0"/>
              </a:rPr>
              <a:t>I- </a:t>
            </a:r>
            <a:r>
              <a:rPr lang="fr-FR" sz="2600" b="1" u="sng" smtClean="0">
                <a:solidFill>
                  <a:srgbClr val="0000FF"/>
                </a:solidFill>
                <a:latin typeface="Times New Roman" pitchFamily="18" charset="0"/>
                <a:cs typeface="Times New Roman" pitchFamily="18" charset="0"/>
              </a:rPr>
              <a:t>Nhu cầu biểu cảm và văn biểu cảm</a:t>
            </a:r>
            <a:endParaRPr lang="en-US" sz="26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829594" y="3429794"/>
            <a:ext cx="6858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45059" name="TextBox 9"/>
          <p:cNvSpPr txBox="1">
            <a:spLocks noChangeArrowheads="1"/>
          </p:cNvSpPr>
          <p:nvPr/>
        </p:nvSpPr>
        <p:spPr bwMode="auto">
          <a:xfrm>
            <a:off x="0" y="1600200"/>
            <a:ext cx="4648200" cy="461963"/>
          </a:xfrm>
          <a:prstGeom prst="rect">
            <a:avLst/>
          </a:prstGeom>
          <a:noFill/>
          <a:ln w="9525">
            <a:noFill/>
            <a:miter lim="800000"/>
            <a:headEnd/>
            <a:tailEnd/>
          </a:ln>
        </p:spPr>
        <p:txBody>
          <a:bodyPr>
            <a:spAutoFit/>
          </a:bodyPr>
          <a:lstStyle/>
          <a:p>
            <a:r>
              <a:rPr lang="en-US" sz="2400" b="1" i="1">
                <a:solidFill>
                  <a:srgbClr val="0000FF"/>
                </a:solidFill>
                <a:latin typeface="Times New Roman" pitchFamily="18" charset="0"/>
                <a:cs typeface="Times New Roman" pitchFamily="18" charset="0"/>
              </a:rPr>
              <a:t>  </a:t>
            </a:r>
            <a:r>
              <a:rPr lang="en-US" sz="2400" b="1" i="1" u="sng">
                <a:latin typeface="Times New Roman" pitchFamily="18" charset="0"/>
                <a:cs typeface="Times New Roman" pitchFamily="18" charset="0"/>
              </a:rPr>
              <a:t>a) Tìm hiểu ví dụ : (sgk/72)</a:t>
            </a:r>
          </a:p>
        </p:txBody>
      </p:sp>
      <p:sp>
        <p:nvSpPr>
          <p:cNvPr id="45060" name="TextBox 14"/>
          <p:cNvSpPr txBox="1">
            <a:spLocks noChangeArrowheads="1"/>
          </p:cNvSpPr>
          <p:nvPr/>
        </p:nvSpPr>
        <p:spPr bwMode="auto">
          <a:xfrm>
            <a:off x="173038" y="762000"/>
            <a:ext cx="5105400" cy="461963"/>
          </a:xfrm>
          <a:prstGeom prst="rect">
            <a:avLst/>
          </a:prstGeom>
          <a:noFill/>
          <a:ln w="9525">
            <a:noFill/>
            <a:miter lim="800000"/>
            <a:headEnd/>
            <a:tailEnd/>
          </a:ln>
        </p:spPr>
        <p:txBody>
          <a:bodyPr>
            <a:spAutoFit/>
          </a:bodyPr>
          <a:lstStyle/>
          <a:p>
            <a:r>
              <a:rPr lang="en-US" sz="2400" b="1" i="1">
                <a:solidFill>
                  <a:srgbClr val="0000FF"/>
                </a:solidFill>
                <a:latin typeface="Times New Roman" pitchFamily="18" charset="0"/>
                <a:cs typeface="Times New Roman" pitchFamily="18" charset="0"/>
              </a:rPr>
              <a:t>  </a:t>
            </a:r>
            <a:r>
              <a:rPr lang="en-US" sz="2300" b="1" i="1">
                <a:solidFill>
                  <a:srgbClr val="0000FF"/>
                </a:solidFill>
                <a:latin typeface="Times New Roman" pitchFamily="18" charset="0"/>
                <a:cs typeface="Times New Roman" pitchFamily="18" charset="0"/>
              </a:rPr>
              <a:t>1. Nhu cầu biểu cảm của con người:</a:t>
            </a:r>
          </a:p>
        </p:txBody>
      </p:sp>
      <p:sp>
        <p:nvSpPr>
          <p:cNvPr id="45061" name="TextBox 6"/>
          <p:cNvSpPr txBox="1">
            <a:spLocks noChangeArrowheads="1"/>
          </p:cNvSpPr>
          <p:nvPr/>
        </p:nvSpPr>
        <p:spPr bwMode="auto">
          <a:xfrm>
            <a:off x="42863" y="1219200"/>
            <a:ext cx="5365750" cy="477838"/>
          </a:xfrm>
          <a:prstGeom prst="rect">
            <a:avLst/>
          </a:prstGeom>
          <a:noFill/>
          <a:ln w="9525">
            <a:noFill/>
            <a:miter lim="800000"/>
            <a:headEnd/>
            <a:tailEnd/>
          </a:ln>
        </p:spPr>
        <p:txBody>
          <a:bodyPr>
            <a:spAutoFit/>
          </a:bodyPr>
          <a:lstStyle/>
          <a:p>
            <a:r>
              <a:rPr lang="en-US" sz="2500" b="1" i="1">
                <a:solidFill>
                  <a:srgbClr val="0000FF"/>
                </a:solidFill>
                <a:latin typeface="Times New Roman" pitchFamily="18" charset="0"/>
                <a:cs typeface="Times New Roman" pitchFamily="18" charset="0"/>
              </a:rPr>
              <a:t>  2. Đặc điểm chung của văn biểu cảm:</a:t>
            </a:r>
          </a:p>
        </p:txBody>
      </p:sp>
      <p:sp>
        <p:nvSpPr>
          <p:cNvPr id="19" name="TextBox 18"/>
          <p:cNvSpPr txBox="1">
            <a:spLocks noChangeArrowheads="1"/>
          </p:cNvSpPr>
          <p:nvPr/>
        </p:nvSpPr>
        <p:spPr bwMode="auto">
          <a:xfrm>
            <a:off x="3175" y="2460625"/>
            <a:ext cx="5407025" cy="892175"/>
          </a:xfrm>
          <a:prstGeom prst="rect">
            <a:avLst/>
          </a:prstGeom>
          <a:noFill/>
          <a:ln w="9525">
            <a:noFill/>
            <a:miter lim="800000"/>
            <a:headEnd/>
            <a:tailEnd/>
          </a:ln>
        </p:spPr>
        <p:txBody>
          <a:bodyPr>
            <a:spAutoFit/>
          </a:bodyPr>
          <a:lstStyle/>
          <a:p>
            <a:r>
              <a:rPr lang="en-US" sz="2600">
                <a:latin typeface="Times New Roman" pitchFamily="18" charset="0"/>
                <a:cs typeface="Times New Roman" pitchFamily="18" charset="0"/>
              </a:rPr>
              <a:t>-</a:t>
            </a:r>
            <a:r>
              <a:rPr lang="vi-VN" sz="2600">
                <a:latin typeface="Times New Roman" pitchFamily="18" charset="0"/>
                <a:cs typeface="Times New Roman" pitchFamily="18" charset="0"/>
              </a:rPr>
              <a:t> </a:t>
            </a:r>
            <a:r>
              <a:rPr lang="en-US" sz="2600">
                <a:latin typeface="Times New Roman" pitchFamily="18" charset="0"/>
                <a:cs typeface="Times New Roman" pitchFamily="18" charset="0"/>
              </a:rPr>
              <a:t>Bộc lộ t</a:t>
            </a:r>
            <a:r>
              <a:rPr lang="vi-VN" sz="2600">
                <a:latin typeface="Times New Roman" pitchFamily="18" charset="0"/>
                <a:cs typeface="Times New Roman" pitchFamily="18" charset="0"/>
              </a:rPr>
              <a:t>ình yêu thương, sự lo lắng của người mẹ dành cho con.</a:t>
            </a:r>
            <a:endParaRPr lang="en-US" sz="2600">
              <a:latin typeface="Times New Roman" pitchFamily="18" charset="0"/>
              <a:cs typeface="Times New Roman" pitchFamily="18" charset="0"/>
            </a:endParaRPr>
          </a:p>
        </p:txBody>
      </p:sp>
      <p:sp>
        <p:nvSpPr>
          <p:cNvPr id="20" name="TextBox 19"/>
          <p:cNvSpPr txBox="1">
            <a:spLocks noChangeArrowheads="1"/>
          </p:cNvSpPr>
          <p:nvPr/>
        </p:nvSpPr>
        <p:spPr bwMode="auto">
          <a:xfrm>
            <a:off x="76200" y="1981200"/>
            <a:ext cx="2514600" cy="461963"/>
          </a:xfrm>
          <a:prstGeom prst="rect">
            <a:avLst/>
          </a:prstGeom>
          <a:noFill/>
          <a:ln w="9525">
            <a:noFill/>
            <a:miter lim="800000"/>
            <a:headEnd/>
            <a:tailEnd/>
          </a:ln>
        </p:spPr>
        <p:txBody>
          <a:bodyPr>
            <a:spAutoFit/>
          </a:bodyPr>
          <a:lstStyle/>
          <a:p>
            <a:r>
              <a:rPr lang="en-US" sz="2400" b="1">
                <a:latin typeface="Times New Roman" pitchFamily="18" charset="0"/>
                <a:sym typeface="Wingdings" pitchFamily="2" charset="2"/>
              </a:rPr>
              <a:t></a:t>
            </a:r>
            <a:r>
              <a:rPr lang="en-US" sz="2400">
                <a:latin typeface="Times New Roman" pitchFamily="18" charset="0"/>
                <a:sym typeface="Wingdings" pitchFamily="2" charset="2"/>
              </a:rPr>
              <a:t> </a:t>
            </a:r>
            <a:r>
              <a:rPr lang="en-US" sz="2400">
                <a:solidFill>
                  <a:srgbClr val="0033CC"/>
                </a:solidFill>
                <a:latin typeface="Times New Roman" pitchFamily="18" charset="0"/>
                <a:cs typeface="Times New Roman" pitchFamily="18" charset="0"/>
              </a:rPr>
              <a:t>*</a:t>
            </a:r>
            <a:r>
              <a:rPr lang="en-US" sz="2400" u="sng">
                <a:solidFill>
                  <a:srgbClr val="0033CC"/>
                </a:solidFill>
                <a:latin typeface="Times New Roman" pitchFamily="18" charset="0"/>
                <a:cs typeface="Times New Roman" pitchFamily="18" charset="0"/>
              </a:rPr>
              <a:t> Đoạn văn 2:</a:t>
            </a:r>
          </a:p>
        </p:txBody>
      </p:sp>
      <p:sp>
        <p:nvSpPr>
          <p:cNvPr id="22" name="TextBox 21"/>
          <p:cNvSpPr txBox="1">
            <a:spLocks noChangeArrowheads="1"/>
          </p:cNvSpPr>
          <p:nvPr/>
        </p:nvSpPr>
        <p:spPr bwMode="auto">
          <a:xfrm>
            <a:off x="-14288" y="4749800"/>
            <a:ext cx="4114801" cy="584200"/>
          </a:xfrm>
          <a:prstGeom prst="rect">
            <a:avLst/>
          </a:prstGeom>
          <a:noFill/>
          <a:ln w="9525">
            <a:noFill/>
            <a:miter lim="800000"/>
            <a:headEnd/>
            <a:tailEnd/>
          </a:ln>
        </p:spPr>
        <p:txBody>
          <a:bodyPr>
            <a:spAutoFit/>
          </a:bodyPr>
          <a:lstStyle/>
          <a:p>
            <a:r>
              <a:rPr lang="en-US" sz="3200" b="1">
                <a:solidFill>
                  <a:srgbClr val="0033CC"/>
                </a:solidFill>
                <a:latin typeface="Times New Roman" pitchFamily="18" charset="0"/>
                <a:cs typeface="Times New Roman" pitchFamily="18" charset="0"/>
                <a:sym typeface="Symbol" pitchFamily="18" charset="2"/>
              </a:rPr>
              <a:t></a:t>
            </a:r>
            <a:r>
              <a:rPr lang="en-US" sz="3200" b="1">
                <a:solidFill>
                  <a:srgbClr val="0033CC"/>
                </a:solidFill>
                <a:latin typeface="Times New Roman" pitchFamily="18" charset="0"/>
                <a:cs typeface="Times New Roman" pitchFamily="18" charset="0"/>
              </a:rPr>
              <a:t> Biểu cảm gián tiếp.</a:t>
            </a:r>
          </a:p>
        </p:txBody>
      </p:sp>
      <p:sp>
        <p:nvSpPr>
          <p:cNvPr id="24" name="TextBox 23"/>
          <p:cNvSpPr txBox="1">
            <a:spLocks noChangeArrowheads="1"/>
          </p:cNvSpPr>
          <p:nvPr/>
        </p:nvSpPr>
        <p:spPr bwMode="auto">
          <a:xfrm>
            <a:off x="0" y="4856163"/>
            <a:ext cx="4724400" cy="477837"/>
          </a:xfrm>
          <a:prstGeom prst="rect">
            <a:avLst/>
          </a:prstGeom>
          <a:noFill/>
          <a:ln w="9525">
            <a:noFill/>
            <a:miter lim="800000"/>
            <a:headEnd/>
            <a:tailEnd/>
          </a:ln>
        </p:spPr>
        <p:txBody>
          <a:bodyPr>
            <a:spAutoFit/>
          </a:bodyPr>
          <a:lstStyle/>
          <a:p>
            <a:endParaRPr lang="en-US" sz="2500">
              <a:latin typeface="Times New Roman" pitchFamily="18" charset="0"/>
              <a:cs typeface="Times New Roman" pitchFamily="18" charset="0"/>
            </a:endParaRPr>
          </a:p>
        </p:txBody>
      </p:sp>
      <p:sp>
        <p:nvSpPr>
          <p:cNvPr id="25" name="TextBox 24"/>
          <p:cNvSpPr txBox="1">
            <a:spLocks noChangeArrowheads="1"/>
          </p:cNvSpPr>
          <p:nvPr/>
        </p:nvSpPr>
        <p:spPr bwMode="auto">
          <a:xfrm>
            <a:off x="0" y="3352800"/>
            <a:ext cx="5278438" cy="1292225"/>
          </a:xfrm>
          <a:prstGeom prst="rect">
            <a:avLst/>
          </a:prstGeom>
          <a:noFill/>
          <a:ln w="9525">
            <a:noFill/>
            <a:miter lim="800000"/>
            <a:headEnd/>
            <a:tailEnd/>
          </a:ln>
        </p:spPr>
        <p:txBody>
          <a:bodyPr>
            <a:spAutoFit/>
          </a:bodyPr>
          <a:lstStyle/>
          <a:p>
            <a:r>
              <a:rPr lang="en-US" sz="2600">
                <a:solidFill>
                  <a:srgbClr val="C00000"/>
                </a:solidFill>
                <a:latin typeface="Times New Roman" pitchFamily="18" charset="0"/>
                <a:cs typeface="Times New Roman" pitchFamily="18" charset="0"/>
                <a:sym typeface="Symbol" pitchFamily="18" charset="2"/>
              </a:rPr>
              <a:t></a:t>
            </a:r>
            <a:r>
              <a:rPr lang="vi-VN" sz="2600">
                <a:solidFill>
                  <a:srgbClr val="C00000"/>
                </a:solidFill>
                <a:latin typeface="Times New Roman" pitchFamily="18" charset="0"/>
                <a:cs typeface="Times New Roman" pitchFamily="18" charset="0"/>
                <a:sym typeface="Symbol" pitchFamily="18" charset="2"/>
              </a:rPr>
              <a:t> Cảm xúc được thể hiện t</a:t>
            </a:r>
            <a:r>
              <a:rPr lang="en-US" sz="2600">
                <a:solidFill>
                  <a:srgbClr val="C00000"/>
                </a:solidFill>
                <a:latin typeface="Times New Roman" pitchFamily="18" charset="0"/>
                <a:cs typeface="Times New Roman" pitchFamily="18" charset="0"/>
              </a:rPr>
              <a:t>hông qua việc kể, miêu tả</a:t>
            </a:r>
            <a:r>
              <a:rPr lang="vi-VN" sz="2600">
                <a:solidFill>
                  <a:srgbClr val="C00000"/>
                </a:solidFill>
                <a:latin typeface="Times New Roman" pitchFamily="18" charset="0"/>
                <a:cs typeface="Times New Roman" pitchFamily="18" charset="0"/>
              </a:rPr>
              <a:t> tâm trạng của người mẹ.</a:t>
            </a:r>
            <a:endParaRPr lang="en-US" sz="2600">
              <a:solidFill>
                <a:srgbClr val="C00000"/>
              </a:solidFill>
              <a:latin typeface=".VnTime"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5"/>
          <p:cNvSpPr>
            <a:spLocks noGrp="1"/>
          </p:cNvSpPr>
          <p:nvPr>
            <p:ph type="title"/>
          </p:nvPr>
        </p:nvSpPr>
        <p:spPr>
          <a:xfrm>
            <a:off x="0" y="184150"/>
            <a:ext cx="5181600" cy="461963"/>
          </a:xfrm>
        </p:spPr>
        <p:txBody>
          <a:bodyPr>
            <a:spAutoFit/>
          </a:bodyPr>
          <a:lstStyle/>
          <a:p>
            <a:pPr algn="l"/>
            <a:r>
              <a:rPr lang="fr-FR" sz="2400" b="1" smtClean="0">
                <a:solidFill>
                  <a:srgbClr val="0000FF"/>
                </a:solidFill>
                <a:latin typeface="Times New Roman" pitchFamily="18" charset="0"/>
                <a:cs typeface="Times New Roman" pitchFamily="18" charset="0"/>
              </a:rPr>
              <a:t>I- </a:t>
            </a:r>
            <a:r>
              <a:rPr lang="fr-FR" sz="2400" b="1" u="sng" smtClean="0">
                <a:solidFill>
                  <a:srgbClr val="0000FF"/>
                </a:solidFill>
                <a:latin typeface="Times New Roman" pitchFamily="18" charset="0"/>
                <a:cs typeface="Times New Roman" pitchFamily="18" charset="0"/>
              </a:rPr>
              <a:t>Nhu cầu biểu cảm và văn biểu cảm</a:t>
            </a:r>
            <a:endParaRPr lang="en-US" sz="24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980407" y="3429794"/>
            <a:ext cx="6858000" cy="1587"/>
          </a:xfrm>
          <a:prstGeom prst="line">
            <a:avLst/>
          </a:prstGeom>
        </p:spPr>
        <p:style>
          <a:lnRef idx="2">
            <a:schemeClr val="accent2"/>
          </a:lnRef>
          <a:fillRef idx="0">
            <a:schemeClr val="accent2"/>
          </a:fillRef>
          <a:effectRef idx="1">
            <a:schemeClr val="accent2"/>
          </a:effectRef>
          <a:fontRef idx="minor">
            <a:schemeClr val="tx1"/>
          </a:fontRef>
        </p:style>
      </p:cxnSp>
      <p:sp>
        <p:nvSpPr>
          <p:cNvPr id="48131" name="TextBox 9"/>
          <p:cNvSpPr txBox="1">
            <a:spLocks noChangeArrowheads="1"/>
          </p:cNvSpPr>
          <p:nvPr/>
        </p:nvSpPr>
        <p:spPr bwMode="auto">
          <a:xfrm>
            <a:off x="20638" y="1524000"/>
            <a:ext cx="4648200"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800" b="1" i="1" u="sng">
                <a:latin typeface="Times New Roman" pitchFamily="18" charset="0"/>
                <a:cs typeface="Times New Roman" pitchFamily="18" charset="0"/>
              </a:rPr>
              <a:t>a) Tìm hiểu ví dụ :</a:t>
            </a:r>
            <a:r>
              <a:rPr lang="en-US" sz="2800" b="1" i="1">
                <a:latin typeface="Times New Roman" pitchFamily="18" charset="0"/>
                <a:cs typeface="Times New Roman" pitchFamily="18" charset="0"/>
              </a:rPr>
              <a:t> (sgk/72)</a:t>
            </a:r>
          </a:p>
        </p:txBody>
      </p:sp>
      <p:sp>
        <p:nvSpPr>
          <p:cNvPr id="48132" name="TextBox 14"/>
          <p:cNvSpPr txBox="1">
            <a:spLocks noChangeArrowheads="1"/>
          </p:cNvSpPr>
          <p:nvPr/>
        </p:nvSpPr>
        <p:spPr bwMode="auto">
          <a:xfrm>
            <a:off x="152400" y="609600"/>
            <a:ext cx="5410200" cy="461963"/>
          </a:xfrm>
          <a:prstGeom prst="rect">
            <a:avLst/>
          </a:prstGeom>
          <a:noFill/>
          <a:ln w="9525">
            <a:noFill/>
            <a:miter lim="800000"/>
            <a:headEnd/>
            <a:tailEnd/>
          </a:ln>
        </p:spPr>
        <p:txBody>
          <a:bodyPr>
            <a:spAutoFit/>
          </a:bodyPr>
          <a:lstStyle/>
          <a:p>
            <a:r>
              <a:rPr lang="en-US" sz="2400" b="1" i="1">
                <a:solidFill>
                  <a:srgbClr val="0000FF"/>
                </a:solidFill>
                <a:latin typeface="Times New Roman" pitchFamily="18" charset="0"/>
                <a:cs typeface="Times New Roman" pitchFamily="18" charset="0"/>
              </a:rPr>
              <a:t>  1. Nhu cầu biểu cảm của con người:</a:t>
            </a:r>
          </a:p>
        </p:txBody>
      </p:sp>
      <p:sp>
        <p:nvSpPr>
          <p:cNvPr id="48133" name="TextBox 6"/>
          <p:cNvSpPr txBox="1">
            <a:spLocks noChangeArrowheads="1"/>
          </p:cNvSpPr>
          <p:nvPr/>
        </p:nvSpPr>
        <p:spPr bwMode="auto">
          <a:xfrm>
            <a:off x="76200" y="1066800"/>
            <a:ext cx="5561013" cy="461963"/>
          </a:xfrm>
          <a:prstGeom prst="rect">
            <a:avLst/>
          </a:prstGeom>
          <a:noFill/>
          <a:ln w="9525">
            <a:noFill/>
            <a:miter lim="800000"/>
            <a:headEnd/>
            <a:tailEnd/>
          </a:ln>
        </p:spPr>
        <p:txBody>
          <a:bodyPr>
            <a:spAutoFit/>
          </a:bodyPr>
          <a:lstStyle/>
          <a:p>
            <a:r>
              <a:rPr lang="en-US" sz="2400" b="1" i="1">
                <a:solidFill>
                  <a:srgbClr val="0000FF"/>
                </a:solidFill>
                <a:latin typeface="Times New Roman" pitchFamily="18" charset="0"/>
                <a:cs typeface="Times New Roman" pitchFamily="18" charset="0"/>
              </a:rPr>
              <a:t>  2. Đặc điểm chung của văn biểu cảm:</a:t>
            </a:r>
          </a:p>
        </p:txBody>
      </p:sp>
      <p:sp>
        <p:nvSpPr>
          <p:cNvPr id="48134" name="TextBox 22"/>
          <p:cNvSpPr txBox="1">
            <a:spLocks noChangeArrowheads="1"/>
          </p:cNvSpPr>
          <p:nvPr/>
        </p:nvSpPr>
        <p:spPr bwMode="auto">
          <a:xfrm>
            <a:off x="0" y="3276600"/>
            <a:ext cx="4648200" cy="461963"/>
          </a:xfrm>
          <a:prstGeom prst="rect">
            <a:avLst/>
          </a:prstGeom>
          <a:noFill/>
          <a:ln w="9525">
            <a:noFill/>
            <a:miter lim="800000"/>
            <a:headEnd/>
            <a:tailEnd/>
          </a:ln>
        </p:spPr>
        <p:txBody>
          <a:bodyPr>
            <a:spAutoFit/>
          </a:bodyPr>
          <a:lstStyle/>
          <a:p>
            <a:r>
              <a:rPr lang="en-US" sz="2400">
                <a:solidFill>
                  <a:srgbClr val="0000FF"/>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48135" name="TextBox 10"/>
          <p:cNvSpPr txBox="1">
            <a:spLocks noChangeArrowheads="1"/>
          </p:cNvSpPr>
          <p:nvPr/>
        </p:nvSpPr>
        <p:spPr bwMode="auto">
          <a:xfrm>
            <a:off x="381000" y="2047875"/>
            <a:ext cx="3124200" cy="706438"/>
          </a:xfrm>
          <a:prstGeom prst="rect">
            <a:avLst/>
          </a:prstGeom>
          <a:noFill/>
          <a:ln w="9525">
            <a:noFill/>
            <a:miter lim="800000"/>
            <a:headEnd/>
            <a:tailEnd/>
          </a:ln>
        </p:spPr>
        <p:txBody>
          <a:bodyPr>
            <a:spAutoFit/>
          </a:bodyPr>
          <a:lstStyle/>
          <a:p>
            <a:r>
              <a:rPr lang="en-US" sz="2000" u="sng">
                <a:solidFill>
                  <a:srgbClr val="3333FF"/>
                </a:solidFill>
                <a:latin typeface="Times New Roman" pitchFamily="18" charset="0"/>
                <a:cs typeface="Times New Roman" pitchFamily="18" charset="0"/>
              </a:rPr>
              <a:t>* Đoạn văn 1:</a:t>
            </a:r>
          </a:p>
          <a:p>
            <a:r>
              <a:rPr lang="en-US" sz="2000" u="sng">
                <a:solidFill>
                  <a:srgbClr val="3333FF"/>
                </a:solidFill>
                <a:latin typeface="Times New Roman" pitchFamily="18" charset="0"/>
                <a:cs typeface="Times New Roman" pitchFamily="18" charset="0"/>
              </a:rPr>
              <a:t>* Đoạn văn 2:</a:t>
            </a:r>
          </a:p>
        </p:txBody>
      </p:sp>
      <p:sp>
        <p:nvSpPr>
          <p:cNvPr id="12" name="TextBox 11"/>
          <p:cNvSpPr txBox="1">
            <a:spLocks noChangeArrowheads="1"/>
          </p:cNvSpPr>
          <p:nvPr/>
        </p:nvSpPr>
        <p:spPr bwMode="auto">
          <a:xfrm>
            <a:off x="20638" y="2825750"/>
            <a:ext cx="5387975" cy="1385888"/>
          </a:xfrm>
          <a:prstGeom prst="rect">
            <a:avLst/>
          </a:prstGeom>
          <a:noFill/>
          <a:ln w="9525">
            <a:noFill/>
            <a:miter lim="800000"/>
            <a:headEnd/>
            <a:tailEnd/>
          </a:ln>
        </p:spPr>
        <p:txBody>
          <a:bodyPr>
            <a:spAutoFit/>
          </a:bodyPr>
          <a:lstStyle/>
          <a:p>
            <a:r>
              <a:rPr lang="en-US" sz="2800" b="1">
                <a:latin typeface="Times New Roman" pitchFamily="18" charset="0"/>
                <a:sym typeface="Wingdings" pitchFamily="2" charset="2"/>
              </a:rPr>
              <a:t> </a:t>
            </a:r>
            <a:r>
              <a:rPr lang="en-US" sz="2800">
                <a:latin typeface="Times New Roman" pitchFamily="18" charset="0"/>
                <a:cs typeface="Times New Roman" pitchFamily="18" charset="0"/>
              </a:rPr>
              <a:t>- Những tình cảm trong văn biểu cảm thường là những tình cảm tốt  đẹp, giàu tính nhân văn.</a:t>
            </a:r>
            <a:endParaRPr lang="en-US" sz="2800">
              <a:latin typeface="Calibri" pitchFamily="34" charset="0"/>
            </a:endParaRPr>
          </a:p>
        </p:txBody>
      </p:sp>
      <p:sp>
        <p:nvSpPr>
          <p:cNvPr id="16" name="Rectangle 15"/>
          <p:cNvSpPr>
            <a:spLocks noChangeArrowheads="1"/>
          </p:cNvSpPr>
          <p:nvPr/>
        </p:nvSpPr>
        <p:spPr bwMode="auto">
          <a:xfrm>
            <a:off x="228600" y="4343400"/>
            <a:ext cx="5048250" cy="523875"/>
          </a:xfrm>
          <a:prstGeom prst="rect">
            <a:avLst/>
          </a:prstGeom>
          <a:noFill/>
          <a:ln w="9525">
            <a:noFill/>
            <a:miter lim="800000"/>
            <a:headEnd/>
            <a:tailEnd/>
          </a:ln>
        </p:spPr>
        <p:txBody>
          <a:bodyPr>
            <a:spAutoFit/>
          </a:bodyPr>
          <a:lstStyle/>
          <a:p>
            <a:r>
              <a:rPr lang="en-US" sz="2800" b="1" i="1" u="sng">
                <a:latin typeface="Times New Roman" pitchFamily="18" charset="0"/>
                <a:cs typeface="Times New Roman" pitchFamily="18" charset="0"/>
              </a:rPr>
              <a:t>b) Ghi nhớ chấm 3, 4:</a:t>
            </a:r>
            <a:r>
              <a:rPr lang="en-US" sz="2800" b="1" i="1">
                <a:latin typeface="Times New Roman" pitchFamily="18" charset="0"/>
                <a:cs typeface="Times New Roman" pitchFamily="18" charset="0"/>
              </a:rPr>
              <a:t> (sgk/73). </a:t>
            </a:r>
            <a:endParaRPr lang="en-US" sz="2800">
              <a:latin typeface="Times New Roman" pitchFamily="18" charset="0"/>
              <a:cs typeface="Times New Roman"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5"/>
          <p:cNvSpPr txBox="1">
            <a:spLocks noChangeArrowheads="1"/>
          </p:cNvSpPr>
          <p:nvPr/>
        </p:nvSpPr>
        <p:spPr bwMode="auto">
          <a:xfrm>
            <a:off x="685800" y="228600"/>
            <a:ext cx="7772400" cy="646113"/>
          </a:xfrm>
          <a:prstGeom prst="rect">
            <a:avLst/>
          </a:prstGeom>
          <a:noFill/>
          <a:ln w="9525">
            <a:noFill/>
            <a:miter lim="800000"/>
            <a:headEnd/>
            <a:tailEnd/>
          </a:ln>
        </p:spPr>
        <p:txBody>
          <a:bodyPr>
            <a:spAutoFit/>
          </a:bodyPr>
          <a:lstStyle/>
          <a:p>
            <a:r>
              <a:rPr lang="en-US" sz="3600" b="1" i="1" u="sng">
                <a:solidFill>
                  <a:srgbClr val="0033CC"/>
                </a:solidFill>
                <a:latin typeface="Times New Roman" pitchFamily="18" charset="0"/>
                <a:cs typeface="Times New Roman" pitchFamily="18" charset="0"/>
              </a:rPr>
              <a:t>b) Ghi nhớ chấm 3, 4: </a:t>
            </a:r>
            <a:r>
              <a:rPr lang="en-US" sz="3600" b="1" i="1">
                <a:solidFill>
                  <a:srgbClr val="0033CC"/>
                </a:solidFill>
                <a:latin typeface="Times New Roman" pitchFamily="18" charset="0"/>
                <a:cs typeface="Times New Roman" pitchFamily="18" charset="0"/>
              </a:rPr>
              <a:t>(sgk/73). </a:t>
            </a:r>
            <a:endParaRPr lang="en-US" sz="3600">
              <a:solidFill>
                <a:srgbClr val="0033CC"/>
              </a:solidFill>
              <a:latin typeface="Times New Roman" pitchFamily="18" charset="0"/>
              <a:cs typeface="Times New Roman" pitchFamily="18" charset="0"/>
            </a:endParaRPr>
          </a:p>
        </p:txBody>
      </p:sp>
      <p:sp>
        <p:nvSpPr>
          <p:cNvPr id="7" name="Horizontal Scroll 6"/>
          <p:cNvSpPr/>
          <p:nvPr/>
        </p:nvSpPr>
        <p:spPr>
          <a:xfrm>
            <a:off x="0" y="304800"/>
            <a:ext cx="9144000" cy="609600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Font typeface="Arial" pitchFamily="34" charset="0"/>
              <a:buChar char="•"/>
              <a:defRPr/>
            </a:pP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Tình</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trong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văn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biểu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thường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là</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những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tình</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tốt</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đẹp</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thấm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nhuần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tư</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tưởng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nhân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văn</a:t>
            </a:r>
            <a:r>
              <a:rPr lang="en-US" sz="3400" dirty="0">
                <a:solidFill>
                  <a:srgbClr val="0033CC"/>
                </a:solidFill>
                <a:latin typeface="Times New Roman" pitchFamily="18" charset="0"/>
                <a:cs typeface="Times New Roman" pitchFamily="18" charset="0"/>
              </a:rPr>
              <a:t> </a:t>
            </a:r>
            <a:r>
              <a:rPr lang="en-US" sz="3400" i="1" dirty="0">
                <a:solidFill>
                  <a:srgbClr val="0033CC"/>
                </a:solidFill>
                <a:latin typeface="Times New Roman" pitchFamily="18" charset="0"/>
                <a:cs typeface="Times New Roman" pitchFamily="18" charset="0"/>
              </a:rPr>
              <a:t>(</a:t>
            </a:r>
            <a:r>
              <a:rPr lang="en-US" sz="3400" i="1" dirty="0" err="1">
                <a:solidFill>
                  <a:srgbClr val="0033CC"/>
                </a:solidFill>
                <a:latin typeface="Times New Roman" pitchFamily="18" charset="0"/>
                <a:cs typeface="Times New Roman" pitchFamily="18" charset="0"/>
              </a:rPr>
              <a:t>như</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yêu</a:t>
            </a:r>
            <a:r>
              <a:rPr lang="en-US" sz="3400" i="1" dirty="0">
                <a:solidFill>
                  <a:srgbClr val="0033CC"/>
                </a:solidFill>
                <a:latin typeface="Times New Roman" pitchFamily="18" charset="0"/>
                <a:cs typeface="Times New Roman" pitchFamily="18" charset="0"/>
              </a:rPr>
              <a:t> con </a:t>
            </a:r>
            <a:r>
              <a:rPr lang="en-US" sz="3400" i="1" dirty="0" err="1">
                <a:solidFill>
                  <a:srgbClr val="0033CC"/>
                </a:solidFill>
                <a:latin typeface="Times New Roman" pitchFamily="18" charset="0"/>
                <a:cs typeface="Times New Roman" pitchFamily="18" charset="0"/>
              </a:rPr>
              <a:t>người</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yêu</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thiên</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nhiên</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yêu</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Tổ</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quốc</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ghét</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những</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thói</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tầm</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thường</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độc</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ác</a:t>
            </a:r>
            <a:r>
              <a:rPr lang="en-US" sz="3400" i="1" dirty="0">
                <a:solidFill>
                  <a:srgbClr val="0033CC"/>
                </a:solidFill>
                <a:latin typeface="Times New Roman" pitchFamily="18" charset="0"/>
                <a:cs typeface="Times New Roman" pitchFamily="18" charset="0"/>
              </a:rPr>
              <a:t>,…)</a:t>
            </a:r>
            <a:r>
              <a:rPr lang="vi-VN" sz="3400" i="1" dirty="0">
                <a:solidFill>
                  <a:srgbClr val="0033CC"/>
                </a:solidFill>
                <a:latin typeface="Times New Roman" pitchFamily="18" charset="0"/>
                <a:cs typeface="Times New Roman" pitchFamily="18" charset="0"/>
              </a:rPr>
              <a:t>.</a:t>
            </a:r>
            <a:endParaRPr lang="en-US" sz="3400" i="1" dirty="0">
              <a:solidFill>
                <a:srgbClr val="0033CC"/>
              </a:solidFill>
              <a:latin typeface="Times New Roman" pitchFamily="18" charset="0"/>
              <a:cs typeface="Times New Roman" pitchFamily="18" charset="0"/>
            </a:endParaRPr>
          </a:p>
          <a:p>
            <a:pPr algn="just" fontAlgn="auto">
              <a:spcBef>
                <a:spcPts val="0"/>
              </a:spcBef>
              <a:spcAft>
                <a:spcPts val="0"/>
              </a:spcAft>
              <a:buFont typeface="Arial" pitchFamily="34" charset="0"/>
              <a:buChar char="•"/>
              <a:defRPr/>
            </a:pP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Ngoài</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cách</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biểu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trực</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tiếp</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như</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tiếng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kêu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lời</a:t>
            </a:r>
            <a:r>
              <a:rPr lang="en-US" sz="3400" dirty="0">
                <a:solidFill>
                  <a:srgbClr val="0033CC"/>
                </a:solidFill>
                <a:latin typeface="Times New Roman" pitchFamily="18" charset="0"/>
                <a:cs typeface="Times New Roman" pitchFamily="18" charset="0"/>
              </a:rPr>
              <a:t> than, </a:t>
            </a:r>
            <a:r>
              <a:rPr lang="en-US" sz="3400" dirty="0" err="1">
                <a:solidFill>
                  <a:srgbClr val="0033CC"/>
                </a:solidFill>
                <a:latin typeface="Times New Roman" pitchFamily="18" charset="0"/>
                <a:cs typeface="Times New Roman" pitchFamily="18" charset="0"/>
              </a:rPr>
              <a:t>văn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biểu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còn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sử</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dụng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các</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biện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pháp</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tự</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sự</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miêu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tả</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để</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khêu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gợi</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tình</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rot="5400000">
            <a:off x="1753394" y="3491706"/>
            <a:ext cx="6858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50178" name="Title 5"/>
          <p:cNvSpPr txBox="1">
            <a:spLocks/>
          </p:cNvSpPr>
          <p:nvPr/>
        </p:nvSpPr>
        <p:spPr bwMode="auto">
          <a:xfrm>
            <a:off x="0" y="63500"/>
            <a:ext cx="4724400" cy="954088"/>
          </a:xfrm>
          <a:prstGeom prst="rect">
            <a:avLst/>
          </a:prstGeom>
          <a:noFill/>
          <a:ln w="9525">
            <a:noFill/>
            <a:miter lim="800000"/>
            <a:headEnd/>
            <a:tailEnd/>
          </a:ln>
        </p:spPr>
        <p:txBody>
          <a:bodyPr anchor="ctr">
            <a:spAutoFit/>
          </a:bodyPr>
          <a:lstStyle/>
          <a:p>
            <a:r>
              <a:rPr lang="fr-FR" sz="2800" b="1">
                <a:solidFill>
                  <a:srgbClr val="0033CC"/>
                </a:solidFill>
                <a:latin typeface="Times New Roman" pitchFamily="18" charset="0"/>
                <a:cs typeface="Times New Roman" pitchFamily="18" charset="0"/>
              </a:rPr>
              <a:t>I- </a:t>
            </a:r>
            <a:r>
              <a:rPr lang="fr-FR" sz="2800" b="1" u="sng">
                <a:solidFill>
                  <a:srgbClr val="0033CC"/>
                </a:solidFill>
                <a:latin typeface="Times New Roman" pitchFamily="18" charset="0"/>
                <a:cs typeface="Times New Roman" pitchFamily="18" charset="0"/>
              </a:rPr>
              <a:t>Nhu cầu biểu cảm và văn biểu cảm</a:t>
            </a:r>
            <a:endParaRPr lang="en-US" sz="2800">
              <a:solidFill>
                <a:srgbClr val="0033CC"/>
              </a:solidFill>
              <a:latin typeface="Times New Roman" pitchFamily="18" charset="0"/>
              <a:cs typeface="Times New Roman" pitchFamily="18" charset="0"/>
            </a:endParaRPr>
          </a:p>
        </p:txBody>
      </p:sp>
      <p:sp>
        <p:nvSpPr>
          <p:cNvPr id="19" name="TextBox 18"/>
          <p:cNvSpPr txBox="1">
            <a:spLocks noChangeArrowheads="1"/>
          </p:cNvSpPr>
          <p:nvPr/>
        </p:nvSpPr>
        <p:spPr bwMode="auto">
          <a:xfrm>
            <a:off x="0" y="990600"/>
            <a:ext cx="4114800" cy="584200"/>
          </a:xfrm>
          <a:prstGeom prst="rect">
            <a:avLst/>
          </a:prstGeom>
          <a:noFill/>
          <a:ln w="9525">
            <a:noFill/>
            <a:miter lim="800000"/>
            <a:headEnd/>
            <a:tailEnd/>
          </a:ln>
        </p:spPr>
        <p:txBody>
          <a:bodyPr>
            <a:spAutoFit/>
          </a:bodyPr>
          <a:lstStyle/>
          <a:p>
            <a:r>
              <a:rPr lang="fr-FR" sz="3200" b="1">
                <a:solidFill>
                  <a:srgbClr val="0033CC"/>
                </a:solidFill>
                <a:latin typeface="Times New Roman" pitchFamily="18" charset="0"/>
                <a:cs typeface="Times New Roman" pitchFamily="18" charset="0"/>
              </a:rPr>
              <a:t>II- </a:t>
            </a:r>
            <a:r>
              <a:rPr lang="fr-FR" sz="3200" b="1" u="sng">
                <a:solidFill>
                  <a:srgbClr val="0033CC"/>
                </a:solidFill>
                <a:latin typeface="Times New Roman" pitchFamily="18" charset="0"/>
                <a:cs typeface="Times New Roman" pitchFamily="18" charset="0"/>
              </a:rPr>
              <a:t>Luyện tập</a:t>
            </a:r>
            <a:endParaRPr lang="en-US" sz="3200">
              <a:solidFill>
                <a:srgbClr val="0033CC"/>
              </a:solidFill>
              <a:latin typeface="Calibri" pitchFamily="34" charset="0"/>
            </a:endParaRPr>
          </a:p>
        </p:txBody>
      </p:sp>
      <p:sp>
        <p:nvSpPr>
          <p:cNvPr id="20" name="TextBox 19"/>
          <p:cNvSpPr txBox="1">
            <a:spLocks noChangeArrowheads="1"/>
          </p:cNvSpPr>
          <p:nvPr/>
        </p:nvSpPr>
        <p:spPr bwMode="auto">
          <a:xfrm>
            <a:off x="0" y="1533525"/>
            <a:ext cx="3429000" cy="523875"/>
          </a:xfrm>
          <a:prstGeom prst="rect">
            <a:avLst/>
          </a:prstGeom>
          <a:noFill/>
          <a:ln w="9525">
            <a:noFill/>
            <a:miter lim="800000"/>
            <a:headEnd/>
            <a:tailEnd/>
          </a:ln>
        </p:spPr>
        <p:txBody>
          <a:bodyPr>
            <a:spAutoFit/>
          </a:bodyPr>
          <a:lstStyle/>
          <a:p>
            <a:r>
              <a:rPr lang="fr-FR" sz="2800" b="1" u="sng">
                <a:latin typeface="Times New Roman" pitchFamily="18" charset="0"/>
                <a:cs typeface="Times New Roman" pitchFamily="18" charset="0"/>
              </a:rPr>
              <a:t>Bài tập 1</a:t>
            </a:r>
            <a:r>
              <a:rPr lang="fr-FR" sz="2800" b="1">
                <a:latin typeface="Times New Roman" pitchFamily="18" charset="0"/>
                <a:cs typeface="Times New Roman" pitchFamily="18" charset="0"/>
              </a:rPr>
              <a:t>: (SGK/73)</a:t>
            </a:r>
            <a:endParaRPr lang="en-US" sz="2800">
              <a:latin typeface="Times New Roman" pitchFamily="18" charset="0"/>
              <a:cs typeface="Times New Roman" pitchFamily="18" charset="0"/>
            </a:endParaRPr>
          </a:p>
        </p:txBody>
      </p:sp>
      <p:sp>
        <p:nvSpPr>
          <p:cNvPr id="22" name="TextBox 21"/>
          <p:cNvSpPr txBox="1">
            <a:spLocks noChangeArrowheads="1"/>
          </p:cNvSpPr>
          <p:nvPr/>
        </p:nvSpPr>
        <p:spPr bwMode="auto">
          <a:xfrm>
            <a:off x="0" y="2209800"/>
            <a:ext cx="4724400" cy="523875"/>
          </a:xfrm>
          <a:prstGeom prst="rect">
            <a:avLst/>
          </a:prstGeom>
          <a:noFill/>
          <a:ln w="9525">
            <a:noFill/>
            <a:miter lim="800000"/>
            <a:headEnd/>
            <a:tailEnd/>
          </a:ln>
        </p:spPr>
        <p:txBody>
          <a:bodyPr>
            <a:spAutoFit/>
          </a:bodyPr>
          <a:lstStyle/>
          <a:p>
            <a:endParaRPr lang="en-US" sz="2800">
              <a:latin typeface="Times New Roman" pitchFamily="18" charset="0"/>
              <a:cs typeface="Times New Roman" pitchFamily="18" charset="0"/>
            </a:endParaRPr>
          </a:p>
        </p:txBody>
      </p:sp>
      <p:sp>
        <p:nvSpPr>
          <p:cNvPr id="10" name="Rectangle 9"/>
          <p:cNvSpPr/>
          <p:nvPr/>
        </p:nvSpPr>
        <p:spPr>
          <a:xfrm>
            <a:off x="76200" y="2743200"/>
            <a:ext cx="5105400" cy="1938338"/>
          </a:xfrm>
          <a:prstGeom prst="rect">
            <a:avLst/>
          </a:prstGeom>
        </p:spPr>
        <p:txBody>
          <a:bodyPr>
            <a:spAutoFit/>
          </a:bodyPr>
          <a:lstStyle/>
          <a:p>
            <a:pPr fontAlgn="auto">
              <a:spcBef>
                <a:spcPts val="0"/>
              </a:spcBef>
              <a:spcAft>
                <a:spcPts val="0"/>
              </a:spcAft>
              <a:defRPr/>
            </a:pPr>
            <a:r>
              <a:rPr lang="en-US" sz="3600" b="1" i="1" dirty="0">
                <a:solidFill>
                  <a:srgbClr val="FF0000"/>
                </a:solidFill>
                <a:effectLst>
                  <a:outerShdw blurRad="38100" dist="38100" dir="2700000" algn="tl">
                    <a:srgbClr val="000000">
                      <a:alpha val="43137"/>
                    </a:srgbClr>
                  </a:outerShdw>
                </a:effectLst>
                <a:latin typeface="Times New Roman"/>
                <a:cs typeface="Times New Roman"/>
              </a:rPr>
              <a:t>?</a:t>
            </a:r>
            <a:r>
              <a:rPr lang="en-US" sz="3600" b="1" i="1" dirty="0">
                <a:solidFill>
                  <a:srgbClr val="FF0000"/>
                </a:solidFill>
                <a:latin typeface="Times New Roman"/>
                <a:cs typeface="Times New Roman"/>
              </a:rPr>
              <a:t> </a:t>
            </a:r>
            <a:r>
              <a:rPr lang="en-US" sz="2800" dirty="0">
                <a:solidFill>
                  <a:srgbClr val="FF0000"/>
                </a:solidFill>
                <a:latin typeface="Times New Roman" pitchFamily="18" charset="0"/>
              </a:rPr>
              <a:t>So </a:t>
            </a:r>
            <a:r>
              <a:rPr lang="en-US" sz="2800" dirty="0" err="1">
                <a:solidFill>
                  <a:srgbClr val="FF0000"/>
                </a:solidFill>
                <a:latin typeface="Times New Roman" pitchFamily="18" charset="0"/>
              </a:rPr>
              <a:t>sánh</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hai</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đoạn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văn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sau</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và</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cho</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biết</a:t>
            </a:r>
            <a:r>
              <a:rPr lang="en-US" sz="2800" i="1" dirty="0">
                <a:solidFill>
                  <a:srgbClr val="FF0000"/>
                </a:solidFill>
                <a:latin typeface="Times New Roman" pitchFamily="18" charset="0"/>
              </a:rPr>
              <a:t> </a:t>
            </a:r>
            <a:r>
              <a:rPr lang="en-US" sz="2800" b="1" i="1" u="sng" dirty="0" err="1">
                <a:solidFill>
                  <a:srgbClr val="FF0000"/>
                </a:solidFill>
                <a:latin typeface="Times New Roman" pitchFamily="18" charset="0"/>
              </a:rPr>
              <a:t>đoạn</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nào</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là</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văn</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biểu</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cảm</a:t>
            </a:r>
            <a:r>
              <a:rPr lang="en-US" sz="2800" i="1" dirty="0">
                <a:solidFill>
                  <a:srgbClr val="FF0000"/>
                </a:solidFill>
                <a:latin typeface="Times New Roman" pitchFamily="18" charset="0"/>
              </a:rPr>
              <a:t>? </a:t>
            </a:r>
            <a:r>
              <a:rPr lang="en-US" sz="2800" b="1" i="1" u="sng" dirty="0" err="1">
                <a:solidFill>
                  <a:srgbClr val="FF0000"/>
                </a:solidFill>
                <a:latin typeface="Times New Roman" pitchFamily="18" charset="0"/>
              </a:rPr>
              <a:t>Vì</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sao</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Hãy</a:t>
            </a:r>
            <a:r>
              <a:rPr lang="en-US" sz="2800" i="1" dirty="0">
                <a:solidFill>
                  <a:srgbClr val="FF0000"/>
                </a:solidFill>
                <a:latin typeface="Times New Roman" pitchFamily="18" charset="0"/>
              </a:rPr>
              <a:t> </a:t>
            </a:r>
            <a:r>
              <a:rPr lang="en-US" sz="2800" b="1" i="1" u="sng" dirty="0" err="1">
                <a:solidFill>
                  <a:srgbClr val="FF0000"/>
                </a:solidFill>
                <a:latin typeface="Times New Roman" pitchFamily="18" charset="0"/>
              </a:rPr>
              <a:t>chỉ</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ra</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nội</a:t>
            </a:r>
            <a:r>
              <a:rPr lang="en-US" sz="2800" b="1" i="1" u="sng" dirty="0">
                <a:solidFill>
                  <a:srgbClr val="FF0000"/>
                </a:solidFill>
                <a:latin typeface="Times New Roman" pitchFamily="18" charset="0"/>
              </a:rPr>
              <a:t> dung </a:t>
            </a:r>
            <a:r>
              <a:rPr lang="en-US" sz="2800" b="1" i="1" u="sng" dirty="0" err="1">
                <a:solidFill>
                  <a:srgbClr val="FF0000"/>
                </a:solidFill>
                <a:latin typeface="Times New Roman" pitchFamily="18" charset="0"/>
              </a:rPr>
              <a:t>biểu</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cảm</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của</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đoạn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văn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ấy</a:t>
            </a:r>
            <a:r>
              <a:rPr lang="en-US" sz="2800" i="1" dirty="0">
                <a:solidFill>
                  <a:srgbClr val="FF0000"/>
                </a:solidFill>
                <a:latin typeface="Times New Roman" pitchFamily="18" charset="0"/>
              </a:rPr>
              <a:t>.</a:t>
            </a:r>
            <a:endParaRPr lang="en-US" sz="2800" i="1" dirty="0">
              <a:latin typeface="+mn-lt"/>
            </a:endParaRPr>
          </a:p>
        </p:txBody>
      </p:sp>
      <p:sp>
        <p:nvSpPr>
          <p:cNvPr id="2" name="TextBox 1"/>
          <p:cNvSpPr txBox="1">
            <a:spLocks noChangeArrowheads="1"/>
          </p:cNvSpPr>
          <p:nvPr/>
        </p:nvSpPr>
        <p:spPr bwMode="auto">
          <a:xfrm>
            <a:off x="227013" y="2209800"/>
            <a:ext cx="4802187" cy="554038"/>
          </a:xfrm>
          <a:prstGeom prst="rect">
            <a:avLst/>
          </a:prstGeom>
          <a:noFill/>
          <a:ln w="9525">
            <a:noFill/>
            <a:miter lim="800000"/>
            <a:headEnd/>
            <a:tailEnd/>
          </a:ln>
        </p:spPr>
        <p:txBody>
          <a:bodyPr>
            <a:spAutoFit/>
          </a:bodyPr>
          <a:lstStyle/>
          <a:p>
            <a:r>
              <a:rPr lang="en-US" sz="3000" b="1" i="1">
                <a:solidFill>
                  <a:srgbClr val="C00000"/>
                </a:solidFill>
                <a:latin typeface="Times New Roman" pitchFamily="18" charset="0"/>
                <a:cs typeface="Times New Roman" pitchFamily="18" charset="0"/>
              </a:rPr>
              <a:t>* </a:t>
            </a:r>
            <a:r>
              <a:rPr lang="en-US" sz="3000" b="1" i="1" u="sng">
                <a:solidFill>
                  <a:srgbClr val="C00000"/>
                </a:solidFill>
                <a:latin typeface="Times New Roman" pitchFamily="18" charset="0"/>
                <a:cs typeface="Times New Roman" pitchFamily="18" charset="0"/>
              </a:rPr>
              <a:t>Thảo luận nhóm: (3 phút)</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P spid="20" grpId="0"/>
      <p:bldP spid="22" grpId="0"/>
      <p:bldP spid="1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0" y="228600"/>
            <a:ext cx="4513263" cy="4648200"/>
          </a:xfrm>
        </p:spPr>
        <p:txBody>
          <a:bodyPr/>
          <a:lstStyle/>
          <a:p>
            <a:pPr>
              <a:lnSpc>
                <a:spcPct val="80000"/>
              </a:lnSpc>
              <a:buFontTx/>
              <a:buNone/>
            </a:pPr>
            <a:r>
              <a:rPr lang="en-US" sz="2800" b="1" smtClean="0">
                <a:solidFill>
                  <a:srgbClr val="0033CC"/>
                </a:solidFill>
                <a:latin typeface="Times New Roman" pitchFamily="18" charset="0"/>
              </a:rPr>
              <a:t>a)</a:t>
            </a:r>
            <a:r>
              <a:rPr lang="en-US" sz="2800" smtClean="0">
                <a:latin typeface="Times New Roman" pitchFamily="18" charset="0"/>
              </a:rPr>
              <a:t> Hải đường: loài cây nhỡ, họ chè, lá dài, dày, mặt trên bóng, mép có nhiều răng cưa. Hoa mọc từ 1 đến 3 đoá ở gần ngọn cây, ngọn cành, có cuống dài, tràng hoa màu đỏ tía, nhị đực rất nhiều. Hoa nở ở Việt Nam vào dịp tết âm lịch, đẹp, không thơm. Thường trồng làm cảnh.      </a:t>
            </a:r>
          </a:p>
          <a:p>
            <a:pPr>
              <a:lnSpc>
                <a:spcPct val="80000"/>
              </a:lnSpc>
              <a:buFontTx/>
              <a:buNone/>
            </a:pPr>
            <a:r>
              <a:rPr lang="en-US" sz="2400" smtClean="0">
                <a:latin typeface="Times New Roman" pitchFamily="18" charset="0"/>
              </a:rPr>
              <a:t>               (</a:t>
            </a:r>
            <a:r>
              <a:rPr lang="en-US" sz="2400" i="1" smtClean="0">
                <a:latin typeface="Times New Roman" pitchFamily="18" charset="0"/>
              </a:rPr>
              <a:t>Theo từ điển Bách Khoa </a:t>
            </a:r>
          </a:p>
          <a:p>
            <a:pPr>
              <a:lnSpc>
                <a:spcPct val="80000"/>
              </a:lnSpc>
              <a:buFontTx/>
              <a:buNone/>
            </a:pPr>
            <a:r>
              <a:rPr lang="en-US" sz="2400" i="1" smtClean="0">
                <a:latin typeface="Times New Roman" pitchFamily="18" charset="0"/>
              </a:rPr>
              <a:t>                                   nông nghiệp)</a:t>
            </a:r>
          </a:p>
          <a:p>
            <a:pPr>
              <a:lnSpc>
                <a:spcPct val="80000"/>
              </a:lnSpc>
              <a:buFontTx/>
              <a:buNone/>
            </a:pPr>
            <a:endParaRPr lang="en-US" sz="2800" i="1" smtClean="0">
              <a:latin typeface="Times New Roman" pitchFamily="18" charset="0"/>
            </a:endParaRPr>
          </a:p>
        </p:txBody>
      </p:sp>
      <p:pic>
        <p:nvPicPr>
          <p:cNvPr id="3" name="Picture 2"/>
          <p:cNvPicPr>
            <a:picLocks noChangeAspect="1"/>
          </p:cNvPicPr>
          <p:nvPr/>
        </p:nvPicPr>
        <p:blipFill>
          <a:blip r:embed="rId2"/>
          <a:srcRect/>
          <a:stretch>
            <a:fillRect/>
          </a:stretch>
        </p:blipFill>
        <p:spPr bwMode="auto">
          <a:xfrm>
            <a:off x="4648200" y="0"/>
            <a:ext cx="4495800" cy="6172200"/>
          </a:xfrm>
          <a:prstGeom prst="rect">
            <a:avLst/>
          </a:prstGeom>
          <a:noFill/>
          <a:ln w="9525">
            <a:noFill/>
            <a:miter lim="800000"/>
            <a:headEnd/>
            <a:tailEnd/>
          </a:ln>
        </p:spPr>
      </p:pic>
      <p:sp>
        <p:nvSpPr>
          <p:cNvPr id="5" name="Rectangle 1"/>
          <p:cNvSpPr>
            <a:spLocks noChangeArrowheads="1"/>
          </p:cNvSpPr>
          <p:nvPr/>
        </p:nvSpPr>
        <p:spPr bwMode="auto">
          <a:xfrm>
            <a:off x="0" y="4800600"/>
            <a:ext cx="4495800" cy="1692275"/>
          </a:xfrm>
          <a:prstGeom prst="rect">
            <a:avLst/>
          </a:prstGeom>
          <a:noFill/>
          <a:ln w="9525">
            <a:noFill/>
            <a:miter lim="800000"/>
            <a:headEnd/>
            <a:tailEnd/>
          </a:ln>
        </p:spPr>
        <p:txBody>
          <a:bodyPr>
            <a:spAutoFit/>
          </a:bodyPr>
          <a:lstStyle/>
          <a:p>
            <a:r>
              <a:rPr lang="en-US" sz="2600" b="1">
                <a:solidFill>
                  <a:srgbClr val="FF0000"/>
                </a:solidFill>
                <a:latin typeface="Times New Roman" pitchFamily="18" charset="0"/>
                <a:cs typeface="Times New Roman" pitchFamily="18" charset="0"/>
                <a:sym typeface="Wingdings" pitchFamily="2" charset="2"/>
              </a:rPr>
              <a:t></a:t>
            </a:r>
            <a:r>
              <a:rPr lang="en-US" sz="2600" b="1">
                <a:solidFill>
                  <a:srgbClr val="FF0000"/>
                </a:solidFill>
                <a:latin typeface="Times New Roman" pitchFamily="18" charset="0"/>
                <a:cs typeface="Times New Roman" pitchFamily="18" charset="0"/>
              </a:rPr>
              <a:t> </a:t>
            </a:r>
            <a:r>
              <a:rPr lang="en-US" sz="2600" b="1">
                <a:solidFill>
                  <a:srgbClr val="0033CC"/>
                </a:solidFill>
                <a:latin typeface="Times New Roman" pitchFamily="18" charset="0"/>
                <a:cs typeface="Times New Roman" pitchFamily="18" charset="0"/>
              </a:rPr>
              <a:t>Không phải là văn biểu cảm. </a:t>
            </a:r>
            <a:r>
              <a:rPr lang="en-US" sz="2600">
                <a:solidFill>
                  <a:srgbClr val="0033CC"/>
                </a:solidFill>
                <a:latin typeface="Times New Roman" pitchFamily="18" charset="0"/>
                <a:cs typeface="Times New Roman" pitchFamily="18" charset="0"/>
              </a:rPr>
              <a:t>Vì chỉ nêu đặc điểm hình dáng, công dụng hoa hải đường, không bộc lộ cảm xúc.</a:t>
            </a:r>
          </a:p>
        </p:txBody>
      </p:sp>
      <p:sp>
        <p:nvSpPr>
          <p:cNvPr id="7" name="Rectangle 6"/>
          <p:cNvSpPr/>
          <p:nvPr/>
        </p:nvSpPr>
        <p:spPr>
          <a:xfrm>
            <a:off x="5257800" y="6248400"/>
            <a:ext cx="3048000"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err="1">
                <a:solidFill>
                  <a:srgbClr val="0033CC"/>
                </a:solidFill>
                <a:latin typeface="Times New Roman" pitchFamily="18" charset="0"/>
                <a:cs typeface="Times New Roman" pitchFamily="18" charset="0"/>
              </a:rPr>
              <a:t>Hoa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hải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đường</a:t>
            </a:r>
            <a:endParaRPr lang="en-US" sz="2800"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circle(in)">
                                      <p:cBhvr>
                                        <p:cTn id="7" dur="2000"/>
                                        <p:tgtEl>
                                          <p:spTgt spid="119811">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9811">
                                            <p:txEl>
                                              <p:pRg st="1" end="1"/>
                                            </p:txEl>
                                          </p:spTgt>
                                        </p:tgtEl>
                                        <p:attrNameLst>
                                          <p:attrName>style.visibility</p:attrName>
                                        </p:attrNameLst>
                                      </p:cBhvr>
                                      <p:to>
                                        <p:strVal val="visible"/>
                                      </p:to>
                                    </p:set>
                                    <p:animEffect transition="in" filter="circle(in)">
                                      <p:cBhvr>
                                        <p:cTn id="10" dur="2000"/>
                                        <p:tgtEl>
                                          <p:spTgt spid="119811">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9811">
                                            <p:txEl>
                                              <p:pRg st="2" end="2"/>
                                            </p:txEl>
                                          </p:spTgt>
                                        </p:tgtEl>
                                        <p:attrNameLst>
                                          <p:attrName>style.visibility</p:attrName>
                                        </p:attrNameLst>
                                      </p:cBhvr>
                                      <p:to>
                                        <p:strVal val="visible"/>
                                      </p:to>
                                    </p:set>
                                    <p:animEffect transition="in" filter="circle(in)">
                                      <p:cBhvr>
                                        <p:cTn id="13" dur="2000"/>
                                        <p:tgtEl>
                                          <p:spTgt spid="119811">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idx="1"/>
          </p:nvPr>
        </p:nvSpPr>
        <p:spPr>
          <a:xfrm>
            <a:off x="-76200" y="4763"/>
            <a:ext cx="9144000" cy="5405437"/>
          </a:xfrm>
        </p:spPr>
        <p:txBody>
          <a:bodyPr/>
          <a:lstStyle/>
          <a:p>
            <a:pPr algn="just">
              <a:buFontTx/>
              <a:buNone/>
            </a:pPr>
            <a:r>
              <a:rPr lang="en-US" sz="2300" b="1" smtClean="0">
                <a:solidFill>
                  <a:srgbClr val="0033CC"/>
                </a:solidFill>
                <a:latin typeface="Times New Roman" pitchFamily="18" charset="0"/>
              </a:rPr>
              <a:t>b) </a:t>
            </a:r>
            <a:r>
              <a:rPr lang="en-US" sz="2300" smtClean="0">
                <a:latin typeface="Times New Roman" pitchFamily="18" charset="0"/>
              </a:rPr>
              <a:t>Từ cổng vào, lần nào tôi cũng phải dừng lại ngắm những cây hải đường trong mùa hoa của nó, hai cây đứng đối nhau trước tấm bình phong cổ, rộ lên hàng trăm đoá ở đầu cành phơi phới như một lời chào hạnh phúc. Nhìn gần, hải đường có một màu đỏ thắm rất quý, hân hoan, say đắm. Tôi vốn không thích cái lối văn hoa của các nhà nho cứ muốn tôn xưng hoa hải đường bằng hình ảnh của những người đẹp vương giả. Sự thực ở nước ta hải đường đâu phải chỉ mọc nơi sân nhà quyền quý, nó sống khắp các vườn dân, cả đình, chùa, nhà thờ họ. Dáng cây cũng vậy, lá to thật khỏe, sống lâu nên cội cành thường sần lên những lớp rêu da rắn màu gỉ đồng, trông dân dã như cây chè đất đỏ. Hoa hải đường rạng rỡ, nồng nàn, nhưng không có vẻ gì là yểu điệu thục nữ, cánh hoa khum khum như muốn phong lại cái nụ cười má lúm đồng tiền. Bỗng nhớ năm xưa, lần đầu từ miền Nam ra Bắc lên Đền Hùng, tôi ngẩn ngơ đứng ngắm hoa hải đường nở đỏ núi Nghĩa Lĩnh.</a:t>
            </a:r>
          </a:p>
          <a:p>
            <a:pPr algn="just">
              <a:buFontTx/>
              <a:buNone/>
            </a:pPr>
            <a:r>
              <a:rPr lang="en-US" sz="2300" i="1" smtClean="0">
                <a:latin typeface="Times New Roman" pitchFamily="18" charset="0"/>
              </a:rPr>
              <a:t>			(Theo Hoàng Phủ Ngọc Tường, Hoa trái quanh tôi)</a:t>
            </a:r>
          </a:p>
        </p:txBody>
      </p:sp>
      <p:sp>
        <p:nvSpPr>
          <p:cNvPr id="11" name="Rectangle 7"/>
          <p:cNvSpPr>
            <a:spLocks noChangeArrowheads="1"/>
          </p:cNvSpPr>
          <p:nvPr/>
        </p:nvSpPr>
        <p:spPr bwMode="auto">
          <a:xfrm>
            <a:off x="0" y="5486400"/>
            <a:ext cx="9144000" cy="1371600"/>
          </a:xfrm>
          <a:prstGeom prst="rect">
            <a:avLst/>
          </a:prstGeom>
          <a:noFill/>
          <a:ln w="9525">
            <a:noFill/>
            <a:miter lim="800000"/>
            <a:headEnd/>
            <a:tailEnd/>
          </a:ln>
        </p:spPr>
        <p:txBody>
          <a:bodyPr anchor="ctr"/>
          <a:lstStyle/>
          <a:p>
            <a:pPr marL="342900" indent="-342900"/>
            <a:r>
              <a:rPr lang="en-US" sz="2600">
                <a:solidFill>
                  <a:srgbClr val="0033CC"/>
                </a:solidFill>
                <a:latin typeface="Times New Roman" pitchFamily="18" charset="0"/>
                <a:cs typeface="Times New Roman" pitchFamily="18" charset="0"/>
              </a:rPr>
              <a:t>→ </a:t>
            </a:r>
            <a:r>
              <a:rPr lang="en-US" sz="2600" b="1">
                <a:solidFill>
                  <a:srgbClr val="0033CC"/>
                </a:solidFill>
                <a:latin typeface="Times New Roman" pitchFamily="18" charset="0"/>
                <a:cs typeface="Times New Roman" pitchFamily="18" charset="0"/>
              </a:rPr>
              <a:t>Là đoạn văn biểu cảm</a:t>
            </a:r>
            <a:r>
              <a:rPr lang="en-US" sz="2600">
                <a:solidFill>
                  <a:srgbClr val="0033CC"/>
                </a:solidFill>
                <a:latin typeface="Times New Roman" pitchFamily="18" charset="0"/>
                <a:cs typeface="Times New Roman" pitchFamily="18" charset="0"/>
              </a:rPr>
              <a:t>. Vì bộc lộ tình cảm, cảm xúc, thái độ của tác giả (</a:t>
            </a:r>
            <a:r>
              <a:rPr lang="en-US" sz="2600" i="1">
                <a:solidFill>
                  <a:srgbClr val="0033CC"/>
                </a:solidFill>
                <a:latin typeface="Times New Roman" pitchFamily="18" charset="0"/>
                <a:cs typeface="Times New Roman" pitchFamily="18" charset="0"/>
              </a:rPr>
              <a:t>hạnh phúc, hân hoan, say đắm; phản đối cách đánh giá của các nhà nho xưa; bồi hồi nhớ lại kỉ niệm cũ</a:t>
            </a:r>
            <a:r>
              <a:rPr lang="en-US" sz="2600">
                <a:solidFill>
                  <a:srgbClr val="0033CC"/>
                </a:solidFill>
                <a:latin typeface="Times New Roman" pitchFamily="18" charset="0"/>
                <a:cs typeface="Times New Roman" pitchFamily="18" charset="0"/>
              </a:rPr>
              <a:t>).</a:t>
            </a:r>
          </a:p>
        </p:txBody>
      </p:sp>
      <p:cxnSp>
        <p:nvCxnSpPr>
          <p:cNvPr id="13" name="Straight Connector 12"/>
          <p:cNvCxnSpPr/>
          <p:nvPr/>
        </p:nvCxnSpPr>
        <p:spPr>
          <a:xfrm>
            <a:off x="4191000" y="1066800"/>
            <a:ext cx="47244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6705600" y="1447800"/>
            <a:ext cx="2209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1447800" y="1752600"/>
            <a:ext cx="51816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8077200" y="3505200"/>
            <a:ext cx="8382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381000" y="3884613"/>
            <a:ext cx="1143000"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2438400" y="4265613"/>
            <a:ext cx="4648200"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a:off x="6553200" y="4572000"/>
            <a:ext cx="2590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7315200" y="4191000"/>
            <a:ext cx="16002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381000" y="4572000"/>
            <a:ext cx="4572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3429000" y="382588"/>
            <a:ext cx="28956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circle(in)">
                                      <p:cBhvr>
                                        <p:cTn id="52" dur="2000"/>
                                        <p:tgtEl>
                                          <p:spTgt spid="31"/>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a:xfrm>
            <a:off x="0" y="0"/>
            <a:ext cx="4724400" cy="954088"/>
          </a:xfrm>
        </p:spPr>
        <p:txBody>
          <a:bodyPr>
            <a:spAutoFit/>
          </a:bodyPr>
          <a:lstStyle/>
          <a:p>
            <a:pPr algn="l"/>
            <a:r>
              <a:rPr lang="fr-FR" sz="2800" b="1" smtClean="0">
                <a:solidFill>
                  <a:srgbClr val="0000FF"/>
                </a:solidFill>
                <a:latin typeface="Times New Roman" pitchFamily="18" charset="0"/>
                <a:cs typeface="Times New Roman" pitchFamily="18" charset="0"/>
              </a:rPr>
              <a:t>I- </a:t>
            </a:r>
            <a:r>
              <a:rPr lang="fr-FR" sz="2800" b="1" u="sng" smtClean="0">
                <a:solidFill>
                  <a:srgbClr val="0000FF"/>
                </a:solidFill>
                <a:latin typeface="Times New Roman" pitchFamily="18" charset="0"/>
                <a:cs typeface="Times New Roman" pitchFamily="18" charset="0"/>
              </a:rPr>
              <a:t>Nhu cầu biểu cảm và văn biểu cảm</a:t>
            </a:r>
            <a:endParaRPr lang="en-US" sz="28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295401" y="3429000"/>
            <a:ext cx="6858000" cy="3175"/>
          </a:xfrm>
          <a:prstGeom prst="line">
            <a:avLst/>
          </a:prstGeom>
        </p:spPr>
        <p:style>
          <a:lnRef idx="2">
            <a:schemeClr val="accent2"/>
          </a:lnRef>
          <a:fillRef idx="0">
            <a:schemeClr val="accent2"/>
          </a:fillRef>
          <a:effectRef idx="1">
            <a:schemeClr val="accent2"/>
          </a:effectRef>
          <a:fontRef idx="minor">
            <a:schemeClr val="tx1"/>
          </a:fontRef>
        </p:style>
      </p:cxnSp>
      <p:sp>
        <p:nvSpPr>
          <p:cNvPr id="15" name="TextBox 14"/>
          <p:cNvSpPr txBox="1">
            <a:spLocks noChangeArrowheads="1"/>
          </p:cNvSpPr>
          <p:nvPr/>
        </p:nvSpPr>
        <p:spPr bwMode="auto">
          <a:xfrm>
            <a:off x="0" y="914400"/>
            <a:ext cx="4648200" cy="954088"/>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1. Nhu cầu biểu cảm của con người:</a:t>
            </a:r>
          </a:p>
        </p:txBody>
      </p:sp>
      <p:sp>
        <p:nvSpPr>
          <p:cNvPr id="7" name="Rectangle 21"/>
          <p:cNvSpPr>
            <a:spLocks noChangeArrowheads="1"/>
          </p:cNvSpPr>
          <p:nvPr/>
        </p:nvSpPr>
        <p:spPr bwMode="auto">
          <a:xfrm>
            <a:off x="4843463" y="1828800"/>
            <a:ext cx="4300537" cy="1816100"/>
          </a:xfrm>
          <a:prstGeom prst="rect">
            <a:avLst/>
          </a:prstGeom>
          <a:solidFill>
            <a:schemeClr val="bg1"/>
          </a:solidFill>
          <a:ln w="9525">
            <a:noFill/>
            <a:miter lim="800000"/>
            <a:headEnd/>
            <a:tailEnd/>
          </a:ln>
        </p:spPr>
        <p:txBody>
          <a:bodyPr>
            <a:spAutoFit/>
          </a:bodyPr>
          <a:lstStyle/>
          <a:p>
            <a:pPr algn="just">
              <a:buFontTx/>
              <a:buChar char="-"/>
            </a:pPr>
            <a:r>
              <a:rPr lang="en-US" sz="2800" b="1" i="1">
                <a:solidFill>
                  <a:srgbClr val="0033CC"/>
                </a:solidFill>
                <a:latin typeface="Times New Roman" pitchFamily="18" charset="0"/>
                <a:cs typeface="Times New Roman" pitchFamily="18" charset="0"/>
              </a:rPr>
              <a:t> Nhu cầu biểu cảm </a:t>
            </a:r>
            <a:r>
              <a:rPr lang="en-US" sz="2800">
                <a:solidFill>
                  <a:srgbClr val="800000"/>
                </a:solidFill>
                <a:latin typeface="Times New Roman" pitchFamily="18" charset="0"/>
                <a:cs typeface="Times New Roman" pitchFamily="18" charset="0"/>
              </a:rPr>
              <a:t>là  mong muốn được bày tỏ những rung động của mình ra  bên ngoài.</a:t>
            </a:r>
            <a:endParaRPr lang="en-US" sz="2800">
              <a:solidFill>
                <a:srgbClr val="0000FF"/>
              </a:solidFill>
              <a:latin typeface="Times New Roman" pitchFamily="18" charset="0"/>
              <a:cs typeface="Times New Roman"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417638"/>
          </a:xfrm>
        </p:spPr>
        <p:txBody>
          <a:bodyPr/>
          <a:lstStyle/>
          <a:p>
            <a:r>
              <a:rPr lang="en-US" b="1" u="sng" smtClean="0">
                <a:solidFill>
                  <a:srgbClr val="FF0000"/>
                </a:solidFill>
                <a:latin typeface="Times New Roman" pitchFamily="18" charset="0"/>
              </a:rPr>
              <a:t>Hướng dẫn học tập về nhà</a:t>
            </a:r>
            <a:r>
              <a:rPr lang="en-US" u="sng" smtClean="0">
                <a:solidFill>
                  <a:srgbClr val="FF0000"/>
                </a:solidFill>
                <a:latin typeface="Times New Roman" pitchFamily="18" charset="0"/>
              </a:rPr>
              <a:t> </a:t>
            </a:r>
          </a:p>
        </p:txBody>
      </p:sp>
      <p:sp>
        <p:nvSpPr>
          <p:cNvPr id="57347" name="Rectangle 3"/>
          <p:cNvSpPr>
            <a:spLocks noGrp="1" noChangeArrowheads="1"/>
          </p:cNvSpPr>
          <p:nvPr>
            <p:ph type="body" idx="1"/>
          </p:nvPr>
        </p:nvSpPr>
        <p:spPr/>
        <p:txBody>
          <a:bodyPr/>
          <a:lstStyle/>
          <a:p>
            <a:pPr marL="609600" indent="-609600">
              <a:lnSpc>
                <a:spcPct val="90000"/>
              </a:lnSpc>
              <a:buFontTx/>
              <a:buAutoNum type="arabicPeriod"/>
            </a:pPr>
            <a:r>
              <a:rPr lang="en-US" sz="3600" b="1" smtClean="0">
                <a:solidFill>
                  <a:srgbClr val="6600CC"/>
                </a:solidFill>
                <a:latin typeface="Times New Roman" pitchFamily="18" charset="0"/>
              </a:rPr>
              <a:t>Học thuộc hai phần ghi nhớ. </a:t>
            </a:r>
          </a:p>
          <a:p>
            <a:pPr marL="609600" indent="-609600">
              <a:lnSpc>
                <a:spcPct val="90000"/>
              </a:lnSpc>
              <a:buFontTx/>
              <a:buAutoNum type="arabicPeriod"/>
            </a:pPr>
            <a:r>
              <a:rPr lang="en-US" sz="3600" b="1" smtClean="0">
                <a:solidFill>
                  <a:srgbClr val="6600CC"/>
                </a:solidFill>
                <a:latin typeface="Times New Roman" pitchFamily="18" charset="0"/>
              </a:rPr>
              <a:t>Hoàn chỉnh bài tập.</a:t>
            </a:r>
            <a:endParaRPr lang="en-US" sz="3600" b="1" i="1" smtClean="0">
              <a:solidFill>
                <a:srgbClr val="6600CC"/>
              </a:solidFill>
              <a:latin typeface="Times New Roman" pitchFamily="18" charset="0"/>
            </a:endParaRPr>
          </a:p>
          <a:p>
            <a:pPr marL="609600" indent="-609600">
              <a:lnSpc>
                <a:spcPct val="90000"/>
              </a:lnSpc>
              <a:buFontTx/>
              <a:buAutoNum type="arabicPeriod"/>
            </a:pPr>
            <a:r>
              <a:rPr lang="en-US" sz="3600" b="1" smtClean="0">
                <a:solidFill>
                  <a:srgbClr val="6600CC"/>
                </a:solidFill>
                <a:latin typeface="Times New Roman" pitchFamily="18" charset="0"/>
              </a:rPr>
              <a:t>Chuẩn bị bài </a:t>
            </a:r>
            <a:r>
              <a:rPr lang="en-US" sz="3600" b="1" i="1" smtClean="0">
                <a:solidFill>
                  <a:srgbClr val="3333FF"/>
                </a:solidFill>
                <a:latin typeface="Times New Roman" pitchFamily="18" charset="0"/>
                <a:cs typeface="Times New Roman" pitchFamily="18" charset="0"/>
              </a:rPr>
              <a:t>“Buổi chiều đứng ở phủ Thiên Trường trông ra</a:t>
            </a:r>
            <a:r>
              <a:rPr lang="en-US" sz="3600" b="1" i="1" smtClean="0">
                <a:solidFill>
                  <a:srgbClr val="0033CC"/>
                </a:solidFill>
                <a:latin typeface="Times New Roman" pitchFamily="18" charset="0"/>
                <a:cs typeface="Times New Roman" pitchFamily="18" charset="0"/>
              </a:rPr>
              <a:t>”</a:t>
            </a:r>
            <a:r>
              <a:rPr lang="en-US" sz="3600" smtClean="0">
                <a:solidFill>
                  <a:srgbClr val="0033CC"/>
                </a:solidFill>
                <a:latin typeface="Times New Roman" pitchFamily="18" charset="0"/>
                <a:cs typeface="Times New Roman" pitchFamily="18" charset="0"/>
              </a:rPr>
              <a:t>. Đọc phiên âm, dịch nghĩa, dịch thơ và </a:t>
            </a:r>
            <a:r>
              <a:rPr lang="en-US" sz="3600" smtClean="0">
                <a:solidFill>
                  <a:srgbClr val="0033CC"/>
                </a:solidFill>
                <a:latin typeface="Times New Roman" pitchFamily="18" charset="0"/>
              </a:rPr>
              <a:t>trả lời</a:t>
            </a:r>
            <a:r>
              <a:rPr lang="en-US" smtClean="0">
                <a:solidFill>
                  <a:srgbClr val="0033CC"/>
                </a:solidFill>
                <a:latin typeface="Times New Roman" pitchFamily="18" charset="0"/>
              </a:rPr>
              <a:t> </a:t>
            </a:r>
            <a:r>
              <a:rPr lang="en-US" sz="4000" smtClean="0">
                <a:solidFill>
                  <a:srgbClr val="0033CC"/>
                </a:solidFill>
                <a:latin typeface="Times New Roman" pitchFamily="18" charset="0"/>
              </a:rPr>
              <a:t>các </a:t>
            </a:r>
            <a:r>
              <a:rPr lang="en-US" sz="3600" smtClean="0">
                <a:solidFill>
                  <a:srgbClr val="0033CC"/>
                </a:solidFill>
                <a:latin typeface="Times New Roman" pitchFamily="18" charset="0"/>
              </a:rPr>
              <a:t>câu hỏi trong </a:t>
            </a:r>
            <a:r>
              <a:rPr lang="en-US" smtClean="0">
                <a:solidFill>
                  <a:srgbClr val="0033CC"/>
                </a:solidFill>
                <a:latin typeface="Times New Roman" pitchFamily="18" charset="0"/>
              </a:rPr>
              <a:t>SGK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 calcmode="lin" valueType="num">
                                      <p:cBhvr additive="base">
                                        <p:cTn id="12"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7347">
                                            <p:txEl>
                                              <p:pRg st="1" end="1"/>
                                            </p:txEl>
                                          </p:spTgt>
                                        </p:tgtEl>
                                        <p:attrNameLst>
                                          <p:attrName>style.visibility</p:attrName>
                                        </p:attrNameLst>
                                      </p:cBhvr>
                                      <p:to>
                                        <p:strVal val="visible"/>
                                      </p:to>
                                    </p:set>
                                    <p:anim calcmode="lin" valueType="num">
                                      <p:cBhvr additive="base">
                                        <p:cTn id="18"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7347">
                                            <p:txEl>
                                              <p:pRg st="2" end="2"/>
                                            </p:txEl>
                                          </p:spTgt>
                                        </p:tgtEl>
                                        <p:attrNameLst>
                                          <p:attrName>style.visibility</p:attrName>
                                        </p:attrNameLst>
                                      </p:cBhvr>
                                      <p:to>
                                        <p:strVal val="visible"/>
                                      </p:to>
                                    </p:set>
                                    <p:anim calcmode="lin" valueType="num">
                                      <p:cBhvr additive="base">
                                        <p:cTn id="24"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txBox="1">
            <a:spLocks noGrp="1"/>
          </p:cNvSpPr>
          <p:nvPr/>
        </p:nvSpPr>
        <p:spPr bwMode="auto">
          <a:xfrm>
            <a:off x="6553200" y="6248400"/>
            <a:ext cx="2133600" cy="457200"/>
          </a:xfrm>
          <a:prstGeom prst="rect">
            <a:avLst/>
          </a:prstGeom>
          <a:noFill/>
          <a:ln>
            <a:miter lim="800000"/>
            <a:headEnd/>
            <a:tailEnd/>
          </a:ln>
        </p:spPr>
        <p:txBody>
          <a:bodyPr anchor="b"/>
          <a:lstStyle/>
          <a:p>
            <a:pPr algn="r" fontAlgn="auto">
              <a:spcBef>
                <a:spcPts val="0"/>
              </a:spcBef>
              <a:spcAft>
                <a:spcPts val="0"/>
              </a:spcAft>
              <a:defRPr/>
            </a:pPr>
            <a:fld id="{118F6A79-6536-43DD-9BC8-988DECDBB524}" type="slidenum">
              <a:rPr lang="en-US" sz="1200">
                <a:effectLst>
                  <a:outerShdw blurRad="38100" dist="38100" dir="2700000" algn="tl">
                    <a:srgbClr val="C0C0C0"/>
                  </a:outerShdw>
                </a:effectLst>
                <a:latin typeface="Times New Roman" pitchFamily="18" charset="0"/>
              </a:rPr>
              <a:pPr algn="r" fontAlgn="auto">
                <a:spcBef>
                  <a:spcPts val="0"/>
                </a:spcBef>
                <a:spcAft>
                  <a:spcPts val="0"/>
                </a:spcAft>
                <a:defRPr/>
              </a:pPr>
              <a:t>22</a:t>
            </a:fld>
            <a:endParaRPr lang="en-US" sz="1200">
              <a:effectLst>
                <a:outerShdw blurRad="38100" dist="38100" dir="2700000" algn="tl">
                  <a:srgbClr val="C0C0C0"/>
                </a:outerShdw>
              </a:effectLst>
              <a:latin typeface="Times New Roman" pitchFamily="18" charset="0"/>
            </a:endParaRPr>
          </a:p>
        </p:txBody>
      </p:sp>
      <p:sp>
        <p:nvSpPr>
          <p:cNvPr id="24582" name="Text Box 6"/>
          <p:cNvSpPr txBox="1">
            <a:spLocks noChangeArrowheads="1"/>
          </p:cNvSpPr>
          <p:nvPr/>
        </p:nvSpPr>
        <p:spPr bwMode="auto">
          <a:xfrm>
            <a:off x="1066800" y="2286000"/>
            <a:ext cx="7391400" cy="914400"/>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latin typeface="Times New Roman" pitchFamily="18" charset="0"/>
              </a:rPr>
              <a:t>Chào tạm biệt !</a:t>
            </a:r>
          </a:p>
        </p:txBody>
      </p:sp>
      <p:sp>
        <p:nvSpPr>
          <p:cNvPr id="24583" name="WordArt 7"/>
          <p:cNvSpPr>
            <a:spLocks noChangeArrowheads="1" noChangeShapeType="1" noTextEdit="1"/>
          </p:cNvSpPr>
          <p:nvPr/>
        </p:nvSpPr>
        <p:spPr bwMode="auto">
          <a:xfrm>
            <a:off x="0" y="152400"/>
            <a:ext cx="9372600" cy="5715000"/>
          </a:xfrm>
          <a:prstGeom prst="rect">
            <a:avLst/>
          </a:prstGeom>
        </p:spPr>
        <p:txBody>
          <a:bodyPr wrap="none" fromWordArt="1">
            <a:prstTxWarp prst="textArchUpPour">
              <a:avLst>
                <a:gd name="adj1" fmla="val 10800004"/>
                <a:gd name="adj2" fmla="val 50000"/>
              </a:avLst>
            </a:prstTxWarp>
          </a:bodyPr>
          <a:lstStyle/>
          <a:p>
            <a:pPr algn="ctr"/>
            <a:r>
              <a:rPr lang="vi-VN" sz="3600" b="1" kern="10" spc="-360">
                <a:ln w="12700">
                  <a:solidFill>
                    <a:srgbClr val="CC0000"/>
                  </a:solidFill>
                  <a:round/>
                  <a:headEnd/>
                  <a:tailEnd/>
                </a:ln>
                <a:solidFill>
                  <a:srgbClr val="FFCCFF"/>
                </a:solidFill>
                <a:effectLst>
                  <a:outerShdw dist="125724" dir="18900000" algn="ctr" rotWithShape="0">
                    <a:srgbClr val="000099"/>
                  </a:outerShdw>
                </a:effectLst>
                <a:latin typeface="Times New Roman"/>
                <a:cs typeface="Times New Roman"/>
              </a:rPr>
              <a:t>Chân thành cảm ơn quý thầy cô và các em </a:t>
            </a:r>
            <a:endParaRPr lang="en-US" sz="3600" b="1" kern="10" spc="-360">
              <a:ln w="12700">
                <a:solidFill>
                  <a:srgbClr val="CC0000"/>
                </a:solidFill>
                <a:round/>
                <a:headEnd/>
                <a:tailEnd/>
              </a:ln>
              <a:solidFill>
                <a:srgbClr val="FFCCFF"/>
              </a:solidFill>
              <a:effectLst>
                <a:outerShdw dist="125724" dir="18900000" algn="ctr" rotWithShape="0">
                  <a:srgbClr val="000099"/>
                </a:outerShdw>
              </a:effectLst>
              <a:latin typeface="Times New Roman"/>
              <a:cs typeface="Times New Roman"/>
            </a:endParaRPr>
          </a:p>
        </p:txBody>
      </p:sp>
      <p:pic>
        <p:nvPicPr>
          <p:cNvPr id="55300" name="Picture 8" descr="97"/>
          <p:cNvPicPr>
            <a:picLocks noChangeAspect="1" noChangeArrowheads="1" noCrop="1"/>
          </p:cNvPicPr>
          <p:nvPr/>
        </p:nvPicPr>
        <p:blipFill>
          <a:blip r:embed="rId2"/>
          <a:srcRect/>
          <a:stretch>
            <a:fillRect/>
          </a:stretch>
        </p:blipFill>
        <p:spPr bwMode="auto">
          <a:xfrm>
            <a:off x="-76200" y="5727700"/>
            <a:ext cx="1066800" cy="977900"/>
          </a:xfrm>
          <a:prstGeom prst="rect">
            <a:avLst/>
          </a:prstGeom>
          <a:noFill/>
          <a:ln w="9525">
            <a:noFill/>
            <a:miter lim="800000"/>
            <a:headEnd/>
            <a:tailEnd/>
          </a:ln>
        </p:spPr>
      </p:pic>
      <p:grpSp>
        <p:nvGrpSpPr>
          <p:cNvPr id="55301" name="Group 9"/>
          <p:cNvGrpSpPr>
            <a:grpSpLocks/>
          </p:cNvGrpSpPr>
          <p:nvPr/>
        </p:nvGrpSpPr>
        <p:grpSpPr bwMode="auto">
          <a:xfrm>
            <a:off x="2476500" y="5562600"/>
            <a:ext cx="1028700" cy="1149350"/>
            <a:chOff x="-216" y="3820"/>
            <a:chExt cx="648" cy="281"/>
          </a:xfrm>
        </p:grpSpPr>
        <p:pic>
          <p:nvPicPr>
            <p:cNvPr id="55334" name="Picture 10" descr="97"/>
            <p:cNvPicPr>
              <a:picLocks noChangeAspect="1" noChangeArrowheads="1" noCrop="1"/>
            </p:cNvPicPr>
            <p:nvPr/>
          </p:nvPicPr>
          <p:blipFill>
            <a:blip r:embed="rId2"/>
            <a:srcRect/>
            <a:stretch>
              <a:fillRect/>
            </a:stretch>
          </p:blipFill>
          <p:spPr bwMode="auto">
            <a:xfrm>
              <a:off x="-48" y="3895"/>
              <a:ext cx="432" cy="206"/>
            </a:xfrm>
            <a:prstGeom prst="rect">
              <a:avLst/>
            </a:prstGeom>
            <a:noFill/>
            <a:ln w="9525">
              <a:noFill/>
              <a:miter lim="800000"/>
              <a:headEnd/>
              <a:tailEnd/>
            </a:ln>
          </p:spPr>
        </p:pic>
        <p:pic>
          <p:nvPicPr>
            <p:cNvPr id="55335" name="Picture 11" descr="97"/>
            <p:cNvPicPr>
              <a:picLocks noChangeAspect="1" noChangeArrowheads="1" noCrop="1"/>
            </p:cNvPicPr>
            <p:nvPr/>
          </p:nvPicPr>
          <p:blipFill>
            <a:blip r:embed="rId2"/>
            <a:srcRect/>
            <a:stretch>
              <a:fillRect/>
            </a:stretch>
          </p:blipFill>
          <p:spPr bwMode="auto">
            <a:xfrm>
              <a:off x="-216" y="3820"/>
              <a:ext cx="432" cy="206"/>
            </a:xfrm>
            <a:prstGeom prst="rect">
              <a:avLst/>
            </a:prstGeom>
            <a:noFill/>
            <a:ln w="9525">
              <a:noFill/>
              <a:miter lim="800000"/>
              <a:headEnd/>
              <a:tailEnd/>
            </a:ln>
          </p:spPr>
        </p:pic>
        <p:pic>
          <p:nvPicPr>
            <p:cNvPr id="55336" name="Picture 12" descr="97"/>
            <p:cNvPicPr>
              <a:picLocks noChangeAspect="1" noChangeArrowheads="1" noCrop="1"/>
            </p:cNvPicPr>
            <p:nvPr/>
          </p:nvPicPr>
          <p:blipFill>
            <a:blip r:embed="rId2"/>
            <a:srcRect/>
            <a:stretch>
              <a:fillRect/>
            </a:stretch>
          </p:blipFill>
          <p:spPr bwMode="auto">
            <a:xfrm>
              <a:off x="0" y="3834"/>
              <a:ext cx="432" cy="206"/>
            </a:xfrm>
            <a:prstGeom prst="rect">
              <a:avLst/>
            </a:prstGeom>
            <a:noFill/>
            <a:ln w="9525">
              <a:noFill/>
              <a:miter lim="800000"/>
              <a:headEnd/>
              <a:tailEnd/>
            </a:ln>
          </p:spPr>
        </p:pic>
      </p:grpSp>
      <p:pic>
        <p:nvPicPr>
          <p:cNvPr id="55302" name="Picture 13" descr="j0318055"/>
          <p:cNvPicPr>
            <a:picLocks noChangeAspect="1" noChangeArrowheads="1" noCrop="1"/>
          </p:cNvPicPr>
          <p:nvPr/>
        </p:nvPicPr>
        <p:blipFill>
          <a:blip r:embed="rId3"/>
          <a:srcRect/>
          <a:stretch>
            <a:fillRect/>
          </a:stretch>
        </p:blipFill>
        <p:spPr bwMode="auto">
          <a:xfrm rot="1246735">
            <a:off x="228600" y="5900738"/>
            <a:ext cx="450850" cy="195262"/>
          </a:xfrm>
          <a:prstGeom prst="rect">
            <a:avLst/>
          </a:prstGeom>
          <a:noFill/>
          <a:ln w="9525">
            <a:noFill/>
            <a:miter lim="800000"/>
            <a:headEnd/>
            <a:tailEnd/>
          </a:ln>
        </p:spPr>
      </p:pic>
      <p:pic>
        <p:nvPicPr>
          <p:cNvPr id="55303" name="Picture 14" descr="97"/>
          <p:cNvPicPr>
            <a:picLocks noChangeAspect="1" noChangeArrowheads="1" noCrop="1"/>
          </p:cNvPicPr>
          <p:nvPr/>
        </p:nvPicPr>
        <p:blipFill>
          <a:blip r:embed="rId2"/>
          <a:srcRect/>
          <a:stretch>
            <a:fillRect/>
          </a:stretch>
        </p:blipFill>
        <p:spPr bwMode="auto">
          <a:xfrm>
            <a:off x="914400" y="5222875"/>
            <a:ext cx="1052513" cy="1635125"/>
          </a:xfrm>
          <a:prstGeom prst="rect">
            <a:avLst/>
          </a:prstGeom>
          <a:noFill/>
          <a:ln w="9525">
            <a:noFill/>
            <a:miter lim="800000"/>
            <a:headEnd/>
            <a:tailEnd/>
          </a:ln>
        </p:spPr>
      </p:pic>
      <p:grpSp>
        <p:nvGrpSpPr>
          <p:cNvPr id="55304" name="Group 15"/>
          <p:cNvGrpSpPr>
            <a:grpSpLocks/>
          </p:cNvGrpSpPr>
          <p:nvPr/>
        </p:nvGrpSpPr>
        <p:grpSpPr bwMode="auto">
          <a:xfrm>
            <a:off x="3733800" y="5638800"/>
            <a:ext cx="1295400" cy="979488"/>
            <a:chOff x="-216" y="3820"/>
            <a:chExt cx="648" cy="281"/>
          </a:xfrm>
        </p:grpSpPr>
        <p:pic>
          <p:nvPicPr>
            <p:cNvPr id="55331" name="Picture 16" descr="97"/>
            <p:cNvPicPr>
              <a:picLocks noChangeAspect="1" noChangeArrowheads="1" noCrop="1"/>
            </p:cNvPicPr>
            <p:nvPr/>
          </p:nvPicPr>
          <p:blipFill>
            <a:blip r:embed="rId2"/>
            <a:srcRect/>
            <a:stretch>
              <a:fillRect/>
            </a:stretch>
          </p:blipFill>
          <p:spPr bwMode="auto">
            <a:xfrm>
              <a:off x="-48" y="3895"/>
              <a:ext cx="432" cy="206"/>
            </a:xfrm>
            <a:prstGeom prst="rect">
              <a:avLst/>
            </a:prstGeom>
            <a:noFill/>
            <a:ln w="9525">
              <a:noFill/>
              <a:miter lim="800000"/>
              <a:headEnd/>
              <a:tailEnd/>
            </a:ln>
          </p:spPr>
        </p:pic>
        <p:pic>
          <p:nvPicPr>
            <p:cNvPr id="55332" name="Picture 17" descr="97"/>
            <p:cNvPicPr>
              <a:picLocks noChangeAspect="1" noChangeArrowheads="1" noCrop="1"/>
            </p:cNvPicPr>
            <p:nvPr/>
          </p:nvPicPr>
          <p:blipFill>
            <a:blip r:embed="rId2"/>
            <a:srcRect/>
            <a:stretch>
              <a:fillRect/>
            </a:stretch>
          </p:blipFill>
          <p:spPr bwMode="auto">
            <a:xfrm>
              <a:off x="-216" y="3820"/>
              <a:ext cx="432" cy="206"/>
            </a:xfrm>
            <a:prstGeom prst="rect">
              <a:avLst/>
            </a:prstGeom>
            <a:noFill/>
            <a:ln w="9525">
              <a:noFill/>
              <a:miter lim="800000"/>
              <a:headEnd/>
              <a:tailEnd/>
            </a:ln>
          </p:spPr>
        </p:pic>
        <p:pic>
          <p:nvPicPr>
            <p:cNvPr id="55333" name="Picture 18" descr="97"/>
            <p:cNvPicPr>
              <a:picLocks noChangeAspect="1" noChangeArrowheads="1" noCrop="1"/>
            </p:cNvPicPr>
            <p:nvPr/>
          </p:nvPicPr>
          <p:blipFill>
            <a:blip r:embed="rId2"/>
            <a:srcRect/>
            <a:stretch>
              <a:fillRect/>
            </a:stretch>
          </p:blipFill>
          <p:spPr bwMode="auto">
            <a:xfrm>
              <a:off x="0" y="3834"/>
              <a:ext cx="432" cy="206"/>
            </a:xfrm>
            <a:prstGeom prst="rect">
              <a:avLst/>
            </a:prstGeom>
            <a:noFill/>
            <a:ln w="9525">
              <a:noFill/>
              <a:miter lim="800000"/>
              <a:headEnd/>
              <a:tailEnd/>
            </a:ln>
          </p:spPr>
        </p:pic>
      </p:grpSp>
      <p:pic>
        <p:nvPicPr>
          <p:cNvPr id="55305" name="Picture 19" descr="97"/>
          <p:cNvPicPr>
            <a:picLocks noChangeAspect="1" noChangeArrowheads="1" noCrop="1"/>
          </p:cNvPicPr>
          <p:nvPr/>
        </p:nvPicPr>
        <p:blipFill>
          <a:blip r:embed="rId2"/>
          <a:srcRect/>
          <a:stretch>
            <a:fillRect/>
          </a:stretch>
        </p:blipFill>
        <p:spPr bwMode="auto">
          <a:xfrm>
            <a:off x="2171700" y="5362575"/>
            <a:ext cx="931863" cy="1038225"/>
          </a:xfrm>
          <a:prstGeom prst="rect">
            <a:avLst/>
          </a:prstGeom>
          <a:noFill/>
          <a:ln w="9525">
            <a:noFill/>
            <a:miter lim="800000"/>
            <a:headEnd/>
            <a:tailEnd/>
          </a:ln>
        </p:spPr>
      </p:pic>
      <p:grpSp>
        <p:nvGrpSpPr>
          <p:cNvPr id="55306" name="Group 20"/>
          <p:cNvGrpSpPr>
            <a:grpSpLocks/>
          </p:cNvGrpSpPr>
          <p:nvPr/>
        </p:nvGrpSpPr>
        <p:grpSpPr bwMode="auto">
          <a:xfrm>
            <a:off x="5105400" y="4833938"/>
            <a:ext cx="1219200" cy="2024062"/>
            <a:chOff x="-216" y="3820"/>
            <a:chExt cx="648" cy="281"/>
          </a:xfrm>
        </p:grpSpPr>
        <p:pic>
          <p:nvPicPr>
            <p:cNvPr id="55328" name="Picture 21" descr="97"/>
            <p:cNvPicPr>
              <a:picLocks noChangeAspect="1" noChangeArrowheads="1" noCrop="1"/>
            </p:cNvPicPr>
            <p:nvPr/>
          </p:nvPicPr>
          <p:blipFill>
            <a:blip r:embed="rId2"/>
            <a:srcRect/>
            <a:stretch>
              <a:fillRect/>
            </a:stretch>
          </p:blipFill>
          <p:spPr bwMode="auto">
            <a:xfrm>
              <a:off x="-48" y="3895"/>
              <a:ext cx="432" cy="206"/>
            </a:xfrm>
            <a:prstGeom prst="rect">
              <a:avLst/>
            </a:prstGeom>
            <a:noFill/>
            <a:ln w="9525">
              <a:noFill/>
              <a:miter lim="800000"/>
              <a:headEnd/>
              <a:tailEnd/>
            </a:ln>
          </p:spPr>
        </p:pic>
        <p:pic>
          <p:nvPicPr>
            <p:cNvPr id="55329" name="Picture 22" descr="97"/>
            <p:cNvPicPr>
              <a:picLocks noChangeAspect="1" noChangeArrowheads="1" noCrop="1"/>
            </p:cNvPicPr>
            <p:nvPr/>
          </p:nvPicPr>
          <p:blipFill>
            <a:blip r:embed="rId2"/>
            <a:srcRect/>
            <a:stretch>
              <a:fillRect/>
            </a:stretch>
          </p:blipFill>
          <p:spPr bwMode="auto">
            <a:xfrm>
              <a:off x="-216" y="3820"/>
              <a:ext cx="432" cy="206"/>
            </a:xfrm>
            <a:prstGeom prst="rect">
              <a:avLst/>
            </a:prstGeom>
            <a:noFill/>
            <a:ln w="9525">
              <a:noFill/>
              <a:miter lim="800000"/>
              <a:headEnd/>
              <a:tailEnd/>
            </a:ln>
          </p:spPr>
        </p:pic>
        <p:pic>
          <p:nvPicPr>
            <p:cNvPr id="55330" name="Picture 23" descr="97"/>
            <p:cNvPicPr>
              <a:picLocks noChangeAspect="1" noChangeArrowheads="1" noCrop="1"/>
            </p:cNvPicPr>
            <p:nvPr/>
          </p:nvPicPr>
          <p:blipFill>
            <a:blip r:embed="rId2"/>
            <a:srcRect/>
            <a:stretch>
              <a:fillRect/>
            </a:stretch>
          </p:blipFill>
          <p:spPr bwMode="auto">
            <a:xfrm>
              <a:off x="0" y="3834"/>
              <a:ext cx="432" cy="206"/>
            </a:xfrm>
            <a:prstGeom prst="rect">
              <a:avLst/>
            </a:prstGeom>
            <a:noFill/>
            <a:ln w="9525">
              <a:noFill/>
              <a:miter lim="800000"/>
              <a:headEnd/>
              <a:tailEnd/>
            </a:ln>
          </p:spPr>
        </p:pic>
      </p:grpSp>
      <p:pic>
        <p:nvPicPr>
          <p:cNvPr id="55307" name="Picture 24" descr="97"/>
          <p:cNvPicPr>
            <a:picLocks noChangeAspect="1" noChangeArrowheads="1" noCrop="1"/>
          </p:cNvPicPr>
          <p:nvPr/>
        </p:nvPicPr>
        <p:blipFill>
          <a:blip r:embed="rId2"/>
          <a:srcRect/>
          <a:stretch>
            <a:fillRect/>
          </a:stretch>
        </p:blipFill>
        <p:spPr bwMode="auto">
          <a:xfrm>
            <a:off x="3390900" y="5070475"/>
            <a:ext cx="1003300" cy="1558925"/>
          </a:xfrm>
          <a:prstGeom prst="rect">
            <a:avLst/>
          </a:prstGeom>
          <a:noFill/>
          <a:ln w="9525">
            <a:noFill/>
            <a:miter lim="800000"/>
            <a:headEnd/>
            <a:tailEnd/>
          </a:ln>
        </p:spPr>
      </p:pic>
      <p:pic>
        <p:nvPicPr>
          <p:cNvPr id="55308" name="Picture 25" descr="j0318055"/>
          <p:cNvPicPr>
            <a:picLocks noChangeAspect="1" noChangeArrowheads="1" noCrop="1"/>
          </p:cNvPicPr>
          <p:nvPr/>
        </p:nvPicPr>
        <p:blipFill>
          <a:blip r:embed="rId3"/>
          <a:srcRect/>
          <a:stretch>
            <a:fillRect/>
          </a:stretch>
        </p:blipFill>
        <p:spPr bwMode="auto">
          <a:xfrm rot="-7606566">
            <a:off x="1447007" y="5315743"/>
            <a:ext cx="450850" cy="195263"/>
          </a:xfrm>
          <a:prstGeom prst="rect">
            <a:avLst/>
          </a:prstGeom>
          <a:noFill/>
          <a:ln w="9525">
            <a:noFill/>
            <a:miter lim="800000"/>
            <a:headEnd/>
            <a:tailEnd/>
          </a:ln>
        </p:spPr>
      </p:pic>
      <p:pic>
        <p:nvPicPr>
          <p:cNvPr id="55309" name="Picture 26" descr="j0318055"/>
          <p:cNvPicPr>
            <a:picLocks noChangeAspect="1" noChangeArrowheads="1" noCrop="1"/>
          </p:cNvPicPr>
          <p:nvPr/>
        </p:nvPicPr>
        <p:blipFill>
          <a:blip r:embed="rId3"/>
          <a:srcRect/>
          <a:stretch>
            <a:fillRect/>
          </a:stretch>
        </p:blipFill>
        <p:spPr bwMode="auto">
          <a:xfrm rot="1246735">
            <a:off x="2901950" y="5902325"/>
            <a:ext cx="450850" cy="193675"/>
          </a:xfrm>
          <a:prstGeom prst="rect">
            <a:avLst/>
          </a:prstGeom>
          <a:noFill/>
          <a:ln w="9525">
            <a:noFill/>
            <a:miter lim="800000"/>
            <a:headEnd/>
            <a:tailEnd/>
          </a:ln>
        </p:spPr>
      </p:pic>
      <p:pic>
        <p:nvPicPr>
          <p:cNvPr id="55310" name="Picture 27" descr="j0318055"/>
          <p:cNvPicPr>
            <a:picLocks noChangeAspect="1" noChangeArrowheads="1" noCrop="1"/>
          </p:cNvPicPr>
          <p:nvPr/>
        </p:nvPicPr>
        <p:blipFill>
          <a:blip r:embed="rId3"/>
          <a:srcRect/>
          <a:stretch>
            <a:fillRect/>
          </a:stretch>
        </p:blipFill>
        <p:spPr bwMode="auto">
          <a:xfrm rot="-8863471">
            <a:off x="2438400" y="4419600"/>
            <a:ext cx="450850" cy="193675"/>
          </a:xfrm>
          <a:prstGeom prst="rect">
            <a:avLst/>
          </a:prstGeom>
          <a:noFill/>
          <a:ln w="9525">
            <a:noFill/>
            <a:miter lim="800000"/>
            <a:headEnd/>
            <a:tailEnd/>
          </a:ln>
        </p:spPr>
      </p:pic>
      <p:pic>
        <p:nvPicPr>
          <p:cNvPr id="55311" name="Picture 28" descr="j0318055"/>
          <p:cNvPicPr>
            <a:picLocks noChangeAspect="1" noChangeArrowheads="1" noCrop="1"/>
          </p:cNvPicPr>
          <p:nvPr/>
        </p:nvPicPr>
        <p:blipFill>
          <a:blip r:embed="rId3"/>
          <a:srcRect/>
          <a:stretch>
            <a:fillRect/>
          </a:stretch>
        </p:blipFill>
        <p:spPr bwMode="auto">
          <a:xfrm rot="-8863471">
            <a:off x="4419600" y="4419600"/>
            <a:ext cx="450850" cy="193675"/>
          </a:xfrm>
          <a:prstGeom prst="rect">
            <a:avLst/>
          </a:prstGeom>
          <a:noFill/>
          <a:ln w="9525">
            <a:noFill/>
            <a:miter lim="800000"/>
            <a:headEnd/>
            <a:tailEnd/>
          </a:ln>
        </p:spPr>
      </p:pic>
      <p:pic>
        <p:nvPicPr>
          <p:cNvPr id="24605" name="Picture 29" descr="j0318055"/>
          <p:cNvPicPr>
            <a:picLocks noChangeAspect="1" noChangeArrowheads="1" noCrop="1"/>
          </p:cNvPicPr>
          <p:nvPr/>
        </p:nvPicPr>
        <p:blipFill>
          <a:blip r:embed="rId3"/>
          <a:srcRect/>
          <a:stretch>
            <a:fillRect/>
          </a:stretch>
        </p:blipFill>
        <p:spPr bwMode="auto">
          <a:xfrm rot="-6685633">
            <a:off x="7948613" y="4395787"/>
            <a:ext cx="450850" cy="193675"/>
          </a:xfrm>
          <a:prstGeom prst="rect">
            <a:avLst/>
          </a:prstGeom>
          <a:noFill/>
          <a:ln w="9525">
            <a:noFill/>
            <a:miter lim="800000"/>
            <a:headEnd/>
            <a:tailEnd/>
          </a:ln>
        </p:spPr>
      </p:pic>
      <p:pic>
        <p:nvPicPr>
          <p:cNvPr id="24606" name="Picture 30" descr="j0318055"/>
          <p:cNvPicPr>
            <a:picLocks noChangeAspect="1" noChangeArrowheads="1" noCrop="1"/>
          </p:cNvPicPr>
          <p:nvPr/>
        </p:nvPicPr>
        <p:blipFill>
          <a:blip r:embed="rId3"/>
          <a:srcRect/>
          <a:stretch>
            <a:fillRect/>
          </a:stretch>
        </p:blipFill>
        <p:spPr bwMode="auto">
          <a:xfrm rot="-6685633">
            <a:off x="7491413" y="4776787"/>
            <a:ext cx="450850" cy="193675"/>
          </a:xfrm>
          <a:prstGeom prst="rect">
            <a:avLst/>
          </a:prstGeom>
          <a:noFill/>
          <a:ln w="9525">
            <a:noFill/>
            <a:miter lim="800000"/>
            <a:headEnd/>
            <a:tailEnd/>
          </a:ln>
        </p:spPr>
      </p:pic>
      <p:pic>
        <p:nvPicPr>
          <p:cNvPr id="55314" name="Picture 31" descr="j0318055"/>
          <p:cNvPicPr>
            <a:picLocks noChangeAspect="1" noChangeArrowheads="1" noCrop="1"/>
          </p:cNvPicPr>
          <p:nvPr/>
        </p:nvPicPr>
        <p:blipFill>
          <a:blip r:embed="rId3"/>
          <a:srcRect/>
          <a:stretch>
            <a:fillRect/>
          </a:stretch>
        </p:blipFill>
        <p:spPr bwMode="auto">
          <a:xfrm rot="-8863471">
            <a:off x="3505200" y="4267200"/>
            <a:ext cx="609600" cy="261938"/>
          </a:xfrm>
          <a:prstGeom prst="rect">
            <a:avLst/>
          </a:prstGeom>
          <a:noFill/>
          <a:ln w="9525">
            <a:noFill/>
            <a:miter lim="800000"/>
            <a:headEnd/>
            <a:tailEnd/>
          </a:ln>
        </p:spPr>
      </p:pic>
      <p:pic>
        <p:nvPicPr>
          <p:cNvPr id="55315" name="Picture 32" descr="j0318055"/>
          <p:cNvPicPr>
            <a:picLocks noChangeAspect="1" noChangeArrowheads="1" noCrop="1"/>
          </p:cNvPicPr>
          <p:nvPr/>
        </p:nvPicPr>
        <p:blipFill>
          <a:blip r:embed="rId3"/>
          <a:srcRect/>
          <a:stretch>
            <a:fillRect/>
          </a:stretch>
        </p:blipFill>
        <p:spPr bwMode="auto">
          <a:xfrm rot="-8863471">
            <a:off x="5562600" y="4495800"/>
            <a:ext cx="609600" cy="261938"/>
          </a:xfrm>
          <a:prstGeom prst="rect">
            <a:avLst/>
          </a:prstGeom>
          <a:noFill/>
          <a:ln w="9525">
            <a:noFill/>
            <a:miter lim="800000"/>
            <a:headEnd/>
            <a:tailEnd/>
          </a:ln>
        </p:spPr>
      </p:pic>
      <p:pic>
        <p:nvPicPr>
          <p:cNvPr id="24609" name="Picture 33" descr="j0318055"/>
          <p:cNvPicPr>
            <a:picLocks noChangeAspect="1" noChangeArrowheads="1" noCrop="1"/>
          </p:cNvPicPr>
          <p:nvPr/>
        </p:nvPicPr>
        <p:blipFill>
          <a:blip r:embed="rId3"/>
          <a:srcRect/>
          <a:stretch>
            <a:fillRect/>
          </a:stretch>
        </p:blipFill>
        <p:spPr bwMode="auto">
          <a:xfrm rot="-6685633">
            <a:off x="5967413" y="3862387"/>
            <a:ext cx="450850" cy="193675"/>
          </a:xfrm>
          <a:prstGeom prst="rect">
            <a:avLst/>
          </a:prstGeom>
          <a:noFill/>
          <a:ln w="9525">
            <a:noFill/>
            <a:miter lim="800000"/>
            <a:headEnd/>
            <a:tailEnd/>
          </a:ln>
        </p:spPr>
      </p:pic>
      <p:pic>
        <p:nvPicPr>
          <p:cNvPr id="55317" name="Picture 34" descr="j0318055"/>
          <p:cNvPicPr>
            <a:picLocks noChangeAspect="1" noChangeArrowheads="1" noCrop="1"/>
          </p:cNvPicPr>
          <p:nvPr/>
        </p:nvPicPr>
        <p:blipFill>
          <a:blip r:embed="rId3"/>
          <a:srcRect/>
          <a:stretch>
            <a:fillRect/>
          </a:stretch>
        </p:blipFill>
        <p:spPr bwMode="auto">
          <a:xfrm rot="-8863471">
            <a:off x="838200" y="4191000"/>
            <a:ext cx="685800" cy="295275"/>
          </a:xfrm>
          <a:prstGeom prst="rect">
            <a:avLst/>
          </a:prstGeom>
          <a:noFill/>
          <a:ln w="9525">
            <a:noFill/>
            <a:miter lim="800000"/>
            <a:headEnd/>
            <a:tailEnd/>
          </a:ln>
        </p:spPr>
      </p:pic>
      <p:pic>
        <p:nvPicPr>
          <p:cNvPr id="24611" name="Picture 35" descr="j0318055"/>
          <p:cNvPicPr>
            <a:picLocks noChangeAspect="1" noChangeArrowheads="1" noCrop="1"/>
          </p:cNvPicPr>
          <p:nvPr/>
        </p:nvPicPr>
        <p:blipFill>
          <a:blip r:embed="rId3"/>
          <a:srcRect/>
          <a:stretch>
            <a:fillRect/>
          </a:stretch>
        </p:blipFill>
        <p:spPr bwMode="auto">
          <a:xfrm rot="-7207263">
            <a:off x="7377113" y="4129087"/>
            <a:ext cx="585788" cy="252413"/>
          </a:xfrm>
          <a:prstGeom prst="rect">
            <a:avLst/>
          </a:prstGeom>
          <a:noFill/>
          <a:ln w="9525">
            <a:noFill/>
            <a:miter lim="800000"/>
            <a:headEnd/>
            <a:tailEnd/>
          </a:ln>
        </p:spPr>
      </p:pic>
      <p:pic>
        <p:nvPicPr>
          <p:cNvPr id="55319" name="Picture 19" descr="97"/>
          <p:cNvPicPr>
            <a:picLocks noChangeAspect="1" noChangeArrowheads="1" noCrop="1"/>
          </p:cNvPicPr>
          <p:nvPr/>
        </p:nvPicPr>
        <p:blipFill>
          <a:blip r:embed="rId2"/>
          <a:srcRect/>
          <a:stretch>
            <a:fillRect/>
          </a:stretch>
        </p:blipFill>
        <p:spPr bwMode="auto">
          <a:xfrm>
            <a:off x="2324100" y="5514975"/>
            <a:ext cx="931863" cy="1038225"/>
          </a:xfrm>
          <a:prstGeom prst="rect">
            <a:avLst/>
          </a:prstGeom>
          <a:noFill/>
          <a:ln w="9525">
            <a:noFill/>
            <a:miter lim="800000"/>
            <a:headEnd/>
            <a:tailEnd/>
          </a:ln>
        </p:spPr>
      </p:pic>
      <p:grpSp>
        <p:nvGrpSpPr>
          <p:cNvPr id="55320" name="Group 20"/>
          <p:cNvGrpSpPr>
            <a:grpSpLocks/>
          </p:cNvGrpSpPr>
          <p:nvPr/>
        </p:nvGrpSpPr>
        <p:grpSpPr bwMode="auto">
          <a:xfrm>
            <a:off x="6400800" y="4833938"/>
            <a:ext cx="1219200" cy="2024062"/>
            <a:chOff x="-216" y="3820"/>
            <a:chExt cx="648" cy="281"/>
          </a:xfrm>
        </p:grpSpPr>
        <p:pic>
          <p:nvPicPr>
            <p:cNvPr id="55325" name="Picture 21" descr="97"/>
            <p:cNvPicPr>
              <a:picLocks noChangeAspect="1" noChangeArrowheads="1" noCrop="1"/>
            </p:cNvPicPr>
            <p:nvPr/>
          </p:nvPicPr>
          <p:blipFill>
            <a:blip r:embed="rId2"/>
            <a:srcRect/>
            <a:stretch>
              <a:fillRect/>
            </a:stretch>
          </p:blipFill>
          <p:spPr bwMode="auto">
            <a:xfrm>
              <a:off x="-48" y="3895"/>
              <a:ext cx="432" cy="206"/>
            </a:xfrm>
            <a:prstGeom prst="rect">
              <a:avLst/>
            </a:prstGeom>
            <a:noFill/>
            <a:ln w="9525">
              <a:noFill/>
              <a:miter lim="800000"/>
              <a:headEnd/>
              <a:tailEnd/>
            </a:ln>
          </p:spPr>
        </p:pic>
        <p:pic>
          <p:nvPicPr>
            <p:cNvPr id="55326" name="Picture 22" descr="97"/>
            <p:cNvPicPr>
              <a:picLocks noChangeAspect="1" noChangeArrowheads="1" noCrop="1"/>
            </p:cNvPicPr>
            <p:nvPr/>
          </p:nvPicPr>
          <p:blipFill>
            <a:blip r:embed="rId2"/>
            <a:srcRect/>
            <a:stretch>
              <a:fillRect/>
            </a:stretch>
          </p:blipFill>
          <p:spPr bwMode="auto">
            <a:xfrm>
              <a:off x="-216" y="3820"/>
              <a:ext cx="432" cy="206"/>
            </a:xfrm>
            <a:prstGeom prst="rect">
              <a:avLst/>
            </a:prstGeom>
            <a:noFill/>
            <a:ln w="9525">
              <a:noFill/>
              <a:miter lim="800000"/>
              <a:headEnd/>
              <a:tailEnd/>
            </a:ln>
          </p:spPr>
        </p:pic>
        <p:pic>
          <p:nvPicPr>
            <p:cNvPr id="55327" name="Picture 23" descr="97"/>
            <p:cNvPicPr>
              <a:picLocks noChangeAspect="1" noChangeArrowheads="1" noCrop="1"/>
            </p:cNvPicPr>
            <p:nvPr/>
          </p:nvPicPr>
          <p:blipFill>
            <a:blip r:embed="rId2"/>
            <a:srcRect/>
            <a:stretch>
              <a:fillRect/>
            </a:stretch>
          </p:blipFill>
          <p:spPr bwMode="auto">
            <a:xfrm>
              <a:off x="0" y="3834"/>
              <a:ext cx="432" cy="206"/>
            </a:xfrm>
            <a:prstGeom prst="rect">
              <a:avLst/>
            </a:prstGeom>
            <a:noFill/>
            <a:ln w="9525">
              <a:noFill/>
              <a:miter lim="800000"/>
              <a:headEnd/>
              <a:tailEnd/>
            </a:ln>
          </p:spPr>
        </p:pic>
      </p:grpSp>
      <p:grpSp>
        <p:nvGrpSpPr>
          <p:cNvPr id="55321" name="Group 20"/>
          <p:cNvGrpSpPr>
            <a:grpSpLocks/>
          </p:cNvGrpSpPr>
          <p:nvPr/>
        </p:nvGrpSpPr>
        <p:grpSpPr bwMode="auto">
          <a:xfrm>
            <a:off x="7239000" y="4495800"/>
            <a:ext cx="1219200" cy="2024063"/>
            <a:chOff x="-216" y="3820"/>
            <a:chExt cx="648" cy="281"/>
          </a:xfrm>
        </p:grpSpPr>
        <p:pic>
          <p:nvPicPr>
            <p:cNvPr id="55322" name="Picture 21" descr="97"/>
            <p:cNvPicPr>
              <a:picLocks noChangeAspect="1" noChangeArrowheads="1" noCrop="1"/>
            </p:cNvPicPr>
            <p:nvPr/>
          </p:nvPicPr>
          <p:blipFill>
            <a:blip r:embed="rId2"/>
            <a:srcRect/>
            <a:stretch>
              <a:fillRect/>
            </a:stretch>
          </p:blipFill>
          <p:spPr bwMode="auto">
            <a:xfrm>
              <a:off x="-48" y="3895"/>
              <a:ext cx="432" cy="206"/>
            </a:xfrm>
            <a:prstGeom prst="rect">
              <a:avLst/>
            </a:prstGeom>
            <a:noFill/>
            <a:ln w="9525">
              <a:noFill/>
              <a:miter lim="800000"/>
              <a:headEnd/>
              <a:tailEnd/>
            </a:ln>
          </p:spPr>
        </p:pic>
        <p:pic>
          <p:nvPicPr>
            <p:cNvPr id="55323" name="Picture 22" descr="97"/>
            <p:cNvPicPr>
              <a:picLocks noChangeAspect="1" noChangeArrowheads="1" noCrop="1"/>
            </p:cNvPicPr>
            <p:nvPr/>
          </p:nvPicPr>
          <p:blipFill>
            <a:blip r:embed="rId2"/>
            <a:srcRect/>
            <a:stretch>
              <a:fillRect/>
            </a:stretch>
          </p:blipFill>
          <p:spPr bwMode="auto">
            <a:xfrm>
              <a:off x="-216" y="3820"/>
              <a:ext cx="432" cy="206"/>
            </a:xfrm>
            <a:prstGeom prst="rect">
              <a:avLst/>
            </a:prstGeom>
            <a:noFill/>
            <a:ln w="9525">
              <a:noFill/>
              <a:miter lim="800000"/>
              <a:headEnd/>
              <a:tailEnd/>
            </a:ln>
          </p:spPr>
        </p:pic>
        <p:pic>
          <p:nvPicPr>
            <p:cNvPr id="55324" name="Picture 23" descr="97"/>
            <p:cNvPicPr>
              <a:picLocks noChangeAspect="1" noChangeArrowheads="1" noCrop="1"/>
            </p:cNvPicPr>
            <p:nvPr/>
          </p:nvPicPr>
          <p:blipFill>
            <a:blip r:embed="rId2"/>
            <a:srcRect/>
            <a:stretch>
              <a:fillRect/>
            </a:stretch>
          </p:blipFill>
          <p:spPr bwMode="auto">
            <a:xfrm>
              <a:off x="0" y="3834"/>
              <a:ext cx="432" cy="20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wedge">
                                      <p:cBhvr>
                                        <p:cTn id="7" dur="5000"/>
                                        <p:tgtEl>
                                          <p:spTgt spid="24583"/>
                                        </p:tgtEl>
                                      </p:cBhvr>
                                    </p:animEffect>
                                  </p:childTnLst>
                                </p:cTn>
                              </p:par>
                            </p:childTnLst>
                          </p:cTn>
                        </p:par>
                        <p:par>
                          <p:cTn id="8" fill="hold">
                            <p:stCondLst>
                              <p:cond delay="5000"/>
                            </p:stCondLst>
                            <p:childTnLst>
                              <p:par>
                                <p:cTn id="9" presetID="45" presetClass="entr" presetSubtype="0" repeatCount="indefinite" fill="hold" grpId="0" nodeType="afterEffect">
                                  <p:stCondLst>
                                    <p:cond delay="0"/>
                                  </p:stCondLst>
                                  <p:endCondLst>
                                    <p:cond evt="onNext" delay="0">
                                      <p:tgtEl>
                                        <p:sldTgt/>
                                      </p:tgtEl>
                                    </p:cond>
                                  </p:endCondLst>
                                  <p:iterate type="lt">
                                    <p:tmPct val="10000"/>
                                  </p:iterate>
                                  <p:childTnLst>
                                    <p:set>
                                      <p:cBhvr>
                                        <p:cTn id="10" dur="1" fill="hold">
                                          <p:stCondLst>
                                            <p:cond delay="0"/>
                                          </p:stCondLst>
                                        </p:cTn>
                                        <p:tgtEl>
                                          <p:spTgt spid="24582"/>
                                        </p:tgtEl>
                                        <p:attrNameLst>
                                          <p:attrName>style.visibility</p:attrName>
                                        </p:attrNameLst>
                                      </p:cBhvr>
                                      <p:to>
                                        <p:strVal val="visible"/>
                                      </p:to>
                                    </p:set>
                                    <p:animEffect transition="in" filter="fade">
                                      <p:cBhvr>
                                        <p:cTn id="11" dur="3000"/>
                                        <p:tgtEl>
                                          <p:spTgt spid="24582"/>
                                        </p:tgtEl>
                                      </p:cBhvr>
                                    </p:animEffect>
                                    <p:anim calcmode="lin" valueType="num">
                                      <p:cBhvr>
                                        <p:cTn id="12" dur="3000" fill="hold"/>
                                        <p:tgtEl>
                                          <p:spTgt spid="24582"/>
                                        </p:tgtEl>
                                        <p:attrNameLst>
                                          <p:attrName>ppt_w</p:attrName>
                                        </p:attrNameLst>
                                      </p:cBhvr>
                                      <p:tavLst>
                                        <p:tav tm="0" fmla="#ppt_w*sin(2.5*pi*$)">
                                          <p:val>
                                            <p:fltVal val="0"/>
                                          </p:val>
                                        </p:tav>
                                        <p:tav tm="100000">
                                          <p:val>
                                            <p:fltVal val="1"/>
                                          </p:val>
                                        </p:tav>
                                      </p:tavLst>
                                    </p:anim>
                                    <p:anim calcmode="lin" valueType="num">
                                      <p:cBhvr>
                                        <p:cTn id="13" dur="3000" fill="hold"/>
                                        <p:tgtEl>
                                          <p:spTgt spid="24582"/>
                                        </p:tgtEl>
                                        <p:attrNameLst>
                                          <p:attrName>ppt_h</p:attrName>
                                        </p:attrNameLst>
                                      </p:cBhvr>
                                      <p:tavLst>
                                        <p:tav tm="0">
                                          <p:val>
                                            <p:strVal val="#ppt_h"/>
                                          </p:val>
                                        </p:tav>
                                        <p:tav tm="100000">
                                          <p:val>
                                            <p:strVal val="#ppt_h"/>
                                          </p:val>
                                        </p:tav>
                                      </p:tavLst>
                                    </p:anim>
                                  </p:childTnLst>
                                </p:cTn>
                              </p:par>
                            </p:childTnLst>
                          </p:cTn>
                        </p:par>
                        <p:par>
                          <p:cTn id="14" fill="hold">
                            <p:stCondLst>
                              <p:cond delay="11300"/>
                            </p:stCondLst>
                            <p:childTnLst>
                              <p:par>
                                <p:cTn id="15" presetID="0" presetClass="path" presetSubtype="0" accel="50000" decel="50000" fill="hold" nodeType="afterEffect">
                                  <p:stCondLst>
                                    <p:cond delay="0"/>
                                  </p:stCondLst>
                                  <p:childTnLst>
                                    <p:animMotion origin="layout" path="M -0.31041 0.42708 C -0.35243 0.40787 -0.39444 0.38889 -0.43177 0.39213 C -0.46909 0.39537 -0.49774 0.44097 -0.5342 0.44629 C -0.57066 0.45162 -0.6151 0.43472 -0.65087 0.42407 C -0.68663 0.41342 -0.70955 0.3794 -0.74843 0.38264 C -0.78732 0.38588 -0.83541 0.43449 -0.8842 0.44305 C -0.93298 0.45162 -0.99531 0.44051 -1.04132 0.43356 C -1.08732 0.42662 -1.11441 0.39236 -1.16041 0.40185 C -1.20642 0.41134 -1.26198 0.45092 -1.31753 0.49074 " pathEditMode="relative" ptsTypes="aaaaaaaaA">
                                      <p:cBhvr>
                                        <p:cTn id="16" dur="12000" fill="hold"/>
                                        <p:tgtEl>
                                          <p:spTgt spid="24611"/>
                                        </p:tgtEl>
                                        <p:attrNameLst>
                                          <p:attrName>ppt_x</p:attrName>
                                          <p:attrName>ppt_y</p:attrName>
                                        </p:attrNameLst>
                                      </p:cBhvr>
                                    </p:animMotion>
                                  </p:childTnLst>
                                </p:cTn>
                              </p:par>
                            </p:childTnLst>
                          </p:cTn>
                        </p:par>
                        <p:par>
                          <p:cTn id="17" fill="hold">
                            <p:stCondLst>
                              <p:cond delay="23300"/>
                            </p:stCondLst>
                            <p:childTnLst>
                              <p:par>
                                <p:cTn id="18" presetID="0" presetClass="path" presetSubtype="0" accel="50000" decel="50000" fill="hold" nodeType="afterEffect">
                                  <p:stCondLst>
                                    <p:cond delay="0"/>
                                  </p:stCondLst>
                                  <p:childTnLst>
                                    <p:animMotion origin="layout" path="M -2.77778E-6 0.00671 C -0.0125 -0.04167 -0.02448 -0.08935 -0.10156 -0.05047 C -0.17864 -0.01111 -0.38767 0.18541 -0.46284 0.24328 C -0.53802 0.30115 -0.51319 0.27268 -0.5526 0.2956 C -0.59218 0.31828 -0.64618 0.36065 -0.7 0.38078 C -0.75382 0.40115 -0.81441 0.40995 -0.87465 0.41921 " pathEditMode="relative" rAng="0" ptsTypes="aaaaaA">
                                      <p:cBhvr>
                                        <p:cTn id="19" dur="14000" fill="hold"/>
                                        <p:tgtEl>
                                          <p:spTgt spid="24606"/>
                                        </p:tgtEl>
                                        <p:attrNameLst>
                                          <p:attrName>ppt_x</p:attrName>
                                          <p:attrName>ppt_y</p:attrName>
                                        </p:attrNameLst>
                                      </p:cBhvr>
                                      <p:rCtr x="-43700" y="15800"/>
                                    </p:animMotion>
                                  </p:childTnLst>
                                </p:cTn>
                              </p:par>
                              <p:par>
                                <p:cTn id="20" presetID="0" presetClass="path" presetSubtype="0" accel="50000" decel="50000" fill="hold" nodeType="withEffect">
                                  <p:stCondLst>
                                    <p:cond delay="0"/>
                                  </p:stCondLst>
                                  <p:childTnLst>
                                    <p:animMotion origin="layout" path="M -2.77778E-6 -4.44444E-6 C -0.01493 -0.04166 -0.02951 -0.0831 -0.12274 -0.0493 C -0.2158 -0.01527 -0.46875 0.1544 -0.55972 0.2044 C -0.65069 0.2544 -0.62066 0.22987 -0.66857 0.24954 C -0.71632 0.26899 -0.78159 0.30556 -0.84652 0.32315 C -0.91163 0.34075 -0.98507 0.34815 -1.05798 0.35625 " pathEditMode="relative" rAng="0" ptsTypes="aaaaaA">
                                      <p:cBhvr>
                                        <p:cTn id="21" dur="16000" fill="hold"/>
                                        <p:tgtEl>
                                          <p:spTgt spid="24605"/>
                                        </p:tgtEl>
                                        <p:attrNameLst>
                                          <p:attrName>ppt_x</p:attrName>
                                          <p:attrName>ppt_y</p:attrName>
                                        </p:attrNameLst>
                                      </p:cBhvr>
                                      <p:rCtr x="-52900" y="13700"/>
                                    </p:animMotion>
                                  </p:childTnLst>
                                </p:cTn>
                              </p:par>
                              <p:par>
                                <p:cTn id="22" presetID="0" presetClass="path" presetSubtype="0" accel="50000" decel="50000" fill="hold" nodeType="withEffect">
                                  <p:stCondLst>
                                    <p:cond delay="0"/>
                                  </p:stCondLst>
                                  <p:childTnLst>
                                    <p:animMotion origin="layout" path="M 3.88889E-6 -0.01504 C -0.00973 -0.04004 -0.0191 -0.06458 -0.07917 -0.04444 C -0.13941 -0.02407 -0.30261 0.07686 -0.36129 0.10672 C -0.42014 0.13635 -0.4007 0.12176 -0.43143 0.13334 C -0.46233 0.14514 -0.50452 0.1669 -0.54653 0.17732 C -0.58855 0.18774 -0.63594 0.19236 -0.68299 0.19699 " pathEditMode="relative" rAng="0" ptsTypes="aaaaaA">
                                      <p:cBhvr>
                                        <p:cTn id="23" dur="19000" fill="hold"/>
                                        <p:tgtEl>
                                          <p:spTgt spid="24609"/>
                                        </p:tgtEl>
                                        <p:attrNameLst>
                                          <p:attrName>ppt_x</p:attrName>
                                          <p:attrName>ppt_y</p:attrName>
                                        </p:attrNameLst>
                                      </p:cBhvr>
                                      <p:rCtr x="-34100" y="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133600" y="1676400"/>
            <a:ext cx="5410200" cy="366713"/>
          </a:xfrm>
          <a:prstGeom prst="rect">
            <a:avLst/>
          </a:prstGeom>
          <a:noFill/>
          <a:ln w="9525">
            <a:noFill/>
            <a:miter lim="800000"/>
            <a:headEnd/>
            <a:tailEnd/>
          </a:ln>
        </p:spPr>
        <p:txBody>
          <a:bodyPr>
            <a:spAutoFit/>
          </a:bodyPr>
          <a:lstStyle/>
          <a:p>
            <a:pPr>
              <a:spcBef>
                <a:spcPct val="50000"/>
              </a:spcBef>
            </a:pPr>
            <a:endParaRPr lang="en-US">
              <a:solidFill>
                <a:srgbClr val="000000"/>
              </a:solidFill>
              <a:latin typeface="Times New Roman" pitchFamily="18" charset="0"/>
            </a:endParaRPr>
          </a:p>
        </p:txBody>
      </p:sp>
      <p:pic>
        <p:nvPicPr>
          <p:cNvPr id="7" name="Picture 6"/>
          <p:cNvPicPr>
            <a:picLocks noChangeAspect="1"/>
          </p:cNvPicPr>
          <p:nvPr/>
        </p:nvPicPr>
        <p:blipFill>
          <a:blip r:embed="rId2"/>
          <a:srcRect/>
          <a:stretch>
            <a:fillRect/>
          </a:stretch>
        </p:blipFill>
        <p:spPr bwMode="auto">
          <a:xfrm>
            <a:off x="4657725" y="3733800"/>
            <a:ext cx="4333875" cy="2865438"/>
          </a:xfrm>
          <a:prstGeom prst="rect">
            <a:avLst/>
          </a:prstGeom>
          <a:noFill/>
          <a:ln w="9525">
            <a:noFill/>
            <a:miter lim="800000"/>
            <a:headEnd/>
            <a:tailEnd/>
          </a:ln>
        </p:spPr>
      </p:pic>
      <p:pic>
        <p:nvPicPr>
          <p:cNvPr id="10" name="Picture 9"/>
          <p:cNvPicPr>
            <a:picLocks noChangeAspect="1"/>
          </p:cNvPicPr>
          <p:nvPr/>
        </p:nvPicPr>
        <p:blipFill>
          <a:blip r:embed="rId3"/>
          <a:srcRect/>
          <a:stretch>
            <a:fillRect/>
          </a:stretch>
        </p:blipFill>
        <p:spPr bwMode="auto">
          <a:xfrm>
            <a:off x="23813" y="152400"/>
            <a:ext cx="4395787" cy="3397250"/>
          </a:xfrm>
          <a:prstGeom prst="rect">
            <a:avLst/>
          </a:prstGeom>
          <a:noFill/>
          <a:ln w="9525">
            <a:noFill/>
            <a:miter lim="800000"/>
            <a:headEnd/>
            <a:tailEnd/>
          </a:ln>
        </p:spPr>
      </p:pic>
      <p:pic>
        <p:nvPicPr>
          <p:cNvPr id="11" name="Picture 10"/>
          <p:cNvPicPr>
            <a:picLocks noChangeAspect="1"/>
          </p:cNvPicPr>
          <p:nvPr/>
        </p:nvPicPr>
        <p:blipFill>
          <a:blip r:embed="rId4"/>
          <a:srcRect/>
          <a:stretch>
            <a:fillRect/>
          </a:stretch>
        </p:blipFill>
        <p:spPr bwMode="auto">
          <a:xfrm>
            <a:off x="4657725" y="34925"/>
            <a:ext cx="4424363" cy="3514725"/>
          </a:xfrm>
          <a:prstGeom prst="rect">
            <a:avLst/>
          </a:prstGeom>
          <a:noFill/>
          <a:ln w="9525">
            <a:noFill/>
            <a:miter lim="800000"/>
            <a:headEnd/>
            <a:tailEnd/>
          </a:ln>
        </p:spPr>
      </p:pic>
      <p:pic>
        <p:nvPicPr>
          <p:cNvPr id="12" name="Picture 11"/>
          <p:cNvPicPr>
            <a:picLocks noChangeAspect="1"/>
          </p:cNvPicPr>
          <p:nvPr/>
        </p:nvPicPr>
        <p:blipFill>
          <a:blip r:embed="rId5"/>
          <a:srcRect/>
          <a:stretch>
            <a:fillRect/>
          </a:stretch>
        </p:blipFill>
        <p:spPr bwMode="auto">
          <a:xfrm>
            <a:off x="23813" y="3733800"/>
            <a:ext cx="4395787" cy="2865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5"/>
          <p:cNvSpPr>
            <a:spLocks noGrp="1"/>
          </p:cNvSpPr>
          <p:nvPr>
            <p:ph type="title"/>
          </p:nvPr>
        </p:nvSpPr>
        <p:spPr>
          <a:xfrm>
            <a:off x="0" y="0"/>
            <a:ext cx="4724400" cy="954088"/>
          </a:xfrm>
        </p:spPr>
        <p:txBody>
          <a:bodyPr>
            <a:spAutoFit/>
          </a:bodyPr>
          <a:lstStyle/>
          <a:p>
            <a:pPr algn="l"/>
            <a:r>
              <a:rPr lang="fr-FR" sz="2800" b="1" smtClean="0">
                <a:solidFill>
                  <a:srgbClr val="0000FF"/>
                </a:solidFill>
                <a:latin typeface="Times New Roman" pitchFamily="18" charset="0"/>
                <a:cs typeface="Times New Roman" pitchFamily="18" charset="0"/>
              </a:rPr>
              <a:t>I- </a:t>
            </a:r>
            <a:r>
              <a:rPr lang="fr-FR" sz="2800" b="1" u="sng" smtClean="0">
                <a:solidFill>
                  <a:srgbClr val="0000FF"/>
                </a:solidFill>
                <a:latin typeface="Times New Roman" pitchFamily="18" charset="0"/>
                <a:cs typeface="Times New Roman" pitchFamily="18" charset="0"/>
              </a:rPr>
              <a:t>Nhu cầu biểu cảm và văn biểu cảm</a:t>
            </a:r>
            <a:endParaRPr lang="en-US" sz="28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295401" y="3429000"/>
            <a:ext cx="6858000" cy="3175"/>
          </a:xfrm>
          <a:prstGeom prst="line">
            <a:avLst/>
          </a:prstGeom>
        </p:spPr>
        <p:style>
          <a:lnRef idx="2">
            <a:schemeClr val="accent2"/>
          </a:lnRef>
          <a:fillRef idx="0">
            <a:schemeClr val="accent2"/>
          </a:fillRef>
          <a:effectRef idx="1">
            <a:schemeClr val="accent2"/>
          </a:effectRef>
          <a:fontRef idx="minor">
            <a:schemeClr val="tx1"/>
          </a:fontRef>
        </p:style>
      </p:cxnSp>
      <p:sp>
        <p:nvSpPr>
          <p:cNvPr id="10" name="TextBox 9"/>
          <p:cNvSpPr txBox="1">
            <a:spLocks noChangeArrowheads="1"/>
          </p:cNvSpPr>
          <p:nvPr/>
        </p:nvSpPr>
        <p:spPr bwMode="auto">
          <a:xfrm>
            <a:off x="0" y="1828800"/>
            <a:ext cx="4648200"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800" b="1" i="1" u="sng">
                <a:latin typeface="Times New Roman" pitchFamily="18" charset="0"/>
                <a:cs typeface="Times New Roman" pitchFamily="18" charset="0"/>
              </a:rPr>
              <a:t>a) Tìm hiểu ví dụ : (sgk/71)</a:t>
            </a:r>
          </a:p>
        </p:txBody>
      </p:sp>
      <p:sp>
        <p:nvSpPr>
          <p:cNvPr id="34820" name="TextBox 14"/>
          <p:cNvSpPr txBox="1">
            <a:spLocks noChangeArrowheads="1"/>
          </p:cNvSpPr>
          <p:nvPr/>
        </p:nvSpPr>
        <p:spPr bwMode="auto">
          <a:xfrm>
            <a:off x="0" y="914400"/>
            <a:ext cx="4648200" cy="954088"/>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1. Nhu cầu biểu cảm của con người:</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rtlCol="0">
            <a:normAutofit fontScale="90000"/>
          </a:bodyPr>
          <a:lstStyle/>
          <a:p>
            <a:pPr fontAlgn="auto">
              <a:spcAft>
                <a:spcPts val="0"/>
              </a:spcAft>
              <a:defRPr/>
            </a:pPr>
            <a:r>
              <a:rPr lang="en-US" smtClean="0">
                <a:latin typeface="Times New Roman" pitchFamily="18" charset="0"/>
              </a:rPr>
              <a:t/>
            </a:r>
            <a:br>
              <a:rPr lang="en-US" smtClean="0">
                <a:latin typeface="Times New Roman" pitchFamily="18" charset="0"/>
              </a:rPr>
            </a:br>
            <a:endParaRPr lang="en-US" smtClean="0">
              <a:latin typeface="Times New Roman" pitchFamily="18" charset="0"/>
            </a:endParaRPr>
          </a:p>
        </p:txBody>
      </p:sp>
      <p:pic>
        <p:nvPicPr>
          <p:cNvPr id="5" name="Picture 4"/>
          <p:cNvPicPr>
            <a:picLocks noChangeAspect="1"/>
          </p:cNvPicPr>
          <p:nvPr/>
        </p:nvPicPr>
        <p:blipFill>
          <a:blip r:embed="rId2"/>
          <a:srcRect/>
          <a:stretch>
            <a:fillRect/>
          </a:stretch>
        </p:blipFill>
        <p:spPr bwMode="auto">
          <a:xfrm>
            <a:off x="-228600" y="4114800"/>
            <a:ext cx="5791200" cy="2755900"/>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5334000" y="0"/>
            <a:ext cx="3810000" cy="2857500"/>
          </a:xfrm>
          <a:prstGeom prst="rect">
            <a:avLst/>
          </a:prstGeom>
          <a:noFill/>
          <a:ln w="9525">
            <a:noFill/>
            <a:miter lim="800000"/>
            <a:headEnd/>
            <a:tailEnd/>
          </a:ln>
        </p:spPr>
      </p:pic>
      <p:sp>
        <p:nvSpPr>
          <p:cNvPr id="7" name="Rectangle 6"/>
          <p:cNvSpPr>
            <a:spLocks noChangeArrowheads="1"/>
          </p:cNvSpPr>
          <p:nvPr/>
        </p:nvSpPr>
        <p:spPr bwMode="auto">
          <a:xfrm>
            <a:off x="0" y="227013"/>
            <a:ext cx="5562600" cy="682625"/>
          </a:xfrm>
          <a:prstGeom prst="rect">
            <a:avLst/>
          </a:prstGeom>
          <a:noFill/>
          <a:ln w="9525">
            <a:noFill/>
            <a:miter lim="800000"/>
            <a:headEnd/>
            <a:tailEnd/>
          </a:ln>
        </p:spPr>
        <p:txBody>
          <a:bodyPr>
            <a:spAutoFit/>
          </a:bodyPr>
          <a:lstStyle/>
          <a:p>
            <a:pPr algn="ctr">
              <a:lnSpc>
                <a:spcPct val="80000"/>
              </a:lnSpc>
            </a:pPr>
            <a:r>
              <a:rPr lang="en-US" sz="2400" b="1" i="1">
                <a:latin typeface="Times New Roman" pitchFamily="18" charset="0"/>
              </a:rPr>
              <a:t>1. “Thương thay con cuốc giữa trời</a:t>
            </a:r>
          </a:p>
          <a:p>
            <a:pPr algn="ctr">
              <a:lnSpc>
                <a:spcPct val="80000"/>
              </a:lnSpc>
              <a:buFont typeface="Wingdings" pitchFamily="2" charset="2"/>
              <a:buNone/>
            </a:pPr>
            <a:r>
              <a:rPr lang="en-US" sz="2400" b="1" i="1">
                <a:latin typeface="Times New Roman" pitchFamily="18" charset="0"/>
              </a:rPr>
              <a:t>Dầu kêu ra máu có người nào nghe.”</a:t>
            </a:r>
          </a:p>
        </p:txBody>
      </p:sp>
      <p:sp>
        <p:nvSpPr>
          <p:cNvPr id="11" name="Rectangle 10"/>
          <p:cNvSpPr>
            <a:spLocks noChangeArrowheads="1"/>
          </p:cNvSpPr>
          <p:nvPr/>
        </p:nvSpPr>
        <p:spPr bwMode="auto">
          <a:xfrm>
            <a:off x="19050" y="1066800"/>
            <a:ext cx="5162550" cy="682625"/>
          </a:xfrm>
          <a:prstGeom prst="rect">
            <a:avLst/>
          </a:prstGeom>
          <a:noFill/>
          <a:ln w="9525">
            <a:noFill/>
            <a:miter lim="800000"/>
            <a:headEnd/>
            <a:tailEnd/>
          </a:ln>
        </p:spPr>
        <p:txBody>
          <a:bodyPr>
            <a:spAutoFit/>
          </a:bodyPr>
          <a:lstStyle/>
          <a:p>
            <a:pPr>
              <a:lnSpc>
                <a:spcPct val="80000"/>
              </a:lnSpc>
            </a:pPr>
            <a:r>
              <a:rPr lang="en-US" sz="2400">
                <a:solidFill>
                  <a:srgbClr val="3333FF"/>
                </a:solidFill>
                <a:latin typeface="Times New Roman" pitchFamily="18" charset="0"/>
                <a:cs typeface="Times New Roman" pitchFamily="18" charset="0"/>
              </a:rPr>
              <a:t>→   </a:t>
            </a:r>
            <a:r>
              <a:rPr lang="en-US" sz="2400">
                <a:solidFill>
                  <a:srgbClr val="0070C0"/>
                </a:solidFill>
                <a:latin typeface="Times New Roman" pitchFamily="18" charset="0"/>
              </a:rPr>
              <a:t>Nỗi đau của con chim cuốc không được ai đoái hoài. </a:t>
            </a:r>
            <a:endParaRPr lang="en-US" sz="2400">
              <a:solidFill>
                <a:srgbClr val="C00000"/>
              </a:solidFill>
              <a:latin typeface="Times New Roman" pitchFamily="18" charset="0"/>
            </a:endParaRPr>
          </a:p>
        </p:txBody>
      </p:sp>
      <p:sp>
        <p:nvSpPr>
          <p:cNvPr id="8" name="Rectangle 7"/>
          <p:cNvSpPr>
            <a:spLocks noChangeArrowheads="1"/>
          </p:cNvSpPr>
          <p:nvPr/>
        </p:nvSpPr>
        <p:spPr bwMode="auto">
          <a:xfrm>
            <a:off x="0" y="2895600"/>
            <a:ext cx="8458200" cy="1274763"/>
          </a:xfrm>
          <a:prstGeom prst="rect">
            <a:avLst/>
          </a:prstGeom>
          <a:noFill/>
          <a:ln w="9525">
            <a:noFill/>
            <a:miter lim="800000"/>
            <a:headEnd/>
            <a:tailEnd/>
          </a:ln>
        </p:spPr>
        <p:txBody>
          <a:bodyPr>
            <a:spAutoFit/>
          </a:bodyPr>
          <a:lstStyle/>
          <a:p>
            <a:pPr algn="ctr">
              <a:lnSpc>
                <a:spcPct val="80000"/>
              </a:lnSpc>
            </a:pPr>
            <a:r>
              <a:rPr lang="en-US" sz="2400" b="1" i="1">
                <a:latin typeface="Times New Roman" pitchFamily="18" charset="0"/>
              </a:rPr>
              <a:t>2.  “Đứng bên ni đồng, ngó bên tê đồng, mênh mông bát ngát.</a:t>
            </a:r>
          </a:p>
          <a:p>
            <a:pPr algn="ctr">
              <a:lnSpc>
                <a:spcPct val="80000"/>
              </a:lnSpc>
              <a:buFont typeface="Wingdings" pitchFamily="2" charset="2"/>
              <a:buNone/>
            </a:pPr>
            <a:r>
              <a:rPr lang="en-US" sz="2400" b="1" i="1">
                <a:latin typeface="Times New Roman" pitchFamily="18" charset="0"/>
              </a:rPr>
              <a:t>    Đứng bên tê đồng, ngó bên ni đồng, bát ngát mênh mông.</a:t>
            </a:r>
          </a:p>
          <a:p>
            <a:pPr algn="ctr">
              <a:lnSpc>
                <a:spcPct val="80000"/>
              </a:lnSpc>
              <a:buFont typeface="Wingdings" pitchFamily="2" charset="2"/>
              <a:buNone/>
            </a:pPr>
            <a:r>
              <a:rPr lang="en-US" sz="2400" b="1" i="1">
                <a:latin typeface="Times New Roman" pitchFamily="18" charset="0"/>
              </a:rPr>
              <a:t>Thân em như chẽn lúa đòng đòng,</a:t>
            </a:r>
          </a:p>
          <a:p>
            <a:pPr algn="ctr">
              <a:lnSpc>
                <a:spcPct val="80000"/>
              </a:lnSpc>
              <a:buFont typeface="Wingdings" pitchFamily="2" charset="2"/>
              <a:buNone/>
            </a:pPr>
            <a:r>
              <a:rPr lang="en-US" sz="2400" b="1" i="1">
                <a:latin typeface="Times New Roman" pitchFamily="18" charset="0"/>
              </a:rPr>
              <a:t>Phất phơ dưới ngọn nắng hồng ban mai.”</a:t>
            </a:r>
          </a:p>
        </p:txBody>
      </p:sp>
      <p:sp>
        <p:nvSpPr>
          <p:cNvPr id="13" name="Rectangle 12"/>
          <p:cNvSpPr>
            <a:spLocks noChangeArrowheads="1"/>
          </p:cNvSpPr>
          <p:nvPr/>
        </p:nvSpPr>
        <p:spPr bwMode="auto">
          <a:xfrm>
            <a:off x="5448300" y="4414838"/>
            <a:ext cx="3581400" cy="1201737"/>
          </a:xfrm>
          <a:prstGeom prst="rect">
            <a:avLst/>
          </a:prstGeom>
          <a:noFill/>
          <a:ln w="9525">
            <a:noFill/>
            <a:miter lim="800000"/>
            <a:headEnd/>
            <a:tailEnd/>
          </a:ln>
        </p:spPr>
        <p:txBody>
          <a:bodyPr>
            <a:spAutoFit/>
          </a:bodyPr>
          <a:lstStyle/>
          <a:p>
            <a:pPr algn="just"/>
            <a:r>
              <a:rPr lang="en-US" sz="2400">
                <a:solidFill>
                  <a:srgbClr val="0033CC"/>
                </a:solidFill>
                <a:latin typeface="Times New Roman" pitchFamily="18" charset="0"/>
                <a:cs typeface="Times New Roman" pitchFamily="18" charset="0"/>
              </a:rPr>
              <a:t>→</a:t>
            </a:r>
            <a:r>
              <a:rPr lang="en-US" sz="2400">
                <a:solidFill>
                  <a:srgbClr val="C00000"/>
                </a:solidFill>
                <a:latin typeface="Times New Roman" pitchFamily="18" charset="0"/>
                <a:cs typeface="Times New Roman" pitchFamily="18" charset="0"/>
              </a:rPr>
              <a:t> </a:t>
            </a:r>
            <a:r>
              <a:rPr lang="en-US" sz="2400">
                <a:solidFill>
                  <a:srgbClr val="0033CC"/>
                </a:solidFill>
                <a:latin typeface="Times New Roman" pitchFamily="18" charset="0"/>
                <a:sym typeface="Wingdings" pitchFamily="2" charset="2"/>
              </a:rPr>
              <a:t>Niềm vui </a:t>
            </a:r>
            <a:r>
              <a:rPr lang="vi-VN" sz="2400">
                <a:solidFill>
                  <a:srgbClr val="0033CC"/>
                </a:solidFill>
                <a:latin typeface="Times New Roman" pitchFamily="18" charset="0"/>
                <a:cs typeface="Times New Roman" pitchFamily="18" charset="0"/>
              </a:rPr>
              <a:t>của cô thôn nữ </a:t>
            </a:r>
            <a:r>
              <a:rPr lang="en-US" sz="2400">
                <a:solidFill>
                  <a:srgbClr val="0033CC"/>
                </a:solidFill>
                <a:latin typeface="Times New Roman" pitchFamily="18" charset="0"/>
                <a:cs typeface="Times New Roman" pitchFamily="18" charset="0"/>
              </a:rPr>
              <a:t>khi đứng trước  cảnh đẹp cuả quê hương. </a:t>
            </a:r>
          </a:p>
        </p:txBody>
      </p:sp>
      <p:sp>
        <p:nvSpPr>
          <p:cNvPr id="2" name="TextBox 1"/>
          <p:cNvSpPr txBox="1">
            <a:spLocks noChangeArrowheads="1"/>
          </p:cNvSpPr>
          <p:nvPr/>
        </p:nvSpPr>
        <p:spPr bwMode="auto">
          <a:xfrm>
            <a:off x="38100" y="1789113"/>
            <a:ext cx="5143500" cy="835025"/>
          </a:xfrm>
          <a:prstGeom prst="rect">
            <a:avLst/>
          </a:prstGeom>
          <a:noFill/>
          <a:ln w="9525">
            <a:noFill/>
            <a:miter lim="800000"/>
            <a:headEnd/>
            <a:tailEnd/>
          </a:ln>
        </p:spPr>
        <p:txBody>
          <a:bodyPr>
            <a:spAutoFit/>
          </a:bodyPr>
          <a:lstStyle/>
          <a:p>
            <a:pPr algn="just">
              <a:lnSpc>
                <a:spcPts val="2875"/>
              </a:lnSpc>
            </a:pPr>
            <a:r>
              <a:rPr lang="en-US" sz="2400" b="1">
                <a:solidFill>
                  <a:srgbClr val="C00000"/>
                </a:solidFill>
                <a:latin typeface="Times New Roman" pitchFamily="18" charset="0"/>
                <a:sym typeface="Wingdings" pitchFamily="2" charset="2"/>
              </a:rPr>
              <a:t></a:t>
            </a:r>
            <a:r>
              <a:rPr lang="en-US" sz="2400">
                <a:solidFill>
                  <a:srgbClr val="C00000"/>
                </a:solidFill>
                <a:latin typeface="Times New Roman" pitchFamily="18" charset="0"/>
                <a:cs typeface="Times New Roman" pitchFamily="18" charset="0"/>
              </a:rPr>
              <a:t>  Khơi gợi niềm xót xa, đồng cả</a:t>
            </a:r>
            <a:r>
              <a:rPr lang="en-US" sz="2400">
                <a:solidFill>
                  <a:srgbClr val="C00000"/>
                </a:solidFill>
                <a:latin typeface="Times New Roman" pitchFamily="18" charset="0"/>
                <a:sym typeface="Wingdings" pitchFamily="2" charset="2"/>
              </a:rPr>
              <a:t>m với nhữ</a:t>
            </a:r>
            <a:r>
              <a:rPr lang="vi-VN" sz="2400">
                <a:solidFill>
                  <a:srgbClr val="C00000"/>
                </a:solidFill>
                <a:latin typeface="Times New Roman" pitchFamily="18" charset="0"/>
                <a:sym typeface="Wingdings" pitchFamily="2" charset="2"/>
              </a:rPr>
              <a:t>ng con người </a:t>
            </a:r>
            <a:r>
              <a:rPr lang="en-US" sz="2400">
                <a:solidFill>
                  <a:srgbClr val="C00000"/>
                </a:solidFill>
                <a:latin typeface="Times New Roman" pitchFamily="18" charset="0"/>
                <a:sym typeface="Wingdings" pitchFamily="2" charset="2"/>
              </a:rPr>
              <a:t>bé</a:t>
            </a:r>
            <a:r>
              <a:rPr lang="vi-VN" sz="2400">
                <a:solidFill>
                  <a:srgbClr val="C00000"/>
                </a:solidFill>
                <a:latin typeface="Times New Roman" pitchFamily="18" charset="0"/>
                <a:sym typeface="Wingdings" pitchFamily="2" charset="2"/>
              </a:rPr>
              <a:t> mọn </a:t>
            </a:r>
            <a:r>
              <a:rPr lang="en-US" sz="2400">
                <a:solidFill>
                  <a:srgbClr val="C00000"/>
                </a:solidFill>
                <a:latin typeface="Times New Roman" pitchFamily="18" charset="0"/>
                <a:sym typeface="Wingdings" pitchFamily="2" charset="2"/>
              </a:rPr>
              <a:t>trong XH.</a:t>
            </a:r>
            <a:endParaRPr lang="en-US" sz="2400">
              <a:solidFill>
                <a:srgbClr val="C00000"/>
              </a:solidFill>
              <a:latin typeface="Times New Roman" pitchFamily="18" charset="0"/>
            </a:endParaRPr>
          </a:p>
        </p:txBody>
      </p:sp>
      <p:sp>
        <p:nvSpPr>
          <p:cNvPr id="3" name="Rectangle 2"/>
          <p:cNvSpPr>
            <a:spLocks noChangeArrowheads="1"/>
          </p:cNvSpPr>
          <p:nvPr/>
        </p:nvSpPr>
        <p:spPr bwMode="auto">
          <a:xfrm>
            <a:off x="5448300" y="5715000"/>
            <a:ext cx="3695700" cy="1200150"/>
          </a:xfrm>
          <a:prstGeom prst="rect">
            <a:avLst/>
          </a:prstGeom>
          <a:noFill/>
          <a:ln w="9525">
            <a:noFill/>
            <a:miter lim="800000"/>
            <a:headEnd/>
            <a:tailEnd/>
          </a:ln>
        </p:spPr>
        <p:txBody>
          <a:bodyPr>
            <a:spAutoFit/>
          </a:bodyPr>
          <a:lstStyle/>
          <a:p>
            <a:pPr algn="just"/>
            <a:r>
              <a:rPr lang="en-US" sz="2400" b="1">
                <a:solidFill>
                  <a:srgbClr val="C00000"/>
                </a:solidFill>
                <a:latin typeface="Times New Roman" pitchFamily="18" charset="0"/>
                <a:sym typeface="Wingdings" pitchFamily="2" charset="2"/>
              </a:rPr>
              <a:t></a:t>
            </a:r>
            <a:r>
              <a:rPr lang="en-US" sz="2400">
                <a:solidFill>
                  <a:srgbClr val="C00000"/>
                </a:solidFill>
                <a:latin typeface="Times New Roman" pitchFamily="18" charset="0"/>
                <a:sym typeface="Wingdings" pitchFamily="2" charset="2"/>
              </a:rPr>
              <a:t> </a:t>
            </a:r>
            <a:r>
              <a:rPr lang="en-US" sz="2400">
                <a:solidFill>
                  <a:srgbClr val="C00000"/>
                </a:solidFill>
                <a:latin typeface="Times New Roman" pitchFamily="18" charset="0"/>
                <a:cs typeface="Times New Roman" pitchFamily="18" charset="0"/>
                <a:sym typeface="Wingdings" pitchFamily="2" charset="2"/>
              </a:rPr>
              <a:t>G</a:t>
            </a:r>
            <a:r>
              <a:rPr lang="en-US" sz="2400">
                <a:solidFill>
                  <a:srgbClr val="C00000"/>
                </a:solidFill>
                <a:latin typeface="Times New Roman" pitchFamily="18" charset="0"/>
                <a:cs typeface="Times New Roman" pitchFamily="18" charset="0"/>
              </a:rPr>
              <a:t>ợi lên tình yêu quê hương đất nước nơi người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1"/>
      <p:bldP spid="8" grpId="0"/>
      <p:bldP spid="13"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5"/>
          <p:cNvSpPr>
            <a:spLocks noGrp="1"/>
          </p:cNvSpPr>
          <p:nvPr>
            <p:ph type="title"/>
          </p:nvPr>
        </p:nvSpPr>
        <p:spPr>
          <a:xfrm>
            <a:off x="0" y="0"/>
            <a:ext cx="4724400" cy="954088"/>
          </a:xfrm>
        </p:spPr>
        <p:txBody>
          <a:bodyPr>
            <a:spAutoFit/>
          </a:bodyPr>
          <a:lstStyle/>
          <a:p>
            <a:pPr algn="l"/>
            <a:r>
              <a:rPr lang="fr-FR" sz="2800" b="1" smtClean="0">
                <a:solidFill>
                  <a:srgbClr val="0000FF"/>
                </a:solidFill>
                <a:latin typeface="Times New Roman" pitchFamily="18" charset="0"/>
                <a:cs typeface="Times New Roman" pitchFamily="18" charset="0"/>
              </a:rPr>
              <a:t>I- </a:t>
            </a:r>
            <a:r>
              <a:rPr lang="fr-FR" sz="2800" b="1" u="sng" smtClean="0">
                <a:solidFill>
                  <a:srgbClr val="0000FF"/>
                </a:solidFill>
                <a:latin typeface="Times New Roman" pitchFamily="18" charset="0"/>
                <a:cs typeface="Times New Roman" pitchFamily="18" charset="0"/>
              </a:rPr>
              <a:t>Nhu cầu biểu cảm và văn biểu cảm</a:t>
            </a:r>
            <a:endParaRPr lang="en-US" sz="28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600994" y="3471069"/>
            <a:ext cx="6858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36867" name="TextBox 9"/>
          <p:cNvSpPr txBox="1">
            <a:spLocks noChangeArrowheads="1"/>
          </p:cNvSpPr>
          <p:nvPr/>
        </p:nvSpPr>
        <p:spPr bwMode="auto">
          <a:xfrm>
            <a:off x="0" y="1905000"/>
            <a:ext cx="4648200"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800" b="1" i="1" u="sng">
                <a:latin typeface="Times New Roman" pitchFamily="18" charset="0"/>
                <a:cs typeface="Times New Roman" pitchFamily="18" charset="0"/>
              </a:rPr>
              <a:t>a) Tìm hiểu ví dụ : (sgk/71)</a:t>
            </a:r>
          </a:p>
        </p:txBody>
      </p:sp>
      <p:sp>
        <p:nvSpPr>
          <p:cNvPr id="21" name="TextBox 20"/>
          <p:cNvSpPr txBox="1">
            <a:spLocks noChangeArrowheads="1"/>
          </p:cNvSpPr>
          <p:nvPr/>
        </p:nvSpPr>
        <p:spPr bwMode="auto">
          <a:xfrm>
            <a:off x="5029200" y="382588"/>
            <a:ext cx="4114800" cy="2170112"/>
          </a:xfrm>
          <a:prstGeom prst="rect">
            <a:avLst/>
          </a:prstGeom>
          <a:noFill/>
          <a:ln w="9525">
            <a:noFill/>
            <a:miter lim="800000"/>
            <a:headEnd/>
            <a:tailEnd/>
          </a:ln>
        </p:spPr>
        <p:txBody>
          <a:bodyPr>
            <a:spAutoFit/>
          </a:bodyPr>
          <a:lstStyle/>
          <a:p>
            <a:r>
              <a:rPr lang="en-US" sz="2700" i="1">
                <a:latin typeface="Times New Roman" pitchFamily="18" charset="0"/>
                <a:cs typeface="Times New Roman" pitchFamily="18" charset="0"/>
              </a:rPr>
              <a:t>- Khi có nhu cầu muốn biểu đạt tình cảm, cảm xúc, sự đánh giá về thế giới xung quanh cho người khác cảm nhận được. </a:t>
            </a:r>
          </a:p>
        </p:txBody>
      </p:sp>
      <p:sp>
        <p:nvSpPr>
          <p:cNvPr id="36869" name="TextBox 14"/>
          <p:cNvSpPr txBox="1">
            <a:spLocks noChangeArrowheads="1"/>
          </p:cNvSpPr>
          <p:nvPr/>
        </p:nvSpPr>
        <p:spPr bwMode="auto">
          <a:xfrm>
            <a:off x="0" y="990600"/>
            <a:ext cx="4648200" cy="954088"/>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1. Nhu cầu biểu cảm của con người:</a:t>
            </a:r>
          </a:p>
        </p:txBody>
      </p:sp>
      <p:sp>
        <p:nvSpPr>
          <p:cNvPr id="2" name="Rectangle 1"/>
          <p:cNvSpPr>
            <a:spLocks noChangeArrowheads="1"/>
          </p:cNvSpPr>
          <p:nvPr/>
        </p:nvSpPr>
        <p:spPr bwMode="auto">
          <a:xfrm>
            <a:off x="5181600" y="2568575"/>
            <a:ext cx="3309938" cy="508000"/>
          </a:xfrm>
          <a:prstGeom prst="rect">
            <a:avLst/>
          </a:prstGeom>
          <a:noFill/>
          <a:ln w="9525">
            <a:noFill/>
            <a:miter lim="800000"/>
            <a:headEnd/>
            <a:tailEnd/>
          </a:ln>
        </p:spPr>
        <p:txBody>
          <a:bodyPr wrap="none">
            <a:spAutoFit/>
          </a:bodyPr>
          <a:lstStyle/>
          <a:p>
            <a:r>
              <a:rPr lang="en-US" sz="2700" b="1">
                <a:solidFill>
                  <a:srgbClr val="0033CC"/>
                </a:solidFill>
                <a:latin typeface="Times New Roman" pitchFamily="18" charset="0"/>
                <a:cs typeface="Times New Roman" pitchFamily="18" charset="0"/>
              </a:rPr>
              <a:t>→ </a:t>
            </a:r>
            <a:r>
              <a:rPr lang="en-US" sz="2700" b="1" i="1">
                <a:solidFill>
                  <a:srgbClr val="0033CC"/>
                </a:solidFill>
                <a:latin typeface="Times New Roman" pitchFamily="18" charset="0"/>
                <a:cs typeface="Times New Roman" pitchFamily="18" charset="0"/>
              </a:rPr>
              <a:t>Văn bản biểu cảm.</a:t>
            </a:r>
          </a:p>
        </p:txBody>
      </p:sp>
      <p:sp>
        <p:nvSpPr>
          <p:cNvPr id="9" name="Rectangle 3"/>
          <p:cNvSpPr>
            <a:spLocks noGrp="1" noChangeArrowheads="1"/>
          </p:cNvSpPr>
          <p:nvPr>
            <p:ph type="body" idx="1"/>
          </p:nvPr>
        </p:nvSpPr>
        <p:spPr>
          <a:xfrm>
            <a:off x="0" y="2603500"/>
            <a:ext cx="4953000" cy="3035300"/>
          </a:xfrm>
        </p:spPr>
        <p:txBody>
          <a:bodyPr rtlCol="0">
            <a:noAutofit/>
          </a:bodyPr>
          <a:lstStyle/>
          <a:p>
            <a:pPr marL="0" indent="0" algn="just" fontAlgn="auto">
              <a:spcBef>
                <a:spcPts val="0"/>
              </a:spcBef>
              <a:spcAft>
                <a:spcPts val="0"/>
              </a:spcAft>
              <a:buFontTx/>
              <a:buNone/>
              <a:defRPr/>
            </a:pPr>
            <a:r>
              <a:rPr lang="en-US" sz="2800" b="1" dirty="0" smtClean="0">
                <a:latin typeface="Times New Roman" pitchFamily="18" charset="0"/>
                <a:sym typeface="Wingdings" pitchFamily="2" charset="2"/>
              </a:rPr>
              <a:t></a:t>
            </a:r>
            <a:r>
              <a:rPr lang="en-US" sz="2800" dirty="0" smtClean="0">
                <a:latin typeface="Times New Roman" pitchFamily="18" charset="0"/>
                <a:sym typeface="Wingdings" pitchFamily="2" charset="2"/>
              </a:rPr>
              <a:t> - </a:t>
            </a:r>
            <a:r>
              <a:rPr lang="en-US" sz="2800" b="1" i="1" dirty="0" err="1" smtClean="0">
                <a:latin typeface="Times New Roman" pitchFamily="18" charset="0"/>
                <a:sym typeface="Wingdings" pitchFamily="2" charset="2"/>
              </a:rPr>
              <a:t>Văn</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biểu</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cảm</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văn</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trữ</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tình</a:t>
            </a:r>
            <a:r>
              <a:rPr lang="en-US" sz="2800" b="1" i="1" dirty="0" smtClean="0">
                <a:latin typeface="Times New Roman" pitchFamily="18" charset="0"/>
                <a:sym typeface="Wingdings" pitchFamily="2" charset="2"/>
              </a:rPr>
              <a:t>) </a:t>
            </a:r>
            <a:r>
              <a:rPr lang="en-US" sz="2800" dirty="0" err="1" smtClean="0">
                <a:latin typeface="Times New Roman" pitchFamily="18" charset="0"/>
                <a:sym typeface="Wingdings" pitchFamily="2" charset="2"/>
              </a:rPr>
              <a:t>l</a:t>
            </a:r>
            <a:r>
              <a:rPr lang="en-US" sz="2800" dirty="0" err="1" smtClean="0">
                <a:latin typeface="Times New Roman" pitchFamily="18" charset="0"/>
              </a:rPr>
              <a:t>à</a:t>
            </a:r>
            <a:r>
              <a:rPr lang="en-US" sz="2800" dirty="0" smtClean="0">
                <a:latin typeface="Times New Roman" pitchFamily="18" charset="0"/>
              </a:rPr>
              <a:t> </a:t>
            </a:r>
            <a:r>
              <a:rPr lang="en-US" sz="2800" dirty="0" err="1" smtClean="0">
                <a:latin typeface="Times New Roman" pitchFamily="18" charset="0"/>
              </a:rPr>
              <a:t>văn</a:t>
            </a:r>
            <a:r>
              <a:rPr lang="en-US" sz="2800" dirty="0" smtClean="0">
                <a:latin typeface="Times New Roman" pitchFamily="18" charset="0"/>
              </a:rPr>
              <a:t> </a:t>
            </a:r>
            <a:r>
              <a:rPr lang="en-US" sz="2800" dirty="0" err="1" smtClean="0">
                <a:latin typeface="Times New Roman" pitchFamily="18" charset="0"/>
              </a:rPr>
              <a:t>bản</a:t>
            </a:r>
            <a:r>
              <a:rPr lang="en-US" sz="2800" dirty="0" smtClean="0">
                <a:latin typeface="Times New Roman" pitchFamily="18" charset="0"/>
              </a:rPr>
              <a:t> </a:t>
            </a:r>
            <a:r>
              <a:rPr lang="en-US" sz="2800" dirty="0" err="1" smtClean="0">
                <a:latin typeface="Times New Roman" pitchFamily="18" charset="0"/>
              </a:rPr>
              <a:t>viết</a:t>
            </a:r>
            <a:r>
              <a:rPr lang="en-US" sz="2800" dirty="0" smtClean="0">
                <a:latin typeface="Times New Roman" pitchFamily="18" charset="0"/>
              </a:rPr>
              <a:t> </a:t>
            </a:r>
            <a:r>
              <a:rPr lang="en-US" sz="2800" dirty="0" err="1" smtClean="0">
                <a:latin typeface="Times New Roman" pitchFamily="18" charset="0"/>
              </a:rPr>
              <a:t>ra</a:t>
            </a:r>
            <a:r>
              <a:rPr lang="en-US" sz="2800" dirty="0" smtClean="0">
                <a:latin typeface="Times New Roman" pitchFamily="18" charset="0"/>
              </a:rPr>
              <a:t> </a:t>
            </a:r>
            <a:r>
              <a:rPr lang="en-US" sz="2800" dirty="0" err="1" smtClean="0">
                <a:latin typeface="Times New Roman" pitchFamily="18" charset="0"/>
              </a:rPr>
              <a:t>nhằm</a:t>
            </a:r>
            <a:r>
              <a:rPr lang="en-US" sz="2800" dirty="0" smtClean="0">
                <a:latin typeface="Times New Roman" pitchFamily="18" charset="0"/>
              </a:rPr>
              <a:t> </a:t>
            </a:r>
            <a:r>
              <a:rPr lang="en-US" sz="2800" dirty="0" err="1" smtClean="0">
                <a:latin typeface="Times New Roman" pitchFamily="18" charset="0"/>
              </a:rPr>
              <a:t>biểu</a:t>
            </a:r>
            <a:r>
              <a:rPr lang="en-US" sz="2800" dirty="0" smtClean="0">
                <a:latin typeface="Times New Roman" pitchFamily="18" charset="0"/>
              </a:rPr>
              <a:t> </a:t>
            </a:r>
            <a:r>
              <a:rPr lang="en-US" sz="2800" dirty="0" err="1" smtClean="0">
                <a:latin typeface="Times New Roman" pitchFamily="18" charset="0"/>
              </a:rPr>
              <a:t>đạt</a:t>
            </a:r>
            <a:r>
              <a:rPr lang="en-US" sz="2800" dirty="0" smtClean="0">
                <a:latin typeface="Times New Roman" pitchFamily="18" charset="0"/>
              </a:rPr>
              <a:t> </a:t>
            </a:r>
            <a:r>
              <a:rPr lang="en-US" sz="2800" dirty="0" err="1" smtClean="0">
                <a:latin typeface="Times New Roman" pitchFamily="18" charset="0"/>
              </a:rPr>
              <a:t>tình</a:t>
            </a:r>
            <a:r>
              <a:rPr lang="en-US" sz="2800" dirty="0" smtClean="0">
                <a:latin typeface="Times New Roman" pitchFamily="18" charset="0"/>
              </a:rPr>
              <a:t> </a:t>
            </a:r>
            <a:r>
              <a:rPr lang="en-US" sz="2800" dirty="0" err="1" smtClean="0">
                <a:latin typeface="Times New Roman" pitchFamily="18" charset="0"/>
              </a:rPr>
              <a:t>cảm</a:t>
            </a:r>
            <a:r>
              <a:rPr lang="en-US" sz="2800" dirty="0" smtClean="0">
                <a:latin typeface="Times New Roman" pitchFamily="18" charset="0"/>
              </a:rPr>
              <a:t>, </a:t>
            </a:r>
            <a:r>
              <a:rPr lang="en-US" sz="2800" dirty="0" err="1" smtClean="0">
                <a:latin typeface="Times New Roman" pitchFamily="18" charset="0"/>
              </a:rPr>
              <a:t>cảm</a:t>
            </a:r>
            <a:r>
              <a:rPr lang="en-US" sz="2800" dirty="0" smtClean="0">
                <a:latin typeface="Times New Roman" pitchFamily="18" charset="0"/>
              </a:rPr>
              <a:t> </a:t>
            </a:r>
            <a:r>
              <a:rPr lang="en-US" sz="2800" dirty="0" err="1" smtClean="0">
                <a:latin typeface="Times New Roman" pitchFamily="18" charset="0"/>
              </a:rPr>
              <a:t>xúc</a:t>
            </a:r>
            <a:r>
              <a:rPr lang="en-US" sz="2800" dirty="0" smtClean="0">
                <a:latin typeface="Times New Roman" pitchFamily="18" charset="0"/>
              </a:rPr>
              <a:t>, </a:t>
            </a:r>
            <a:r>
              <a:rPr lang="en-US" sz="2800" dirty="0" err="1" smtClean="0">
                <a:latin typeface="Times New Roman" pitchFamily="18" charset="0"/>
              </a:rPr>
              <a:t>sự</a:t>
            </a:r>
            <a:r>
              <a:rPr lang="en-US" sz="2800" dirty="0" smtClean="0">
                <a:latin typeface="Times New Roman" pitchFamily="18" charset="0"/>
              </a:rPr>
              <a:t> </a:t>
            </a:r>
            <a:r>
              <a:rPr lang="en-US" sz="2800" dirty="0" err="1" smtClean="0">
                <a:latin typeface="Times New Roman" pitchFamily="18" charset="0"/>
              </a:rPr>
              <a:t>đánh</a:t>
            </a:r>
            <a:r>
              <a:rPr lang="en-US" sz="2800" dirty="0" smtClean="0">
                <a:latin typeface="Times New Roman" pitchFamily="18" charset="0"/>
              </a:rPr>
              <a:t> </a:t>
            </a:r>
            <a:r>
              <a:rPr lang="en-US" sz="2800" dirty="0" err="1" smtClean="0">
                <a:latin typeface="Times New Roman" pitchFamily="18" charset="0"/>
              </a:rPr>
              <a:t>giá</a:t>
            </a:r>
            <a:r>
              <a:rPr lang="en-US" sz="2800" dirty="0" smtClean="0">
                <a:latin typeface="Times New Roman" pitchFamily="18" charset="0"/>
              </a:rPr>
              <a:t> </a:t>
            </a:r>
            <a:r>
              <a:rPr lang="en-US" sz="2800" dirty="0" err="1" smtClean="0">
                <a:latin typeface="Times New Roman" pitchFamily="18" charset="0"/>
              </a:rPr>
              <a:t>của</a:t>
            </a:r>
            <a:r>
              <a:rPr lang="en-US" sz="2800" dirty="0" smtClean="0">
                <a:latin typeface="Times New Roman" pitchFamily="18" charset="0"/>
              </a:rPr>
              <a:t> con </a:t>
            </a:r>
            <a:r>
              <a:rPr lang="en-US" sz="2800" dirty="0" err="1" smtClean="0">
                <a:latin typeface="Times New Roman" pitchFamily="18" charset="0"/>
              </a:rPr>
              <a:t>người</a:t>
            </a:r>
            <a:r>
              <a:rPr lang="en-US" sz="2800" dirty="0" smtClean="0">
                <a:latin typeface="Times New Roman" pitchFamily="18" charset="0"/>
              </a:rPr>
              <a:t> </a:t>
            </a:r>
            <a:r>
              <a:rPr lang="en-US" sz="2800" dirty="0" err="1" smtClean="0">
                <a:latin typeface="Times New Roman" pitchFamily="18" charset="0"/>
              </a:rPr>
              <a:t>đối</a:t>
            </a:r>
            <a:r>
              <a:rPr lang="en-US" sz="2800" dirty="0" smtClean="0">
                <a:latin typeface="Times New Roman" pitchFamily="18" charset="0"/>
              </a:rPr>
              <a:t> </a:t>
            </a:r>
            <a:r>
              <a:rPr lang="en-US" sz="2800" dirty="0" err="1" smtClean="0">
                <a:latin typeface="Times New Roman" pitchFamily="18" charset="0"/>
              </a:rPr>
              <a:t>với</a:t>
            </a:r>
            <a:r>
              <a:rPr lang="en-US" sz="2800" dirty="0" smtClean="0">
                <a:latin typeface="Times New Roman" pitchFamily="18" charset="0"/>
              </a:rPr>
              <a:t> </a:t>
            </a:r>
            <a:r>
              <a:rPr lang="en-US" sz="2800" dirty="0" err="1" smtClean="0">
                <a:latin typeface="Times New Roman" pitchFamily="18" charset="0"/>
              </a:rPr>
              <a:t>thế</a:t>
            </a:r>
            <a:r>
              <a:rPr lang="en-US" sz="2800" dirty="0" smtClean="0">
                <a:latin typeface="Times New Roman" pitchFamily="18" charset="0"/>
              </a:rPr>
              <a:t> </a:t>
            </a:r>
            <a:r>
              <a:rPr lang="en-US" sz="2800" dirty="0" err="1" smtClean="0">
                <a:latin typeface="Times New Roman" pitchFamily="18" charset="0"/>
              </a:rPr>
              <a:t>giới</a:t>
            </a:r>
            <a:r>
              <a:rPr lang="en-US" sz="2800" dirty="0" smtClean="0">
                <a:latin typeface="Times New Roman" pitchFamily="18" charset="0"/>
              </a:rPr>
              <a:t> </a:t>
            </a:r>
            <a:r>
              <a:rPr lang="en-US" sz="2800" dirty="0" err="1" smtClean="0">
                <a:latin typeface="Times New Roman" pitchFamily="18" charset="0"/>
              </a:rPr>
              <a:t>xung</a:t>
            </a:r>
            <a:r>
              <a:rPr lang="en-US" sz="2800" dirty="0" smtClean="0">
                <a:latin typeface="Times New Roman" pitchFamily="18" charset="0"/>
              </a:rPr>
              <a:t> </a:t>
            </a:r>
            <a:r>
              <a:rPr lang="en-US" sz="2800" dirty="0" err="1" smtClean="0">
                <a:latin typeface="Times New Roman" pitchFamily="18" charset="0"/>
              </a:rPr>
              <a:t>quanh</a:t>
            </a:r>
            <a:r>
              <a:rPr lang="en-US" sz="2800" dirty="0" smtClean="0">
                <a:latin typeface="Times New Roman" pitchFamily="18" charset="0"/>
              </a:rPr>
              <a:t> </a:t>
            </a:r>
            <a:r>
              <a:rPr lang="en-US" sz="2800" dirty="0" err="1" smtClean="0">
                <a:latin typeface="Times New Roman" pitchFamily="18" charset="0"/>
              </a:rPr>
              <a:t>và</a:t>
            </a:r>
            <a:r>
              <a:rPr lang="en-US" sz="2800" dirty="0" smtClean="0">
                <a:latin typeface="Times New Roman" pitchFamily="18" charset="0"/>
              </a:rPr>
              <a:t> </a:t>
            </a:r>
            <a:r>
              <a:rPr lang="en-US" sz="2800" dirty="0" err="1" smtClean="0">
                <a:latin typeface="Times New Roman" pitchFamily="18" charset="0"/>
              </a:rPr>
              <a:t>khêu</a:t>
            </a:r>
            <a:r>
              <a:rPr lang="en-US" sz="2800" dirty="0" smtClean="0">
                <a:latin typeface="Times New Roman" pitchFamily="18" charset="0"/>
              </a:rPr>
              <a:t> </a:t>
            </a:r>
            <a:r>
              <a:rPr lang="en-US" sz="2800" dirty="0" err="1" smtClean="0">
                <a:latin typeface="Times New Roman" pitchFamily="18" charset="0"/>
              </a:rPr>
              <a:t>gợi</a:t>
            </a:r>
            <a:r>
              <a:rPr lang="en-US" sz="2800" dirty="0" smtClean="0">
                <a:latin typeface="Times New Roman" pitchFamily="18" charset="0"/>
              </a:rPr>
              <a:t> </a:t>
            </a:r>
            <a:r>
              <a:rPr lang="en-US" sz="2800" dirty="0" err="1" smtClean="0">
                <a:latin typeface="Times New Roman" pitchFamily="18" charset="0"/>
              </a:rPr>
              <a:t>lòng</a:t>
            </a:r>
            <a:r>
              <a:rPr lang="en-US" sz="2800" dirty="0" smtClean="0">
                <a:latin typeface="Times New Roman" pitchFamily="18" charset="0"/>
              </a:rPr>
              <a:t> </a:t>
            </a:r>
            <a:r>
              <a:rPr lang="en-US" sz="2800" dirty="0" err="1" smtClean="0">
                <a:latin typeface="Times New Roman" pitchFamily="18" charset="0"/>
              </a:rPr>
              <a:t>đồng</a:t>
            </a:r>
            <a:r>
              <a:rPr lang="en-US" sz="2800" dirty="0" smtClean="0">
                <a:latin typeface="Times New Roman" pitchFamily="18" charset="0"/>
              </a:rPr>
              <a:t> </a:t>
            </a:r>
            <a:r>
              <a:rPr lang="en-US" sz="2800" dirty="0" err="1" smtClean="0">
                <a:latin typeface="Times New Roman" pitchFamily="18" charset="0"/>
              </a:rPr>
              <a:t>cảm</a:t>
            </a:r>
            <a:r>
              <a:rPr lang="en-US" sz="2800" dirty="0" smtClean="0">
                <a:latin typeface="Times New Roman" pitchFamily="18" charset="0"/>
              </a:rPr>
              <a:t> </a:t>
            </a:r>
            <a:r>
              <a:rPr lang="en-US" sz="2800" dirty="0" err="1" smtClean="0">
                <a:latin typeface="Times New Roman" pitchFamily="18" charset="0"/>
              </a:rPr>
              <a:t>nơi</a:t>
            </a:r>
            <a:r>
              <a:rPr lang="en-US" sz="2800" dirty="0" smtClean="0">
                <a:latin typeface="Times New Roman" pitchFamily="18" charset="0"/>
              </a:rPr>
              <a:t> </a:t>
            </a:r>
            <a:r>
              <a:rPr lang="en-US" sz="2800" dirty="0" err="1" smtClean="0">
                <a:latin typeface="Times New Roman" pitchFamily="18" charset="0"/>
              </a:rPr>
              <a:t>người</a:t>
            </a:r>
            <a:r>
              <a:rPr lang="en-US" sz="2800" dirty="0" smtClean="0">
                <a:latin typeface="Times New Roman" pitchFamily="18" charset="0"/>
              </a:rPr>
              <a:t> </a:t>
            </a:r>
            <a:r>
              <a:rPr lang="en-US" sz="2800" dirty="0" err="1" smtClean="0">
                <a:latin typeface="Times New Roman" pitchFamily="18" charset="0"/>
              </a:rPr>
              <a:t>đọc</a:t>
            </a:r>
            <a:r>
              <a:rPr lang="en-US" sz="2800" dirty="0" smtClean="0">
                <a:latin typeface="Times New Roman" pitchFamily="18" charset="0"/>
              </a:rPr>
              <a:t>.</a:t>
            </a:r>
          </a:p>
          <a:p>
            <a:pPr algn="just" fontAlgn="auto">
              <a:spcAft>
                <a:spcPts val="0"/>
              </a:spcAft>
              <a:buFontTx/>
              <a:buNone/>
              <a:defRPr/>
            </a:pPr>
            <a:endParaRPr lang="en-US" sz="2800" dirty="0" smtClean="0">
              <a:latin typeface="Times New Roman"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4"/>
          <p:cNvPicPr>
            <a:picLocks noGrp="1" noChangeAspect="1"/>
          </p:cNvPicPr>
          <p:nvPr>
            <p:ph sz="half" idx="4294967295"/>
          </p:nvPr>
        </p:nvPicPr>
        <p:blipFill>
          <a:blip r:embed="rId2"/>
          <a:srcRect/>
          <a:stretch>
            <a:fillRect/>
          </a:stretch>
        </p:blipFill>
        <p:spPr>
          <a:xfrm>
            <a:off x="4695825" y="0"/>
            <a:ext cx="4143375" cy="3200400"/>
          </a:xfrm>
        </p:spPr>
      </p:pic>
      <p:pic>
        <p:nvPicPr>
          <p:cNvPr id="37890" name="Picture 4" descr="C:\Users\Admin\Documents\Q8ebGpH6large.jpg"/>
          <p:cNvPicPr>
            <a:picLocks noChangeAspect="1" noChangeArrowheads="1"/>
          </p:cNvPicPr>
          <p:nvPr/>
        </p:nvPicPr>
        <p:blipFill>
          <a:blip r:embed="rId3"/>
          <a:srcRect/>
          <a:stretch>
            <a:fillRect/>
          </a:stretch>
        </p:blipFill>
        <p:spPr bwMode="auto">
          <a:xfrm>
            <a:off x="4572000" y="3352800"/>
            <a:ext cx="4572000" cy="3225800"/>
          </a:xfrm>
          <a:prstGeom prst="rect">
            <a:avLst/>
          </a:prstGeom>
          <a:noFill/>
          <a:ln w="9525">
            <a:noFill/>
            <a:miter lim="800000"/>
            <a:headEnd/>
            <a:tailEnd/>
          </a:ln>
        </p:spPr>
      </p:pic>
      <p:pic>
        <p:nvPicPr>
          <p:cNvPr id="37891" name="Picture 7" descr="C:\Users\Admin\Documents\nguyen-tuan-va-tuy-but-song-da.jpg"/>
          <p:cNvPicPr>
            <a:picLocks noChangeAspect="1" noChangeArrowheads="1"/>
          </p:cNvPicPr>
          <p:nvPr/>
        </p:nvPicPr>
        <p:blipFill>
          <a:blip r:embed="rId4"/>
          <a:srcRect/>
          <a:stretch>
            <a:fillRect/>
          </a:stretch>
        </p:blipFill>
        <p:spPr bwMode="auto">
          <a:xfrm>
            <a:off x="25400" y="3352800"/>
            <a:ext cx="4318000" cy="3505200"/>
          </a:xfrm>
          <a:prstGeom prst="rect">
            <a:avLst/>
          </a:prstGeom>
          <a:noFill/>
          <a:ln w="9525">
            <a:noFill/>
            <a:miter lim="800000"/>
            <a:headEnd/>
            <a:tailEnd/>
          </a:ln>
        </p:spPr>
      </p:pic>
      <p:pic>
        <p:nvPicPr>
          <p:cNvPr id="37892" name="Picture 2"/>
          <p:cNvPicPr>
            <a:picLocks noChangeAspect="1" noChangeArrowheads="1"/>
          </p:cNvPicPr>
          <p:nvPr/>
        </p:nvPicPr>
        <p:blipFill>
          <a:blip r:embed="rId5"/>
          <a:srcRect/>
          <a:stretch>
            <a:fillRect/>
          </a:stretch>
        </p:blipFill>
        <p:spPr bwMode="auto">
          <a:xfrm>
            <a:off x="25400" y="0"/>
            <a:ext cx="4318000" cy="3200400"/>
          </a:xfrm>
          <a:prstGeom prst="rect">
            <a:avLst/>
          </a:prstGeom>
          <a:noFill/>
          <a:ln w="9525">
            <a:noFill/>
            <a:miter lim="800000"/>
            <a:headEnd/>
            <a:tailEnd/>
          </a:ln>
        </p:spPr>
      </p:pic>
      <p:cxnSp>
        <p:nvCxnSpPr>
          <p:cNvPr id="3" name="Straight Connector 2"/>
          <p:cNvCxnSpPr/>
          <p:nvPr/>
        </p:nvCxnSpPr>
        <p:spPr>
          <a:xfrm>
            <a:off x="4572000" y="0"/>
            <a:ext cx="0" cy="678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276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5"/>
          <p:cNvSpPr>
            <a:spLocks noGrp="1"/>
          </p:cNvSpPr>
          <p:nvPr>
            <p:ph type="title"/>
          </p:nvPr>
        </p:nvSpPr>
        <p:spPr>
          <a:xfrm>
            <a:off x="0" y="0"/>
            <a:ext cx="4724400" cy="954088"/>
          </a:xfrm>
        </p:spPr>
        <p:txBody>
          <a:bodyPr>
            <a:spAutoFit/>
          </a:bodyPr>
          <a:lstStyle/>
          <a:p>
            <a:pPr algn="l"/>
            <a:r>
              <a:rPr lang="fr-FR" sz="2800" b="1" smtClean="0">
                <a:solidFill>
                  <a:srgbClr val="0000FF"/>
                </a:solidFill>
                <a:latin typeface="Times New Roman" pitchFamily="18" charset="0"/>
                <a:cs typeface="Times New Roman" pitchFamily="18" charset="0"/>
              </a:rPr>
              <a:t>I- </a:t>
            </a:r>
            <a:r>
              <a:rPr lang="fr-FR" sz="2800" b="1" u="sng" smtClean="0">
                <a:solidFill>
                  <a:srgbClr val="0000FF"/>
                </a:solidFill>
                <a:latin typeface="Times New Roman" pitchFamily="18" charset="0"/>
                <a:cs typeface="Times New Roman" pitchFamily="18" charset="0"/>
              </a:rPr>
              <a:t>Nhu cầu biểu cảm và văn biểu cảm</a:t>
            </a:r>
            <a:endParaRPr lang="en-US" sz="28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981994" y="3580606"/>
            <a:ext cx="6858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38915" name="TextBox 9"/>
          <p:cNvSpPr txBox="1">
            <a:spLocks noChangeArrowheads="1"/>
          </p:cNvSpPr>
          <p:nvPr/>
        </p:nvSpPr>
        <p:spPr bwMode="auto">
          <a:xfrm>
            <a:off x="228600" y="1457325"/>
            <a:ext cx="4648200"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800" b="1" i="1" u="sng">
                <a:solidFill>
                  <a:srgbClr val="000000"/>
                </a:solidFill>
                <a:latin typeface="Times New Roman" pitchFamily="18" charset="0"/>
                <a:cs typeface="Times New Roman" pitchFamily="18" charset="0"/>
              </a:rPr>
              <a:t>a) Tìm hiểu ví dụ : (sgk/71)</a:t>
            </a:r>
          </a:p>
        </p:txBody>
      </p:sp>
      <p:sp>
        <p:nvSpPr>
          <p:cNvPr id="38916" name="TextBox 14"/>
          <p:cNvSpPr txBox="1">
            <a:spLocks noChangeArrowheads="1"/>
          </p:cNvSpPr>
          <p:nvPr/>
        </p:nvSpPr>
        <p:spPr bwMode="auto">
          <a:xfrm>
            <a:off x="0" y="952500"/>
            <a:ext cx="5410200" cy="476250"/>
          </a:xfrm>
          <a:prstGeom prst="rect">
            <a:avLst/>
          </a:prstGeom>
          <a:noFill/>
          <a:ln w="9525">
            <a:noFill/>
            <a:miter lim="800000"/>
            <a:headEnd/>
            <a:tailEnd/>
          </a:ln>
        </p:spPr>
        <p:txBody>
          <a:bodyPr>
            <a:spAutoFit/>
          </a:bodyPr>
          <a:lstStyle/>
          <a:p>
            <a:r>
              <a:rPr lang="en-US" sz="2500" b="1" i="1">
                <a:solidFill>
                  <a:srgbClr val="0000FF"/>
                </a:solidFill>
                <a:latin typeface="Times New Roman" pitchFamily="18" charset="0"/>
                <a:cs typeface="Times New Roman" pitchFamily="18" charset="0"/>
              </a:rPr>
              <a:t>     1. Nhu cầu biểu cảm của con người:</a:t>
            </a:r>
          </a:p>
        </p:txBody>
      </p:sp>
      <p:sp>
        <p:nvSpPr>
          <p:cNvPr id="9" name="Rectangle 3"/>
          <p:cNvSpPr>
            <a:spLocks noGrp="1" noChangeArrowheads="1"/>
          </p:cNvSpPr>
          <p:nvPr>
            <p:ph type="body" idx="1"/>
          </p:nvPr>
        </p:nvSpPr>
        <p:spPr>
          <a:xfrm>
            <a:off x="22225" y="1981200"/>
            <a:ext cx="5410200" cy="1739900"/>
          </a:xfrm>
        </p:spPr>
        <p:txBody>
          <a:bodyPr rtlCol="0">
            <a:noAutofit/>
          </a:bodyPr>
          <a:lstStyle/>
          <a:p>
            <a:pPr marL="0" indent="0" fontAlgn="auto">
              <a:spcBef>
                <a:spcPts val="0"/>
              </a:spcBef>
              <a:spcAft>
                <a:spcPts val="0"/>
              </a:spcAft>
              <a:buFontTx/>
              <a:buNone/>
              <a:defRPr/>
            </a:pPr>
            <a:r>
              <a:rPr lang="en-US" sz="2800" b="1" dirty="0" smtClean="0">
                <a:latin typeface="Times New Roman" pitchFamily="18" charset="0"/>
                <a:sym typeface="Wingdings" pitchFamily="2" charset="2"/>
              </a:rPr>
              <a:t></a:t>
            </a:r>
            <a:r>
              <a:rPr lang="en-US" sz="2800" dirty="0" smtClean="0">
                <a:latin typeface="Times New Roman" pitchFamily="18" charset="0"/>
                <a:sym typeface="Wingdings" pitchFamily="2" charset="2"/>
              </a:rPr>
              <a:t> - </a:t>
            </a:r>
            <a:r>
              <a:rPr lang="en-US" sz="2400" b="1" i="1" dirty="0" err="1" smtClean="0">
                <a:latin typeface="Times New Roman" pitchFamily="18" charset="0"/>
                <a:sym typeface="Wingdings" pitchFamily="2" charset="2"/>
              </a:rPr>
              <a:t>Văn</a:t>
            </a:r>
            <a:r>
              <a:rPr lang="en-US" sz="2400" b="1" i="1" dirty="0" smtClean="0">
                <a:latin typeface="Times New Roman" pitchFamily="18" charset="0"/>
                <a:sym typeface="Wingdings" pitchFamily="2" charset="2"/>
              </a:rPr>
              <a:t> </a:t>
            </a:r>
            <a:r>
              <a:rPr lang="en-US" sz="2400" b="1" i="1" dirty="0" err="1" smtClean="0">
                <a:latin typeface="Times New Roman" pitchFamily="18" charset="0"/>
                <a:sym typeface="Wingdings" pitchFamily="2" charset="2"/>
              </a:rPr>
              <a:t>biểu</a:t>
            </a:r>
            <a:r>
              <a:rPr lang="en-US" sz="2400" b="1" i="1" dirty="0" smtClean="0">
                <a:latin typeface="Times New Roman" pitchFamily="18" charset="0"/>
                <a:sym typeface="Wingdings" pitchFamily="2" charset="2"/>
              </a:rPr>
              <a:t> </a:t>
            </a:r>
            <a:r>
              <a:rPr lang="en-US" sz="2400" b="1" i="1" dirty="0" err="1" smtClean="0">
                <a:latin typeface="Times New Roman" pitchFamily="18" charset="0"/>
                <a:sym typeface="Wingdings" pitchFamily="2" charset="2"/>
              </a:rPr>
              <a:t>cảm</a:t>
            </a:r>
            <a:r>
              <a:rPr lang="en-US" sz="2400" b="1" i="1" dirty="0" smtClean="0">
                <a:latin typeface="Times New Roman" pitchFamily="18" charset="0"/>
                <a:sym typeface="Wingdings" pitchFamily="2" charset="2"/>
              </a:rPr>
              <a:t> </a:t>
            </a:r>
            <a:r>
              <a:rPr lang="en-US" sz="2400" dirty="0" err="1" smtClean="0">
                <a:latin typeface="Times New Roman" pitchFamily="18" charset="0"/>
                <a:sym typeface="Wingdings" pitchFamily="2" charset="2"/>
              </a:rPr>
              <a:t>l</a:t>
            </a:r>
            <a:r>
              <a:rPr lang="en-US" sz="2400" dirty="0" err="1" smtClean="0">
                <a:latin typeface="Times New Roman" pitchFamily="18" charset="0"/>
              </a:rPr>
              <a:t>à</a:t>
            </a:r>
            <a:r>
              <a:rPr lang="en-US" sz="2400" dirty="0" smtClean="0">
                <a:latin typeface="Times New Roman" pitchFamily="18" charset="0"/>
              </a:rPr>
              <a:t> </a:t>
            </a:r>
            <a:r>
              <a:rPr lang="en-US" sz="2400" dirty="0" err="1" smtClean="0">
                <a:latin typeface="Times New Roman" pitchFamily="18" charset="0"/>
              </a:rPr>
              <a:t>văn</a:t>
            </a:r>
            <a:r>
              <a:rPr lang="en-US" sz="2400" dirty="0" smtClean="0">
                <a:latin typeface="Times New Roman" pitchFamily="18" charset="0"/>
              </a:rPr>
              <a:t> </a:t>
            </a:r>
            <a:r>
              <a:rPr lang="en-US" sz="2400" dirty="0" err="1" smtClean="0">
                <a:latin typeface="Times New Roman" pitchFamily="18" charset="0"/>
              </a:rPr>
              <a:t>bản</a:t>
            </a:r>
            <a:r>
              <a:rPr lang="en-US" sz="2400" dirty="0" smtClean="0">
                <a:latin typeface="Times New Roman" pitchFamily="18" charset="0"/>
              </a:rPr>
              <a:t> </a:t>
            </a:r>
            <a:r>
              <a:rPr lang="en-US" sz="2400" dirty="0" err="1" smtClean="0">
                <a:latin typeface="Times New Roman" pitchFamily="18" charset="0"/>
              </a:rPr>
              <a:t>viết</a:t>
            </a:r>
            <a:r>
              <a:rPr lang="en-US" sz="2400" dirty="0" smtClean="0">
                <a:latin typeface="Times New Roman" pitchFamily="18" charset="0"/>
              </a:rPr>
              <a:t> </a:t>
            </a:r>
            <a:r>
              <a:rPr lang="en-US" sz="2400" dirty="0" err="1" smtClean="0">
                <a:latin typeface="Times New Roman" pitchFamily="18" charset="0"/>
              </a:rPr>
              <a:t>ra</a:t>
            </a:r>
            <a:r>
              <a:rPr lang="en-US" sz="2400" dirty="0" smtClean="0">
                <a:latin typeface="Times New Roman" pitchFamily="18" charset="0"/>
              </a:rPr>
              <a:t> </a:t>
            </a:r>
            <a:r>
              <a:rPr lang="en-US" sz="2400" dirty="0" err="1" smtClean="0">
                <a:latin typeface="Times New Roman" pitchFamily="18" charset="0"/>
              </a:rPr>
              <a:t>nhằm</a:t>
            </a:r>
            <a:r>
              <a:rPr lang="en-US" sz="2400" dirty="0" smtClean="0">
                <a:latin typeface="Times New Roman" pitchFamily="18" charset="0"/>
              </a:rPr>
              <a:t> </a:t>
            </a:r>
            <a:r>
              <a:rPr lang="en-US" sz="2400" dirty="0" err="1" smtClean="0">
                <a:latin typeface="Times New Roman" pitchFamily="18" charset="0"/>
              </a:rPr>
              <a:t>biểu</a:t>
            </a:r>
            <a:r>
              <a:rPr lang="en-US" sz="2400" dirty="0" smtClean="0">
                <a:latin typeface="Times New Roman" pitchFamily="18" charset="0"/>
              </a:rPr>
              <a:t> </a:t>
            </a:r>
            <a:r>
              <a:rPr lang="en-US" sz="2400" dirty="0" err="1" smtClean="0">
                <a:latin typeface="Times New Roman" pitchFamily="18" charset="0"/>
              </a:rPr>
              <a:t>đạt</a:t>
            </a:r>
            <a:r>
              <a:rPr lang="en-US" sz="2400" dirty="0" smtClean="0">
                <a:latin typeface="Times New Roman" pitchFamily="18" charset="0"/>
              </a:rPr>
              <a:t> </a:t>
            </a:r>
            <a:r>
              <a:rPr lang="en-US" sz="2400" dirty="0" err="1" smtClean="0">
                <a:latin typeface="Times New Roman" pitchFamily="18" charset="0"/>
              </a:rPr>
              <a:t>tình</a:t>
            </a:r>
            <a:r>
              <a:rPr lang="en-US" sz="2400" dirty="0" smtClean="0">
                <a:latin typeface="Times New Roman" pitchFamily="18" charset="0"/>
              </a:rPr>
              <a:t> </a:t>
            </a:r>
            <a:r>
              <a:rPr lang="en-US" sz="2400" dirty="0" err="1" smtClean="0">
                <a:latin typeface="Times New Roman" pitchFamily="18" charset="0"/>
              </a:rPr>
              <a:t>cảm</a:t>
            </a:r>
            <a:r>
              <a:rPr lang="en-US" sz="2400" dirty="0" smtClean="0">
                <a:latin typeface="Times New Roman" pitchFamily="18" charset="0"/>
              </a:rPr>
              <a:t>, </a:t>
            </a:r>
            <a:r>
              <a:rPr lang="en-US" sz="2400" dirty="0" err="1" smtClean="0">
                <a:latin typeface="Times New Roman" pitchFamily="18" charset="0"/>
              </a:rPr>
              <a:t>cảm</a:t>
            </a:r>
            <a:r>
              <a:rPr lang="en-US" sz="2400" dirty="0" smtClean="0">
                <a:latin typeface="Times New Roman" pitchFamily="18" charset="0"/>
              </a:rPr>
              <a:t> </a:t>
            </a:r>
            <a:r>
              <a:rPr lang="en-US" sz="2400" dirty="0" err="1" smtClean="0">
                <a:latin typeface="Times New Roman" pitchFamily="18" charset="0"/>
              </a:rPr>
              <a:t>xúc</a:t>
            </a:r>
            <a:r>
              <a:rPr lang="en-US" sz="2400" dirty="0" smtClean="0">
                <a:latin typeface="Times New Roman" pitchFamily="18" charset="0"/>
              </a:rPr>
              <a:t>, </a:t>
            </a:r>
            <a:r>
              <a:rPr lang="en-US" sz="2400" dirty="0" err="1" smtClean="0">
                <a:latin typeface="Times New Roman" pitchFamily="18" charset="0"/>
              </a:rPr>
              <a:t>sự</a:t>
            </a:r>
            <a:r>
              <a:rPr lang="en-US" sz="2400" dirty="0" smtClean="0">
                <a:latin typeface="Times New Roman" pitchFamily="18" charset="0"/>
              </a:rPr>
              <a:t> </a:t>
            </a:r>
            <a:r>
              <a:rPr lang="en-US" sz="2400" dirty="0" err="1" smtClean="0">
                <a:latin typeface="Times New Roman" pitchFamily="18" charset="0"/>
              </a:rPr>
              <a:t>đánh</a:t>
            </a:r>
            <a:r>
              <a:rPr lang="en-US" sz="2400" dirty="0" smtClean="0">
                <a:latin typeface="Times New Roman" pitchFamily="18" charset="0"/>
              </a:rPr>
              <a:t> </a:t>
            </a:r>
            <a:r>
              <a:rPr lang="en-US" sz="2400" dirty="0" err="1" smtClean="0">
                <a:latin typeface="Times New Roman" pitchFamily="18" charset="0"/>
              </a:rPr>
              <a:t>giá</a:t>
            </a:r>
            <a:r>
              <a:rPr lang="en-US" sz="2400" dirty="0" smtClean="0">
                <a:latin typeface="Times New Roman" pitchFamily="18" charset="0"/>
              </a:rPr>
              <a:t> </a:t>
            </a:r>
            <a:r>
              <a:rPr lang="en-US" sz="2400" dirty="0" err="1" smtClean="0">
                <a:latin typeface="Times New Roman" pitchFamily="18" charset="0"/>
              </a:rPr>
              <a:t>của</a:t>
            </a:r>
            <a:r>
              <a:rPr lang="en-US" sz="2400" dirty="0" smtClean="0">
                <a:latin typeface="Times New Roman" pitchFamily="18" charset="0"/>
              </a:rPr>
              <a:t> con </a:t>
            </a:r>
            <a:r>
              <a:rPr lang="en-US" sz="2400" dirty="0" err="1" smtClean="0">
                <a:latin typeface="Times New Roman" pitchFamily="18" charset="0"/>
              </a:rPr>
              <a:t>người</a:t>
            </a:r>
            <a:r>
              <a:rPr lang="en-US" sz="2400" dirty="0" smtClean="0">
                <a:latin typeface="Times New Roman" pitchFamily="18" charset="0"/>
              </a:rPr>
              <a:t> </a:t>
            </a:r>
            <a:r>
              <a:rPr lang="en-US" sz="2400" dirty="0" err="1" smtClean="0">
                <a:latin typeface="Times New Roman" pitchFamily="18" charset="0"/>
              </a:rPr>
              <a:t>đối</a:t>
            </a:r>
            <a:r>
              <a:rPr lang="en-US" sz="2400" dirty="0" smtClean="0">
                <a:latin typeface="Times New Roman" pitchFamily="18" charset="0"/>
              </a:rPr>
              <a:t> </a:t>
            </a:r>
            <a:r>
              <a:rPr lang="en-US" sz="2400" dirty="0" err="1" smtClean="0">
                <a:latin typeface="Times New Roman" pitchFamily="18" charset="0"/>
              </a:rPr>
              <a:t>với</a:t>
            </a:r>
            <a:r>
              <a:rPr lang="en-US" sz="2400" dirty="0" smtClean="0">
                <a:latin typeface="Times New Roman" pitchFamily="18" charset="0"/>
              </a:rPr>
              <a:t> </a:t>
            </a:r>
            <a:r>
              <a:rPr lang="en-US" sz="2400" dirty="0" err="1" smtClean="0">
                <a:latin typeface="Times New Roman" pitchFamily="18" charset="0"/>
              </a:rPr>
              <a:t>thế</a:t>
            </a:r>
            <a:r>
              <a:rPr lang="en-US" sz="2400" dirty="0" smtClean="0">
                <a:latin typeface="Times New Roman" pitchFamily="18" charset="0"/>
              </a:rPr>
              <a:t> </a:t>
            </a:r>
            <a:r>
              <a:rPr lang="en-US" sz="2400" dirty="0" err="1" smtClean="0">
                <a:latin typeface="Times New Roman" pitchFamily="18" charset="0"/>
              </a:rPr>
              <a:t>giới</a:t>
            </a:r>
            <a:r>
              <a:rPr lang="en-US" sz="2400" dirty="0" smtClean="0">
                <a:latin typeface="Times New Roman" pitchFamily="18" charset="0"/>
              </a:rPr>
              <a:t> </a:t>
            </a:r>
            <a:r>
              <a:rPr lang="en-US" sz="2400" dirty="0" err="1" smtClean="0">
                <a:latin typeface="Times New Roman" pitchFamily="18" charset="0"/>
              </a:rPr>
              <a:t>xung</a:t>
            </a:r>
            <a:r>
              <a:rPr lang="en-US" sz="2400" dirty="0" smtClean="0">
                <a:latin typeface="Times New Roman" pitchFamily="18" charset="0"/>
              </a:rPr>
              <a:t> </a:t>
            </a:r>
            <a:r>
              <a:rPr lang="en-US" sz="2400" dirty="0" err="1" smtClean="0">
                <a:latin typeface="Times New Roman" pitchFamily="18" charset="0"/>
              </a:rPr>
              <a:t>quanh</a:t>
            </a:r>
            <a:r>
              <a:rPr lang="en-US" sz="2400" dirty="0" smtClean="0">
                <a:latin typeface="Times New Roman" pitchFamily="18" charset="0"/>
              </a:rPr>
              <a:t> </a:t>
            </a:r>
            <a:r>
              <a:rPr lang="en-US" sz="2400" dirty="0" err="1" smtClean="0">
                <a:latin typeface="Times New Roman" pitchFamily="18" charset="0"/>
              </a:rPr>
              <a:t>và</a:t>
            </a:r>
            <a:r>
              <a:rPr lang="en-US" sz="2400" dirty="0" smtClean="0">
                <a:latin typeface="Times New Roman" pitchFamily="18" charset="0"/>
              </a:rPr>
              <a:t> </a:t>
            </a:r>
            <a:r>
              <a:rPr lang="en-US" sz="2400" dirty="0" err="1" smtClean="0">
                <a:latin typeface="Times New Roman" pitchFamily="18" charset="0"/>
              </a:rPr>
              <a:t>khêu</a:t>
            </a:r>
            <a:r>
              <a:rPr lang="en-US" sz="2400" dirty="0" smtClean="0">
                <a:latin typeface="Times New Roman" pitchFamily="18" charset="0"/>
              </a:rPr>
              <a:t> </a:t>
            </a:r>
            <a:r>
              <a:rPr lang="en-US" sz="2400" dirty="0" err="1" smtClean="0">
                <a:latin typeface="Times New Roman" pitchFamily="18" charset="0"/>
              </a:rPr>
              <a:t>gợi</a:t>
            </a:r>
            <a:r>
              <a:rPr lang="en-US" sz="2400" dirty="0" smtClean="0">
                <a:latin typeface="Times New Roman" pitchFamily="18" charset="0"/>
              </a:rPr>
              <a:t> </a:t>
            </a:r>
            <a:r>
              <a:rPr lang="en-US" sz="2400" dirty="0" err="1" smtClean="0">
                <a:latin typeface="Times New Roman" pitchFamily="18" charset="0"/>
              </a:rPr>
              <a:t>lòng</a:t>
            </a:r>
            <a:r>
              <a:rPr lang="en-US" sz="2400" dirty="0" smtClean="0">
                <a:latin typeface="Times New Roman" pitchFamily="18" charset="0"/>
              </a:rPr>
              <a:t> </a:t>
            </a:r>
            <a:r>
              <a:rPr lang="en-US" sz="2400" dirty="0" err="1" smtClean="0">
                <a:latin typeface="Times New Roman" pitchFamily="18" charset="0"/>
              </a:rPr>
              <a:t>đồng</a:t>
            </a:r>
            <a:r>
              <a:rPr lang="en-US" sz="2400" dirty="0" smtClean="0">
                <a:latin typeface="Times New Roman" pitchFamily="18" charset="0"/>
              </a:rPr>
              <a:t> </a:t>
            </a:r>
            <a:r>
              <a:rPr lang="en-US" sz="2400" dirty="0" err="1" smtClean="0">
                <a:latin typeface="Times New Roman" pitchFamily="18" charset="0"/>
              </a:rPr>
              <a:t>cảm</a:t>
            </a:r>
            <a:r>
              <a:rPr lang="en-US" sz="2400" dirty="0" smtClean="0">
                <a:latin typeface="Times New Roman" pitchFamily="18" charset="0"/>
              </a:rPr>
              <a:t> </a:t>
            </a:r>
            <a:r>
              <a:rPr lang="en-US" sz="2400" dirty="0" err="1" smtClean="0">
                <a:latin typeface="Times New Roman" pitchFamily="18" charset="0"/>
              </a:rPr>
              <a:t>nơi</a:t>
            </a:r>
            <a:r>
              <a:rPr lang="en-US" sz="2400" dirty="0" smtClean="0">
                <a:latin typeface="Times New Roman" pitchFamily="18" charset="0"/>
              </a:rPr>
              <a:t> </a:t>
            </a:r>
            <a:r>
              <a:rPr lang="en-US" sz="2400" dirty="0" err="1" smtClean="0">
                <a:latin typeface="Times New Roman" pitchFamily="18" charset="0"/>
              </a:rPr>
              <a:t>người</a:t>
            </a:r>
            <a:r>
              <a:rPr lang="en-US" sz="2400" dirty="0" smtClean="0">
                <a:latin typeface="Times New Roman" pitchFamily="18" charset="0"/>
              </a:rPr>
              <a:t> </a:t>
            </a:r>
            <a:r>
              <a:rPr lang="en-US" sz="2400" dirty="0" err="1" smtClean="0">
                <a:latin typeface="Times New Roman" pitchFamily="18" charset="0"/>
              </a:rPr>
              <a:t>đọc</a:t>
            </a:r>
            <a:r>
              <a:rPr lang="en-US" sz="2400" dirty="0" smtClean="0">
                <a:latin typeface="Times New Roman" pitchFamily="18" charset="0"/>
              </a:rPr>
              <a:t>.</a:t>
            </a:r>
          </a:p>
          <a:p>
            <a:pPr algn="just" fontAlgn="auto">
              <a:spcAft>
                <a:spcPts val="0"/>
              </a:spcAft>
              <a:buFontTx/>
              <a:buNone/>
              <a:defRPr/>
            </a:pPr>
            <a:endParaRPr lang="en-US" sz="2800" dirty="0" smtClean="0">
              <a:latin typeface="Times New Roman" pitchFamily="18" charset="0"/>
            </a:endParaRPr>
          </a:p>
        </p:txBody>
      </p:sp>
      <p:sp>
        <p:nvSpPr>
          <p:cNvPr id="11" name="TextBox 10"/>
          <p:cNvSpPr txBox="1">
            <a:spLocks noChangeArrowheads="1"/>
          </p:cNvSpPr>
          <p:nvPr/>
        </p:nvSpPr>
        <p:spPr bwMode="auto">
          <a:xfrm>
            <a:off x="0" y="3905250"/>
            <a:ext cx="5411788" cy="1200150"/>
          </a:xfrm>
          <a:prstGeom prst="rect">
            <a:avLst/>
          </a:prstGeom>
          <a:noFill/>
          <a:ln w="9525">
            <a:noFill/>
            <a:miter lim="800000"/>
            <a:headEnd/>
            <a:tailEnd/>
          </a:ln>
        </p:spPr>
        <p:txBody>
          <a:bodyPr>
            <a:spAutoFit/>
          </a:bodyPr>
          <a:lstStyle/>
          <a:p>
            <a:r>
              <a:rPr lang="en-US" sz="2400" b="1">
                <a:latin typeface="Times New Roman" pitchFamily="18" charset="0"/>
                <a:sym typeface="Wingdings" pitchFamily="2" charset="2"/>
              </a:rPr>
              <a:t></a:t>
            </a:r>
            <a:r>
              <a:rPr lang="en-US" sz="2400">
                <a:latin typeface="Times New Roman" pitchFamily="18" charset="0"/>
                <a:sym typeface="Wingdings" pitchFamily="2" charset="2"/>
              </a:rPr>
              <a:t> </a:t>
            </a:r>
            <a:r>
              <a:rPr lang="en-US" sz="2400">
                <a:latin typeface="Times New Roman" pitchFamily="18" charset="0"/>
                <a:cs typeface="Times New Roman" pitchFamily="18" charset="0"/>
              </a:rPr>
              <a:t>- </a:t>
            </a:r>
            <a:r>
              <a:rPr lang="en-US" sz="2400" b="1" i="1">
                <a:latin typeface="Times New Roman" pitchFamily="18" charset="0"/>
                <a:cs typeface="Times New Roman" pitchFamily="18" charset="0"/>
              </a:rPr>
              <a:t>Văn biểu cảm </a:t>
            </a:r>
            <a:r>
              <a:rPr lang="en-US" sz="2400">
                <a:latin typeface="Times New Roman" pitchFamily="18" charset="0"/>
                <a:cs typeface="Times New Roman" pitchFamily="18" charset="0"/>
              </a:rPr>
              <a:t>gồm các thể loại văn học như thơ trữ tình, ca dao trữ tình, tùy bút, những bức thư, …</a:t>
            </a:r>
          </a:p>
        </p:txBody>
      </p:sp>
      <p:sp>
        <p:nvSpPr>
          <p:cNvPr id="12" name="TextBox 11"/>
          <p:cNvSpPr txBox="1">
            <a:spLocks noChangeArrowheads="1"/>
          </p:cNvSpPr>
          <p:nvPr/>
        </p:nvSpPr>
        <p:spPr bwMode="auto">
          <a:xfrm>
            <a:off x="381000" y="5270500"/>
            <a:ext cx="4648200" cy="508000"/>
          </a:xfrm>
          <a:prstGeom prst="rect">
            <a:avLst/>
          </a:prstGeom>
          <a:noFill/>
          <a:ln w="9525">
            <a:noFill/>
            <a:miter lim="800000"/>
            <a:headEnd/>
            <a:tailEnd/>
          </a:ln>
        </p:spPr>
        <p:txBody>
          <a:bodyPr>
            <a:spAutoFit/>
          </a:bodyPr>
          <a:lstStyle/>
          <a:p>
            <a:r>
              <a:rPr lang="en-US" sz="2700" b="1" i="1" u="sng">
                <a:latin typeface="Times New Roman" pitchFamily="18" charset="0"/>
                <a:cs typeface="Times New Roman" pitchFamily="18" charset="0"/>
              </a:rPr>
              <a:t>b) Ghi nhớ chấm 1, 2: (sgk/71)</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1447800"/>
            <a:ext cx="8458200" cy="3786188"/>
          </a:xfrm>
          <a:prstGeom prst="rect">
            <a:avLst/>
          </a:prstGeom>
          <a:noFill/>
          <a:ln w="9525">
            <a:noFill/>
            <a:miter lim="800000"/>
            <a:headEnd/>
            <a:tailEnd/>
          </a:ln>
        </p:spPr>
        <p:txBody>
          <a:bodyPr>
            <a:spAutoFit/>
          </a:bodyPr>
          <a:lstStyle/>
          <a:p>
            <a:pPr>
              <a:buFont typeface="Arial" charset="0"/>
              <a:buChar char="•"/>
            </a:pPr>
            <a:r>
              <a:rPr lang="en-US" sz="3000" b="1" i="1">
                <a:solidFill>
                  <a:srgbClr val="0033CC"/>
                </a:solidFill>
                <a:latin typeface="Times New Roman" pitchFamily="18" charset="0"/>
                <a:cs typeface="Times New Roman" pitchFamily="18" charset="0"/>
              </a:rPr>
              <a:t> Văn biểu cảm là văn bản viết ra nhằm thể hiện tình cảm, cảm xúc, sự đánh giá của người viết đối với thế giới xung quanh và khêu gợi sự đồng cảm ở người đọc.</a:t>
            </a:r>
          </a:p>
          <a:p>
            <a:pPr>
              <a:buFont typeface="Arial" charset="0"/>
              <a:buChar char="•"/>
            </a:pPr>
            <a:endParaRPr lang="en-US" sz="3000" b="1" i="1">
              <a:solidFill>
                <a:srgbClr val="0033CC"/>
              </a:solidFill>
              <a:latin typeface="Times New Roman" pitchFamily="18" charset="0"/>
              <a:cs typeface="Times New Roman" pitchFamily="18" charset="0"/>
            </a:endParaRPr>
          </a:p>
          <a:p>
            <a:pPr>
              <a:buFont typeface="Arial" charset="0"/>
              <a:buChar char="•"/>
            </a:pPr>
            <a:r>
              <a:rPr lang="en-US" sz="3000">
                <a:latin typeface="Times New Roman" pitchFamily="18" charset="0"/>
                <a:cs typeface="Times New Roman" pitchFamily="18" charset="0"/>
              </a:rPr>
              <a:t> </a:t>
            </a:r>
            <a:r>
              <a:rPr lang="en-US" sz="3000" b="1" i="1">
                <a:solidFill>
                  <a:srgbClr val="0033CC"/>
                </a:solidFill>
                <a:latin typeface="Times New Roman" pitchFamily="18" charset="0"/>
                <a:cs typeface="Times New Roman" pitchFamily="18" charset="0"/>
              </a:rPr>
              <a:t>Văn biểu cảm còn gọi là văn trữ tình; bao gồm các thể loại văn học như thơ trữ tình, ca dao trữ tình, tùy bút,…</a:t>
            </a:r>
            <a:endParaRPr lang="en-US" sz="3000">
              <a:latin typeface="Times New Roman" pitchFamily="18" charset="0"/>
              <a:cs typeface="Times New Roman" pitchFamily="18" charset="0"/>
            </a:endParaRPr>
          </a:p>
        </p:txBody>
      </p:sp>
      <p:sp>
        <p:nvSpPr>
          <p:cNvPr id="6" name="Title 5"/>
          <p:cNvSpPr>
            <a:spLocks noGrp="1"/>
          </p:cNvSpPr>
          <p:nvPr>
            <p:ph type="title"/>
          </p:nvPr>
        </p:nvSpPr>
        <p:spPr>
          <a:xfrm>
            <a:off x="457200" y="274638"/>
            <a:ext cx="8229600" cy="646112"/>
          </a:xfrm>
        </p:spPr>
        <p:txBody>
          <a:bodyPr>
            <a:spAutoFit/>
          </a:bodyPr>
          <a:lstStyle/>
          <a:p>
            <a:r>
              <a:rPr lang="en-US" sz="3600" b="1" smtClean="0">
                <a:solidFill>
                  <a:srgbClr val="0033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Ghi nhớ chấm 1, 2: (sgk/71)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1152</TotalTime>
  <Words>1636</Words>
  <Application>Microsoft Office PowerPoint</Application>
  <PresentationFormat>On-screen Show (4:3)</PresentationFormat>
  <Paragraphs>95</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Default Design</vt:lpstr>
      <vt:lpstr>PowerPoint Presentation</vt:lpstr>
      <vt:lpstr>I- Nhu cầu biểu cảm và văn biểu cảm</vt:lpstr>
      <vt:lpstr>PowerPoint Presentation</vt:lpstr>
      <vt:lpstr>I- Nhu cầu biểu cảm và văn biểu cảm</vt:lpstr>
      <vt:lpstr> </vt:lpstr>
      <vt:lpstr>I- Nhu cầu biểu cảm và văn biểu cảm</vt:lpstr>
      <vt:lpstr>PowerPoint Presentation</vt:lpstr>
      <vt:lpstr>I- Nhu cầu biểu cảm và văn biểu cảm</vt:lpstr>
      <vt:lpstr> Ghi nhớ chấm 1, 2: (sgk/71)</vt:lpstr>
      <vt:lpstr>I- Nhu cầu biểu cảm và văn biểu cảm</vt:lpstr>
      <vt:lpstr>PowerPoint Presentation</vt:lpstr>
      <vt:lpstr>I- Nhu cầu biểu cảm và văn biểu cảm</vt:lpstr>
      <vt:lpstr>PowerPoint Presentation</vt:lpstr>
      <vt:lpstr>I- Nhu cầu biểu cảm và văn biểu cảm</vt:lpstr>
      <vt:lpstr>I- Nhu cầu biểu cảm và văn biểu cảm</vt:lpstr>
      <vt:lpstr>PowerPoint Presentation</vt:lpstr>
      <vt:lpstr>PowerPoint Presentation</vt:lpstr>
      <vt:lpstr>PowerPoint Presentation</vt:lpstr>
      <vt:lpstr>PowerPoint Presentation</vt:lpstr>
      <vt:lpstr>PowerPoint Presentation</vt:lpstr>
      <vt:lpstr>Hướng dẫn học tập về nhà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87</cp:revision>
  <dcterms:created xsi:type="dcterms:W3CDTF">2018-09-24T12:50:04Z</dcterms:created>
  <dcterms:modified xsi:type="dcterms:W3CDTF">2020-10-21T09:23:35Z</dcterms:modified>
</cp:coreProperties>
</file>