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20" r:id="rId5"/>
    <p:sldMasterId id="2147483732" r:id="rId6"/>
  </p:sldMasterIdLst>
  <p:notesMasterIdLst>
    <p:notesMasterId r:id="rId44"/>
  </p:notesMasterIdLst>
  <p:sldIdLst>
    <p:sldId id="258" r:id="rId7"/>
    <p:sldId id="320" r:id="rId8"/>
    <p:sldId id="274" r:id="rId9"/>
    <p:sldId id="259" r:id="rId10"/>
    <p:sldId id="264" r:id="rId11"/>
    <p:sldId id="322" r:id="rId12"/>
    <p:sldId id="324" r:id="rId13"/>
    <p:sldId id="263" r:id="rId14"/>
    <p:sldId id="262" r:id="rId15"/>
    <p:sldId id="267" r:id="rId16"/>
    <p:sldId id="266" r:id="rId17"/>
    <p:sldId id="260" r:id="rId18"/>
    <p:sldId id="318" r:id="rId19"/>
    <p:sldId id="326" r:id="rId20"/>
    <p:sldId id="325" r:id="rId21"/>
    <p:sldId id="281" r:id="rId22"/>
    <p:sldId id="279" r:id="rId23"/>
    <p:sldId id="283" r:id="rId24"/>
    <p:sldId id="286" r:id="rId25"/>
    <p:sldId id="287" r:id="rId26"/>
    <p:sldId id="288" r:id="rId27"/>
    <p:sldId id="289" r:id="rId28"/>
    <p:sldId id="290" r:id="rId29"/>
    <p:sldId id="312" r:id="rId30"/>
    <p:sldId id="296" r:id="rId31"/>
    <p:sldId id="297" r:id="rId32"/>
    <p:sldId id="298" r:id="rId33"/>
    <p:sldId id="299" r:id="rId34"/>
    <p:sldId id="300" r:id="rId35"/>
    <p:sldId id="304" r:id="rId36"/>
    <p:sldId id="305" r:id="rId37"/>
    <p:sldId id="306" r:id="rId38"/>
    <p:sldId id="309" r:id="rId39"/>
    <p:sldId id="310" r:id="rId40"/>
    <p:sldId id="315" r:id="rId41"/>
    <p:sldId id="317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017E-D4BA-4CA5-875F-214DB0CCFE74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B551-3A6B-4A95-939A-2D5972F2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B551-3A6B-4A95-939A-2D5972F21B6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5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6D2294-CAE4-4605-B534-8D5212013E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39FB-5482-40CB-B098-F6BB4D53A0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4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7664-859C-44C2-B1B9-D234E3CBD1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9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6710-C0D6-4F0D-BA09-F2B03AC4F0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D19B-C0C2-44D7-8B31-FE5A6A6698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5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F32E-3D6A-4ED7-9337-927612355E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40314-64C4-4BC6-9ABC-0696B505AFB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6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8823-A339-4E38-AA6C-CB71519988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9773-CCA4-4621-9393-5F31D010C9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1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CC9A-61C1-4C22-B93A-3DB03E28F3F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59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746A-B9BB-43F7-97CB-F36E88FB8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7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6D2294-CAE4-4605-B534-8D5212013E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26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39FB-5482-40CB-B098-F6BB4D53A0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2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7664-859C-44C2-B1B9-D234E3CBD1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8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6710-C0D6-4F0D-BA09-F2B03AC4F0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79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D19B-C0C2-44D7-8B31-FE5A6A6698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6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F32E-3D6A-4ED7-9337-927612355E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40314-64C4-4BC6-9ABC-0696B505AFB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7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8823-A339-4E38-AA6C-CB71519988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9773-CCA4-4621-9393-5F31D010C9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5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CC9A-61C1-4C22-B93A-3DB03E28F3F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1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746A-B9BB-43F7-97CB-F36E88FB8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06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6D2294-CAE4-4605-B534-8D5212013E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39FB-5482-40CB-B098-F6BB4D53A0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11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7664-859C-44C2-B1B9-D234E3CBD1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2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6710-C0D6-4F0D-BA09-F2B03AC4F0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55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D19B-C0C2-44D7-8B31-FE5A6A6698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9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F32E-3D6A-4ED7-9337-927612355E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4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40314-64C4-4BC6-9ABC-0696B505AFB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8823-A339-4E38-AA6C-CB71519988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70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9773-CCA4-4621-9393-5F31D010C9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7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CC9A-61C1-4C22-B93A-3DB03E28F3F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9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746A-B9BB-43F7-97CB-F36E88FB8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28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34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6D2294-CAE4-4605-B534-8D5212013E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5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39FB-5482-40CB-B098-F6BB4D53A0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4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7664-859C-44C2-B1B9-D234E3CBD1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85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6710-C0D6-4F0D-BA09-F2B03AC4F0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2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AD19B-C0C2-44D7-8B31-FE5A6A6698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0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F32E-3D6A-4ED7-9337-927612355E0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03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40314-64C4-4BC6-9ABC-0696B505AFB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08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8823-A339-4E38-AA6C-CB715199881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23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9773-CCA4-4621-9393-5F31D010C99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69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5CC9A-61C1-4C22-B93A-3DB03E28F3F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49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746A-B9BB-43F7-97CB-F36E88FB81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5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3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894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278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9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38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18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21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6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2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002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AD2B-EF0D-4904-B502-E25DB34F2115}" type="datetimeFigureOut">
              <a:rPr lang="en-US" smtClean="0"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F516-EE9F-46B8-8361-ACC5BCEB7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4C86A-9840-4729-8E93-C8305B2E2C6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96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4C86A-9840-4729-8E93-C8305B2E2C6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99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4C86A-9840-4729-8E93-C8305B2E2C6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1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4C86A-9840-4729-8E93-C8305B2E2C6B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742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EAD2B-EF0D-4904-B502-E25DB34F2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21-Oct-20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F516-EE9F-46B8-8361-ACC5BCEB7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 nen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58738"/>
            <a:ext cx="9220200" cy="6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900" y="2801937"/>
            <a:ext cx="7467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990099"/>
                </a:solidFill>
              </a:rPr>
              <a:t>NHỮNG CÂU HÁT THAN </a:t>
            </a:r>
            <a:r>
              <a:rPr lang="en-US" altLang="en-US" sz="3600" b="1" dirty="0" smtClean="0">
                <a:solidFill>
                  <a:srgbClr val="990099"/>
                </a:solidFill>
              </a:rPr>
              <a:t>THÂN VÀ NHỮNG CÂU HÁT CHÂM BIẾM</a:t>
            </a:r>
          </a:p>
          <a:p>
            <a:pPr algn="ctr">
              <a:spcBef>
                <a:spcPct val="50000"/>
              </a:spcBef>
            </a:pPr>
            <a:endParaRPr lang="en-US" altLang="en-US" sz="36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57588" y="1536700"/>
            <a:ext cx="1662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3200" b="1"/>
              <a:t>Văn bản</a:t>
            </a:r>
          </a:p>
        </p:txBody>
      </p:sp>
    </p:spTree>
    <p:extLst>
      <p:ext uri="{BB962C8B-B14F-4D97-AF65-F5344CB8AC3E}">
        <p14:creationId xmlns:p14="http://schemas.microsoft.com/office/powerpoint/2010/main" val="15479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883898_images189123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5562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85900"/>
            <a:ext cx="3733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1905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     Thương thay hạc lánh đường mây,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Chim bay mỏi cánh biết ngày nào thôi.</a:t>
            </a:r>
          </a:p>
        </p:txBody>
      </p:sp>
    </p:spTree>
    <p:extLst>
      <p:ext uri="{BB962C8B-B14F-4D97-AF65-F5344CB8AC3E}">
        <p14:creationId xmlns:p14="http://schemas.microsoft.com/office/powerpoint/2010/main" val="6581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409700"/>
            <a:ext cx="5029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im Quy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485900"/>
            <a:ext cx="434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4500" y="114300"/>
            <a:ext cx="624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    Thương thay con cuốc giữ trời,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Dầu kêu ra máu biết người nào nghe.</a:t>
            </a:r>
          </a:p>
        </p:txBody>
      </p:sp>
    </p:spTree>
    <p:extLst>
      <p:ext uri="{BB962C8B-B14F-4D97-AF65-F5344CB8AC3E}">
        <p14:creationId xmlns:p14="http://schemas.microsoft.com/office/powerpoint/2010/main" val="12128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38300"/>
            <a:ext cx="4714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441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38100"/>
            <a:ext cx="7010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 b="1" u="sng"/>
              <a:t>Bài 3:</a:t>
            </a:r>
          </a:p>
          <a:p>
            <a:r>
              <a:rPr lang="en-US" altLang="en-US" sz="2800" b="1">
                <a:solidFill>
                  <a:srgbClr val="006600"/>
                </a:solidFill>
              </a:rPr>
              <a:t>       Thân em như trái bần trôi,</a:t>
            </a:r>
          </a:p>
          <a:p>
            <a:r>
              <a:rPr lang="en-US" altLang="en-US" sz="2800" b="1">
                <a:solidFill>
                  <a:srgbClr val="006600"/>
                </a:solidFill>
              </a:rPr>
              <a:t>Gió dập sóng dồi biết tấp vào đâu.</a:t>
            </a:r>
          </a:p>
        </p:txBody>
      </p:sp>
      <p:pic>
        <p:nvPicPr>
          <p:cNvPr id="7" name="Picture 6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109564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59531"/>
            <a:ext cx="741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6600CC"/>
                </a:solidFill>
              </a:rPr>
              <a:t>Một</a:t>
            </a:r>
            <a:r>
              <a:rPr lang="en-US" altLang="en-US" sz="2800" b="1" u="sng" dirty="0">
                <a:solidFill>
                  <a:srgbClr val="66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số</a:t>
            </a:r>
            <a:r>
              <a:rPr lang="en-US" altLang="en-US" sz="2800" b="1" u="sng" dirty="0">
                <a:solidFill>
                  <a:srgbClr val="66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bài</a:t>
            </a:r>
            <a:r>
              <a:rPr lang="en-US" altLang="en-US" sz="2800" b="1" u="sng" dirty="0">
                <a:solidFill>
                  <a:srgbClr val="6600CC"/>
                </a:solidFill>
              </a:rPr>
              <a:t> ca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dao</a:t>
            </a:r>
            <a:r>
              <a:rPr lang="en-US" altLang="en-US" sz="2800" b="1" u="sng" dirty="0">
                <a:solidFill>
                  <a:srgbClr val="6600CC"/>
                </a:solidFill>
              </a:rPr>
              <a:t> -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dân</a:t>
            </a:r>
            <a:r>
              <a:rPr lang="en-US" altLang="en-US" sz="2800" b="1" u="sng" dirty="0">
                <a:solidFill>
                  <a:srgbClr val="6600CC"/>
                </a:solidFill>
              </a:rPr>
              <a:t> ca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có</a:t>
            </a:r>
            <a:r>
              <a:rPr lang="en-US" altLang="en-US" sz="2800" b="1" u="sng" dirty="0">
                <a:solidFill>
                  <a:srgbClr val="66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nội</a:t>
            </a:r>
            <a:r>
              <a:rPr lang="en-US" altLang="en-US" sz="2800" b="1" u="sng" dirty="0">
                <a:solidFill>
                  <a:srgbClr val="6600CC"/>
                </a:solidFill>
              </a:rPr>
              <a:t> dung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tương</a:t>
            </a:r>
            <a:r>
              <a:rPr lang="en-US" altLang="en-US" sz="2800" b="1" u="sng" dirty="0">
                <a:solidFill>
                  <a:srgbClr val="6600CC"/>
                </a:solidFill>
              </a:rPr>
              <a:t> </a:t>
            </a:r>
            <a:r>
              <a:rPr lang="en-US" altLang="en-US" sz="2800" b="1" u="sng" dirty="0" err="1">
                <a:solidFill>
                  <a:srgbClr val="6600CC"/>
                </a:solidFill>
              </a:rPr>
              <a:t>tự</a:t>
            </a:r>
            <a:endParaRPr lang="en-US" altLang="en-US" sz="2800" b="1" u="sng" dirty="0">
              <a:solidFill>
                <a:srgbClr val="6600CC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3503895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srgbClr val="006600"/>
                </a:solidFill>
              </a:rPr>
              <a:t>*   Thân em như tấm lụa đào,</a:t>
            </a:r>
          </a:p>
          <a:p>
            <a:pPr lvl="1"/>
            <a:r>
              <a:rPr lang="en-US" altLang="en-US" sz="2800" dirty="0">
                <a:solidFill>
                  <a:srgbClr val="006600"/>
                </a:solidFill>
              </a:rPr>
              <a:t>Phất phơ giữa chợ biết vào tay ai.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529006"/>
            <a:ext cx="693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srgbClr val="006600"/>
                </a:solidFill>
              </a:rPr>
              <a:t>*   Thân em như củ ấu gai,</a:t>
            </a:r>
          </a:p>
          <a:p>
            <a:pPr lvl="1"/>
            <a:r>
              <a:rPr lang="en-US" altLang="en-US" sz="2800" dirty="0">
                <a:solidFill>
                  <a:srgbClr val="006600"/>
                </a:solidFill>
              </a:rPr>
              <a:t>Ruột trong thì trắng vỏ ngoài thì đen</a:t>
            </a:r>
            <a:endParaRPr lang="en-US" altLang="en-US" sz="2800" i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0" y="766048"/>
            <a:ext cx="70865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200" dirty="0">
                <a:solidFill>
                  <a:srgbClr val="0000FF"/>
                </a:solidFill>
              </a:rPr>
              <a:t>*   </a:t>
            </a:r>
            <a:r>
              <a:rPr lang="en-US" altLang="en-US" sz="2800" dirty="0" err="1">
                <a:solidFill>
                  <a:srgbClr val="0000FF"/>
                </a:solidFill>
              </a:rPr>
              <a:t>Thân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mưa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sa</a:t>
            </a:r>
            <a:r>
              <a:rPr lang="en-US" altLang="en-US" sz="2800" dirty="0">
                <a:solidFill>
                  <a:srgbClr val="0000FF"/>
                </a:solidFill>
              </a:rPr>
              <a:t>,</a:t>
            </a:r>
          </a:p>
          <a:p>
            <a:pPr lvl="1"/>
            <a:r>
              <a:rPr lang="en-US" altLang="en-US" sz="2800" dirty="0" err="1">
                <a:solidFill>
                  <a:srgbClr val="0000FF"/>
                </a:solidFill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đài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hạt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ra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ruộng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cày</a:t>
            </a:r>
            <a:r>
              <a:rPr lang="en-US" altLang="en-US" sz="2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1582370"/>
            <a:ext cx="7658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srgbClr val="0000FF"/>
                </a:solidFill>
              </a:rPr>
              <a:t>*   Thân em như hạt mưa rào,</a:t>
            </a:r>
          </a:p>
          <a:p>
            <a:pPr lvl="1"/>
            <a:r>
              <a:rPr lang="en-US" altLang="en-US" sz="2800" dirty="0">
                <a:solidFill>
                  <a:srgbClr val="0000FF"/>
                </a:solidFill>
              </a:rPr>
              <a:t>Hạt rơi xuống giếng, hạt vào vườn hoa.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71599" y="4648200"/>
            <a:ext cx="662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*   Thân em như ớt chín cây,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Càng tươi ngoài vỏ càng cay trong lòng.</a:t>
            </a:r>
          </a:p>
        </p:txBody>
      </p:sp>
    </p:spTree>
    <p:extLst>
      <p:ext uri="{BB962C8B-B14F-4D97-AF65-F5344CB8AC3E}">
        <p14:creationId xmlns:p14="http://schemas.microsoft.com/office/powerpoint/2010/main" val="9785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r>
              <a:rPr lang="en-US" dirty="0" smtClean="0"/>
              <a:t>-Thân em như con hạc đầu đinhf</a:t>
            </a:r>
          </a:p>
          <a:p>
            <a:r>
              <a:rPr lang="en-US" dirty="0" smtClean="0"/>
              <a:t>Muốn bay không cất nổi mình mà bay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800" dirty="0">
                <a:solidFill>
                  <a:prstClr val="black"/>
                </a:solidFill>
              </a:rPr>
              <a:t>*   Thân em như miếng cau khô,</a:t>
            </a:r>
          </a:p>
          <a:p>
            <a:pPr lvl="1"/>
            <a:r>
              <a:rPr lang="en-US" altLang="en-US" sz="2800" dirty="0">
                <a:solidFill>
                  <a:prstClr val="black"/>
                </a:solidFill>
              </a:rPr>
              <a:t>Người thanh tham mỏng, kẻ thô tham dày.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834481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srgbClr val="6600CC"/>
                </a:solidFill>
              </a:rPr>
              <a:t>*       Thân em như thể cánh bèo,</a:t>
            </a:r>
          </a:p>
          <a:p>
            <a:pPr lvl="1"/>
            <a:r>
              <a:rPr lang="en-US" altLang="en-US" sz="2800" dirty="0">
                <a:solidFill>
                  <a:srgbClr val="6600CC"/>
                </a:solidFill>
              </a:rPr>
              <a:t>Ngược xuôi xuôi ngược theo chiều nước trôi.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41910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lvl="1"/>
            <a:r>
              <a:rPr lang="en-US" altLang="en-US" sz="2800" dirty="0">
                <a:solidFill>
                  <a:prstClr val="black"/>
                </a:solidFill>
              </a:rPr>
              <a:t>*   Thân em như giếng giữa đàng,</a:t>
            </a:r>
          </a:p>
          <a:p>
            <a:pPr lvl="1"/>
            <a:r>
              <a:rPr lang="en-US" altLang="en-US" sz="2800" dirty="0">
                <a:solidFill>
                  <a:prstClr val="black"/>
                </a:solidFill>
              </a:rPr>
              <a:t>Người khôn rửa mặt, người phàm rửa chân.</a:t>
            </a:r>
          </a:p>
        </p:txBody>
      </p:sp>
    </p:spTree>
    <p:extLst>
      <p:ext uri="{BB962C8B-B14F-4D97-AF65-F5344CB8AC3E}">
        <p14:creationId xmlns:p14="http://schemas.microsoft.com/office/powerpoint/2010/main" val="211768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-Cây bần soi bóng ghe nghèo</a:t>
            </a:r>
          </a:p>
          <a:p>
            <a:pPr marL="0" indent="0" algn="ctr">
              <a:buNone/>
            </a:pPr>
            <a:r>
              <a:rPr lang="en-US" dirty="0" smtClean="0"/>
              <a:t>Qua sông gặp gió em trèo giùm anh</a:t>
            </a:r>
          </a:p>
          <a:p>
            <a:pPr marL="0" indent="0" algn="ctr">
              <a:buNone/>
            </a:pPr>
            <a:r>
              <a:rPr lang="en-US" dirty="0" smtClean="0"/>
              <a:t>-Bướm vàng đậu ngọn cây bần</a:t>
            </a:r>
          </a:p>
          <a:p>
            <a:pPr marL="0" indent="0" algn="ctr">
              <a:buNone/>
            </a:pPr>
            <a:r>
              <a:rPr lang="en-US" dirty="0" smtClean="0"/>
              <a:t>Tôi với mình lân cận chẳng cần ông mai.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1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>
                  <a:solidFill>
                    <a:prstClr val="black"/>
                  </a:solidFill>
                </a:rPr>
                <a:t>Tiết</a:t>
              </a:r>
              <a:r>
                <a:rPr lang="en-US" altLang="en-US" sz="2400" dirty="0">
                  <a:solidFill>
                    <a:prstClr val="black"/>
                  </a:solidFill>
                </a:rPr>
                <a:t> 13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1765518"/>
            <a:ext cx="587686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70C0"/>
                </a:solidFill>
              </a:rPr>
              <a:t>II.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Đọc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–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hiểu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văn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bản</a:t>
            </a:r>
            <a:endParaRPr lang="en-US" altLang="en-US" sz="4000" b="1" dirty="0" smtClean="0">
              <a:solidFill>
                <a:srgbClr val="0070C0"/>
              </a:solidFill>
            </a:endParaRPr>
          </a:p>
          <a:p>
            <a:endParaRPr lang="en-US" altLang="en-US" sz="2800" b="1" dirty="0" smtClean="0">
              <a:solidFill>
                <a:srgbClr val="006600"/>
              </a:solidFill>
            </a:endParaRPr>
          </a:p>
          <a:p>
            <a:r>
              <a:rPr lang="en-US" altLang="en-US" sz="2800" b="1" dirty="0" smtClean="0">
                <a:solidFill>
                  <a:srgbClr val="C00000"/>
                </a:solidFill>
              </a:rPr>
              <a:t>B.NHỮNG CÂU HÁT CHÂM BIẾM</a:t>
            </a:r>
          </a:p>
          <a:p>
            <a:pPr marL="514350" indent="-514350">
              <a:buFontTx/>
              <a:buAutoNum type="alphaUcPeriod"/>
            </a:pP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9" name="Picture 8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109564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071117050127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76300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Bài 1 :</a:t>
            </a:r>
            <a:r>
              <a:rPr lang="en-US" altLang="en-US" sz="3200" b="1">
                <a:solidFill>
                  <a:srgbClr val="FF0000"/>
                </a:solidFill>
              </a:rPr>
              <a:t>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	     </a:t>
            </a:r>
            <a:r>
              <a:rPr lang="en-US" altLang="en-US" sz="3200" b="1">
                <a:solidFill>
                  <a:srgbClr val="010199"/>
                </a:solidFill>
              </a:rPr>
              <a:t>Cái cò lặn lội bờ ao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Hỡi cô yếm đào lấy chú tôi chăng 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          Chú tôi hay tửu hay tăm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Hay nước chè đặc hay nằm ngủ trưa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          Ngày thì ước những ngày mưa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Đêm thì ước những đêm thừa trống canh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9988" name="Picture 4" descr="135605128789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6132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1.Khái quát chủ đề;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-Nhân vật trữ tình: những người có tình cảnh đáng thương , chịu nhiều thiệt thòi trong XHPK-&gt;người thấp cổ bé họng, những người không có quyền quyết định cuộc đời và số phận của mình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-Hoàn cảnh sáng tác:Nhân vật mỗi khi đau khổ họ không biết bấu víu vào đâu chỉ biết than thở để rồi cam chịu số phận như 1 điều tất yếu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-Nôi dung: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+than thân đồng cảm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+Tố cáo đanh thép đối với XHPK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-Nghệ thuật 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+Thể thơ lục bát trữ tình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+Hình ảnh so sánh , ẩn dụ , cụm từ 	quen thuộc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6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6917" name="Picture 5" descr="dau-hieu-ban-can-ngu-nhieu-honava01-291a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images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7940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8964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110714gtngunhieu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5108" name="Picture 4" descr="859a0cfecd3522c33da8178356cee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07111705012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57200" y="1224807"/>
            <a:ext cx="8305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Tahoma" pitchFamily="3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Tahoma" pitchFamily="34" charset="0"/>
              </a:rPr>
              <a:t>1/ </a:t>
            </a:r>
            <a:r>
              <a:rPr lang="en-US" altLang="en-US" sz="3600" b="1" dirty="0" err="1">
                <a:solidFill>
                  <a:srgbClr val="FF0000"/>
                </a:solidFill>
                <a:latin typeface="Tahoma" pitchFamily="34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ahoma" pitchFamily="34" charset="0"/>
              </a:rPr>
              <a:t> 1</a:t>
            </a: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 </a:t>
            </a:r>
            <a:endParaRPr lang="en-US" altLang="en-US" sz="3600" b="1" dirty="0">
              <a:solidFill>
                <a:srgbClr val="010199"/>
              </a:solidFill>
              <a:latin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FFC000"/>
                </a:solidFill>
                <a:latin typeface="Tahoma" pitchFamily="34" charset="0"/>
              </a:rPr>
              <a:t>Chú</a:t>
            </a:r>
            <a:r>
              <a:rPr lang="en-US" altLang="en-US" sz="3600" b="1" i="1" dirty="0" smtClean="0">
                <a:solidFill>
                  <a:srgbClr val="FFC000"/>
                </a:solidFill>
                <a:latin typeface="Tahoma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FFC000"/>
                </a:solidFill>
                <a:latin typeface="Tahoma" pitchFamily="34" charset="0"/>
              </a:rPr>
              <a:t>tôi</a:t>
            </a:r>
            <a:r>
              <a:rPr lang="en-US" altLang="en-US" sz="3600" b="1" i="1" dirty="0" smtClean="0">
                <a:solidFill>
                  <a:srgbClr val="FFC000"/>
                </a:solidFill>
                <a:latin typeface="Tahoma" pitchFamily="34" charset="0"/>
              </a:rPr>
              <a:t>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+Hay: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tửu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tăm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nước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chè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đặc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nằm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ngủ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trưa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+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Ước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ngày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mưa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đêm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thừa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trống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ahoma" pitchFamily="34" charset="0"/>
              </a:rPr>
              <a:t>canh</a:t>
            </a:r>
            <a:r>
              <a:rPr lang="en-US" altLang="en-US" sz="3600" b="1" dirty="0" smtClean="0">
                <a:solidFill>
                  <a:srgbClr val="002060"/>
                </a:solidFill>
                <a:latin typeface="Tahoma" pitchFamily="34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-&gt; </a:t>
            </a:r>
            <a:r>
              <a:rPr lang="en-US" altLang="en-US" sz="3600" b="1" dirty="0" err="1" smtClean="0">
                <a:solidFill>
                  <a:srgbClr val="010199"/>
                </a:solidFill>
                <a:latin typeface="Tahoma" pitchFamily="34" charset="0"/>
              </a:rPr>
              <a:t>Điệp</a:t>
            </a: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10199"/>
                </a:solidFill>
                <a:latin typeface="Tahoma" pitchFamily="34" charset="0"/>
              </a:rPr>
              <a:t>từ</a:t>
            </a: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010199"/>
                </a:solidFill>
                <a:latin typeface="Tahoma" pitchFamily="34" charset="0"/>
              </a:rPr>
              <a:t>liệt</a:t>
            </a: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10199"/>
                </a:solidFill>
                <a:latin typeface="Tahoma" pitchFamily="34" charset="0"/>
              </a:rPr>
              <a:t>kê</a:t>
            </a:r>
            <a:r>
              <a:rPr lang="en-US" altLang="en-US" sz="3600" b="1" dirty="0" smtClean="0">
                <a:solidFill>
                  <a:srgbClr val="010199"/>
                </a:solidFill>
                <a:latin typeface="Tahoma" pitchFamily="34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=&gt;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Châm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biếm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hạng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người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nghiện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ngập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người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lao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ahoma" pitchFamily="34" charset="0"/>
              </a:rPr>
              <a:t>động</a:t>
            </a:r>
            <a:r>
              <a:rPr lang="en-US" altLang="en-US" sz="3600" b="1" dirty="0" smtClean="0">
                <a:solidFill>
                  <a:srgbClr val="C00000"/>
                </a:solidFill>
                <a:latin typeface="Tahoma" pitchFamily="34" charset="0"/>
              </a:rPr>
              <a:t> .</a:t>
            </a:r>
            <a:endParaRPr lang="en-US" altLang="en-US" sz="36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90600"/>
            <a:ext cx="109564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7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5412" name="Picture 4" descr="flowersFrame_png_ydh_0037_3602x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 </a:t>
            </a:r>
            <a:r>
              <a:rPr lang="en-US" altLang="en-US" sz="3600" b="1">
                <a:solidFill>
                  <a:srgbClr val="000099"/>
                </a:solidFill>
              </a:rPr>
              <a:t>Tìm những bài ca dao khác có nội dung tương tự.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275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071117050127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0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Một số bài có nội dung tương tự 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600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382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8000"/>
                </a:solidFill>
              </a:rPr>
              <a:t>-  </a:t>
            </a:r>
            <a:r>
              <a:rPr lang="en-US" altLang="en-US" sz="3200" b="1">
                <a:solidFill>
                  <a:srgbClr val="008000"/>
                </a:solidFill>
              </a:rPr>
              <a:t>Đời người có một gang tay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Ai hay ngủ ngày còn được nửa gang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914400" y="25146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C600"/>
                </a:solidFill>
              </a:rPr>
              <a:t>     </a:t>
            </a:r>
            <a:r>
              <a:rPr lang="en-US" altLang="en-US" sz="3200" b="1">
                <a:solidFill>
                  <a:srgbClr val="008000"/>
                </a:solidFill>
              </a:rPr>
              <a:t>-   Ăn no rồi lại nằm khoèo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Nghe giục trống chèo bế bụng đi xem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990600" y="4030663"/>
            <a:ext cx="78486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    -   Giàu đâu đến kẻ ngủ trưa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Sang đâu đến kẻ say sưa tối ngày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55368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  <p:bldP spid="149508" grpId="0"/>
      <p:bldP spid="149509" grpId="0"/>
      <p:bldP spid="1495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071117050127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763000" cy="72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Bài 2 :</a:t>
            </a:r>
            <a:r>
              <a:rPr lang="en-US" altLang="en-US" sz="3200" b="1">
                <a:solidFill>
                  <a:srgbClr val="FF0000"/>
                </a:solidFill>
              </a:rPr>
              <a:t>  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	     </a:t>
            </a:r>
            <a:r>
              <a:rPr lang="en-US" altLang="en-US" sz="3200" b="1">
                <a:solidFill>
                  <a:srgbClr val="010199"/>
                </a:solidFill>
              </a:rPr>
              <a:t>Số cô chẳng giàu thì nghèo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Ngày ba mươi Tết thịt treo trong nhà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         Số cô có mẹ có cha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Mẹ cô đàn bà, cha cô đàn ông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        Số cô có vợ có chồng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10199"/>
                </a:solidFill>
              </a:rPr>
              <a:t>   Sinh con đầu lòng chẳng gái thì trai.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10199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10199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3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4868" name="Picture 4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9" name="Picture 5" descr="images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6676" name="Picture 4" descr="tải xuống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/>
                <a:t>Tiết</a:t>
              </a:r>
              <a:r>
                <a:rPr lang="en-US" altLang="en-US" sz="2400" dirty="0"/>
                <a:t> 13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76200" y="1463675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b="1" dirty="0" err="1" smtClean="0">
                <a:solidFill>
                  <a:srgbClr val="0070C0"/>
                </a:solidFill>
              </a:rPr>
              <a:t>Đọc</a:t>
            </a:r>
            <a:r>
              <a:rPr lang="en-US" b="1" dirty="0" smtClean="0">
                <a:solidFill>
                  <a:srgbClr val="0070C0"/>
                </a:solidFill>
              </a:rPr>
              <a:t> – </a:t>
            </a:r>
            <a:r>
              <a:rPr lang="en-US" b="1" dirty="0" err="1" smtClean="0">
                <a:solidFill>
                  <a:srgbClr val="0070C0"/>
                </a:solidFill>
              </a:rPr>
              <a:t>hiểu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chú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thích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0708" y="2514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3.Thể loại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trữ tình </a:t>
            </a:r>
          </a:p>
        </p:txBody>
      </p:sp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337758"/>
            <a:ext cx="109564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077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5" descr="tải xuống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1796" name="Picture 4" descr="tải xuống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44" name="Picture 4" descr="tải xuốn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2340" name="Picture 4" descr="flowersFrame_png_ydh_0037_3602x23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143000" y="2209800"/>
            <a:ext cx="685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 </a:t>
            </a:r>
            <a:r>
              <a:rPr lang="en-US" altLang="en-US" sz="3600" b="1">
                <a:solidFill>
                  <a:srgbClr val="000099"/>
                </a:solidFill>
              </a:rPr>
              <a:t>Tìm những bài ca dao khác có nội dung tương tự.</a:t>
            </a:r>
            <a:r>
              <a:rPr lang="en-US" altLang="en-US" sz="3600" b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9163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071117050127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0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Một số bài có nội dung tương tự 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600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b="1">
                <a:solidFill>
                  <a:srgbClr val="008000"/>
                </a:solidFill>
              </a:rPr>
              <a:t>  Tử vi xem số cho người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      Số thầy thì để cho ruồi nó bâu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14400" y="25146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C600"/>
                </a:solidFill>
              </a:rPr>
              <a:t>        </a:t>
            </a:r>
            <a:r>
              <a:rPr lang="en-US" altLang="en-US" sz="3200" b="1">
                <a:solidFill>
                  <a:srgbClr val="008000"/>
                </a:solidFill>
              </a:rPr>
              <a:t>-  Số cậu là số đào hoa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Vợ cậu con gái, đàn bà mà thôi 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990600" y="4030663"/>
            <a:ext cx="81534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    -  Nhà bà có con chó đen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Người lạ nó cắn, người quen nó mừng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8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006792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0" grpId="0"/>
      <p:bldP spid="152581" grpId="0"/>
      <p:bldP spid="1525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>
                  <a:solidFill>
                    <a:prstClr val="black"/>
                  </a:solidFill>
                </a:rPr>
                <a:t>Tiết</a:t>
              </a:r>
              <a:r>
                <a:rPr lang="en-US" altLang="en-US" sz="2400" dirty="0">
                  <a:solidFill>
                    <a:prstClr val="black"/>
                  </a:solidFill>
                </a:rPr>
                <a:t> 13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1765518"/>
            <a:ext cx="7943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70C0"/>
                </a:solidFill>
              </a:rPr>
              <a:t>III.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Tổng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kết</a:t>
            </a:r>
            <a:endParaRPr lang="en-US" altLang="en-US" sz="40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altLang="en-US" sz="2800" b="1" dirty="0" err="1" smtClean="0">
                <a:solidFill>
                  <a:srgbClr val="C00000"/>
                </a:solidFill>
              </a:rPr>
              <a:t>Nghệ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thuật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: so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sánh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,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ẩn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,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nói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nước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đôi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smtClean="0">
                <a:solidFill>
                  <a:srgbClr val="006600"/>
                </a:solidFill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en-US" altLang="en-US" sz="2800" b="1" dirty="0" err="1" smtClean="0">
                <a:solidFill>
                  <a:srgbClr val="C0000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dung : 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 err="1" smtClean="0">
                <a:solidFill>
                  <a:srgbClr val="002060"/>
                </a:solidFill>
              </a:rPr>
              <a:t>Diễn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tả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thân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phận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khổ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đau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người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lao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động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.</a:t>
            </a:r>
          </a:p>
          <a:p>
            <a:r>
              <a:rPr lang="en-US" altLang="en-US" sz="2800" b="1" dirty="0" smtClean="0">
                <a:solidFill>
                  <a:srgbClr val="002060"/>
                </a:solidFill>
              </a:rPr>
              <a:t>-    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Phê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phán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thói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hư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tật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xấu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xã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hội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.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images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990600"/>
            <a:ext cx="109564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>
                  <a:solidFill>
                    <a:prstClr val="black"/>
                  </a:solidFill>
                </a:rPr>
                <a:t>Tiết</a:t>
              </a:r>
              <a:r>
                <a:rPr lang="en-US" altLang="en-US" sz="2400" dirty="0">
                  <a:solidFill>
                    <a:prstClr val="black"/>
                  </a:solidFill>
                </a:rPr>
                <a:t> 13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1" y="1765518"/>
            <a:ext cx="7390816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4000" b="1" dirty="0" smtClean="0">
                <a:solidFill>
                  <a:srgbClr val="0070C0"/>
                </a:solidFill>
              </a:rPr>
              <a:t>IV.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Luyện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tập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sz="2800" b="1" dirty="0" smtClean="0">
                <a:solidFill>
                  <a:srgbClr val="006600"/>
                </a:solidFill>
              </a:rPr>
              <a:t>  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nhà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làm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SGK.</a:t>
            </a:r>
          </a:p>
          <a:p>
            <a:r>
              <a:rPr lang="en-US" altLang="en-US" sz="4000" b="1" dirty="0" smtClean="0">
                <a:solidFill>
                  <a:srgbClr val="0070C0"/>
                </a:solidFill>
              </a:rPr>
              <a:t>V.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Hướng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dẫn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về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</a:rPr>
              <a:t>nhà</a:t>
            </a:r>
            <a:r>
              <a:rPr lang="en-US" altLang="en-US" sz="4000" b="1" dirty="0" smtClean="0">
                <a:solidFill>
                  <a:srgbClr val="0070C0"/>
                </a:solidFill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nhà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học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thuộc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4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ca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dao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,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nêu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nghệ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thuật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.</a:t>
            </a:r>
          </a:p>
          <a:p>
            <a:pPr marL="457200" indent="-457200">
              <a:buFontTx/>
              <a:buChar char="-"/>
            </a:pPr>
            <a:r>
              <a:rPr lang="en-US" altLang="en-US" sz="2800" b="1" dirty="0" err="1" smtClean="0">
                <a:solidFill>
                  <a:srgbClr val="002060"/>
                </a:solidFill>
              </a:rPr>
              <a:t>Sưu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tầm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thêm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ca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dao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nội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tương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tự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.</a:t>
            </a:r>
          </a:p>
          <a:p>
            <a:r>
              <a:rPr lang="en-US" altLang="en-US" sz="2800" b="1" dirty="0" smtClean="0">
                <a:solidFill>
                  <a:srgbClr val="002060"/>
                </a:solidFill>
              </a:rPr>
              <a:t>-   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Soạn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tiếp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theo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Đại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</a:rPr>
              <a:t>từ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 .</a:t>
            </a:r>
          </a:p>
          <a:p>
            <a:pPr marL="457200" indent="-457200">
              <a:buFontTx/>
              <a:buChar char="-"/>
            </a:pPr>
            <a:endParaRPr lang="en-US" altLang="en-US" sz="2800" b="1" dirty="0" smtClean="0">
              <a:solidFill>
                <a:srgbClr val="006600"/>
              </a:solidFill>
            </a:endParaRPr>
          </a:p>
          <a:p>
            <a:r>
              <a:rPr lang="en-US" altLang="en-US" sz="2800" b="1" dirty="0" smtClean="0">
                <a:solidFill>
                  <a:srgbClr val="0066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42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agiango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" y="1447800"/>
            <a:ext cx="70104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/>
            <a:r>
              <a:rPr lang="vi-VN" sz="3600" kern="10">
                <a:solidFill>
                  <a:srgbClr val="A5002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Cảm ơn quý thầy cô</a:t>
            </a:r>
          </a:p>
          <a:p>
            <a:pPr algn="ctr"/>
            <a:r>
              <a:rPr lang="vi-VN" sz="3600" kern="10">
                <a:solidFill>
                  <a:srgbClr val="A5002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và các em học sinh!</a:t>
            </a:r>
            <a:endParaRPr lang="en-US" sz="3600" kern="10">
              <a:solidFill>
                <a:srgbClr val="A50021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04133" y="1067594"/>
            <a:ext cx="6569427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 b="1" u="sng" dirty="0"/>
              <a:t>Bài 2:</a:t>
            </a:r>
          </a:p>
          <a:p>
            <a:r>
              <a:rPr lang="en-US" altLang="en-US" sz="2800" dirty="0">
                <a:solidFill>
                  <a:srgbClr val="0000CC"/>
                </a:solidFill>
              </a:rPr>
              <a:t>      </a:t>
            </a:r>
            <a:r>
              <a:rPr lang="en-US" altLang="en-US" sz="3200" dirty="0">
                <a:solidFill>
                  <a:srgbClr val="0000CC"/>
                </a:solidFill>
              </a:rPr>
              <a:t>Thương thay thân phận con tằm,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Kiếm ăn được mấy phải nằm nhả tơ.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      Thương thay lũ kiến li ti,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Kiếm ăn được mấy phả đi tìm mồi.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      Thương thay hạc lánh đường mây,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Chim bay mỏi cánh biết ngày nào thôi.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      Thương thay con cuốc giữ trời,</a:t>
            </a:r>
          </a:p>
          <a:p>
            <a:r>
              <a:rPr lang="en-US" altLang="en-US" sz="3200" dirty="0">
                <a:solidFill>
                  <a:srgbClr val="0000CC"/>
                </a:solidFill>
              </a:rPr>
              <a:t>Dầu kêu ra máu biết người nào nghe</a:t>
            </a:r>
            <a:r>
              <a:rPr lang="en-US" altLang="en-US" sz="3200" dirty="0" smtClean="0">
                <a:solidFill>
                  <a:srgbClr val="0000CC"/>
                </a:solidFill>
              </a:rPr>
              <a:t>.</a:t>
            </a:r>
            <a:endParaRPr lang="en-US" altLang="en-US" sz="2800" dirty="0"/>
          </a:p>
          <a:p>
            <a:r>
              <a:rPr lang="en-US" altLang="en-US" sz="3200" b="1" u="sng" dirty="0"/>
              <a:t>Bài 3:</a:t>
            </a:r>
          </a:p>
          <a:p>
            <a:r>
              <a:rPr lang="en-US" altLang="en-US" sz="3200" b="1" dirty="0">
                <a:solidFill>
                  <a:srgbClr val="006600"/>
                </a:solidFill>
              </a:rPr>
              <a:t>       Thân em như trái bần trôi,</a:t>
            </a:r>
          </a:p>
          <a:p>
            <a:r>
              <a:rPr lang="en-US" altLang="en-US" sz="3200" b="1" dirty="0">
                <a:solidFill>
                  <a:srgbClr val="006600"/>
                </a:solidFill>
              </a:rPr>
              <a:t>Gió dập sóng dồi biết tấp vào đâu.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/>
                <a:t>Tiết</a:t>
              </a:r>
              <a:r>
                <a:rPr lang="en-US" altLang="en-US" sz="2400" dirty="0"/>
                <a:t> 13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6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76463" y="1295400"/>
            <a:ext cx="4538662" cy="27813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200" dirty="0">
                <a:solidFill>
                  <a:srgbClr val="0000CC"/>
                </a:solidFill>
              </a:rPr>
              <a:t>      Thương thay thân phận con tằm,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Kiếm ăn được mấy phải nằm nhả tơ.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 Thương thay lũ kiến li ti,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Kiếm ăn được mấy phả đi tìm mồi.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 Thương thay hạc lánh đường mây,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Chim bay mỏi cánh biết ngày nào thôi.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Thương thay con cuốc giữ trời,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Dầu kêu ra máu biết người nào nghe.</a:t>
            </a:r>
            <a:endParaRPr lang="en-US" altLang="en-US" sz="2200" b="1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19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/>
                <a:t>Tiết</a:t>
              </a:r>
              <a:r>
                <a:rPr lang="en-US" altLang="en-US" sz="2400" dirty="0"/>
                <a:t> 13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76463" y="1295400"/>
            <a:ext cx="4538662" cy="27813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200" dirty="0">
                <a:solidFill>
                  <a:srgbClr val="0000CC"/>
                </a:solidFill>
              </a:rPr>
              <a:t>      </a:t>
            </a:r>
            <a:r>
              <a:rPr lang="en-US" altLang="en-US" sz="2200" dirty="0">
                <a:solidFill>
                  <a:srgbClr val="C00000"/>
                </a:solidFill>
              </a:rPr>
              <a:t>Thương thay </a:t>
            </a:r>
            <a:r>
              <a:rPr lang="en-US" altLang="en-US" sz="2200" dirty="0">
                <a:solidFill>
                  <a:srgbClr val="0000CC"/>
                </a:solidFill>
              </a:rPr>
              <a:t>thân phận con tằm,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Kiếm ăn được mấy phải nằm nhả tơ.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 </a:t>
            </a:r>
            <a:r>
              <a:rPr lang="en-US" altLang="en-US" sz="2200" dirty="0">
                <a:solidFill>
                  <a:srgbClr val="FF0000"/>
                </a:solidFill>
              </a:rPr>
              <a:t>Thương thay </a:t>
            </a:r>
            <a:r>
              <a:rPr lang="en-US" altLang="en-US" sz="2200" dirty="0">
                <a:solidFill>
                  <a:srgbClr val="0000CC"/>
                </a:solidFill>
              </a:rPr>
              <a:t>lũ kiến li ti,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Kiếm ăn được mấy phả đi tìm mồi.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 </a:t>
            </a:r>
            <a:r>
              <a:rPr lang="en-US" altLang="en-US" sz="2200" dirty="0">
                <a:solidFill>
                  <a:srgbClr val="FF0000"/>
                </a:solidFill>
              </a:rPr>
              <a:t>Thương thay </a:t>
            </a:r>
            <a:r>
              <a:rPr lang="en-US" altLang="en-US" sz="2200" dirty="0">
                <a:solidFill>
                  <a:srgbClr val="0000CC"/>
                </a:solidFill>
              </a:rPr>
              <a:t>hạc lánh đường mây,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Chim bay mỏi cánh biết ngày nào thôi.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     </a:t>
            </a:r>
            <a:r>
              <a:rPr lang="en-US" altLang="en-US" sz="2200" dirty="0">
                <a:solidFill>
                  <a:srgbClr val="FF0000"/>
                </a:solidFill>
              </a:rPr>
              <a:t>Thương thay </a:t>
            </a:r>
            <a:r>
              <a:rPr lang="en-US" altLang="en-US" sz="2200" dirty="0">
                <a:solidFill>
                  <a:srgbClr val="0000CC"/>
                </a:solidFill>
              </a:rPr>
              <a:t>con cuốc giữ trời,</a:t>
            </a:r>
          </a:p>
          <a:p>
            <a:r>
              <a:rPr lang="en-US" altLang="en-US" sz="2200" dirty="0">
                <a:solidFill>
                  <a:srgbClr val="0000CC"/>
                </a:solidFill>
              </a:rPr>
              <a:t>Dầu kêu ra máu biết người nào nghe.</a:t>
            </a:r>
            <a:endParaRPr lang="en-US" altLang="en-US" sz="2200" b="1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19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" y="188118"/>
            <a:ext cx="8076616" cy="1184276"/>
            <a:chOff x="528" y="32"/>
            <a:chExt cx="5121" cy="746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528" y="32"/>
              <a:ext cx="5121" cy="528"/>
            </a:xfrm>
            <a:prstGeom prst="flowChartAlternateProcess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582" y="58"/>
              <a:ext cx="816" cy="330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r>
                <a:rPr lang="en-US" altLang="en-US" sz="2400" dirty="0" err="1"/>
                <a:t>Tiết</a:t>
              </a:r>
              <a:r>
                <a:rPr lang="en-US" altLang="en-US" sz="2400" dirty="0"/>
                <a:t> 13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156" y="61"/>
              <a:ext cx="4402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2400" dirty="0" err="1">
                  <a:solidFill>
                    <a:srgbClr val="FFFF00"/>
                  </a:solidFill>
                </a:rPr>
                <a:t>Văn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</a:t>
              </a:r>
              <a:r>
                <a:rPr lang="en-US" altLang="en-US" sz="2400" dirty="0" err="1">
                  <a:solidFill>
                    <a:srgbClr val="FFFF00"/>
                  </a:solidFill>
                </a:rPr>
                <a:t>bản</a:t>
              </a:r>
              <a:r>
                <a:rPr lang="en-US" altLang="en-US" sz="2400" dirty="0">
                  <a:solidFill>
                    <a:srgbClr val="FFFF00"/>
                  </a:solidFill>
                </a:rPr>
                <a:t>        </a:t>
              </a:r>
              <a:r>
                <a:rPr lang="en-US" altLang="en-US" sz="2200" b="1" i="1" dirty="0">
                  <a:solidFill>
                    <a:srgbClr val="FFFF00"/>
                  </a:solidFill>
                </a:rPr>
                <a:t>NHỮNG CÂU HÁT THAN </a:t>
              </a:r>
              <a:r>
                <a:rPr lang="en-US" altLang="en-US" sz="2200" b="1" i="1" dirty="0" smtClean="0">
                  <a:solidFill>
                    <a:srgbClr val="FFFF00"/>
                  </a:solidFill>
                </a:rPr>
                <a:t>THÂN VÀ                    	 NHỮNG CÂU HÁT CHÂM BIẾM </a:t>
              </a:r>
            </a:p>
            <a:p>
              <a:pPr algn="ctr"/>
              <a:r>
                <a:rPr lang="en-US" altLang="en-US" sz="2200" b="1" i="1" dirty="0" smtClean="0">
                  <a:solidFill>
                    <a:srgbClr val="FFFF00"/>
                  </a:solidFill>
                </a:rPr>
                <a:t> </a:t>
              </a:r>
              <a:endParaRPr lang="en-US" altLang="en-US" sz="2200" b="1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3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19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n 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219200"/>
            <a:ext cx="46402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o-tam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10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1524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 dirty="0">
                <a:solidFill>
                  <a:srgbClr val="0000CC"/>
                </a:solidFill>
              </a:rPr>
              <a:t>   Thương thay thân phận con tằm,</a:t>
            </a:r>
          </a:p>
          <a:p>
            <a:r>
              <a:rPr lang="en-US" altLang="en-US" sz="2800" dirty="0">
                <a:solidFill>
                  <a:srgbClr val="0000CC"/>
                </a:solidFill>
              </a:rPr>
              <a:t>Kiếm ăn được mấy phải nằm nhả tơ.</a:t>
            </a:r>
          </a:p>
        </p:txBody>
      </p:sp>
    </p:spTree>
    <p:extLst>
      <p:ext uri="{BB962C8B-B14F-4D97-AF65-F5344CB8AC3E}">
        <p14:creationId xmlns:p14="http://schemas.microsoft.com/office/powerpoint/2010/main" val="6247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3500"/>
            <a:ext cx="4495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114300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       Thương thay lũ kiến li ti,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Kiếm ăn được mấy phả đi tìm mồi.</a:t>
            </a:r>
          </a:p>
        </p:txBody>
      </p:sp>
      <p:pic>
        <p:nvPicPr>
          <p:cNvPr id="6" name="Picture 5" descr="images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4648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1058</Words>
  <Application>Microsoft Office PowerPoint</Application>
  <PresentationFormat>On-screen Show (4:3)</PresentationFormat>
  <Paragraphs>154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Office Theme</vt:lpstr>
      <vt:lpstr>Ocean</vt:lpstr>
      <vt:lpstr>1_Ocean</vt:lpstr>
      <vt:lpstr>3_Ocean</vt:lpstr>
      <vt:lpstr>5_Ocean</vt:lpstr>
      <vt:lpstr>1_Office Theme</vt:lpstr>
      <vt:lpstr>PowerPoint Presentation</vt:lpstr>
      <vt:lpstr>PowerPoint Presentation</vt:lpstr>
      <vt:lpstr>2. Đọc – hiểu chú thích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khtc</dc:creator>
  <cp:lastModifiedBy>ADMIN</cp:lastModifiedBy>
  <cp:revision>83</cp:revision>
  <dcterms:created xsi:type="dcterms:W3CDTF">2014-09-15T05:45:44Z</dcterms:created>
  <dcterms:modified xsi:type="dcterms:W3CDTF">2020-10-21T09:10:46Z</dcterms:modified>
</cp:coreProperties>
</file>