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353" r:id="rId2"/>
    <p:sldId id="269" r:id="rId3"/>
    <p:sldId id="342" r:id="rId4"/>
    <p:sldId id="260" r:id="rId5"/>
    <p:sldId id="271" r:id="rId6"/>
    <p:sldId id="343" r:id="rId7"/>
    <p:sldId id="339" r:id="rId8"/>
    <p:sldId id="355" r:id="rId9"/>
    <p:sldId id="338" r:id="rId10"/>
    <p:sldId id="350" r:id="rId11"/>
    <p:sldId id="280" r:id="rId12"/>
    <p:sldId id="317" r:id="rId13"/>
    <p:sldId id="319" r:id="rId14"/>
    <p:sldId id="318" r:id="rId15"/>
    <p:sldId id="340" r:id="rId16"/>
    <p:sldId id="286" r:id="rId17"/>
    <p:sldId id="303" r:id="rId18"/>
    <p:sldId id="323" r:id="rId19"/>
    <p:sldId id="348" r:id="rId20"/>
    <p:sldId id="351" r:id="rId21"/>
    <p:sldId id="347" r:id="rId22"/>
    <p:sldId id="346" r:id="rId23"/>
    <p:sldId id="304" r:id="rId24"/>
    <p:sldId id="352" r:id="rId25"/>
    <p:sldId id="292" r:id="rId26"/>
    <p:sldId id="341" r:id="rId27"/>
    <p:sldId id="354" r:id="rId28"/>
    <p:sldId id="326" r:id="rId29"/>
    <p:sldId id="293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66"/>
    <a:srgbClr val="009900"/>
    <a:srgbClr val="FF0066"/>
    <a:srgbClr val="FF33CC"/>
    <a:srgbClr val="66FFFF"/>
    <a:srgbClr val="99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55" autoAdjust="0"/>
  </p:normalViewPr>
  <p:slideViewPr>
    <p:cSldViewPr>
      <p:cViewPr>
        <p:scale>
          <a:sx n="70" d="100"/>
          <a:sy n="70" d="100"/>
        </p:scale>
        <p:origin x="-115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6D8CE-27A8-455E-878A-07073C4A109A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94C5-D8D1-40DF-ACFC-C5330A923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5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3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0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84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4FB9C-D75B-4433-A54C-F015E6B1C67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261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9A3112E-D7FD-4378-964F-FCF656C1FB28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4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66CFB-7A45-43F1-AAA6-113A2ABB612B}" type="slidenum">
              <a:rPr lang="en-US">
                <a:latin typeface="Arial" pitchFamily="34" charset="0"/>
              </a:rPr>
              <a:pPr/>
              <a:t>13</a:t>
            </a:fld>
            <a:endParaRPr lang="en-US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36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39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94C5-D8D1-40DF-ACFC-C5330A923C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3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5B721-9CD6-4954-A87D-456ED01DE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DFA51-5224-4CB2-9A2D-9DDA5690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3F57A6-17E7-4FDB-A335-E6E04278CA21}" type="datetimeFigureOut">
              <a:rPr lang="en-US" smtClean="0"/>
              <a:pPr/>
              <a:t>21-Oct-20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8C8023-E3C5-40B2-BE5B-6003ED0BFD8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file:///C:\Users\User\Desktop\thi%20van%20minh%20thanh%20lich\BaNgonNenLungLinh-PhuongThao-Ngoc_x8me.mp3" TargetMode="External"/><Relationship Id="rId1" Type="http://schemas.openxmlformats.org/officeDocument/2006/relationships/audio" Target="file:///C:\Users\User\Documents\BaNgonNenLungLinh-PhuongThao-Ngoc_x8me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J1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hinh ANH\image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371600"/>
            <a:ext cx="6172200" cy="3886200"/>
          </a:xfrm>
          <a:prstGeom prst="rect">
            <a:avLst/>
          </a:prstGeom>
          <a:noFill/>
        </p:spPr>
      </p:pic>
      <p:pic>
        <p:nvPicPr>
          <p:cNvPr id="4" name="BaNgonNenLungLinh-PhuongThao-Ngoc_x8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90600" y="5486400"/>
            <a:ext cx="304800" cy="304800"/>
          </a:xfrm>
          <a:prstGeom prst="rect">
            <a:avLst/>
          </a:prstGeom>
        </p:spPr>
      </p:pic>
      <p:pic>
        <p:nvPicPr>
          <p:cNvPr id="6" name="BaNgonNenLungLinh-PhuongThao-Ngoc_x8m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6781800" y="4876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500" y="529273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</a:rPr>
              <a:t>II. Đọc, tìm hiểu văn bản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323850"/>
            <a:ext cx="9144000" cy="7162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873268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70C0"/>
                </a:solidFill>
              </a:rPr>
              <a:t>       </a:t>
            </a:r>
            <a:r>
              <a:rPr lang="vi-VN" sz="3200" b="1" dirty="0" smtClean="0">
                <a:solidFill>
                  <a:srgbClr val="0070C0"/>
                </a:solidFill>
              </a:rPr>
              <a:t>Bài </a:t>
            </a:r>
            <a:r>
              <a:rPr lang="vi-VN" sz="3200" b="1" dirty="0">
                <a:solidFill>
                  <a:srgbClr val="0070C0"/>
                </a:solidFill>
              </a:rPr>
              <a:t>ca dao số 1: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vi-VN" sz="3600" b="1" i="1" dirty="0" smtClean="0"/>
              <a:t>                  Công </a:t>
            </a:r>
            <a:r>
              <a:rPr lang="vi-VN" sz="3600" b="1" i="1" dirty="0"/>
              <a:t>cha như núi ngất trời</a:t>
            </a:r>
          </a:p>
          <a:p>
            <a:r>
              <a:rPr lang="vi-VN" sz="3600" b="1" i="1" dirty="0"/>
              <a:t>      </a:t>
            </a:r>
            <a:r>
              <a:rPr lang="vi-VN" sz="3600" b="1" i="1" dirty="0" smtClean="0"/>
              <a:t>  Nghĩa </a:t>
            </a:r>
            <a:r>
              <a:rPr lang="vi-VN" sz="3600" b="1" i="1" dirty="0"/>
              <a:t>mẹ như nước ở ngoài biển Đông</a:t>
            </a:r>
          </a:p>
          <a:p>
            <a:r>
              <a:rPr lang="en-US" sz="3600" b="1" i="1" dirty="0"/>
              <a:t>             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i="1" dirty="0"/>
              <a:t>      </a:t>
            </a:r>
            <a:r>
              <a:rPr lang="vi-VN" sz="3600" b="1" i="1" dirty="0" smtClean="0"/>
              <a:t>    Cù </a:t>
            </a:r>
            <a:r>
              <a:rPr lang="vi-VN" sz="3600" b="1" i="1" dirty="0"/>
              <a:t>lao chín chữ ghi lòng con ơi !</a:t>
            </a:r>
            <a:endParaRPr lang="en-US" sz="3600" b="1" i="1" dirty="0" smtClean="0">
              <a:latin typeface=".VnAristote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5590"/>
            <a:ext cx="8991600" cy="312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User\Desktop\tai lieu mo dung\hieu0307131-6d3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9144000" cy="3276600"/>
          </a:xfrm>
          <a:prstGeom prst="rect">
            <a:avLst/>
          </a:prstGeom>
          <a:noFill/>
        </p:spPr>
      </p:pic>
      <p:pic>
        <p:nvPicPr>
          <p:cNvPr id="8" name="Picture 4" descr="2007411104419_ma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0"/>
            <a:ext cx="4724400" cy="3657600"/>
          </a:xfrm>
          <a:noFill/>
        </p:spPr>
      </p:pic>
      <p:pic>
        <p:nvPicPr>
          <p:cNvPr id="9" name="Picture 8" descr="C:\Users\User\Desktop\images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19600" cy="3581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356961" y="872318"/>
            <a:ext cx="37714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TG: 3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3810000" y="1070531"/>
            <a:ext cx="55000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2106" name="AutoShape 10"/>
          <p:cNvSpPr>
            <a:spLocks noChangeArrowheads="1"/>
          </p:cNvSpPr>
          <p:nvPr/>
        </p:nvSpPr>
        <p:spPr bwMode="auto">
          <a:xfrm flipH="1">
            <a:off x="-22746" y="34119"/>
            <a:ext cx="5892948" cy="838200"/>
          </a:xfrm>
          <a:prstGeom prst="cloudCallout">
            <a:avLst>
              <a:gd name="adj1" fmla="val -27907"/>
              <a:gd name="adj2" fmla="val 9261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23909" name="Text Box 11"/>
          <p:cNvSpPr txBox="1">
            <a:spLocks noChangeArrowheads="1"/>
          </p:cNvSpPr>
          <p:nvPr/>
        </p:nvSpPr>
        <p:spPr bwMode="auto">
          <a:xfrm>
            <a:off x="1077271" y="269862"/>
            <a:ext cx="369291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graphicFrame>
        <p:nvGraphicFramePr>
          <p:cNvPr id="132184" name="Group 8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2341224"/>
              </p:ext>
            </p:extLst>
          </p:nvPr>
        </p:nvGraphicFramePr>
        <p:xfrm>
          <a:off x="28575" y="2743199"/>
          <a:ext cx="9132342" cy="4124913"/>
        </p:xfrm>
        <a:graphic>
          <a:graphicData uri="http://schemas.openxmlformats.org/drawingml/2006/table">
            <a:tbl>
              <a:tblPr/>
              <a:tblGrid>
                <a:gridCol w="2262881"/>
                <a:gridCol w="3216524"/>
                <a:gridCol w="3652937"/>
              </a:tblGrid>
              <a:tr h="88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6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6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6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932" name="Oval 28"/>
          <p:cNvSpPr>
            <a:spLocks noChangeArrowheads="1"/>
          </p:cNvSpPr>
          <p:nvPr/>
        </p:nvSpPr>
        <p:spPr bwMode="auto">
          <a:xfrm>
            <a:off x="7562192" y="338919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933" name="Oval 29"/>
          <p:cNvSpPr>
            <a:spLocks noChangeArrowheads="1"/>
          </p:cNvSpPr>
          <p:nvPr/>
        </p:nvSpPr>
        <p:spPr bwMode="auto">
          <a:xfrm>
            <a:off x="7540093" y="323494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latin typeface=".VnTifani HeavyH" pitchFamily="34" charset="0"/>
              </a:rPr>
              <a:t>10</a:t>
            </a:r>
          </a:p>
        </p:txBody>
      </p:sp>
      <p:sp>
        <p:nvSpPr>
          <p:cNvPr id="123934" name="Oval 30"/>
          <p:cNvSpPr>
            <a:spLocks noChangeArrowheads="1"/>
          </p:cNvSpPr>
          <p:nvPr/>
        </p:nvSpPr>
        <p:spPr bwMode="auto">
          <a:xfrm>
            <a:off x="7560925" y="296010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9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7630518" y="311435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latin typeface=".VnTifani HeavyH" pitchFamily="34" charset="0"/>
              </a:rPr>
              <a:t>8</a:t>
            </a:r>
          </a:p>
        </p:txBody>
      </p:sp>
      <p:sp>
        <p:nvSpPr>
          <p:cNvPr id="123936" name="Oval 32"/>
          <p:cNvSpPr>
            <a:spLocks noChangeArrowheads="1"/>
          </p:cNvSpPr>
          <p:nvPr/>
        </p:nvSpPr>
        <p:spPr bwMode="auto">
          <a:xfrm>
            <a:off x="7574256" y="323494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7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7540093" y="285598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6</a:t>
            </a:r>
          </a:p>
        </p:txBody>
      </p:sp>
      <p:sp>
        <p:nvSpPr>
          <p:cNvPr id="123938" name="Oval 34"/>
          <p:cNvSpPr>
            <a:spLocks noChangeArrowheads="1"/>
          </p:cNvSpPr>
          <p:nvPr/>
        </p:nvSpPr>
        <p:spPr bwMode="auto">
          <a:xfrm>
            <a:off x="7574255" y="331207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5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7604091" y="346631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4</a:t>
            </a: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7540093" y="387456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latin typeface=".VnTifani HeavyH" pitchFamily="34" charset="0"/>
              </a:rPr>
              <a:t>3</a:t>
            </a: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7569928" y="381827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2</a:t>
            </a:r>
          </a:p>
        </p:txBody>
      </p:sp>
      <p:sp>
        <p:nvSpPr>
          <p:cNvPr id="123942" name="Oval 38"/>
          <p:cNvSpPr>
            <a:spLocks noChangeArrowheads="1"/>
          </p:cNvSpPr>
          <p:nvPr/>
        </p:nvSpPr>
        <p:spPr bwMode="auto">
          <a:xfrm>
            <a:off x="7579347" y="308069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>
                <a:latin typeface=".VnTifani HeavyH" pitchFamily="34" charset="0"/>
              </a:rPr>
              <a:t>1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7574255" y="365800"/>
            <a:ext cx="1178589" cy="1143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39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9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9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39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39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3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39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3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39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  <p:bldP spid="132104" grpId="0"/>
      <p:bldP spid="132106" grpId="0" animBg="1"/>
      <p:bldP spid="123932" grpId="0" animBg="1"/>
      <p:bldP spid="123933" grpId="0" animBg="1"/>
      <p:bldP spid="123934" grpId="0" animBg="1"/>
      <p:bldP spid="123935" grpId="0" animBg="1"/>
      <p:bldP spid="123936" grpId="0" animBg="1"/>
      <p:bldP spid="123937" grpId="0" animBg="1"/>
      <p:bldP spid="123938" grpId="0" animBg="1"/>
      <p:bldP spid="123939" grpId="0" animBg="1"/>
      <p:bldP spid="123940" grpId="0" animBg="1"/>
      <p:bldP spid="123941" grpId="0" animBg="1"/>
      <p:bldP spid="123942" grpId="0" animBg="1"/>
      <p:bldP spid="1239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/>
          <p:cNvSpPr>
            <a:spLocks noChangeArrowheads="1"/>
          </p:cNvSpPr>
          <p:nvPr/>
        </p:nvSpPr>
        <p:spPr bwMode="auto">
          <a:xfrm>
            <a:off x="2286000" y="0"/>
            <a:ext cx="6858000" cy="1066800"/>
          </a:xfrm>
          <a:prstGeom prst="cloudCallout">
            <a:avLst>
              <a:gd name="adj1" fmla="val -29005"/>
              <a:gd name="adj2" fmla="val 10356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>
              <a:solidFill>
                <a:srgbClr val="FF00FF"/>
              </a:solidFill>
              <a:latin typeface=".VnTimeH" pitchFamily="34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2514600" y="304800"/>
            <a:ext cx="548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 dirty="0" smtClean="0"/>
              <a:t>            </a:t>
            </a:r>
            <a:r>
              <a:rPr lang="en-US" sz="2400" b="1" dirty="0" smtClean="0"/>
              <a:t>KẾT </a:t>
            </a:r>
            <a:r>
              <a:rPr lang="en-US" sz="2400" b="1" dirty="0"/>
              <a:t>QUẢ THẢO LUẬN</a:t>
            </a:r>
          </a:p>
        </p:txBody>
      </p:sp>
      <p:graphicFrame>
        <p:nvGraphicFramePr>
          <p:cNvPr id="79940" name="Group 6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2906146"/>
              </p:ext>
            </p:extLst>
          </p:nvPr>
        </p:nvGraphicFramePr>
        <p:xfrm>
          <a:off x="0" y="1447800"/>
          <a:ext cx="9296401" cy="5055235"/>
        </p:xfrm>
        <a:graphic>
          <a:graphicData uri="http://schemas.openxmlformats.org/drawingml/2006/table">
            <a:tbl>
              <a:tblPr/>
              <a:tblGrid>
                <a:gridCol w="1293412"/>
                <a:gridCol w="3202388"/>
                <a:gridCol w="4800601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TimeH" pitchFamily="34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H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H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7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1" name="Text Box 34"/>
          <p:cNvSpPr txBox="1">
            <a:spLocks noChangeArrowheads="1"/>
          </p:cNvSpPr>
          <p:nvPr/>
        </p:nvSpPr>
        <p:spPr bwMode="auto">
          <a:xfrm>
            <a:off x="6172200" y="2133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.VnTime" pitchFamily="34" charset="0"/>
            </a:endParaRPr>
          </a:p>
        </p:txBody>
      </p:sp>
      <p:sp>
        <p:nvSpPr>
          <p:cNvPr id="11292" name="Text Box 35"/>
          <p:cNvSpPr txBox="1">
            <a:spLocks noChangeArrowheads="1"/>
          </p:cNvSpPr>
          <p:nvPr/>
        </p:nvSpPr>
        <p:spPr bwMode="auto">
          <a:xfrm>
            <a:off x="838200" y="31242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600">
              <a:latin typeface=".VnTime" pitchFamily="34" charset="0"/>
            </a:endParaRPr>
          </a:p>
        </p:txBody>
      </p:sp>
      <p:sp>
        <p:nvSpPr>
          <p:cNvPr id="11293" name="Text Box 36"/>
          <p:cNvSpPr txBox="1">
            <a:spLocks noChangeArrowheads="1"/>
          </p:cNvSpPr>
          <p:nvPr/>
        </p:nvSpPr>
        <p:spPr bwMode="auto">
          <a:xfrm>
            <a:off x="762000" y="426720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latin typeface=".VnTime" pitchFamily="34" charset="0"/>
            </a:endParaRPr>
          </a:p>
        </p:txBody>
      </p:sp>
      <p:sp>
        <p:nvSpPr>
          <p:cNvPr id="11294" name="Text Box 37"/>
          <p:cNvSpPr txBox="1">
            <a:spLocks noChangeArrowheads="1"/>
          </p:cNvSpPr>
          <p:nvPr/>
        </p:nvSpPr>
        <p:spPr bwMode="auto">
          <a:xfrm>
            <a:off x="990600" y="54864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latin typeface=".VnTime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14500" y="2678253"/>
            <a:ext cx="3429000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cha-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.VnTime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1200" y="4648200"/>
            <a:ext cx="1905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5000" y="5562600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Tx/>
              <a:buChar char="-"/>
              <a:defRPr/>
            </a:pPr>
            <a:r>
              <a:rPr lang="vi-V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Mênh mông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6800" y="2535003"/>
            <a:ext cx="4419600" cy="236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vi-VN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vi-V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tình yêu thương bao la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Tx/>
              <a:buChar char="-"/>
              <a:defRPr/>
            </a:pP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2000" y="4395646"/>
            <a:ext cx="472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2487" y="5479533"/>
            <a:ext cx="449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ợi công lao bao la, trời biển của cha mẹ.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161122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endParaRPr lang="en-US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4196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   </a:t>
            </a:r>
            <a:r>
              <a:rPr lang="en-US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5410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   </a:t>
            </a:r>
            <a:r>
              <a:rPr lang="vi-VN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 láy</a:t>
            </a:r>
            <a:endParaRPr lang="en-US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/>
      <p:bldP spid="34" grpId="0"/>
      <p:bldP spid="35" grpId="0"/>
      <p:bldP spid="36" grpId="0"/>
      <p:bldP spid="37" grpId="0"/>
      <p:bldP spid="39" grpId="0"/>
      <p:bldP spid="40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loud Callout 5"/>
          <p:cNvSpPr/>
          <p:nvPr/>
        </p:nvSpPr>
        <p:spPr>
          <a:xfrm>
            <a:off x="1028700" y="33337"/>
            <a:ext cx="7086600" cy="3624263"/>
          </a:xfrm>
          <a:prstGeom prst="cloudCallout">
            <a:avLst>
              <a:gd name="adj1" fmla="val -58048"/>
              <a:gd name="adj2" fmla="val 85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0" y="1066800"/>
            <a:ext cx="5562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cha-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”; 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2819400" y="3200400"/>
            <a:ext cx="6324600" cy="35052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4414391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bg1"/>
                </a:solidFill>
              </a:rPr>
              <a:t>So sánh cái trừu tượng với cái cụ thể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66810"/>
            <a:ext cx="8839200" cy="32387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72720"/>
            <a:ext cx="4549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II. Đọc, tìm hiểu văn bản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099" y="668605"/>
            <a:ext cx="371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70C0"/>
                </a:solidFill>
              </a:rPr>
              <a:t>Bài ca dao 1: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725" y="1205933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- </a:t>
            </a:r>
            <a:r>
              <a:rPr lang="vi-VN" sz="2800" dirty="0" smtClean="0"/>
              <a:t>  Là </a:t>
            </a:r>
            <a:r>
              <a:rPr lang="vi-VN" sz="2800" dirty="0"/>
              <a:t>lời của mẹ nói với con về công cha, nghĩa cha mẹ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ru</a:t>
            </a:r>
            <a:r>
              <a:rPr lang="en-US" sz="2800" dirty="0"/>
              <a:t> (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gũi</a:t>
            </a:r>
            <a:r>
              <a:rPr lang="en-US" sz="2800" dirty="0"/>
              <a:t>, </a:t>
            </a:r>
            <a:r>
              <a:rPr lang="en-US" sz="2800" dirty="0" err="1"/>
              <a:t>thiêng</a:t>
            </a:r>
            <a:r>
              <a:rPr lang="en-US" sz="2800" dirty="0"/>
              <a:t> </a:t>
            </a:r>
            <a:r>
              <a:rPr lang="en-US" sz="2800" dirty="0" err="1"/>
              <a:t>liêng</a:t>
            </a:r>
            <a:r>
              <a:rPr lang="en-US" sz="2800" dirty="0" smtClean="0"/>
              <a:t>)</a:t>
            </a:r>
            <a:endParaRPr lang="vi-VN" sz="2800" dirty="0" smtClean="0"/>
          </a:p>
          <a:p>
            <a:pPr marL="457200" indent="-457200">
              <a:buFontTx/>
              <a:buChar char="-"/>
            </a:pPr>
            <a:r>
              <a:rPr lang="vi-VN" sz="2800" dirty="0" smtClean="0"/>
              <a:t>N</a:t>
            </a:r>
            <a:r>
              <a:rPr lang="en-US" sz="2800" dirty="0" smtClean="0"/>
              <a:t>g</a:t>
            </a:r>
            <a:r>
              <a:rPr lang="vi-VN" sz="2800" dirty="0" smtClean="0"/>
              <a:t>hệ thuật: so sánh, từ láy, điệp ngữ</a:t>
            </a:r>
          </a:p>
          <a:p>
            <a:r>
              <a:rPr lang="vi-VN" sz="2800" b="1" i="1" dirty="0" smtClean="0">
                <a:solidFill>
                  <a:srgbClr val="FF0000"/>
                </a:solidFill>
              </a:rPr>
              <a:t>-&gt; Nhắc nhở con cái về bổn phận làm con, luôn </a:t>
            </a:r>
            <a:r>
              <a:rPr lang="vi-VN" sz="2800" b="1" i="1" dirty="0">
                <a:solidFill>
                  <a:srgbClr val="FF0000"/>
                </a:solidFill>
              </a:rPr>
              <a:t>g</a:t>
            </a:r>
            <a:r>
              <a:rPr lang="vi-VN" sz="2800" b="1" i="1" dirty="0" smtClean="0">
                <a:solidFill>
                  <a:srgbClr val="FF0000"/>
                </a:solidFill>
              </a:rPr>
              <a:t>hi nhớ công ơn sâu nặng của cha mẹ.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0"/>
            <a:ext cx="9448800" cy="7391400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927879"/>
            <a:ext cx="9296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em nào phải người xa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Yêu nhau như thể tay chân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457200"/>
            <a:ext cx="5096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</a:rPr>
              <a:t>II. Đọc, tìm hiểu văn bản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685561"/>
            <a:ext cx="5105400" cy="3220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85561"/>
            <a:ext cx="4191000" cy="3172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285750" y="266045"/>
            <a:ext cx="8362950" cy="5334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1600200"/>
            <a:ext cx="84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</a:rPr>
              <a:t>Lời ca trong bài ca dao là lời của ai nói với ai?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933045"/>
            <a:ext cx="7277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 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ình.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0533" y="969859"/>
            <a:ext cx="9061622" cy="3964536"/>
          </a:xfrm>
          <a:prstGeom prst="cloudCallout">
            <a:avLst>
              <a:gd name="adj1" fmla="val -36723"/>
              <a:gd name="adj2" fmla="val 872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endParaRPr lang="en-US" sz="3200" dirty="0"/>
          </a:p>
          <a:p>
            <a:r>
              <a:rPr lang="vi-VN" sz="3200" dirty="0" smtClean="0"/>
              <a:t>    </a:t>
            </a:r>
            <a:r>
              <a:rPr lang="vi-VN" sz="3200" b="1" dirty="0" smtClean="0"/>
              <a:t>Nghệ thuật </a:t>
            </a:r>
            <a:r>
              <a:rPr lang="vi-VN" sz="3200" dirty="0" smtClean="0"/>
              <a:t>: </a:t>
            </a:r>
            <a:r>
              <a:rPr lang="vi-VN" sz="3200" i="1" dirty="0" smtClean="0">
                <a:solidFill>
                  <a:srgbClr val="FF0000"/>
                </a:solidFill>
              </a:rPr>
              <a:t>So sánh</a:t>
            </a:r>
            <a:r>
              <a:rPr lang="en-US" sz="3200" i="1" dirty="0">
                <a:solidFill>
                  <a:srgbClr val="FF0000"/>
                </a:solidFill>
              </a:rPr>
              <a:t/>
            </a:r>
            <a:br>
              <a:rPr lang="en-US" sz="3200" i="1" dirty="0">
                <a:solidFill>
                  <a:srgbClr val="FF0000"/>
                </a:solidFill>
              </a:rPr>
            </a:b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-228600"/>
            <a:ext cx="9061622" cy="7239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0533" y="969859"/>
            <a:ext cx="9061622" cy="3964536"/>
          </a:xfrm>
          <a:prstGeom prst="cloudCallout">
            <a:avLst>
              <a:gd name="adj1" fmla="val -36723"/>
              <a:gd name="adj2" fmla="val 872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20" y="-56705"/>
            <a:ext cx="9061622" cy="70671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57131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FF0000"/>
                </a:solidFill>
              </a:rPr>
              <a:t>Trao đổi trong bàn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844" y="1676400"/>
            <a:ext cx="7238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Cách so sánh này có gì giống với cách so sánh trong bài ca dao 1?</a:t>
            </a:r>
          </a:p>
          <a:p>
            <a:r>
              <a:rPr lang="vi-VN" sz="3600" b="1" i="1" dirty="0" smtClean="0">
                <a:solidFill>
                  <a:srgbClr val="FF0000"/>
                </a:solidFill>
              </a:rPr>
              <a:t>-&gt; So sánh</a:t>
            </a:r>
            <a:r>
              <a:rPr lang="vi-VN" sz="3600" dirty="0" smtClean="0"/>
              <a:t>: </a:t>
            </a:r>
            <a:r>
              <a:rPr lang="vi-VN" sz="3600" dirty="0" smtClean="0">
                <a:solidFill>
                  <a:srgbClr val="FF0000"/>
                </a:solidFill>
              </a:rPr>
              <a:t>lấy cái trừu tượng so sánh với cái cụ thể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DigitalWorld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0"/>
            <a:ext cx="10896600" cy="6858000"/>
          </a:xfrm>
          <a:prstGeom prst="rect">
            <a:avLst/>
          </a:prstGeom>
          <a:noFill/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97" y="1371600"/>
            <a:ext cx="9601200" cy="3048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DAO</a:t>
            </a:r>
            <a:r>
              <a:rPr lang="vi-VN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</a:t>
            </a:r>
            <a:b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HÁT VỀ TÌNH CẢM GIA 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vi-VN" sz="40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(bài ca dao 1 và 4)</a:t>
            </a:r>
            <a:endParaRPr lang="en-US" sz="4000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0"/>
            <a:ext cx="9448800" cy="7391400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6687" y="626658"/>
            <a:ext cx="92964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</a:p>
          <a:p>
            <a:pPr lvl="0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đối lập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99204"/>
            <a:ext cx="5096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</a:rPr>
              <a:t>II. Đọc, tìm hiểu văn bản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3743324"/>
            <a:ext cx="4405313" cy="4579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3678" y="3642123"/>
            <a:ext cx="4588667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571500" y="438329"/>
            <a:ext cx="8001000" cy="4419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17526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</a:rPr>
              <a:t>Em hãy kể thêm một số bài ca dao khác nói về tình anh em?</a:t>
            </a:r>
            <a:endParaRPr lang="en-US" sz="3600" b="1" i="1" dirty="0">
              <a:solidFill>
                <a:srgbClr val="FFFF00"/>
              </a:solidFill>
              <a:latin typeface=".Vn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295400"/>
            <a:ext cx="7162800" cy="28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47800" y="926485"/>
            <a:ext cx="6477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</a:rPr>
              <a:t>   </a:t>
            </a:r>
            <a:r>
              <a:rPr lang="en-US" sz="3200" i="1" dirty="0">
                <a:latin typeface="Times New Roman" panose="02020603050405020304" pitchFamily="18" charset="0"/>
              </a:rPr>
              <a:t>-  </a:t>
            </a:r>
            <a:r>
              <a:rPr lang="en-US" sz="3200" i="1" dirty="0" err="1">
                <a:latin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chân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tay</a:t>
            </a:r>
            <a:endParaRPr lang="en-US" sz="3200" i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Rách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lành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đùm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bọc</a:t>
            </a:r>
            <a:r>
              <a:rPr lang="en-US" sz="3200" i="1" dirty="0">
                <a:latin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</a:rPr>
              <a:t>dở</a:t>
            </a:r>
            <a:r>
              <a:rPr lang="en-US" sz="3200" i="1" dirty="0">
                <a:latin typeface="Times New Roman" panose="02020603050405020304" pitchFamily="18" charset="0"/>
              </a:rPr>
              <a:t> hay </a:t>
            </a:r>
            <a:r>
              <a:rPr lang="en-US" sz="3200" i="1" dirty="0" err="1">
                <a:latin typeface="Times New Roman" panose="02020603050405020304" pitchFamily="18" charset="0"/>
              </a:rPr>
              <a:t>đỡ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đần</a:t>
            </a:r>
            <a:r>
              <a:rPr lang="en-US" sz="3200" i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3200" i="1" dirty="0">
                <a:latin typeface="Times New Roman" panose="02020603050405020304" pitchFamily="18" charset="0"/>
              </a:rPr>
              <a:t>   -  </a:t>
            </a:r>
            <a:r>
              <a:rPr lang="en-US" sz="3200" i="1" dirty="0" err="1">
                <a:latin typeface="Times New Roman" panose="02020603050405020304" pitchFamily="18" charset="0"/>
              </a:rPr>
              <a:t>Khôn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ngoan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đá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đáp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ngoài</a:t>
            </a:r>
            <a:endParaRPr lang="en-US" sz="3200" i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Gà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mẹ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chớ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hoài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đá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sz="3200" i="1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591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62000" y="3097519"/>
            <a:ext cx="8343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i="1" dirty="0"/>
              <a:t>    -  </a:t>
            </a:r>
            <a:r>
              <a:rPr lang="en-US" sz="3200" i="1" dirty="0" err="1">
                <a:latin typeface="Times New Roman" panose="02020603050405020304" pitchFamily="18" charset="0"/>
              </a:rPr>
              <a:t>Chị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chuối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tàu</a:t>
            </a:r>
            <a:endParaRPr lang="en-US" sz="3200" i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i="1" dirty="0">
                <a:latin typeface="Times New Roman" panose="02020603050405020304" pitchFamily="18" charset="0"/>
              </a:rPr>
              <a:t>  </a:t>
            </a:r>
            <a:r>
              <a:rPr lang="en-US" sz="3200" i="1" dirty="0" err="1">
                <a:latin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lành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che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rách</a:t>
            </a:r>
            <a:r>
              <a:rPr lang="en-US" sz="3200" i="1" dirty="0">
                <a:latin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</a:rPr>
              <a:t>đừng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</a:rPr>
              <a:t>nói</a:t>
            </a:r>
            <a:r>
              <a:rPr lang="vi-VN" sz="3200" i="1" dirty="0" smtClean="0"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</a:rPr>
              <a:t>nhau</a:t>
            </a:r>
            <a:r>
              <a:rPr lang="en-US" sz="3200" i="1" dirty="0" smtClean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nặng</a:t>
            </a:r>
            <a:r>
              <a:rPr lang="en-US" sz="3200" i="1" dirty="0">
                <a:latin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3200" i="1" dirty="0">
                <a:latin typeface="Times New Roman" panose="02020603050405020304" pitchFamily="18" charset="0"/>
              </a:rPr>
              <a:t>   …</a:t>
            </a:r>
          </a:p>
          <a:p>
            <a:pPr eaLnBrk="1" hangingPunct="1"/>
            <a:endParaRPr lang="en-US" sz="32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" y="-9426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qustionbig_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8084" y="860926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biểu</a:t>
            </a:r>
            <a:r>
              <a:rPr lang="vi-VN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 và nội dung ý nghĩa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12" name="Cloud Callout 11"/>
          <p:cNvSpPr/>
          <p:nvPr/>
        </p:nvSpPr>
        <p:spPr>
          <a:xfrm>
            <a:off x="2362200" y="2438400"/>
            <a:ext cx="3962399" cy="2743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83534" y="3334739"/>
            <a:ext cx="291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solidFill>
                  <a:srgbClr val="FFFF00"/>
                </a:solidFill>
              </a:rPr>
              <a:t>Trao đổi cặp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2041" y="1552770"/>
            <a:ext cx="8534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Các bài ca dao làm theo thể thơ lục bát, âm điệu tâm tình, nhắn nhủ.</a:t>
            </a: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151" y="3962400"/>
            <a:ext cx="891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Các bài ca đều diễn tả tình cảm gia đình rất sâu sắc, thiêng liêng, đầy yêu thương của người Việt Nam.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9144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" y="-9426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qustionbig_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7" y="2976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4609" y="459127"/>
            <a:ext cx="730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pic>
        <p:nvPicPr>
          <p:cNvPr id="10" name="Picture 4" descr="Trongd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5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0"/>
            <a:ext cx="8305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10136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A. Cha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B. Cha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 3 ý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D. Cha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28600" y="2286000"/>
            <a:ext cx="304800" cy="381000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" y="22860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52400" y="3962400"/>
            <a:ext cx="381000" cy="381000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A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4" grpId="0" animBg="1"/>
      <p:bldP spid="15" grpId="0"/>
      <p:bldP spid="16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04800" y="2819400"/>
            <a:ext cx="8534400" cy="3124200"/>
          </a:xfrm>
          <a:prstGeom prst="flowChartTerminator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3400" b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it-IT" sz="3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it-IT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dãy là một đội. TG: </a:t>
            </a:r>
            <a:r>
              <a:rPr lang="it-IT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phút.</a:t>
            </a:r>
          </a:p>
          <a:p>
            <a:pPr>
              <a:buFontTx/>
              <a:buChar char="-"/>
            </a:pPr>
            <a:r>
              <a:rPr lang="it-IT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đội lần lượt đ</a:t>
            </a:r>
            <a:r>
              <a:rPr lang="vi-VN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it-IT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các bài ca dao </a:t>
            </a:r>
          </a:p>
          <a:p>
            <a:r>
              <a:rPr lang="it-IT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có nội dung nói về </a:t>
            </a:r>
            <a:r>
              <a:rPr lang="it-IT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“Công cha- nghĩa mẹ”?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981200" y="304800"/>
            <a:ext cx="5867400" cy="1447800"/>
          </a:xfrm>
          <a:prstGeom prst="wedgeEllipseCallout">
            <a:avLst>
              <a:gd name="adj1" fmla="val -40563"/>
              <a:gd name="adj2" fmla="val 120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609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" y="-9426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qustionbig_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7" y="2976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6034" y="347602"/>
            <a:ext cx="730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14609" y="1676400"/>
            <a:ext cx="7191191" cy="480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58108" y="1014323"/>
            <a:ext cx="6562175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</a:rPr>
              <a:t>-    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Nuôi</a:t>
            </a:r>
            <a:r>
              <a:rPr lang="en-US" sz="2800" i="1" dirty="0" smtClean="0">
                <a:latin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mẹ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héo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vóc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hình</a:t>
            </a:r>
            <a:endParaRPr lang="en-US" sz="2800" i="1" dirty="0" smtClean="0"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latin typeface="Times New Roman" panose="02020603050405020304" pitchFamily="18" charset="0"/>
              </a:rPr>
              <a:t>Cạn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bầu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sữa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ngọt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mà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tình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vơi</a:t>
            </a:r>
            <a:r>
              <a:rPr lang="en-US" sz="2800" i="1" dirty="0" smtClean="0">
                <a:latin typeface="Times New Roman" panose="02020603050405020304" pitchFamily="18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latin typeface="Times New Roman" panose="02020603050405020304" pitchFamily="18" charset="0"/>
              </a:rPr>
              <a:t>-     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Lên</a:t>
            </a:r>
            <a:r>
              <a:rPr lang="en-US" sz="2800" i="1" dirty="0" smtClean="0">
                <a:latin typeface="Times New Roman" panose="02020603050405020304" pitchFamily="18" charset="0"/>
              </a:rPr>
              <a:t> non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mới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</a:rPr>
              <a:t> non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cao</a:t>
            </a:r>
            <a:endParaRPr lang="en-US" sz="2800" i="1" dirty="0" smtClean="0"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latin typeface="Times New Roman" panose="02020603050405020304" pitchFamily="18" charset="0"/>
              </a:rPr>
              <a:t>Nuôi</a:t>
            </a:r>
            <a:r>
              <a:rPr lang="en-US" sz="2800" i="1" dirty="0" smtClean="0">
                <a:latin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mới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lao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mẫu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latin typeface="Times New Roman" panose="02020603050405020304" pitchFamily="18" charset="0"/>
              </a:rPr>
              <a:t>-     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Ngày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nào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bé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cỏn</a:t>
            </a:r>
            <a:r>
              <a:rPr lang="en-US" sz="2800" i="1" dirty="0" smtClean="0">
                <a:latin typeface="Times New Roman" panose="02020603050405020304" pitchFamily="18" charset="0"/>
              </a:rPr>
              <a:t> con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latin typeface="Times New Roman" panose="02020603050405020304" pitchFamily="18" charset="0"/>
              </a:rPr>
              <a:t>Bây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giờ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đã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lớn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khôn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thế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này</a:t>
            </a:r>
            <a:r>
              <a:rPr lang="en-US" sz="2800" i="1" dirty="0" smtClean="0">
                <a:latin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latin typeface="Times New Roman" panose="02020603050405020304" pitchFamily="18" charset="0"/>
              </a:rPr>
              <a:t>      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Cơm</a:t>
            </a:r>
            <a:r>
              <a:rPr lang="en-US" sz="2800" i="1" dirty="0" smtClean="0">
                <a:latin typeface="Times New Roman" panose="02020603050405020304" pitchFamily="18" charset="0"/>
              </a:rPr>
              <a:t> cha,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áo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mẹ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chữ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thầy</a:t>
            </a:r>
            <a:endParaRPr lang="en-US" sz="2800" i="1" dirty="0" smtClean="0"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latin typeface="Times New Roman" panose="02020603050405020304" pitchFamily="18" charset="0"/>
              </a:rPr>
              <a:t>Nghĩ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sao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bỏ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những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ngày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ước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ao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sz="2800" i="1" dirty="0" smtClean="0">
                <a:latin typeface="Times New Roman" panose="02020603050405020304" pitchFamily="18" charset="0"/>
              </a:rPr>
              <a:t>Đói lòng ăn hột chà là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i="1" dirty="0" smtClean="0">
                <a:latin typeface="Times New Roman" panose="02020603050405020304" pitchFamily="18" charset="0"/>
              </a:rPr>
              <a:t>Để cơm nuôi mẹ, mẹ già yếu răng</a:t>
            </a:r>
            <a:endParaRPr lang="en-US" sz="2800" i="1" dirty="0" smtClean="0"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i="1" dirty="0" smtClean="0">
                <a:latin typeface="Times New Roman" panose="02020603050405020304" pitchFamily="18" charset="0"/>
              </a:rPr>
              <a:t>- Chim trời ai dễ đếm lông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i="1" dirty="0" smtClean="0">
                <a:latin typeface="Times New Roman" panose="02020603050405020304" pitchFamily="18" charset="0"/>
              </a:rPr>
              <a:t>Nuôi con ai dễ kể công tháng ngày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latin typeface="Times New Roman" panose="02020603050405020304" pitchFamily="18" charset="0"/>
              </a:rPr>
              <a:t>...</a:t>
            </a:r>
            <a:endParaRPr lang="en-US" sz="2800" b="1" dirty="0" smtClean="0"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800" b="1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044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-27296"/>
            <a:ext cx="9144000" cy="6858000"/>
          </a:xfrm>
          <a:noFill/>
          <a:ln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447800" y="2438400"/>
            <a:ext cx="624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4000" b="1" i="1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2590799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ời Ru - Muốn về quê mẹ mà không có đò - Bùi Thúy _ Nhạc Dân Ca Trữ Tình 2020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20200" cy="6830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73025" y="-80893"/>
            <a:ext cx="89185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  </a:t>
            </a:r>
            <a:r>
              <a:rPr lang="vi-VN" sz="6000" b="1" dirty="0" smtClean="0">
                <a:solidFill>
                  <a:srgbClr val="FF0000"/>
                </a:solidFill>
              </a:rPr>
              <a:t>Hướng </a:t>
            </a:r>
            <a:r>
              <a:rPr lang="vi-VN" sz="6000" b="1" dirty="0">
                <a:solidFill>
                  <a:srgbClr val="FF0000"/>
                </a:solidFill>
              </a:rPr>
              <a:t>dẫn </a:t>
            </a:r>
            <a:r>
              <a:rPr lang="vi-VN" sz="6000" b="1" dirty="0" smtClean="0">
                <a:solidFill>
                  <a:srgbClr val="FF0000"/>
                </a:solidFill>
              </a:rPr>
              <a:t>học – tìm tòi </a:t>
            </a:r>
            <a:r>
              <a:rPr lang="vi-VN" sz="6000" dirty="0"/>
              <a:t>bài:</a:t>
            </a:r>
          </a:p>
          <a:p>
            <a:r>
              <a:rPr lang="en-US" sz="6000" b="1" dirty="0" err="1"/>
              <a:t>học</a:t>
            </a:r>
            <a:r>
              <a:rPr lang="en-US" sz="6000" b="1" dirty="0"/>
              <a:t>.</a:t>
            </a:r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r>
              <a:rPr lang="en-US" sz="6000" dirty="0"/>
              <a:t>1.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2041525" y="2049463"/>
            <a:ext cx="485616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Häc thuéc c¸c bµi ca dao ®· häc.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660525" y="2735263"/>
            <a:ext cx="5878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2.S­u tÇm c¸c bµi ca dao cïng hÖ thèng.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1660525" y="3497263"/>
            <a:ext cx="6018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3.So¹n bµi Ca dao vÒ quª h­¬ng ®Êt n­íc</a:t>
            </a:r>
          </a:p>
        </p:txBody>
      </p:sp>
      <p:pic>
        <p:nvPicPr>
          <p:cNvPr id="30726" name="Picture 25" descr="wandbilder055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27"/>
          <p:cNvSpPr txBox="1">
            <a:spLocks noChangeArrowheads="1"/>
          </p:cNvSpPr>
          <p:nvPr/>
        </p:nvSpPr>
        <p:spPr bwMode="auto">
          <a:xfrm>
            <a:off x="0" y="1295400"/>
            <a:ext cx="9144000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         </a:t>
            </a:r>
          </a:p>
          <a:p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</a:rPr>
              <a:t>2</a:t>
            </a:r>
            <a:r>
              <a:rPr lang="vi-VN" sz="3600" b="1" dirty="0">
                <a:solidFill>
                  <a:schemeClr val="bg1"/>
                </a:solidFill>
              </a:rPr>
              <a:t>. </a:t>
            </a:r>
            <a:r>
              <a:rPr lang="vi-VN" sz="3600" dirty="0">
                <a:solidFill>
                  <a:schemeClr val="bg1"/>
                </a:solidFill>
              </a:rPr>
              <a:t>Sưu</a:t>
            </a:r>
            <a:r>
              <a:rPr lang="vi-VN" sz="3600" b="1" dirty="0">
                <a:solidFill>
                  <a:schemeClr val="bg1"/>
                </a:solidFill>
              </a:rPr>
              <a:t> tầm các bài ca dao cùng  </a:t>
            </a:r>
            <a:r>
              <a:rPr lang="en-US" sz="3600" b="1" dirty="0" err="1" smtClean="0">
                <a:solidFill>
                  <a:schemeClr val="bg1"/>
                </a:solidFill>
              </a:rPr>
              <a:t>chủ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đề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gia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đình</a:t>
            </a:r>
            <a:r>
              <a:rPr lang="vi-VN" sz="3600" b="1" dirty="0" smtClean="0">
                <a:solidFill>
                  <a:schemeClr val="bg1"/>
                </a:solidFill>
              </a:rPr>
              <a:t>.</a:t>
            </a:r>
            <a:endParaRPr lang="vi-VN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         </a:t>
            </a:r>
          </a:p>
          <a:p>
            <a:r>
              <a:rPr lang="vi-VN" sz="3600" b="1" dirty="0" smtClean="0">
                <a:solidFill>
                  <a:schemeClr val="bg1"/>
                </a:solidFill>
              </a:rPr>
              <a:t> </a:t>
            </a:r>
            <a:r>
              <a:rPr lang="vi-VN" sz="3600" b="1" dirty="0">
                <a:solidFill>
                  <a:schemeClr val="bg1"/>
                </a:solidFill>
              </a:rPr>
              <a:t>3. Soạn bài ca dao về quê hương đất </a:t>
            </a:r>
            <a:r>
              <a:rPr lang="vi-VN" sz="3600" b="1" dirty="0" smtClean="0">
                <a:solidFill>
                  <a:schemeClr val="bg1"/>
                </a:solidFill>
              </a:rPr>
              <a:t>nước, tìm các bài ca dao về quê hương đất nước</a:t>
            </a:r>
            <a:endParaRPr lang="vi-VN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         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9444" name="Picture 4" descr="images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5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68313" y="1412875"/>
            <a:ext cx="8137525" cy="3311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endParaRPr lang="en-US" sz="2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0" y="1261999"/>
            <a:ext cx="88392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  </a:t>
            </a:r>
            <a:r>
              <a:rPr lang="vi-VN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</a:rPr>
              <a:t>Ca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dao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thơ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trữ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tình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gian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66"/>
                </a:solidFill>
                <a:latin typeface="Times New Roman" pitchFamily="18" charset="0"/>
              </a:rPr>
              <a:t>.</a:t>
            </a:r>
            <a:endParaRPr lang="en-US" sz="26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</a:rPr>
              <a:t>   </a:t>
            </a:r>
            <a:r>
              <a:rPr lang="vi-VN" sz="2600" b="1" dirty="0" smtClean="0">
                <a:latin typeface="Times New Roman" pitchFamily="18" charset="0"/>
              </a:rPr>
              <a:t>  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vi-VN" sz="3200" b="1" dirty="0" smtClean="0">
                <a:latin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nhạc</a:t>
            </a:r>
            <a:r>
              <a:rPr lang="vi-VN" sz="3200" b="1" dirty="0" smtClean="0">
                <a:latin typeface="Times New Roman" pitchFamily="18" charset="0"/>
              </a:rPr>
              <a:t> (những câu hát dân gian trong diễn xướng)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</a:rPr>
              <a:t>   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dao</a:t>
            </a:r>
            <a:r>
              <a:rPr lang="vi-VN" sz="3200" b="1" dirty="0" smtClean="0">
                <a:latin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</a:rPr>
              <a:t> ca.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</a:rPr>
              <a:t>   </a:t>
            </a:r>
            <a:r>
              <a:rPr lang="vi-VN" sz="3200" b="1" dirty="0" smtClean="0">
                <a:latin typeface="Times New Roman" pitchFamily="18" charset="0"/>
              </a:rPr>
              <a:t>    </a:t>
            </a:r>
            <a:endParaRPr lang="en-US" sz="3200" b="1" i="1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i="1" dirty="0" smtClean="0">
                <a:latin typeface="Times New Roman" pitchFamily="18" charset="0"/>
              </a:rPr>
              <a:t>            </a:t>
            </a:r>
            <a:endParaRPr lang="en-US" sz="2600" b="1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</a:rPr>
              <a:t>   </a:t>
            </a:r>
            <a:r>
              <a:rPr lang="vi-VN" sz="2600" b="1" dirty="0" smtClean="0">
                <a:latin typeface="Times New Roman" pitchFamily="18" charset="0"/>
              </a:rPr>
              <a:t>    </a:t>
            </a:r>
            <a:endParaRPr lang="en-US" sz="26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09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</a:rPr>
              <a:t>I. Đọc, tìm hiểu chung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320253"/>
            <a:ext cx="494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/>
              <a:t>1. Khái niệm ca dao, dân ca </a:t>
            </a:r>
            <a:endParaRPr lang="en-US" sz="32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2" y="0"/>
            <a:ext cx="96012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724398" y="80040"/>
            <a:ext cx="451961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Nghệ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thuật</a:t>
            </a:r>
            <a:r>
              <a:rPr lang="vi-VN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ca dao, dân ca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000066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vi-VN" sz="3200" b="1" i="1" dirty="0" smtClean="0"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mộc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62500" y="304800"/>
            <a:ext cx="0" cy="6432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685800"/>
            <a:ext cx="4305300" cy="480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2412" y="80040"/>
            <a:ext cx="4714875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dao, dân ca</a:t>
            </a:r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phú, diễn tả</a:t>
            </a:r>
          </a:p>
          <a:p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tư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tưởng, tình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của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dân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/>
              <a:t>  </a:t>
            </a:r>
            <a:r>
              <a:rPr lang="vi-VN" sz="3200" b="1" u="sng" dirty="0" smtClean="0">
                <a:solidFill>
                  <a:srgbClr val="FF0000"/>
                </a:solidFill>
              </a:rPr>
              <a:t>Nhân </a:t>
            </a:r>
            <a:r>
              <a:rPr lang="vi-VN" sz="3200" b="1" u="sng" dirty="0">
                <a:solidFill>
                  <a:srgbClr val="FF0000"/>
                </a:solidFill>
              </a:rPr>
              <a:t>vật trữ tình trong ca  dao – dân ca</a:t>
            </a:r>
            <a:r>
              <a:rPr lang="vi-VN" sz="3200" b="1" dirty="0"/>
              <a:t>: </a:t>
            </a:r>
            <a:endParaRPr lang="vi-VN" sz="3200" b="1" dirty="0" smtClean="0"/>
          </a:p>
          <a:p>
            <a:r>
              <a:rPr lang="vi-VN" sz="2800" b="1" i="1" dirty="0" smtClean="0"/>
              <a:t>người </a:t>
            </a:r>
            <a:r>
              <a:rPr lang="vi-VN" sz="2800" b="1" i="1" dirty="0"/>
              <a:t>mẹ, người vợ, người chồng, người con,...trong gia đình; </a:t>
            </a:r>
            <a:r>
              <a:rPr lang="vi-VN" sz="2800" b="1" i="1" dirty="0" smtClean="0"/>
              <a:t> chàng </a:t>
            </a:r>
            <a:r>
              <a:rPr lang="vi-VN" sz="2800" b="1" i="1" dirty="0"/>
              <a:t>trai, cô gái trong quan hệ tình bạn, tình yêu; </a:t>
            </a:r>
            <a:r>
              <a:rPr lang="vi-VN" sz="2800" b="1" i="1" dirty="0" smtClean="0"/>
              <a:t>người </a:t>
            </a:r>
            <a:r>
              <a:rPr lang="vi-VN" sz="2800" b="1" i="1" dirty="0"/>
              <a:t>dân thường, người thợ, người phụ nữ,...trong </a:t>
            </a:r>
            <a:r>
              <a:rPr lang="vi-VN" sz="2800" b="1" i="1" dirty="0" smtClean="0"/>
              <a:t>quan  hệ </a:t>
            </a:r>
            <a:r>
              <a:rPr lang="vi-VN" sz="2800" b="1" i="1" dirty="0"/>
              <a:t>xã hội .”</a:t>
            </a:r>
          </a:p>
          <a:p>
            <a:endParaRPr lang="en-US" sz="3200" dirty="0"/>
          </a:p>
          <a:p>
            <a:r>
              <a:rPr lang="en-US" sz="3200" dirty="0"/>
              <a:t>                                    </a:t>
            </a:r>
          </a:p>
          <a:p>
            <a:r>
              <a:rPr lang="en-US" sz="3200" dirty="0"/>
              <a:t>  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2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38225" y="142123"/>
            <a:ext cx="64283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dao: </a:t>
            </a:r>
            <a:r>
              <a:rPr lang="vi-VN" sz="2800" b="1" i="1" dirty="0" smtClean="0">
                <a:solidFill>
                  <a:srgbClr val="FF0000"/>
                </a:solidFill>
              </a:rPr>
              <a:t>Lên chùa bẻ một cành sen</a:t>
            </a:r>
            <a:r>
              <a:rPr lang="vi-VN" sz="2400" dirty="0">
                <a:solidFill>
                  <a:srgbClr val="FF0000"/>
                </a:solidFill>
              </a:rPr>
              <a:t/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 smtClean="0">
                <a:solidFill>
                  <a:srgbClr val="FF0000"/>
                </a:solidFill>
              </a:rPr>
              <a:t>        </a:t>
            </a:r>
            <a:r>
              <a:rPr lang="vi-VN" sz="2800" b="1" i="1" dirty="0" smtClean="0"/>
              <a:t>Lên chùa bẻ một cành sen</a:t>
            </a:r>
          </a:p>
          <a:p>
            <a:r>
              <a:rPr lang="vi-VN" sz="2800" b="1" i="1" dirty="0" smtClean="0"/>
              <a:t>Ăn </a:t>
            </a:r>
            <a:r>
              <a:rPr lang="vi-VN" sz="2800" b="1" i="1" dirty="0"/>
              <a:t>cơm bằng đèn, đi cấy sáng trăng</a:t>
            </a:r>
            <a:br>
              <a:rPr lang="vi-VN" sz="2800" b="1" i="1" dirty="0"/>
            </a:br>
            <a:r>
              <a:rPr lang="vi-VN" sz="2800" b="1" i="1" dirty="0" smtClean="0"/>
              <a:t>      Ba </a:t>
            </a:r>
            <a:r>
              <a:rPr lang="vi-VN" sz="2800" b="1" i="1" dirty="0"/>
              <a:t>cô có hẹn cùng chăng?</a:t>
            </a:r>
            <a:br>
              <a:rPr lang="vi-VN" sz="2800" b="1" i="1" dirty="0"/>
            </a:br>
            <a:r>
              <a:rPr lang="vi-VN" sz="2800" b="1" i="1" dirty="0"/>
              <a:t>Thắp đèn ta sẽ chơi trăng ngoài thềm</a:t>
            </a:r>
            <a:br>
              <a:rPr lang="vi-VN" sz="2800" b="1" i="1" dirty="0"/>
            </a:br>
            <a:r>
              <a:rPr lang="vi-VN" sz="2800" b="1" i="1" dirty="0" smtClean="0"/>
              <a:t>       Cầu </a:t>
            </a:r>
            <a:r>
              <a:rPr lang="vi-VN" sz="2800" b="1" i="1" dirty="0"/>
              <a:t>cho trong ấm ngoài êm.</a:t>
            </a:r>
            <a:r>
              <a:rPr 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</a:t>
            </a:r>
            <a:endParaRPr lang="vi-VN" sz="2800" b="1" i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en-US" sz="28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819400"/>
            <a:ext cx="807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2800" b="1" dirty="0" smtClean="0">
                <a:solidFill>
                  <a:srgbClr val="009900"/>
                </a:solidFill>
              </a:rPr>
              <a:t>Bài dân ca</a:t>
            </a:r>
            <a:r>
              <a:rPr lang="vi-VN" sz="2800" dirty="0" smtClean="0"/>
              <a:t>: </a:t>
            </a:r>
            <a:r>
              <a:rPr lang="vi-VN" sz="2800" b="1" i="1" dirty="0">
                <a:solidFill>
                  <a:srgbClr val="FF0000"/>
                </a:solidFill>
              </a:rPr>
              <a:t>Đi </a:t>
            </a:r>
            <a:r>
              <a:rPr lang="vi-VN" sz="2800" b="1" i="1" dirty="0" smtClean="0">
                <a:solidFill>
                  <a:srgbClr val="FF0000"/>
                </a:solidFill>
              </a:rPr>
              <a:t>Cấy  (Dân </a:t>
            </a:r>
            <a:r>
              <a:rPr lang="vi-VN" sz="2800" b="1" i="1" dirty="0">
                <a:solidFill>
                  <a:srgbClr val="FF0000"/>
                </a:solidFill>
              </a:rPr>
              <a:t>Ca Thanh </a:t>
            </a:r>
            <a:r>
              <a:rPr lang="vi-VN" sz="2800" b="1" i="1" dirty="0" smtClean="0">
                <a:solidFill>
                  <a:srgbClr val="FF0000"/>
                </a:solidFill>
              </a:rPr>
              <a:t>Hóa)</a:t>
            </a:r>
            <a:endParaRPr lang="vi-VN" sz="2800" dirty="0" smtClean="0">
              <a:solidFill>
                <a:srgbClr val="FF0000"/>
              </a:solidFill>
            </a:endParaRPr>
          </a:p>
          <a:p>
            <a:r>
              <a:rPr lang="vi-VN" sz="2800" b="1" i="1" dirty="0" smtClean="0"/>
              <a:t>Lên </a:t>
            </a:r>
            <a:r>
              <a:rPr lang="vi-VN" sz="2800" b="1" i="1" dirty="0"/>
              <a:t>chùa bẻ một cành </a:t>
            </a:r>
            <a:r>
              <a:rPr lang="vi-VN" sz="2800" b="1" i="1" dirty="0" smtClean="0"/>
              <a:t>sen .Lên </a:t>
            </a:r>
            <a:r>
              <a:rPr lang="vi-VN" sz="2800" b="1" i="1" dirty="0"/>
              <a:t>chùa bẻ một cành </a:t>
            </a:r>
            <a:r>
              <a:rPr lang="vi-VN" sz="2800" b="1" i="1" dirty="0" smtClean="0"/>
              <a:t>sen. Ăn </a:t>
            </a:r>
            <a:r>
              <a:rPr lang="vi-VN" sz="2800" b="1" i="1" dirty="0"/>
              <a:t>cơm bằng đèn đi cấy sáng </a:t>
            </a:r>
            <a:r>
              <a:rPr lang="vi-VN" sz="2800" b="1" i="1" dirty="0" smtClean="0"/>
              <a:t>trăng. Ba </a:t>
            </a:r>
            <a:r>
              <a:rPr lang="vi-VN" sz="2800" b="1" i="1" dirty="0"/>
              <a:t>bốn cô có hẹn cùng chăng có bạn cùng </a:t>
            </a:r>
            <a:r>
              <a:rPr lang="vi-VN" sz="2800" b="1" i="1" dirty="0" smtClean="0"/>
              <a:t>trăng.Thắp </a:t>
            </a:r>
            <a:r>
              <a:rPr lang="vi-VN" sz="2800" b="1" i="1" dirty="0"/>
              <a:t>đèn ta sẽ chơi chăng ngoài thềm chơi chăng ngoài thềm ý rằng cầu </a:t>
            </a:r>
            <a:r>
              <a:rPr lang="vi-VN" sz="2800" b="1" i="1" dirty="0" smtClean="0"/>
              <a:t>cho. Cầu </a:t>
            </a:r>
            <a:r>
              <a:rPr lang="vi-VN" sz="2800" b="1" i="1" dirty="0"/>
              <a:t>cho trong ấm , êm êm lại ngoài </a:t>
            </a:r>
            <a:r>
              <a:rPr lang="vi-VN" sz="2800" b="1" i="1" dirty="0" smtClean="0"/>
              <a:t>êm.</a:t>
            </a:r>
            <a:endParaRPr lang="vi-VN" sz="2800" b="1" i="1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Frames PPT 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68313" y="1412875"/>
            <a:ext cx="8137525" cy="3311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endParaRPr lang="en-US" sz="2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Đi cấy  có lời hát  Dân Ca Thanh Hóa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52400"/>
            <a:ext cx="8763000" cy="499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754042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thực tế, ca dao không tách khỏi dân ca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83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Frames PPT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68313" y="1412875"/>
            <a:ext cx="8137525" cy="3311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endParaRPr lang="en-US" sz="2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0037" y="1066800"/>
            <a:ext cx="883920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  </a:t>
            </a:r>
            <a:r>
              <a:rPr lang="vi-VN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66"/>
                </a:solidFill>
                <a:latin typeface="Times New Roman" pitchFamily="18" charset="0"/>
              </a:rPr>
              <a:t>Kể tên những làn điệu dân ca mà em biết?</a:t>
            </a:r>
            <a:endParaRPr lang="en-US" sz="26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2600" b="1" dirty="0" smtClean="0">
                <a:latin typeface="Times New Roman" pitchFamily="18" charset="0"/>
              </a:rPr>
              <a:t>-   </a:t>
            </a:r>
            <a:r>
              <a:rPr lang="vi-VN" sz="3200" b="1" dirty="0" smtClean="0">
                <a:latin typeface="Times New Roman" pitchFamily="18" charset="0"/>
              </a:rPr>
              <a:t>Quan họ Bắc Ninh</a:t>
            </a:r>
          </a:p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</a:rPr>
              <a:t>-    Ca Huế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vi-VN" sz="3200" b="1" dirty="0" smtClean="0">
                <a:latin typeface="Times New Roman" pitchFamily="18" charset="0"/>
              </a:rPr>
              <a:t>Chèo Thái Bình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vi-VN" sz="3200" b="1" dirty="0" smtClean="0">
                <a:latin typeface="Times New Roman" pitchFamily="18" charset="0"/>
              </a:rPr>
              <a:t>Hát xoan Phú Thọ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vi-VN" sz="3200" b="1" dirty="0" smtClean="0">
                <a:latin typeface="Times New Roman" pitchFamily="18" charset="0"/>
              </a:rPr>
              <a:t>Ví dặm Nghệ Tĩnh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</a:rPr>
              <a:t>...</a:t>
            </a:r>
            <a:r>
              <a:rPr lang="en-US" sz="3200" b="1" dirty="0" smtClean="0">
                <a:latin typeface="Times New Roman" pitchFamily="18" charset="0"/>
              </a:rPr>
              <a:t>  </a:t>
            </a:r>
            <a:r>
              <a:rPr lang="vi-VN" sz="3200" b="1" dirty="0" smtClean="0">
                <a:latin typeface="Times New Roman" pitchFamily="18" charset="0"/>
              </a:rPr>
              <a:t>    </a:t>
            </a:r>
            <a:endParaRPr lang="en-US" sz="3200" b="1" i="1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i="1" dirty="0" smtClean="0">
                <a:latin typeface="Times New Roman" pitchFamily="18" charset="0"/>
              </a:rPr>
              <a:t>            </a:t>
            </a:r>
            <a:endParaRPr lang="en-US" sz="2600" b="1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</a:rPr>
              <a:t>   </a:t>
            </a:r>
            <a:r>
              <a:rPr lang="vi-VN" sz="2600" b="1" dirty="0" smtClean="0">
                <a:latin typeface="Times New Roman" pitchFamily="18" charset="0"/>
              </a:rPr>
              <a:t>    </a:t>
            </a:r>
            <a:endParaRPr lang="en-US" sz="26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Frames PPT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468313" y="1412875"/>
            <a:ext cx="8137525" cy="3311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endParaRPr lang="en-US" sz="28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0" y="932765"/>
            <a:ext cx="8839200" cy="61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   </a:t>
            </a:r>
            <a:r>
              <a:rPr lang="vi-VN" sz="24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</a:p>
          <a:p>
            <a:r>
              <a:rPr lang="vi-VN" sz="3200" b="1" i="1" dirty="0" smtClean="0">
                <a:latin typeface="Times New Roman" pitchFamily="18" charset="0"/>
              </a:rPr>
              <a:t>       </a:t>
            </a:r>
          </a:p>
          <a:p>
            <a:r>
              <a:rPr lang="vi-VN" sz="3200" b="1" i="1" dirty="0" smtClean="0">
                <a:latin typeface="Times New Roman" pitchFamily="18" charset="0"/>
              </a:rPr>
              <a:t>2. Đọc, tìm hiểu chú thích </a:t>
            </a:r>
          </a:p>
          <a:p>
            <a:r>
              <a:rPr lang="vi-VN" sz="3200" b="1" i="1" dirty="0">
                <a:latin typeface="Times New Roman" pitchFamily="18" charset="0"/>
              </a:rPr>
              <a:t> </a:t>
            </a:r>
            <a:r>
              <a:rPr lang="vi-VN" sz="3200" b="1" i="1" dirty="0" smtClean="0">
                <a:latin typeface="Times New Roman" pitchFamily="18" charset="0"/>
              </a:rPr>
              <a:t>      </a:t>
            </a:r>
          </a:p>
          <a:p>
            <a:r>
              <a:rPr lang="vi-VN" sz="3200" b="1" i="1" dirty="0" smtClean="0">
                <a:latin typeface="Times New Roman" pitchFamily="18" charset="0"/>
              </a:rPr>
              <a:t>3. PTBĐ</a:t>
            </a:r>
            <a:endParaRPr lang="vi-VN" sz="36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3600" b="1" dirty="0" smtClean="0">
                <a:solidFill>
                  <a:srgbClr val="000066"/>
                </a:solidFill>
                <a:latin typeface="Times New Roman" pitchFamily="18" charset="0"/>
              </a:rPr>
              <a:t>           </a:t>
            </a:r>
            <a:r>
              <a:rPr lang="vi-VN" sz="3200" b="1" dirty="0" smtClean="0">
                <a:solidFill>
                  <a:srgbClr val="00B0F0"/>
                </a:solidFill>
                <a:latin typeface="Times New Roman" pitchFamily="18" charset="0"/>
              </a:rPr>
              <a:t>- Biểu cảm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3600" b="1" i="1" dirty="0" smtClean="0">
                <a:latin typeface="Times New Roman" pitchFamily="18" charset="0"/>
              </a:rPr>
              <a:t>4. Chủ đề</a:t>
            </a:r>
            <a:r>
              <a:rPr lang="vi-VN" sz="2600" b="1" dirty="0" smtClean="0">
                <a:latin typeface="Times New Roman" pitchFamily="18" charset="0"/>
              </a:rPr>
              <a:t>:   </a:t>
            </a:r>
          </a:p>
          <a:p>
            <a:pPr>
              <a:spcBef>
                <a:spcPct val="50000"/>
              </a:spcBef>
            </a:pPr>
            <a:r>
              <a:rPr lang="vi-VN" sz="2600" b="1" dirty="0">
                <a:latin typeface="Times New Roman" pitchFamily="18" charset="0"/>
              </a:rPr>
              <a:t> </a:t>
            </a:r>
            <a:r>
              <a:rPr lang="vi-VN" sz="2600" b="1" dirty="0" smtClean="0">
                <a:latin typeface="Times New Roman" pitchFamily="18" charset="0"/>
              </a:rPr>
              <a:t>                </a:t>
            </a:r>
            <a:r>
              <a:rPr lang="vi-VN" sz="2600" b="1" dirty="0" smtClean="0">
                <a:solidFill>
                  <a:srgbClr val="00B0F0"/>
                </a:solidFill>
                <a:latin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00B0F0"/>
                </a:solidFill>
                <a:latin typeface="Times New Roman" pitchFamily="18" charset="0"/>
              </a:rPr>
              <a:t>Tình cảm gia đình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B0F0"/>
                </a:solidFill>
                <a:latin typeface="Times New Roman" pitchFamily="18" charset="0"/>
              </a:rPr>
              <a:t>    </a:t>
            </a:r>
            <a:r>
              <a:rPr lang="en-US" sz="2600" b="1" i="1" dirty="0" smtClean="0">
                <a:solidFill>
                  <a:srgbClr val="00B0F0"/>
                </a:solidFill>
                <a:latin typeface="Times New Roman" pitchFamily="18" charset="0"/>
              </a:rPr>
              <a:t>            </a:t>
            </a:r>
            <a:endParaRPr lang="en-US" sz="2600" b="1" i="1" dirty="0">
              <a:solidFill>
                <a:srgbClr val="00B0F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</a:rPr>
              <a:t>   </a:t>
            </a:r>
            <a:r>
              <a:rPr lang="vi-VN" sz="2600" b="1" dirty="0" smtClean="0">
                <a:latin typeface="Times New Roman" pitchFamily="18" charset="0"/>
              </a:rPr>
              <a:t>    </a:t>
            </a:r>
            <a:endParaRPr lang="en-US" sz="2600" b="1" i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609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</a:rPr>
              <a:t>I. Đọc, tìm hiểu chung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617" y="1255931"/>
            <a:ext cx="494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/>
              <a:t>1. Khái niệm ca dao, dân ca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1898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PC\Downloads\cadaodancavetinhcamgiadinh\"/>
  <p:tag name="ISPRING_PRESENTATION_PATH" val="C:\Users\PC\Downloads\cadaodancavetinhcamgiadinh.pptx"/>
  <p:tag name="ISPRING_PROJECT_FOLDER_UPDATED" val="1"/>
  <p:tag name="ISPRING_UUID" val="{1668FC2F-D5C4-49DA-A74F-53C2C6C54FD1}"/>
  <p:tag name="ISPRING_RESOURCE_PATHS_HASH_PRESENTER" val="2ae216e9f5a9c89a54e8428b3eabd546b28ffb9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5644</TotalTime>
  <Words>1588</Words>
  <Application>Microsoft Office PowerPoint</Application>
  <PresentationFormat>On-screen Show (4:3)</PresentationFormat>
  <Paragraphs>208</Paragraphs>
  <Slides>29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PowerPoint Presentation</vt:lpstr>
      <vt:lpstr>                            Bài 3:  Văn bản:                               CA DAO - DÂN CA   NHỮNG CÂU HÁT VỀ TÌNH CẢM GIA ĐÌNH                               (bài ca dao 1 và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324</cp:revision>
  <dcterms:created xsi:type="dcterms:W3CDTF">2013-08-26T08:38:22Z</dcterms:created>
  <dcterms:modified xsi:type="dcterms:W3CDTF">2020-10-21T08:59:49Z</dcterms:modified>
</cp:coreProperties>
</file>