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1" r:id="rId2"/>
    <p:sldId id="294" r:id="rId3"/>
    <p:sldId id="292" r:id="rId4"/>
    <p:sldId id="295" r:id="rId5"/>
    <p:sldId id="271" r:id="rId6"/>
    <p:sldId id="296" r:id="rId7"/>
    <p:sldId id="276" r:id="rId8"/>
    <p:sldId id="297" r:id="rId9"/>
    <p:sldId id="301" r:id="rId10"/>
    <p:sldId id="302" r:id="rId11"/>
    <p:sldId id="298" r:id="rId12"/>
    <p:sldId id="299" r:id="rId13"/>
    <p:sldId id="303" r:id="rId14"/>
    <p:sldId id="315" r:id="rId15"/>
    <p:sldId id="304" r:id="rId16"/>
    <p:sldId id="314" r:id="rId17"/>
    <p:sldId id="305" r:id="rId18"/>
    <p:sldId id="306" r:id="rId19"/>
    <p:sldId id="307" r:id="rId20"/>
    <p:sldId id="308" r:id="rId21"/>
    <p:sldId id="309" r:id="rId22"/>
    <p:sldId id="310" r:id="rId23"/>
    <p:sldId id="31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0F039"/>
    <a:srgbClr val="B92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87" d="100"/>
          <a:sy n="87" d="100"/>
        </p:scale>
        <p:origin x="9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7BAC-84A7-4F3E-8E1C-7263F644614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B9721-0371-4248-8925-69F12C22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4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64D34339-7856-4708-9B7F-DC285D4A520F}" type="slidenum">
              <a:rPr lang="en-US" altLang="en-US" smtClean="0">
                <a:latin typeface="Arial" charset="0"/>
              </a:rPr>
              <a:pPr eaLnBrk="1" hangingPunct="1"/>
              <a:t>3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9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7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2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1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9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9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1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4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0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AAB-AF27-4CFD-8229-DE3C40601F53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9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1EAAB-AF27-4CFD-8229-DE3C40601F53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F0546-2FD1-4D56-962F-356DA36E3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gi&#7919;%20ch&#7919;%20t&#237;n\doan1.mp3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Ba%20h&#7885;c%20sinh%20tr&#7843;%20l&#7841;i%209,5%20tri&#7879;u%20&#273;&#7891;ng%20nh&#7863;t%20&#273;&#432;&#7907;c.mp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YouTube%20-%20Ng&#224;y%20M&#249;a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332131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fr-FR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fr-FR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fr-FR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fr-FR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fr-FR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685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686348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8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0" y="28956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2752"/>
            <a:ext cx="4762500" cy="3333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9" y="0"/>
            <a:ext cx="3657600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49" y="92752"/>
            <a:ext cx="4853271" cy="6612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95" y="-29824"/>
            <a:ext cx="484702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9980" y="4514538"/>
            <a:ext cx="3916180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6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5" name="WordArt 29"/>
          <p:cNvSpPr>
            <a:spLocks noChangeArrowheads="1" noChangeShapeType="1" noTextEdit="1"/>
          </p:cNvSpPr>
          <p:nvPr/>
        </p:nvSpPr>
        <p:spPr bwMode="auto">
          <a:xfrm>
            <a:off x="1676400" y="152400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Trò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chơi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:  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TIẾP SỨC</a:t>
            </a:r>
          </a:p>
        </p:txBody>
      </p:sp>
      <p:graphicFrame>
        <p:nvGraphicFramePr>
          <p:cNvPr id="45122" name="Group 6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62407295"/>
              </p:ext>
            </p:extLst>
          </p:nvPr>
        </p:nvGraphicFramePr>
        <p:xfrm>
          <a:off x="457200" y="2027238"/>
          <a:ext cx="8382000" cy="4010024"/>
        </p:xfrm>
        <a:graphic>
          <a:graphicData uri="http://schemas.openxmlformats.org/drawingml/2006/table">
            <a:tbl>
              <a:tblPr/>
              <a:tblGrid>
                <a:gridCol w="3733800"/>
                <a:gridCol w="4648200"/>
              </a:tblGrid>
              <a:tr h="639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liêm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khiết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liêm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khiết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0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09" name="Oval 53"/>
          <p:cNvSpPr>
            <a:spLocks noChangeArrowheads="1"/>
          </p:cNvSpPr>
          <p:nvPr/>
        </p:nvSpPr>
        <p:spPr bwMode="auto">
          <a:xfrm>
            <a:off x="762000" y="1219200"/>
            <a:ext cx="36957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0" name="Text Box 54"/>
          <p:cNvSpPr txBox="1">
            <a:spLocks noChangeArrowheads="1"/>
          </p:cNvSpPr>
          <p:nvPr/>
        </p:nvSpPr>
        <p:spPr bwMode="auto">
          <a:xfrm>
            <a:off x="1371600" y="1371600"/>
            <a:ext cx="308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ĐỘI </a:t>
            </a:r>
            <a:r>
              <a:rPr 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 (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1,2)</a:t>
            </a:r>
            <a:endParaRPr lang="en-US" sz="2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112" name="Oval 56"/>
          <p:cNvSpPr>
            <a:spLocks noChangeArrowheads="1"/>
          </p:cNvSpPr>
          <p:nvPr/>
        </p:nvSpPr>
        <p:spPr bwMode="auto">
          <a:xfrm>
            <a:off x="4876800" y="1066800"/>
            <a:ext cx="3733800" cy="9906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3" name="Text Box 57"/>
          <p:cNvSpPr txBox="1">
            <a:spLocks noChangeArrowheads="1"/>
          </p:cNvSpPr>
          <p:nvPr/>
        </p:nvSpPr>
        <p:spPr bwMode="auto">
          <a:xfrm>
            <a:off x="5334000" y="1447800"/>
            <a:ext cx="3124200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ĐỘI </a:t>
            </a:r>
            <a:r>
              <a:rPr 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 (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3,4)</a:t>
            </a:r>
            <a:endParaRPr lang="en-US" sz="2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126" name="doan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46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5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126"/>
                </p:tgtEl>
              </p:cMediaNode>
            </p:audio>
          </p:childTnLst>
        </p:cTn>
      </p:par>
    </p:tnLst>
    <p:bldLst>
      <p:bldP spid="450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0" y="28956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1727200"/>
            <a:ext cx="7396163" cy="92392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>
            <a:hlinkClick r:id="rId2" action="ppaction://hlinkfile"/>
          </p:cNvPr>
          <p:cNvSpPr/>
          <p:nvPr/>
        </p:nvSpPr>
        <p:spPr>
          <a:xfrm>
            <a:off x="7315200" y="5791200"/>
            <a:ext cx="16764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7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0" y="28956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8292" y="650341"/>
            <a:ext cx="8005763" cy="258532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152400" y="-42863"/>
            <a:ext cx="8839200" cy="83026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1 /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sgk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237230"/>
              </p:ext>
            </p:extLst>
          </p:nvPr>
        </p:nvGraphicFramePr>
        <p:xfrm>
          <a:off x="152400" y="779905"/>
          <a:ext cx="8839200" cy="64653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39200"/>
              </a:tblGrid>
              <a:tr h="645636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Luôn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tài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noFill/>
                  </a:tcPr>
                </a:tc>
              </a:tr>
              <a:tr h="880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bất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cứ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2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noFill/>
                  </a:tcPr>
                </a:tc>
              </a:tr>
              <a:tr h="88000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Luôn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kiên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phấn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đấu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vươn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noFill/>
                  </a:tcPr>
                </a:tc>
              </a:tr>
              <a:tr h="88000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d)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Sẵn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sàng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quà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cáp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biếu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xén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nhằm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noFill/>
                  </a:tcPr>
                </a:tc>
              </a:tr>
              <a:tr h="62924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đ)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Sẵn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sàng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đỡ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gặp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khăn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noFill/>
                  </a:tcPr>
                </a:tc>
              </a:tr>
              <a:tr h="74978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e)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thấy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noFill/>
                  </a:tcPr>
                </a:tc>
              </a:tr>
              <a:tr h="880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g)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nhắc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kĩ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lưỡng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quyết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noFill/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76200" y="787400"/>
            <a:ext cx="533400" cy="58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200" y="4572000"/>
            <a:ext cx="533400" cy="58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00" y="2578100"/>
            <a:ext cx="533400" cy="58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200" y="5867400"/>
            <a:ext cx="533400" cy="58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1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04800" y="372268"/>
            <a:ext cx="8839200" cy="83099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2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/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sgk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dirty="0"/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764803"/>
              </p:ext>
            </p:extLst>
          </p:nvPr>
        </p:nvGraphicFramePr>
        <p:xfrm>
          <a:off x="292308" y="1219200"/>
          <a:ext cx="8839200" cy="50902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67600"/>
                <a:gridCol w="685800"/>
                <a:gridCol w="685800"/>
              </a:tblGrid>
              <a:tr h="37092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Việc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làm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85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Bích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xin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nâng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môn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Sắp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tuyển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Lâm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 Ai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quà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cáp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biếu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Lâm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đều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</a:tr>
              <a:tr h="70120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kiểm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lâm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nghèo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chặt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</a:tr>
              <a:tr h="80753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d)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nhặt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quên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1" marB="45731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5-Point Star 4"/>
          <p:cNvSpPr/>
          <p:nvPr/>
        </p:nvSpPr>
        <p:spPr>
          <a:xfrm>
            <a:off x="8711050" y="1904375"/>
            <a:ext cx="244475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017721" y="3429000"/>
            <a:ext cx="244475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588813" y="4512664"/>
            <a:ext cx="244475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040056" y="5486400"/>
            <a:ext cx="244475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3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endParaRPr lang="en-US" sz="4800" b="0">
              <a:effectLst/>
            </a:endParaRPr>
          </a:p>
        </p:txBody>
      </p:sp>
      <p:pic>
        <p:nvPicPr>
          <p:cNvPr id="250884" name="Picture 4" descr="N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914400" y="1600200"/>
            <a:ext cx="6858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Sắm</a:t>
            </a: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vai</a:t>
            </a: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thể</a:t>
            </a: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hiện</a:t>
            </a: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cách</a:t>
            </a: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ứng</a:t>
            </a: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xử</a:t>
            </a:r>
            <a:r>
              <a:rPr lang="en-US" sz="5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liêm</a:t>
            </a:r>
            <a:r>
              <a:rPr lang="en-US" sz="5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khiết</a:t>
            </a:r>
            <a:endParaRPr lang="en-US" sz="5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5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0" y="28956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304800"/>
            <a:ext cx="3698081" cy="92333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228130"/>
            <a:ext cx="899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GVCN.</a:t>
            </a:r>
          </a:p>
          <a:p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706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762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1066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1236687"/>
            <a:ext cx="3200400" cy="534650"/>
          </a:xfrm>
          <a:prstGeom prst="rect">
            <a:avLst/>
          </a:prstGeom>
          <a:solidFill>
            <a:srgbClr val="30F0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7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762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10668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6007" y="1217949"/>
            <a:ext cx="2635146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799743"/>
            <a:ext cx="830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s-E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s-E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s-E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s-E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s-E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s-E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s-E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s-E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s-E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Minh: 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s-E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 6, tr.117)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6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762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1066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1713" y="1171307"/>
            <a:ext cx="3048000" cy="6033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762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202" y="1728519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đớp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4857" y="2301201"/>
            <a:ext cx="30861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762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1704439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ta tin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1704439"/>
            <a:ext cx="3429000" cy="6858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endParaRPr lang="en-US" sz="4800" b="0">
              <a:effectLst/>
            </a:endParaRPr>
          </a:p>
        </p:txBody>
      </p:sp>
      <p:pic>
        <p:nvPicPr>
          <p:cNvPr id="250884" name="Picture 4" descr="N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762000" y="918547"/>
            <a:ext cx="6858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HƯỚNG DẪN HS HỌC Ở NHÀ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626433"/>
            <a:ext cx="6019800" cy="35394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+mj-lt"/>
              </a:rPr>
              <a:t>- Học bài, làm bài tập </a:t>
            </a:r>
            <a:r>
              <a:rPr lang="en-US" sz="3200" dirty="0">
                <a:solidFill>
                  <a:srgbClr val="0000FF"/>
                </a:solidFill>
                <a:latin typeface="+mj-lt"/>
              </a:rPr>
              <a:t>3,</a:t>
            </a:r>
            <a:r>
              <a:rPr lang="vi-VN" sz="3200" dirty="0">
                <a:solidFill>
                  <a:srgbClr val="0000FF"/>
                </a:solidFill>
                <a:latin typeface="+mj-lt"/>
              </a:rPr>
              <a:t>4 SGK.</a:t>
            </a:r>
            <a:endParaRPr lang="en-US" sz="3200" dirty="0">
              <a:solidFill>
                <a:srgbClr val="0000FF"/>
              </a:solidFill>
              <a:latin typeface="+mj-lt"/>
            </a:endParaRPr>
          </a:p>
          <a:p>
            <a:r>
              <a:rPr lang="vi-VN" sz="3200" dirty="0" smtClean="0">
                <a:solidFill>
                  <a:srgbClr val="0000FF"/>
                </a:solidFill>
                <a:latin typeface="+mj-lt"/>
              </a:rPr>
              <a:t>- </a:t>
            </a:r>
            <a:r>
              <a:rPr lang="vi-VN" sz="3200" dirty="0">
                <a:solidFill>
                  <a:srgbClr val="0000FF"/>
                </a:solidFill>
                <a:latin typeface="+mj-lt"/>
              </a:rPr>
              <a:t>Tìm một </a:t>
            </a:r>
            <a:r>
              <a:rPr lang="vi-VN" sz="3200" dirty="0" smtClean="0">
                <a:solidFill>
                  <a:srgbClr val="0000FF"/>
                </a:solidFill>
                <a:latin typeface="+mj-lt"/>
              </a:rPr>
              <a:t>tấm </a:t>
            </a:r>
            <a:r>
              <a:rPr lang="vi-VN" sz="3200" dirty="0">
                <a:solidFill>
                  <a:srgbClr val="0000FF"/>
                </a:solidFill>
                <a:latin typeface="+mj-lt"/>
              </a:rPr>
              <a:t>gương sống liêm khiết và nêu phương hướng học tập, rèn luyện tính liêm khiết của bản thân em </a:t>
            </a:r>
            <a:r>
              <a:rPr lang="vi-VN" sz="3200" dirty="0" smtClean="0">
                <a:solidFill>
                  <a:srgbClr val="0000FF"/>
                </a:solidFill>
                <a:latin typeface="+mj-lt"/>
              </a:rPr>
              <a:t>.</a:t>
            </a:r>
            <a:endParaRPr lang="en-US" sz="3200" dirty="0">
              <a:solidFill>
                <a:srgbClr val="0000FF"/>
              </a:solidFill>
              <a:latin typeface="+mj-lt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+mj-lt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+mj-lt"/>
              </a:rPr>
              <a:t>Đọc</a:t>
            </a:r>
            <a:r>
              <a:rPr lang="en-US" sz="32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j-lt"/>
              </a:rPr>
              <a:t>trước</a:t>
            </a:r>
            <a:r>
              <a:rPr lang="en-US" sz="32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j-lt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latin typeface="+mj-lt"/>
              </a:rPr>
              <a:t> 3. </a:t>
            </a:r>
            <a:r>
              <a:rPr lang="en-US" sz="3200" dirty="0" err="1" smtClean="0">
                <a:solidFill>
                  <a:srgbClr val="0000FF"/>
                </a:solidFill>
                <a:latin typeface="+mj-lt"/>
              </a:rPr>
              <a:t>Tôn</a:t>
            </a:r>
            <a:r>
              <a:rPr lang="en-US" sz="32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j-lt"/>
              </a:rPr>
              <a:t>trọng</a:t>
            </a:r>
            <a:r>
              <a:rPr lang="en-US" sz="32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j-lt"/>
              </a:rPr>
              <a:t>người</a:t>
            </a:r>
            <a:r>
              <a:rPr lang="en-US" sz="32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+mj-lt"/>
              </a:rPr>
              <a:t>khác</a:t>
            </a:r>
            <a:endParaRPr lang="en-US" sz="32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6649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9863"/>
            <a:ext cx="8382000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-768350" y="2284413"/>
            <a:ext cx="10439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914400" y="711200"/>
            <a:ext cx="7426325" cy="6429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796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TIẾT </a:t>
            </a:r>
            <a:r>
              <a:rPr lang="en-US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6. </a:t>
            </a: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BÀI </a:t>
            </a:r>
            <a:r>
              <a:rPr lang="en-US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2: LIÊM KHIẾT</a:t>
            </a:r>
            <a:endParaRPr lang="en-US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22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1200" smtClean="0">
                <a:latin typeface="Arial" charset="0"/>
              </a:rPr>
              <a:t>3</a:t>
            </a:r>
          </a:p>
        </p:txBody>
      </p:sp>
      <p:pic>
        <p:nvPicPr>
          <p:cNvPr id="9222" name="Picture 8" descr="35064271_1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19650"/>
            <a:ext cx="2592388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770062" y="1409017"/>
            <a:ext cx="5715000" cy="206210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rgbClr val="0000CC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itchFamily="34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defRPr/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defRPr/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defRPr/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2683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2830" y="67703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2743200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30" y="1676400"/>
            <a:ext cx="2483370" cy="396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68905"/>
            <a:ext cx="2438400" cy="39698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500" y="5650308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Quy-ri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1371600"/>
            <a:ext cx="2362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Quy-ri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2819400"/>
            <a:ext cx="32004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ra-đi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gram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ra-đi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4438" y="2773740"/>
            <a:ext cx="20574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2743200"/>
            <a:ext cx="25146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1" y="5105400"/>
            <a:ext cx="25908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5029201"/>
            <a:ext cx="54102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Lòng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tự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trọng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</a:rPr>
              <a:t>tự</a:t>
            </a:r>
            <a:r>
              <a:rPr lang="en-US" sz="2400" b="1" dirty="0" smtClean="0">
                <a:solidFill>
                  <a:srgbClr val="0000FF"/>
                </a:solidFill>
              </a:rPr>
              <a:t> tin, </a:t>
            </a:r>
            <a:r>
              <a:rPr lang="en-US" sz="2400" b="1" dirty="0" err="1" smtClean="0">
                <a:solidFill>
                  <a:srgbClr val="0000FF"/>
                </a:solidFill>
              </a:rPr>
              <a:t>không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tham</a:t>
            </a:r>
            <a:r>
              <a:rPr lang="en-US" sz="2400" b="1" dirty="0" smtClean="0">
                <a:solidFill>
                  <a:srgbClr val="0000FF"/>
                </a:solidFill>
              </a:rPr>
              <a:t> lam…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676400" y="2133600"/>
            <a:ext cx="5981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658100" y="2133600"/>
            <a:ext cx="0" cy="693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</p:cNvCxnSpPr>
          <p:nvPr/>
        </p:nvCxnSpPr>
        <p:spPr>
          <a:xfrm>
            <a:off x="4762500" y="1833265"/>
            <a:ext cx="31921" cy="994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676400" y="2133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162800" y="43434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95800" y="43434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2"/>
          </p:cNvCxnSpPr>
          <p:nvPr/>
        </p:nvCxnSpPr>
        <p:spPr>
          <a:xfrm>
            <a:off x="1752600" y="4389060"/>
            <a:ext cx="0" cy="640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>
            <a:off x="1371600" y="6305729"/>
            <a:ext cx="1981200" cy="1712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390900" y="6204008"/>
            <a:ext cx="2438400" cy="52322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 KHIẾT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Elbow Connector 62"/>
          <p:cNvCxnSpPr/>
          <p:nvPr/>
        </p:nvCxnSpPr>
        <p:spPr>
          <a:xfrm rot="10800000" flipV="1">
            <a:off x="5867400" y="5486400"/>
            <a:ext cx="1295400" cy="990600"/>
          </a:xfrm>
          <a:prstGeom prst="bentConnector3">
            <a:avLst>
              <a:gd name="adj1" fmla="val 4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52400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8" grpId="0" animBg="1"/>
      <p:bldP spid="19" grpId="0" animBg="1"/>
      <p:bldP spid="20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1371600"/>
            <a:ext cx="2362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2819400"/>
            <a:ext cx="3200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4438" y="2773740"/>
            <a:ext cx="2057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2743200"/>
            <a:ext cx="2514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676400" y="2133600"/>
            <a:ext cx="5981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658100" y="2133600"/>
            <a:ext cx="0" cy="693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</p:cNvCxnSpPr>
          <p:nvPr/>
        </p:nvCxnSpPr>
        <p:spPr>
          <a:xfrm>
            <a:off x="4762500" y="1833265"/>
            <a:ext cx="31921" cy="994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676400" y="2133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52400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295400" y="4495800"/>
            <a:ext cx="6172200" cy="1828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25380" y="4933146"/>
            <a:ext cx="5913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lam,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nhen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4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8" grpId="0" animBg="1"/>
      <p:bldP spid="8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24200" y="1091838"/>
            <a:ext cx="30480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819400"/>
            <a:ext cx="19050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sộ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2743200"/>
            <a:ext cx="33528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2743200"/>
            <a:ext cx="28956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tướng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524000" y="2133600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010400" y="2133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48200" y="18288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524000" y="2133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05000" y="1701225"/>
            <a:ext cx="213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457199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4648200"/>
            <a:ext cx="815340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nhen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7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16"/>
          <p:cNvSpPr txBox="1">
            <a:spLocks noChangeArrowheads="1"/>
          </p:cNvSpPr>
          <p:nvPr/>
        </p:nvSpPr>
        <p:spPr bwMode="auto">
          <a:xfrm>
            <a:off x="0" y="28956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4876800"/>
            <a:ext cx="8686800" cy="1323439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2295"/>
            <a:ext cx="2743200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30" y="312295"/>
            <a:ext cx="2483370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800"/>
            <a:ext cx="2438400" cy="39698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" y="4286203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Quy-ri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533" y="4837837"/>
            <a:ext cx="886293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lam,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hám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0" y="28956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685800"/>
            <a:ext cx="7396163" cy="92392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liêm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5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997</Words>
  <Application>Microsoft Office PowerPoint</Application>
  <PresentationFormat>On-screen Show (4:3)</PresentationFormat>
  <Paragraphs>87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WIN10</cp:lastModifiedBy>
  <cp:revision>193</cp:revision>
  <dcterms:created xsi:type="dcterms:W3CDTF">2015-08-02T01:05:11Z</dcterms:created>
  <dcterms:modified xsi:type="dcterms:W3CDTF">2020-09-22T12:49:25Z</dcterms:modified>
</cp:coreProperties>
</file>