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CB283-1BB3-4FCE-8759-99772C0B1F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72E4B3FD-3446-4318-B711-C73D2F907477}">
      <dgm:prSet phldrT="[Text]" custT="1"/>
      <dgm:spPr/>
      <dgm:t>
        <a:bodyPr/>
        <a:lstStyle/>
        <a:p>
          <a:r>
            <a:rPr lang="en-US" sz="3600" b="1" dirty="0" smtClean="0"/>
            <a:t>I. VAI TRÒ CỦA RỪNG VÀ TRỒNG RỪNG</a:t>
          </a:r>
          <a:endParaRPr lang="vi-VN" sz="3600" b="1" dirty="0"/>
        </a:p>
      </dgm:t>
    </dgm:pt>
    <dgm:pt modelId="{FBDD206F-E0C6-48EF-BE89-D5ECA0112004}" type="parTrans" cxnId="{3596099E-0684-4691-BAC4-DDD454BE119D}">
      <dgm:prSet/>
      <dgm:spPr/>
      <dgm:t>
        <a:bodyPr/>
        <a:lstStyle/>
        <a:p>
          <a:endParaRPr lang="vi-VN"/>
        </a:p>
      </dgm:t>
    </dgm:pt>
    <dgm:pt modelId="{1FB969A8-338E-4B4C-B5E9-7F946EC961F2}" type="sibTrans" cxnId="{3596099E-0684-4691-BAC4-DDD454BE119D}">
      <dgm:prSet/>
      <dgm:spPr/>
      <dgm:t>
        <a:bodyPr/>
        <a:lstStyle/>
        <a:p>
          <a:endParaRPr lang="vi-VN"/>
        </a:p>
      </dgm:t>
    </dgm:pt>
    <dgm:pt modelId="{501653E1-EE66-4D73-BAD4-91E40872FDD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b="1" dirty="0" smtClean="0"/>
            <a:t>II. NHIÊM VỤ CỦA TRỒNG RỪNG Ở NƯỚC TA</a:t>
          </a:r>
          <a:endParaRPr lang="vi-VN" sz="3600" b="1" dirty="0"/>
        </a:p>
      </dgm:t>
    </dgm:pt>
    <dgm:pt modelId="{4DFE8271-0431-4308-962E-4AAE53070A31}" type="parTrans" cxnId="{79D84477-0A56-4594-A298-646E4A13950D}">
      <dgm:prSet/>
      <dgm:spPr/>
      <dgm:t>
        <a:bodyPr/>
        <a:lstStyle/>
        <a:p>
          <a:endParaRPr lang="vi-VN"/>
        </a:p>
      </dgm:t>
    </dgm:pt>
    <dgm:pt modelId="{FD877A89-F112-4CCB-9095-32C82B9F7461}" type="sibTrans" cxnId="{79D84477-0A56-4594-A298-646E4A13950D}">
      <dgm:prSet/>
      <dgm:spPr/>
      <dgm:t>
        <a:bodyPr/>
        <a:lstStyle/>
        <a:p>
          <a:endParaRPr lang="vi-VN"/>
        </a:p>
      </dgm:t>
    </dgm:pt>
    <dgm:pt modelId="{18171430-55C5-46F5-A076-133ACD89A7B8}" type="pres">
      <dgm:prSet presAssocID="{749CB283-1BB3-4FCE-8759-99772C0B1F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E50B4AE9-6E35-4C8B-A5E6-2CDAC6481F51}" type="pres">
      <dgm:prSet presAssocID="{72E4B3FD-3446-4318-B711-C73D2F907477}" presName="parentLin" presStyleCnt="0"/>
      <dgm:spPr/>
    </dgm:pt>
    <dgm:pt modelId="{F1D3BE3E-76D4-49BD-8776-9BF2E3BB674C}" type="pres">
      <dgm:prSet presAssocID="{72E4B3FD-3446-4318-B711-C73D2F907477}" presName="parentLeftMargin" presStyleLbl="node1" presStyleIdx="0" presStyleCnt="2"/>
      <dgm:spPr/>
      <dgm:t>
        <a:bodyPr/>
        <a:lstStyle/>
        <a:p>
          <a:endParaRPr lang="vi-VN"/>
        </a:p>
      </dgm:t>
    </dgm:pt>
    <dgm:pt modelId="{DD60027E-798D-4787-9327-90A0051BD918}" type="pres">
      <dgm:prSet presAssocID="{72E4B3FD-3446-4318-B711-C73D2F907477}" presName="parentText" presStyleLbl="node1" presStyleIdx="0" presStyleCnt="2" custScaleX="161463" custLinFactNeighborX="-37231" custLinFactNeighborY="1761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965357C-933E-47B7-9559-EA1CAAAF6F9E}" type="pres">
      <dgm:prSet presAssocID="{72E4B3FD-3446-4318-B711-C73D2F907477}" presName="negativeSpace" presStyleCnt="0"/>
      <dgm:spPr/>
    </dgm:pt>
    <dgm:pt modelId="{9C92529A-F2D4-4BFE-8CF6-9D4B2591C31C}" type="pres">
      <dgm:prSet presAssocID="{72E4B3FD-3446-4318-B711-C73D2F907477}" presName="childText" presStyleLbl="conFgAcc1" presStyleIdx="0" presStyleCnt="2">
        <dgm:presLayoutVars>
          <dgm:bulletEnabled val="1"/>
        </dgm:presLayoutVars>
      </dgm:prSet>
      <dgm:spPr/>
    </dgm:pt>
    <dgm:pt modelId="{9F793EDD-A36C-4CFC-B0F4-D8DBDFC8E4E6}" type="pres">
      <dgm:prSet presAssocID="{1FB969A8-338E-4B4C-B5E9-7F946EC961F2}" presName="spaceBetweenRectangles" presStyleCnt="0"/>
      <dgm:spPr/>
    </dgm:pt>
    <dgm:pt modelId="{D352E711-8DF1-44A8-BB2C-F73048483A5C}" type="pres">
      <dgm:prSet presAssocID="{501653E1-EE66-4D73-BAD4-91E40872FDDF}" presName="parentLin" presStyleCnt="0"/>
      <dgm:spPr/>
    </dgm:pt>
    <dgm:pt modelId="{92FEF571-767D-424B-A780-5FAEF6ED1939}" type="pres">
      <dgm:prSet presAssocID="{501653E1-EE66-4D73-BAD4-91E40872FDDF}" presName="parentLeftMargin" presStyleLbl="node1" presStyleIdx="0" presStyleCnt="2"/>
      <dgm:spPr/>
      <dgm:t>
        <a:bodyPr/>
        <a:lstStyle/>
        <a:p>
          <a:endParaRPr lang="vi-VN"/>
        </a:p>
      </dgm:t>
    </dgm:pt>
    <dgm:pt modelId="{935EE268-3885-4334-9F56-29A74E254CA0}" type="pres">
      <dgm:prSet presAssocID="{501653E1-EE66-4D73-BAD4-91E40872FDDF}" presName="parentText" presStyleLbl="node1" presStyleIdx="1" presStyleCnt="2" custScaleX="142857" custLinFactNeighborX="-49438" custLinFactNeighborY="-880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8548EF1-D408-46E4-9545-973285099B2F}" type="pres">
      <dgm:prSet presAssocID="{501653E1-EE66-4D73-BAD4-91E40872FDDF}" presName="negativeSpace" presStyleCnt="0"/>
      <dgm:spPr/>
    </dgm:pt>
    <dgm:pt modelId="{17F2D1F8-93FA-42B2-9F19-C1B38F24BE0A}" type="pres">
      <dgm:prSet presAssocID="{501653E1-EE66-4D73-BAD4-91E40872FDD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390267B-9D7A-4D19-9FA6-7D479C7D2FCF}" type="presOf" srcId="{501653E1-EE66-4D73-BAD4-91E40872FDDF}" destId="{92FEF571-767D-424B-A780-5FAEF6ED1939}" srcOrd="0" destOrd="0" presId="urn:microsoft.com/office/officeart/2005/8/layout/list1"/>
    <dgm:cxn modelId="{79D84477-0A56-4594-A298-646E4A13950D}" srcId="{749CB283-1BB3-4FCE-8759-99772C0B1F88}" destId="{501653E1-EE66-4D73-BAD4-91E40872FDDF}" srcOrd="1" destOrd="0" parTransId="{4DFE8271-0431-4308-962E-4AAE53070A31}" sibTransId="{FD877A89-F112-4CCB-9095-32C82B9F7461}"/>
    <dgm:cxn modelId="{DDB75695-D263-44A2-8046-1D5FC80516EF}" type="presOf" srcId="{72E4B3FD-3446-4318-B711-C73D2F907477}" destId="{DD60027E-798D-4787-9327-90A0051BD918}" srcOrd="1" destOrd="0" presId="urn:microsoft.com/office/officeart/2005/8/layout/list1"/>
    <dgm:cxn modelId="{AAD59BBF-1BBB-437A-8AE0-023C57CECEA9}" type="presOf" srcId="{749CB283-1BB3-4FCE-8759-99772C0B1F88}" destId="{18171430-55C5-46F5-A076-133ACD89A7B8}" srcOrd="0" destOrd="0" presId="urn:microsoft.com/office/officeart/2005/8/layout/list1"/>
    <dgm:cxn modelId="{3596099E-0684-4691-BAC4-DDD454BE119D}" srcId="{749CB283-1BB3-4FCE-8759-99772C0B1F88}" destId="{72E4B3FD-3446-4318-B711-C73D2F907477}" srcOrd="0" destOrd="0" parTransId="{FBDD206F-E0C6-48EF-BE89-D5ECA0112004}" sibTransId="{1FB969A8-338E-4B4C-B5E9-7F946EC961F2}"/>
    <dgm:cxn modelId="{268F4B7A-5872-4F43-B3A8-92C739622F62}" type="presOf" srcId="{501653E1-EE66-4D73-BAD4-91E40872FDDF}" destId="{935EE268-3885-4334-9F56-29A74E254CA0}" srcOrd="1" destOrd="0" presId="urn:microsoft.com/office/officeart/2005/8/layout/list1"/>
    <dgm:cxn modelId="{BA4A1611-A202-4DDD-BE6D-B5C956341795}" type="presOf" srcId="{72E4B3FD-3446-4318-B711-C73D2F907477}" destId="{F1D3BE3E-76D4-49BD-8776-9BF2E3BB674C}" srcOrd="0" destOrd="0" presId="urn:microsoft.com/office/officeart/2005/8/layout/list1"/>
    <dgm:cxn modelId="{2BF5C625-58EA-4190-8B30-AD23D577414D}" type="presParOf" srcId="{18171430-55C5-46F5-A076-133ACD89A7B8}" destId="{E50B4AE9-6E35-4C8B-A5E6-2CDAC6481F51}" srcOrd="0" destOrd="0" presId="urn:microsoft.com/office/officeart/2005/8/layout/list1"/>
    <dgm:cxn modelId="{BE881ECB-87EF-46F5-BF27-98728CC53130}" type="presParOf" srcId="{E50B4AE9-6E35-4C8B-A5E6-2CDAC6481F51}" destId="{F1D3BE3E-76D4-49BD-8776-9BF2E3BB674C}" srcOrd="0" destOrd="0" presId="urn:microsoft.com/office/officeart/2005/8/layout/list1"/>
    <dgm:cxn modelId="{1F5E07AE-822C-4F11-B5BF-870782975D1D}" type="presParOf" srcId="{E50B4AE9-6E35-4C8B-A5E6-2CDAC6481F51}" destId="{DD60027E-798D-4787-9327-90A0051BD918}" srcOrd="1" destOrd="0" presId="urn:microsoft.com/office/officeart/2005/8/layout/list1"/>
    <dgm:cxn modelId="{E82B6CF1-48F7-4888-BDD5-23846B4D914F}" type="presParOf" srcId="{18171430-55C5-46F5-A076-133ACD89A7B8}" destId="{0965357C-933E-47B7-9559-EA1CAAAF6F9E}" srcOrd="1" destOrd="0" presId="urn:microsoft.com/office/officeart/2005/8/layout/list1"/>
    <dgm:cxn modelId="{90C481FE-14B7-4CF5-A43D-D46ADAC46035}" type="presParOf" srcId="{18171430-55C5-46F5-A076-133ACD89A7B8}" destId="{9C92529A-F2D4-4BFE-8CF6-9D4B2591C31C}" srcOrd="2" destOrd="0" presId="urn:microsoft.com/office/officeart/2005/8/layout/list1"/>
    <dgm:cxn modelId="{639D4C9B-8865-495A-9614-74D982AD8243}" type="presParOf" srcId="{18171430-55C5-46F5-A076-133ACD89A7B8}" destId="{9F793EDD-A36C-4CFC-B0F4-D8DBDFC8E4E6}" srcOrd="3" destOrd="0" presId="urn:microsoft.com/office/officeart/2005/8/layout/list1"/>
    <dgm:cxn modelId="{507B2BE1-4675-4E2A-8B5E-04D7773CBF99}" type="presParOf" srcId="{18171430-55C5-46F5-A076-133ACD89A7B8}" destId="{D352E711-8DF1-44A8-BB2C-F73048483A5C}" srcOrd="4" destOrd="0" presId="urn:microsoft.com/office/officeart/2005/8/layout/list1"/>
    <dgm:cxn modelId="{0E538FE3-31ED-44CC-8C45-DC00E9E450C1}" type="presParOf" srcId="{D352E711-8DF1-44A8-BB2C-F73048483A5C}" destId="{92FEF571-767D-424B-A780-5FAEF6ED1939}" srcOrd="0" destOrd="0" presId="urn:microsoft.com/office/officeart/2005/8/layout/list1"/>
    <dgm:cxn modelId="{04871310-5D2D-4664-A8CF-68BF4B65BE80}" type="presParOf" srcId="{D352E711-8DF1-44A8-BB2C-F73048483A5C}" destId="{935EE268-3885-4334-9F56-29A74E254CA0}" srcOrd="1" destOrd="0" presId="urn:microsoft.com/office/officeart/2005/8/layout/list1"/>
    <dgm:cxn modelId="{6991F417-3129-4AFB-80E8-6447B15C34C5}" type="presParOf" srcId="{18171430-55C5-46F5-A076-133ACD89A7B8}" destId="{B8548EF1-D408-46E4-9545-973285099B2F}" srcOrd="5" destOrd="0" presId="urn:microsoft.com/office/officeart/2005/8/layout/list1"/>
    <dgm:cxn modelId="{314244BB-8A55-45AD-9C9C-B63AEC36FCEB}" type="presParOf" srcId="{18171430-55C5-46F5-A076-133ACD89A7B8}" destId="{17F2D1F8-93FA-42B2-9F19-C1B38F24BE0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2529A-F2D4-4BFE-8CF6-9D4B2591C31C}">
      <dsp:nvSpPr>
        <dsp:cNvPr id="0" name=""/>
        <dsp:cNvSpPr/>
      </dsp:nvSpPr>
      <dsp:spPr>
        <a:xfrm>
          <a:off x="0" y="752768"/>
          <a:ext cx="1126103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0027E-798D-4787-9327-90A0051BD918}">
      <dsp:nvSpPr>
        <dsp:cNvPr id="0" name=""/>
        <dsp:cNvSpPr/>
      </dsp:nvSpPr>
      <dsp:spPr>
        <a:xfrm>
          <a:off x="299235" y="26521"/>
          <a:ext cx="10776271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48" tIns="0" rIns="29794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I. VAI TRÒ CỦA RỪNG VÀ TRỒNG RỪNG</a:t>
          </a:r>
          <a:endParaRPr lang="vi-VN" sz="3600" b="1" kern="1200" dirty="0"/>
        </a:p>
      </dsp:txBody>
      <dsp:txXfrm>
        <a:off x="372728" y="100014"/>
        <a:ext cx="10629285" cy="1358534"/>
      </dsp:txXfrm>
    </dsp:sp>
    <dsp:sp modelId="{17F2D1F8-93FA-42B2-9F19-C1B38F24BE0A}">
      <dsp:nvSpPr>
        <dsp:cNvPr id="0" name=""/>
        <dsp:cNvSpPr/>
      </dsp:nvSpPr>
      <dsp:spPr>
        <a:xfrm>
          <a:off x="0" y="3066129"/>
          <a:ext cx="11261035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EE268-3885-4334-9F56-29A74E254CA0}">
      <dsp:nvSpPr>
        <dsp:cNvPr id="0" name=""/>
        <dsp:cNvSpPr/>
      </dsp:nvSpPr>
      <dsp:spPr>
        <a:xfrm>
          <a:off x="271067" y="2300120"/>
          <a:ext cx="10722166" cy="150552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48" tIns="0" rIns="297948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II. NHIÊM VỤ CỦA TRỒNG RỪNG Ở NƯỚC TA</a:t>
          </a:r>
          <a:endParaRPr lang="vi-VN" sz="3600" b="1" kern="1200" dirty="0"/>
        </a:p>
      </dsp:txBody>
      <dsp:txXfrm>
        <a:off x="344560" y="2373613"/>
        <a:ext cx="10575180" cy="1358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30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67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4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1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20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7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2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4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87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3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41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DFA0-48B8-44E1-A15B-91808A29295D}" type="datetimeFigureOut">
              <a:rPr lang="vi-VN" smtClean="0"/>
              <a:t>2/6/2021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AA1ED-F432-4330-90B2-7FF2B5C170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0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7581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TIẾT 23 – BÀI 22: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VAI TRÒ CỦA RỪNG VÀ NHIỆM VỤ CỦA TRỒNG RỪNG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11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09845" y="2458641"/>
            <a:ext cx="87455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dirty="0" err="1" smtClean="0">
                <a:latin typeface="Times New Roman" panose="02020603050405020304" pitchFamily="18" charset="0"/>
              </a:rPr>
              <a:t>Rừng</a:t>
            </a:r>
            <a:r>
              <a:rPr lang="en-US" altLang="vi-VN" sz="2800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2800" dirty="0">
                <a:latin typeface="Times New Roman" panose="02020603050405020304" pitchFamily="18" charset="0"/>
              </a:rPr>
              <a:t> ta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gian</a:t>
            </a:r>
            <a:r>
              <a:rPr lang="en-US" altLang="vi-VN" sz="2800" dirty="0">
                <a:latin typeface="Times New Roman" panose="02020603050405020304" pitchFamily="18" charset="0"/>
              </a:rPr>
              <a:t> qua </a:t>
            </a:r>
            <a:r>
              <a:rPr lang="en-US" altLang="vi-VN" sz="2800" dirty="0" err="1">
                <a:latin typeface="Times New Roman" panose="02020603050405020304" pitchFamily="18" charset="0"/>
              </a:rPr>
              <a:t>bị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tàn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phá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nghiêm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trọng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độ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che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phủ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giảm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nhanh</a:t>
            </a:r>
            <a:r>
              <a:rPr lang="en-US" altLang="vi-VN" sz="2800" dirty="0">
                <a:latin typeface="Times New Roman" panose="02020603050405020304" pitchFamily="18" charset="0"/>
              </a:rPr>
              <a:t>;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diện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đồi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trọc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hoang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ngày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càng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tăng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1" y="365125"/>
            <a:ext cx="8469572" cy="7878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II. NHIỆM VỤ CỦA TRỒNG RỪNG Ở NƯỚC TA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33015"/>
            <a:ext cx="602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1. </a:t>
            </a:r>
            <a:r>
              <a:rPr lang="en-US" sz="2400" b="1" u="sng" dirty="0" err="1" smtClean="0"/>
              <a:t>Tình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rừng</a:t>
            </a:r>
            <a:r>
              <a:rPr lang="en-US" sz="2400" b="1" u="sng" dirty="0" smtClean="0"/>
              <a:t> ở </a:t>
            </a:r>
            <a:r>
              <a:rPr lang="en-US" sz="2400" b="1" u="sng" dirty="0" err="1" smtClean="0"/>
              <a:t>nước</a:t>
            </a:r>
            <a:r>
              <a:rPr lang="en-US" sz="2400" b="1" u="sng" dirty="0" smtClean="0"/>
              <a:t> ta:</a:t>
            </a:r>
            <a:endParaRPr lang="vi-VN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585415"/>
            <a:ext cx="602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1. </a:t>
            </a:r>
            <a:r>
              <a:rPr lang="en-US" sz="2400" b="1" u="sng" dirty="0" err="1" smtClean="0"/>
              <a:t>Tình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rừng</a:t>
            </a:r>
            <a:r>
              <a:rPr lang="en-US" sz="2400" b="1" u="sng" dirty="0" smtClean="0"/>
              <a:t> ở </a:t>
            </a:r>
            <a:r>
              <a:rPr lang="en-US" sz="2400" b="1" u="sng" dirty="0" err="1" smtClean="0"/>
              <a:t>nước</a:t>
            </a:r>
            <a:r>
              <a:rPr lang="en-US" sz="2400" b="1" u="sng" dirty="0" smtClean="0"/>
              <a:t> ta: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10277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4" name="Picture 6" descr="04-Pha-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3925"/>
            <a:ext cx="455453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5033964" y="6161088"/>
            <a:ext cx="2655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Phá rừng lấy gỗ</a:t>
            </a:r>
          </a:p>
        </p:txBody>
      </p:sp>
      <p:pic>
        <p:nvPicPr>
          <p:cNvPr id="160791" name="Picture 23" descr="rung tan p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23925"/>
            <a:ext cx="4572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24"/>
          <p:cNvSpPr txBox="1">
            <a:spLocks noChangeArrowheads="1"/>
          </p:cNvSpPr>
          <p:nvPr/>
        </p:nvSpPr>
        <p:spPr bwMode="auto">
          <a:xfrm>
            <a:off x="1846264" y="-61913"/>
            <a:ext cx="8651875" cy="9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 Nguyên nhân nào làm diện tích rừng nước ta trong thời gian qua bị suy giảm?</a:t>
            </a:r>
          </a:p>
        </p:txBody>
      </p:sp>
    </p:spTree>
    <p:extLst>
      <p:ext uri="{BB962C8B-B14F-4D97-AF65-F5344CB8AC3E}">
        <p14:creationId xmlns:p14="http://schemas.microsoft.com/office/powerpoint/2010/main" val="24459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770063" y="5554663"/>
            <a:ext cx="199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Cháy rừng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248401" y="5781676"/>
            <a:ext cx="3946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Đốt rừng làm nương rẫy.</a:t>
            </a:r>
          </a:p>
        </p:txBody>
      </p:sp>
      <p:pic>
        <p:nvPicPr>
          <p:cNvPr id="6" name="Picture 20" descr="Picture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923925"/>
            <a:ext cx="45847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Picture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4" y="923926"/>
            <a:ext cx="38893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24"/>
          <p:cNvSpPr txBox="1">
            <a:spLocks noChangeArrowheads="1"/>
          </p:cNvSpPr>
          <p:nvPr/>
        </p:nvSpPr>
        <p:spPr bwMode="auto">
          <a:xfrm>
            <a:off x="1846264" y="-61913"/>
            <a:ext cx="8651875" cy="9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 Nguyên nhân nào làm diện tích rừng nước ta trong thời gian qua bị suy giảm?</a:t>
            </a:r>
          </a:p>
        </p:txBody>
      </p:sp>
    </p:spTree>
    <p:extLst>
      <p:ext uri="{BB962C8B-B14F-4D97-AF65-F5344CB8AC3E}">
        <p14:creationId xmlns:p14="http://schemas.microsoft.com/office/powerpoint/2010/main" val="9268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1" name="Picture 5" descr="doi tr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5513"/>
            <a:ext cx="91440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729163" y="6084888"/>
            <a:ext cx="288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Lấy đất làm nhà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846264" y="-61913"/>
            <a:ext cx="8651875" cy="94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 Nguyên nhân nào làm diện tích rừng nước ta trong thời gian qua bị suy giảm?</a:t>
            </a:r>
          </a:p>
        </p:txBody>
      </p:sp>
    </p:spTree>
    <p:extLst>
      <p:ext uri="{BB962C8B-B14F-4D97-AF65-F5344CB8AC3E}">
        <p14:creationId xmlns:p14="http://schemas.microsoft.com/office/powerpoint/2010/main" val="28930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4" y="2062164"/>
            <a:ext cx="4022725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248401" y="2214563"/>
            <a:ext cx="3946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Chiến tranh</a:t>
            </a:r>
          </a:p>
        </p:txBody>
      </p:sp>
      <p:pic>
        <p:nvPicPr>
          <p:cNvPr id="6" name="Picture 5" descr="war3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4402138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9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28418" y="2459560"/>
            <a:ext cx="82724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  *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diện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tích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2400" dirty="0">
                <a:latin typeface="Times New Roman" panose="02020603050405020304" pitchFamily="18" charset="0"/>
              </a:rPr>
              <a:t> ta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gian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bị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suy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giảm</a:t>
            </a:r>
            <a:r>
              <a:rPr lang="en-US" altLang="vi-VN" sz="24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87243" y="3645422"/>
            <a:ext cx="56165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Cháy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đốt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nương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rẩy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87243" y="3294585"/>
            <a:ext cx="46878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gỗ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87243" y="4024835"/>
            <a:ext cx="288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Chiến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tranh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87243" y="4432822"/>
            <a:ext cx="766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hết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mà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thay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400" dirty="0"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1" y="365125"/>
            <a:ext cx="8469572" cy="7878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II. NHIỆM VỤ CỦA TRỒNG RỪNG Ở NƯỚC TA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585415"/>
            <a:ext cx="602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1. </a:t>
            </a:r>
            <a:r>
              <a:rPr lang="en-US" sz="2400" b="1" u="sng" dirty="0" err="1" smtClean="0"/>
              <a:t>Tình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rừng</a:t>
            </a:r>
            <a:r>
              <a:rPr lang="en-US" sz="2400" b="1" u="sng" dirty="0" smtClean="0"/>
              <a:t> ở </a:t>
            </a:r>
            <a:r>
              <a:rPr lang="en-US" sz="2400" b="1" u="sng" dirty="0" err="1" smtClean="0"/>
              <a:t>nước</a:t>
            </a:r>
            <a:r>
              <a:rPr lang="en-US" sz="2400" b="1" u="sng" dirty="0" smtClean="0"/>
              <a:t> ta: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4382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2" name="Picture 6" descr="lu l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6914"/>
            <a:ext cx="882173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1846263" y="88901"/>
            <a:ext cx="637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Nêu những tác hại của việc phá rừng?</a:t>
            </a:r>
          </a:p>
        </p:txBody>
      </p:sp>
      <p:sp>
        <p:nvSpPr>
          <p:cNvPr id="167950" name="Text Box 14"/>
          <p:cNvSpPr txBox="1">
            <a:spLocks noChangeArrowheads="1"/>
          </p:cNvSpPr>
          <p:nvPr/>
        </p:nvSpPr>
        <p:spPr bwMode="auto">
          <a:xfrm>
            <a:off x="5110163" y="6084888"/>
            <a:ext cx="1593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Lũ lụt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46263" y="88901"/>
            <a:ext cx="6375400" cy="5191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Nêu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80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9" grpId="0"/>
      <p:bldP spid="1679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honoi_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3113"/>
            <a:ext cx="44196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nha_noi_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73114"/>
            <a:ext cx="48006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1846263" y="88901"/>
            <a:ext cx="637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Nêu những tác hại của việc phá rừng?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92300" y="153988"/>
            <a:ext cx="6375400" cy="5191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Nêu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6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71539"/>
            <a:ext cx="46482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5" name="Picture 5" descr="kho 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71539"/>
            <a:ext cx="44958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5489575" y="5934076"/>
            <a:ext cx="151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Hạn hán</a:t>
            </a: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1968500" y="238126"/>
            <a:ext cx="6375400" cy="5191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Nêu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việc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phá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b="1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66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vn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3925"/>
            <a:ext cx="4344988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9" name="Picture 5" descr="rung tho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923925"/>
            <a:ext cx="479901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225676" y="5911851"/>
            <a:ext cx="8120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Đất bị xói mòn, ô nhiễm môi trường không khí. 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1846263" y="88901"/>
            <a:ext cx="637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Nêu những tác hại của việc phá rừng?</a:t>
            </a:r>
          </a:p>
        </p:txBody>
      </p:sp>
    </p:spTree>
    <p:extLst>
      <p:ext uri="{BB962C8B-B14F-4D97-AF65-F5344CB8AC3E}">
        <p14:creationId xmlns:p14="http://schemas.microsoft.com/office/powerpoint/2010/main" val="6313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050281"/>
              </p:ext>
            </p:extLst>
          </p:nvPr>
        </p:nvGraphicFramePr>
        <p:xfrm>
          <a:off x="546652" y="1348547"/>
          <a:ext cx="112610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0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856587" y="1306512"/>
            <a:ext cx="421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2800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2800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800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vi-VN" sz="2800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u="sng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2800" u="sng" dirty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1" y="365125"/>
            <a:ext cx="8469572" cy="7878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II. NHIỆM VỤ CỦA TRỒNG RỪNG Ở NƯỚC TA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20648" y="2278063"/>
            <a:ext cx="53117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  Trong vòng 52 năm (1943-1995) nước ta bị mất trên 6 triệu ha rừng. Do đó, để phục hồi nhanh rừng đã bị phá, tháng 7/1998 Chính phủ ra quyết định thực hiện </a:t>
            </a:r>
            <a:r>
              <a:rPr lang="en-US" altLang="vi-V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dự  án 661 trồng mới 5 triệu ha rừng từ năm 1998 đến 2010. </a:t>
            </a:r>
          </a:p>
        </p:txBody>
      </p:sp>
      <p:sp>
        <p:nvSpPr>
          <p:cNvPr id="7" name="Line 20"/>
          <p:cNvSpPr>
            <a:spLocks noChangeShapeType="1"/>
          </p:cNvSpPr>
          <p:nvPr/>
        </p:nvSpPr>
        <p:spPr bwMode="auto">
          <a:xfrm>
            <a:off x="1323398" y="4935538"/>
            <a:ext cx="280193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551998" y="3265488"/>
            <a:ext cx="868363" cy="1670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614036" y="3949701"/>
            <a:ext cx="868362" cy="9858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001136" y="2201863"/>
            <a:ext cx="4078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Diện tích rừng tự nhiên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001136" y="2735263"/>
            <a:ext cx="2511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14.350.000 ha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385436" y="3417888"/>
            <a:ext cx="2316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8.253.000 ha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777423" y="5011738"/>
            <a:ext cx="1062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1943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2841048" y="5011738"/>
            <a:ext cx="106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19883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44675" y="2256290"/>
            <a:ext cx="3643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xuất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835818" y="4204555"/>
            <a:ext cx="89931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</a:rPr>
              <a:t>  Theo </a:t>
            </a:r>
            <a:r>
              <a:rPr lang="en-US" altLang="vi-VN" sz="2800" dirty="0" err="1"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nào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chủ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yếu</a:t>
            </a:r>
            <a:r>
              <a:rPr lang="en-US" altLang="vi-VN" sz="2800" dirty="0">
                <a:latin typeface="Times New Roman" panose="02020603050405020304" pitchFamily="18" charset="0"/>
              </a:rPr>
              <a:t>? </a:t>
            </a:r>
            <a:r>
              <a:rPr lang="en-US" altLang="vi-VN" sz="2800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sao</a:t>
            </a:r>
            <a:r>
              <a:rPr lang="en-US" altLang="vi-VN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844675" y="2828069"/>
            <a:ext cx="457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844675" y="3419226"/>
            <a:ext cx="3487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</a:rPr>
              <a:t>- </a:t>
            </a:r>
            <a:r>
              <a:rPr lang="en-US" altLang="vi-VN" sz="2800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</a:rPr>
              <a:t>dụng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856587" y="1306512"/>
            <a:ext cx="45207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2.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Nhiệm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1" y="365125"/>
            <a:ext cx="8469572" cy="7878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II. NHIỆM VỤ CỦA TRỒNG RỪNG Ở NƯỚC TA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65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667189" y="4506296"/>
            <a:ext cx="220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43389" y="3291858"/>
            <a:ext cx="682625" cy="121443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034027" y="2761633"/>
            <a:ext cx="682625" cy="17446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766114" y="4506296"/>
            <a:ext cx="2201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16927" y="3671271"/>
            <a:ext cx="682625" cy="836612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980552" y="3217246"/>
            <a:ext cx="682625" cy="1289050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060764" y="2839421"/>
            <a:ext cx="182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8.253.000 ha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840727" y="3218833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28%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667189" y="4582496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6840727" y="4582496"/>
            <a:ext cx="83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4034027" y="4582496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2004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3578414" y="2382221"/>
            <a:ext cx="197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10.088.288 ha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7980552" y="4582496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2004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7980552" y="2685433"/>
            <a:ext cx="128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36.7%</a:t>
            </a: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2043302" y="2004396"/>
            <a:ext cx="320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Diện tích rừng tự nhiên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6537514" y="2079008"/>
            <a:ext cx="296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</a:rPr>
              <a:t>Độ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che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phủ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rừng</a:t>
            </a:r>
            <a:endParaRPr lang="en-US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20" name="Text Box 43"/>
          <p:cNvSpPr txBox="1">
            <a:spLocks noChangeArrowheads="1"/>
          </p:cNvSpPr>
          <p:nvPr/>
        </p:nvSpPr>
        <p:spPr bwMode="auto">
          <a:xfrm>
            <a:off x="2287777" y="4965083"/>
            <a:ext cx="7513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Mức độ phục hồi rừng từ năm 1995 đến 2004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681352" y="5417521"/>
            <a:ext cx="874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(Theo thống kê của Kiễm Lâm Việt Nam tính đến ngày31/12/2004)</a:t>
            </a:r>
          </a:p>
        </p:txBody>
      </p:sp>
    </p:spTree>
    <p:extLst>
      <p:ext uri="{BB962C8B-B14F-4D97-AF65-F5344CB8AC3E}">
        <p14:creationId xmlns:p14="http://schemas.microsoft.com/office/powerpoint/2010/main" val="29141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1997076" y="2366963"/>
            <a:ext cx="8424863" cy="287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22.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Sgk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Sưu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gieo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ươm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vi-VN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0710" name="Picture 6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"/>
              <a:end track="4" time="673"/>
            </a:audioCd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25" y="61610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729677" y="1153319"/>
            <a:ext cx="4249738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2635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07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10"/>
                </p:tgtEl>
              </p:cMediaNode>
            </p:audio>
          </p:childTnLst>
        </p:cTn>
      </p:par>
    </p:tnLst>
    <p:bldLst>
      <p:bldP spid="200709" grpId="0" animBg="1"/>
      <p:bldP spid="2007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838201" y="365125"/>
            <a:ext cx="6026426" cy="7878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+mj-lt"/>
              </a:rPr>
              <a:t>I.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Vai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trò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 Box 2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vi-VN" sz="2800" dirty="0">
              <a:latin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95061" y="2729947"/>
            <a:ext cx="7076661" cy="160351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 smtClean="0"/>
              <a:t>Dựa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vào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các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hình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sau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đây</a:t>
            </a:r>
            <a:r>
              <a:rPr lang="en-US" altLang="vi-VN" sz="2400" dirty="0" smtClean="0"/>
              <a:t>, </a:t>
            </a:r>
            <a:r>
              <a:rPr lang="en-US" altLang="vi-VN" sz="2400" dirty="0" err="1" smtClean="0"/>
              <a:t>em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hãy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nêu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các</a:t>
            </a:r>
            <a:r>
              <a:rPr lang="en-US" altLang="vi-VN" sz="2400" dirty="0" smtClean="0"/>
              <a:t> </a:t>
            </a:r>
            <a:r>
              <a:rPr lang="en-US" altLang="vi-VN" sz="2400" b="1" u="sng" dirty="0" err="1" smtClean="0"/>
              <a:t>vai</a:t>
            </a:r>
            <a:r>
              <a:rPr lang="en-US" altLang="vi-VN" sz="2400" b="1" u="sng" dirty="0" smtClean="0"/>
              <a:t> </a:t>
            </a:r>
            <a:r>
              <a:rPr lang="en-US" altLang="vi-VN" sz="2400" b="1" u="sng" dirty="0" err="1" smtClean="0"/>
              <a:t>trò</a:t>
            </a:r>
            <a:r>
              <a:rPr lang="en-US" altLang="vi-VN" sz="2400" b="1" u="sng" dirty="0" smtClean="0"/>
              <a:t> </a:t>
            </a:r>
            <a:r>
              <a:rPr lang="en-US" altLang="vi-VN" sz="2400" b="1" u="sng" dirty="0" err="1" smtClean="0"/>
              <a:t>của</a:t>
            </a:r>
            <a:r>
              <a:rPr lang="en-US" altLang="vi-VN" sz="2400" u="sng" dirty="0" smtClean="0"/>
              <a:t> </a:t>
            </a:r>
            <a:r>
              <a:rPr lang="en-US" altLang="vi-VN" sz="2400" b="1" u="sng" dirty="0" err="1" smtClean="0"/>
              <a:t>rừng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đối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với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đời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sống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và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sản</a:t>
            </a:r>
            <a:r>
              <a:rPr lang="en-US" altLang="vi-VN" sz="2400" dirty="0" smtClean="0"/>
              <a:t> </a:t>
            </a:r>
            <a:r>
              <a:rPr lang="en-US" altLang="vi-VN" sz="2400" dirty="0" err="1" smtClean="0"/>
              <a:t>xuất</a:t>
            </a:r>
            <a:r>
              <a:rPr lang="en-US" altLang="vi-VN" sz="2400" dirty="0" smtClean="0"/>
              <a:t>.</a:t>
            </a:r>
            <a:endParaRPr lang="en-US" altLang="vi-VN" sz="2400" dirty="0"/>
          </a:p>
        </p:txBody>
      </p:sp>
    </p:spTree>
    <p:extLst>
      <p:ext uri="{BB962C8B-B14F-4D97-AF65-F5344CB8AC3E}">
        <p14:creationId xmlns:p14="http://schemas.microsoft.com/office/powerpoint/2010/main" val="29115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ung t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8601076" y="2062163"/>
            <a:ext cx="1063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Oxi</a:t>
            </a:r>
            <a:endParaRPr lang="en-US" altLang="vi-V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38596" name="Line 4"/>
          <p:cNvSpPr>
            <a:spLocks noChangeShapeType="1"/>
          </p:cNvSpPr>
          <p:nvPr/>
        </p:nvSpPr>
        <p:spPr bwMode="auto">
          <a:xfrm flipV="1">
            <a:off x="8980489" y="1076326"/>
            <a:ext cx="454025" cy="682625"/>
          </a:xfrm>
          <a:prstGeom prst="lin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7" name="Line 5"/>
          <p:cNvSpPr>
            <a:spLocks noChangeShapeType="1"/>
          </p:cNvSpPr>
          <p:nvPr/>
        </p:nvSpPr>
        <p:spPr bwMode="auto">
          <a:xfrm>
            <a:off x="3059113" y="1000125"/>
            <a:ext cx="0" cy="1062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1770063" y="241301"/>
            <a:ext cx="3567112" cy="11604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chemeClr val="bg1"/>
                </a:solidFill>
                <a:latin typeface="Times New Roman" panose="02020603050405020304" pitchFamily="18" charset="0"/>
              </a:rPr>
              <a:t>Cacbonic, bụi ….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1524000" y="2890839"/>
            <a:ext cx="2674938" cy="180022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/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thụ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1.800.000 m</a:t>
            </a:r>
            <a:r>
              <a:rPr lang="en-US" altLang="vi-VN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CO</a:t>
            </a:r>
            <a:r>
              <a:rPr lang="en-US" altLang="vi-VN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1524001" y="5319714"/>
            <a:ext cx="3433763" cy="137318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1ha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hút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36.4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tấn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bụi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8601" name="Line 9"/>
          <p:cNvSpPr>
            <a:spLocks noChangeShapeType="1"/>
          </p:cNvSpPr>
          <p:nvPr/>
        </p:nvSpPr>
        <p:spPr bwMode="auto">
          <a:xfrm>
            <a:off x="3363913" y="1076325"/>
            <a:ext cx="0" cy="909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2" name="Line 10"/>
          <p:cNvSpPr>
            <a:spLocks noChangeShapeType="1"/>
          </p:cNvSpPr>
          <p:nvPr/>
        </p:nvSpPr>
        <p:spPr bwMode="auto">
          <a:xfrm>
            <a:off x="2681288" y="1152526"/>
            <a:ext cx="0" cy="758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3" name="Line 11"/>
          <p:cNvSpPr>
            <a:spLocks noChangeShapeType="1"/>
          </p:cNvSpPr>
          <p:nvPr/>
        </p:nvSpPr>
        <p:spPr bwMode="auto">
          <a:xfrm flipV="1">
            <a:off x="9132889" y="1304926"/>
            <a:ext cx="454025" cy="682625"/>
          </a:xfrm>
          <a:prstGeom prst="lin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 flipV="1">
            <a:off x="9510714" y="1076326"/>
            <a:ext cx="454025" cy="682625"/>
          </a:xfrm>
          <a:prstGeom prst="lin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0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3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238596" grpId="0" animBg="1"/>
      <p:bldP spid="238597" grpId="0" animBg="1"/>
      <p:bldP spid="238598" grpId="0" animBg="1"/>
      <p:bldP spid="238599" grpId="0" animBg="1"/>
      <p:bldP spid="238600" grpId="0" animBg="1"/>
      <p:bldP spid="238601" grpId="0" animBg="1"/>
      <p:bldP spid="238602" grpId="0" animBg="1"/>
      <p:bldP spid="238603" grpId="0" animBg="1"/>
      <p:bldP spid="2386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9" name="Line 3"/>
          <p:cNvSpPr>
            <a:spLocks noChangeShapeType="1"/>
          </p:cNvSpPr>
          <p:nvPr/>
        </p:nvSpPr>
        <p:spPr bwMode="auto">
          <a:xfrm>
            <a:off x="2301875" y="5099051"/>
            <a:ext cx="0" cy="455613"/>
          </a:xfrm>
          <a:prstGeom prst="lin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9620" name="Line 4"/>
          <p:cNvSpPr>
            <a:spLocks noChangeShapeType="1"/>
          </p:cNvSpPr>
          <p:nvPr/>
        </p:nvSpPr>
        <p:spPr bwMode="auto">
          <a:xfrm>
            <a:off x="2755900" y="5175251"/>
            <a:ext cx="0" cy="530225"/>
          </a:xfrm>
          <a:prstGeom prst="lin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3667125" y="5099051"/>
            <a:ext cx="0" cy="454025"/>
          </a:xfrm>
          <a:prstGeom prst="lin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3211513" y="5099051"/>
            <a:ext cx="0" cy="455613"/>
          </a:xfrm>
          <a:prstGeom prst="lin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3970338" y="5249863"/>
            <a:ext cx="0" cy="455612"/>
          </a:xfrm>
          <a:prstGeom prst="lin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798638" y="5893594"/>
            <a:ext cx="3562350" cy="9461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thấm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43325" y="923926"/>
            <a:ext cx="1290638" cy="51911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Mưa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3556001" y="2290763"/>
            <a:ext cx="263525" cy="4556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3751264" y="2517776"/>
            <a:ext cx="219075" cy="379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4098926" y="2441575"/>
            <a:ext cx="176213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4479926" y="2517776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>
            <a:off x="4251326" y="2517776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3794126" y="2820988"/>
            <a:ext cx="176213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H="1">
            <a:off x="3371851" y="2820988"/>
            <a:ext cx="219075" cy="3794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4217988" y="3049588"/>
            <a:ext cx="131762" cy="2270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3814764" y="2897188"/>
            <a:ext cx="307975" cy="5318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3535363" y="2973388"/>
            <a:ext cx="131762" cy="2270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>
            <a:off x="4846639" y="2441576"/>
            <a:ext cx="263525" cy="4556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4921251" y="2062163"/>
            <a:ext cx="263525" cy="4556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4554539" y="2670176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H="1">
            <a:off x="4586289" y="2973388"/>
            <a:ext cx="219075" cy="3794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4143376" y="2897188"/>
            <a:ext cx="131763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>
            <a:off x="4448176" y="3049588"/>
            <a:ext cx="130175" cy="2270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 flipH="1">
            <a:off x="3794126" y="3732213"/>
            <a:ext cx="176213" cy="3032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H="1">
            <a:off x="3221039" y="2746376"/>
            <a:ext cx="219075" cy="379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3502025" y="2441575"/>
            <a:ext cx="8890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933951" y="2820988"/>
            <a:ext cx="176213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3625851" y="2138363"/>
            <a:ext cx="41275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3221039" y="2290763"/>
            <a:ext cx="219075" cy="3794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2884488" y="2441575"/>
            <a:ext cx="176212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2655888" y="2441575"/>
            <a:ext cx="176212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3079751" y="2820988"/>
            <a:ext cx="131763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H="1">
            <a:off x="2797176" y="2746376"/>
            <a:ext cx="263525" cy="4540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H="1">
            <a:off x="2668588" y="2897188"/>
            <a:ext cx="87312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2690710" y="3394317"/>
            <a:ext cx="131762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 flipH="1">
            <a:off x="2593976" y="3200400"/>
            <a:ext cx="87313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 flipH="1">
            <a:off x="2430464" y="2897188"/>
            <a:ext cx="174625" cy="3032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 flipH="1">
            <a:off x="3646489" y="3200400"/>
            <a:ext cx="20637" cy="76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H="1">
            <a:off x="3122613" y="3200400"/>
            <a:ext cx="88900" cy="15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3913188" y="1985963"/>
            <a:ext cx="133350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H="1">
            <a:off x="3732213" y="3352801"/>
            <a:ext cx="87312" cy="1508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H="1">
            <a:off x="3189289" y="1985963"/>
            <a:ext cx="174625" cy="304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H="1">
            <a:off x="2928938" y="3427413"/>
            <a:ext cx="131762" cy="228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 flipH="1">
            <a:off x="2601914" y="2062163"/>
            <a:ext cx="306387" cy="5318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H="1">
            <a:off x="3265489" y="3352801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 flipH="1">
            <a:off x="2886076" y="3656013"/>
            <a:ext cx="174625" cy="3032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H="1">
            <a:off x="3827464" y="3276601"/>
            <a:ext cx="219075" cy="3794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flipH="1">
            <a:off x="4187826" y="3429001"/>
            <a:ext cx="87313" cy="1508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flipH="1">
            <a:off x="4249738" y="3429001"/>
            <a:ext cx="176212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H="1">
            <a:off x="3492501" y="3505201"/>
            <a:ext cx="174625" cy="3032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0293" name="Picture 53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4" name="Line 54"/>
          <p:cNvSpPr>
            <a:spLocks noChangeShapeType="1"/>
          </p:cNvSpPr>
          <p:nvPr/>
        </p:nvSpPr>
        <p:spPr bwMode="auto">
          <a:xfrm flipH="1">
            <a:off x="8220076" y="847725"/>
            <a:ext cx="758825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 flipH="1">
            <a:off x="8145464" y="1076325"/>
            <a:ext cx="985837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9682164" y="544513"/>
            <a:ext cx="9858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Gió</a:t>
            </a:r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 flipH="1">
            <a:off x="8753475" y="1303338"/>
            <a:ext cx="1214438" cy="0"/>
          </a:xfrm>
          <a:prstGeom prst="line">
            <a:avLst/>
          </a:prstGeom>
          <a:noFill/>
          <a:ln w="762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9674" name="Text Box 58"/>
          <p:cNvSpPr txBox="1">
            <a:spLocks noChangeArrowheads="1"/>
          </p:cNvSpPr>
          <p:nvPr/>
        </p:nvSpPr>
        <p:spPr bwMode="auto">
          <a:xfrm>
            <a:off x="6323014" y="5857875"/>
            <a:ext cx="4344987" cy="9461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Tán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cỏ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cản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78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3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animBg="1"/>
      <p:bldP spid="239620" grpId="0" animBg="1"/>
      <p:bldP spid="239621" grpId="0" animBg="1"/>
      <p:bldP spid="239622" grpId="0" animBg="1"/>
      <p:bldP spid="239623" grpId="0" animBg="1"/>
      <p:bldP spid="239624" grpId="0" animBg="1"/>
      <p:bldP spid="2396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04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1"/>
            <a:ext cx="5103812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icture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475038"/>
            <a:ext cx="510381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73276" y="5402264"/>
            <a:ext cx="3870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3000">
              <a:latin typeface="VNI-Times" pitchFamily="2" charset="0"/>
            </a:endParaRPr>
          </a:p>
        </p:txBody>
      </p:sp>
      <p:pic>
        <p:nvPicPr>
          <p:cNvPr id="241667" name="Picture 3" descr="can_gi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460057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8" name="Picture 4" descr="can_gi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9" name="Picture 5" descr="duong-gi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89"/>
            <a:ext cx="45720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0" name="Picture 6" descr="nam-cat-t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89"/>
            <a:ext cx="45720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3060701" y="6008688"/>
            <a:ext cx="6450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Khu du lịch rừng Nam Cát Tiên (Đồng Nai)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2073275" y="5945188"/>
            <a:ext cx="7513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Khu du lịch sinh thái Cần  Giờ (TP HCM)</a:t>
            </a:r>
          </a:p>
        </p:txBody>
      </p:sp>
    </p:spTree>
    <p:extLst>
      <p:ext uri="{BB962C8B-B14F-4D97-AF65-F5344CB8AC3E}">
        <p14:creationId xmlns:p14="http://schemas.microsoft.com/office/powerpoint/2010/main" val="4901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1" grpId="0"/>
      <p:bldP spid="241672" grpId="0"/>
      <p:bldP spid="2416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838201" y="365125"/>
            <a:ext cx="6026426" cy="7878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smtClean="0">
                <a:solidFill>
                  <a:srgbClr val="FF0000"/>
                </a:solidFill>
                <a:latin typeface="+mj-lt"/>
              </a:rPr>
              <a:t>I.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Vai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trò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trồng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800" b="1" u="sng" dirty="0" err="1" smtClean="0">
                <a:solidFill>
                  <a:srgbClr val="FF0000"/>
                </a:solidFill>
                <a:latin typeface="+mj-lt"/>
              </a:rPr>
              <a:t>rừng</a:t>
            </a: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45116" y="1690688"/>
            <a:ext cx="5616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sạch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môi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khí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45116" y="2228437"/>
            <a:ext cx="652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Chắn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gió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bão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lụt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945116" y="2766186"/>
            <a:ext cx="94843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Cung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liệu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xuất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lâm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sản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sản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xuất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45116" y="3289406"/>
            <a:ext cx="614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Tham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 smtClean="0">
                <a:latin typeface="Times New Roman" panose="02020603050405020304" pitchFamily="18" charset="0"/>
              </a:rPr>
              <a:t>nghỉ</a:t>
            </a:r>
            <a:r>
              <a:rPr lang="en-US" altLang="vi-VN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dưỡng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945116" y="3808518"/>
            <a:ext cx="7513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Bảo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tồn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thái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nghiên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cứu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khoa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ounded Rectangle 4"/>
          <p:cNvSpPr/>
          <p:nvPr/>
        </p:nvSpPr>
        <p:spPr>
          <a:xfrm>
            <a:off x="838201" y="365125"/>
            <a:ext cx="8469572" cy="78781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u="sng" dirty="0" smtClean="0">
                <a:solidFill>
                  <a:srgbClr val="FF0000"/>
                </a:solidFill>
                <a:latin typeface="+mj-lt"/>
              </a:rPr>
              <a:t>II. NHIỆM VỤ CỦA TRỒNG RỪNG Ở NƯỚC TA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433015"/>
            <a:ext cx="602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1. </a:t>
            </a:r>
            <a:r>
              <a:rPr lang="en-US" sz="2400" b="1" u="sng" dirty="0" err="1" smtClean="0"/>
              <a:t>Tình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hình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rừng</a:t>
            </a:r>
            <a:r>
              <a:rPr lang="en-US" sz="2400" b="1" u="sng" dirty="0" smtClean="0"/>
              <a:t> ở </a:t>
            </a:r>
            <a:r>
              <a:rPr lang="en-US" sz="2400" b="1" u="sng" dirty="0" err="1" smtClean="0"/>
              <a:t>nước</a:t>
            </a:r>
            <a:r>
              <a:rPr lang="en-US" sz="2400" b="1" u="sng" dirty="0" smtClean="0"/>
              <a:t> ta:</a:t>
            </a:r>
            <a:endParaRPr lang="vi-VN" sz="2400" b="1" u="sng" dirty="0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1638445" y="4958853"/>
            <a:ext cx="2201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867045" y="3288803"/>
            <a:ext cx="682625" cy="1670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2929082" y="3973016"/>
            <a:ext cx="682625" cy="9858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4749945" y="4958853"/>
            <a:ext cx="2201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4978545" y="3288803"/>
            <a:ext cx="682625" cy="1670050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6040582" y="4123828"/>
            <a:ext cx="682625" cy="835025"/>
          </a:xfrm>
          <a:prstGeom prst="rect">
            <a:avLst/>
          </a:prstGeom>
          <a:solidFill>
            <a:srgbClr val="00B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7861445" y="4958853"/>
            <a:ext cx="2276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8088457" y="4808041"/>
            <a:ext cx="682625" cy="150812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9302895" y="3290391"/>
            <a:ext cx="682625" cy="167005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1316182" y="2225178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latin typeface="Times New Roman" panose="02020603050405020304" pitchFamily="18" charset="0"/>
              </a:rPr>
              <a:t>Diện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tích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tự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nhiên</a:t>
            </a:r>
            <a:endParaRPr lang="en-US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4673745" y="2225178"/>
            <a:ext cx="296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Độ che phủ của rừng</a:t>
            </a: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7937645" y="2225178"/>
            <a:ext cx="252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Diện tích đồi trọc</a:t>
            </a: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1316182" y="2758578"/>
            <a:ext cx="1973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14.350.000 ha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2700482" y="3441203"/>
            <a:ext cx="1820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8.253.000 ha</a:t>
            </a: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6040582" y="3593603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28%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7178820" y="4200028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Không đáng kể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8486920" y="2758578"/>
            <a:ext cx="1973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13.000.000 ha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1789257" y="5035053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1943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4902345" y="5035053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1943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8013845" y="5035053"/>
            <a:ext cx="83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1943</a:t>
            </a: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2852882" y="5035053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040582" y="5035053"/>
            <a:ext cx="83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9302895" y="5035053"/>
            <a:ext cx="833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1995</a:t>
            </a:r>
          </a:p>
        </p:txBody>
      </p:sp>
      <p:sp>
        <p:nvSpPr>
          <p:cNvPr id="54" name="Text Box 35"/>
          <p:cNvSpPr txBox="1">
            <a:spLocks noChangeArrowheads="1"/>
          </p:cNvSpPr>
          <p:nvPr/>
        </p:nvSpPr>
        <p:spPr bwMode="auto">
          <a:xfrm>
            <a:off x="2168670" y="5412878"/>
            <a:ext cx="7666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</a:rPr>
              <a:t>Mức độ rừng bị tàn phá từ năm 1943 đến 1995</a:t>
            </a: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1316182" y="5957391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Nêu nhân xét về tình hình rừng nước ta trong thời gian qua?</a:t>
            </a:r>
          </a:p>
        </p:txBody>
      </p:sp>
    </p:spTree>
    <p:extLst>
      <p:ext uri="{BB962C8B-B14F-4D97-AF65-F5344CB8AC3E}">
        <p14:creationId xmlns:p14="http://schemas.microsoft.com/office/powerpoint/2010/main" val="12544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761</Words>
  <Application>Microsoft Office PowerPoint</Application>
  <PresentationFormat>Widescreen</PresentationFormat>
  <Paragraphs>97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VNI-Times</vt:lpstr>
      <vt:lpstr>Wingdings</vt:lpstr>
      <vt:lpstr>Office Theme</vt:lpstr>
      <vt:lpstr>TIẾT 23 – BÀI 22: VAI TRÒ CỦA RỪNG VÀ NHIỆM VỤ CỦA TRỒNG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 QUOC AN</dc:creator>
  <cp:lastModifiedBy>LY QUOC AN</cp:lastModifiedBy>
  <cp:revision>19</cp:revision>
  <dcterms:created xsi:type="dcterms:W3CDTF">2021-02-02T13:53:59Z</dcterms:created>
  <dcterms:modified xsi:type="dcterms:W3CDTF">2021-02-06T03:42:52Z</dcterms:modified>
</cp:coreProperties>
</file>