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3"/>
  </p:handoutMasterIdLst>
  <p:sldIdLst>
    <p:sldId id="256" r:id="rId2"/>
    <p:sldId id="257" r:id="rId3"/>
    <p:sldId id="258" r:id="rId4"/>
    <p:sldId id="259" r:id="rId5"/>
    <p:sldId id="261" r:id="rId6"/>
    <p:sldId id="262" r:id="rId7"/>
    <p:sldId id="265" r:id="rId8"/>
    <p:sldId id="266" r:id="rId9"/>
    <p:sldId id="263" r:id="rId10"/>
    <p:sldId id="264" r:id="rId11"/>
    <p:sldId id="268" r:id="rId12"/>
    <p:sldId id="270" r:id="rId13"/>
    <p:sldId id="269" r:id="rId14"/>
    <p:sldId id="272" r:id="rId15"/>
    <p:sldId id="273" r:id="rId16"/>
    <p:sldId id="271" r:id="rId17"/>
    <p:sldId id="274" r:id="rId18"/>
    <p:sldId id="275" r:id="rId19"/>
    <p:sldId id="276" r:id="rId20"/>
    <p:sldId id="277" r:id="rId21"/>
    <p:sldId id="278" r:id="rId2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552" y="60"/>
      </p:cViewPr>
      <p:guideLst/>
    </p:cSldViewPr>
  </p:slideViewPr>
  <p:notesTextViewPr>
    <p:cViewPr>
      <p:scale>
        <a:sx n="1" d="1"/>
        <a:sy n="1" d="1"/>
      </p:scale>
      <p:origin x="0" y="0"/>
    </p:cViewPr>
  </p:notesTextViewPr>
  <p:notesViewPr>
    <p:cSldViewPr snapToGrid="0">
      <p:cViewPr varScale="1">
        <p:scale>
          <a:sx n="58" d="100"/>
          <a:sy n="58" d="100"/>
        </p:scale>
        <p:origin x="273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693B7B-153F-464A-B587-8D5AA2E48209}" type="datetimeFigureOut">
              <a:rPr lang="vi-VN" smtClean="0"/>
              <a:t>2/19/2021</a:t>
            </a:fld>
            <a:endParaRPr lang="vi-VN"/>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6" name="Slide Number Placeholder 5"/>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CC8028-E6D7-48F5-86F1-90C4FF01239E}" type="slidenum">
              <a:rPr lang="vi-VN" smtClean="0"/>
              <a:t>‹#›</a:t>
            </a:fld>
            <a:endParaRPr lang="vi-VN"/>
          </a:p>
        </p:txBody>
      </p:sp>
    </p:spTree>
    <p:extLst>
      <p:ext uri="{BB962C8B-B14F-4D97-AF65-F5344CB8AC3E}">
        <p14:creationId xmlns:p14="http://schemas.microsoft.com/office/powerpoint/2010/main" val="392793926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09858B92-781E-4B05-A2C8-3C75CD1BC8E8}" type="datetimeFigureOut">
              <a:rPr lang="vi-VN" smtClean="0"/>
              <a:t>2/19/2021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A37FAB-3DBD-4738-B36B-6628B238C167}" type="slidenum">
              <a:rPr lang="vi-VN" smtClean="0"/>
              <a:t>‹#›</a:t>
            </a:fld>
            <a:endParaRPr lang="vi-VN"/>
          </a:p>
        </p:txBody>
      </p:sp>
    </p:spTree>
    <p:extLst>
      <p:ext uri="{BB962C8B-B14F-4D97-AF65-F5344CB8AC3E}">
        <p14:creationId xmlns:p14="http://schemas.microsoft.com/office/powerpoint/2010/main" val="2034507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9858B92-781E-4B05-A2C8-3C75CD1BC8E8}" type="datetimeFigureOut">
              <a:rPr lang="vi-VN" smtClean="0"/>
              <a:t>2/19/2021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A37FAB-3DBD-4738-B36B-6628B238C167}" type="slidenum">
              <a:rPr lang="vi-VN" smtClean="0"/>
              <a:t>‹#›</a:t>
            </a:fld>
            <a:endParaRPr lang="vi-VN"/>
          </a:p>
        </p:txBody>
      </p:sp>
    </p:spTree>
    <p:extLst>
      <p:ext uri="{BB962C8B-B14F-4D97-AF65-F5344CB8AC3E}">
        <p14:creationId xmlns:p14="http://schemas.microsoft.com/office/powerpoint/2010/main" val="655754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9858B92-781E-4B05-A2C8-3C75CD1BC8E8}" type="datetimeFigureOut">
              <a:rPr lang="vi-VN" smtClean="0"/>
              <a:t>2/19/2021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A37FAB-3DBD-4738-B36B-6628B238C167}" type="slidenum">
              <a:rPr lang="vi-VN" smtClean="0"/>
              <a:t>‹#›</a:t>
            </a:fld>
            <a:endParaRPr lang="vi-VN"/>
          </a:p>
        </p:txBody>
      </p:sp>
    </p:spTree>
    <p:extLst>
      <p:ext uri="{BB962C8B-B14F-4D97-AF65-F5344CB8AC3E}">
        <p14:creationId xmlns:p14="http://schemas.microsoft.com/office/powerpoint/2010/main" val="15958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9858B92-781E-4B05-A2C8-3C75CD1BC8E8}" type="datetimeFigureOut">
              <a:rPr lang="vi-VN" smtClean="0"/>
              <a:t>2/19/2021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A37FAB-3DBD-4738-B36B-6628B238C167}" type="slidenum">
              <a:rPr lang="vi-VN" smtClean="0"/>
              <a:t>‹#›</a:t>
            </a:fld>
            <a:endParaRPr lang="vi-VN"/>
          </a:p>
        </p:txBody>
      </p:sp>
    </p:spTree>
    <p:extLst>
      <p:ext uri="{BB962C8B-B14F-4D97-AF65-F5344CB8AC3E}">
        <p14:creationId xmlns:p14="http://schemas.microsoft.com/office/powerpoint/2010/main" val="544815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858B92-781E-4B05-A2C8-3C75CD1BC8E8}" type="datetimeFigureOut">
              <a:rPr lang="vi-VN" smtClean="0"/>
              <a:t>2/19/2021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A37FAB-3DBD-4738-B36B-6628B238C167}" type="slidenum">
              <a:rPr lang="vi-VN" smtClean="0"/>
              <a:t>‹#›</a:t>
            </a:fld>
            <a:endParaRPr lang="vi-VN"/>
          </a:p>
        </p:txBody>
      </p:sp>
    </p:spTree>
    <p:extLst>
      <p:ext uri="{BB962C8B-B14F-4D97-AF65-F5344CB8AC3E}">
        <p14:creationId xmlns:p14="http://schemas.microsoft.com/office/powerpoint/2010/main" val="1861672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09858B92-781E-4B05-A2C8-3C75CD1BC8E8}" type="datetimeFigureOut">
              <a:rPr lang="vi-VN" smtClean="0"/>
              <a:t>2/19/2021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EA37FAB-3DBD-4738-B36B-6628B238C167}" type="slidenum">
              <a:rPr lang="vi-VN" smtClean="0"/>
              <a:t>‹#›</a:t>
            </a:fld>
            <a:endParaRPr lang="vi-VN"/>
          </a:p>
        </p:txBody>
      </p:sp>
    </p:spTree>
    <p:extLst>
      <p:ext uri="{BB962C8B-B14F-4D97-AF65-F5344CB8AC3E}">
        <p14:creationId xmlns:p14="http://schemas.microsoft.com/office/powerpoint/2010/main" val="1241720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09858B92-781E-4B05-A2C8-3C75CD1BC8E8}" type="datetimeFigureOut">
              <a:rPr lang="vi-VN" smtClean="0"/>
              <a:t>2/19/2021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7EA37FAB-3DBD-4738-B36B-6628B238C167}" type="slidenum">
              <a:rPr lang="vi-VN" smtClean="0"/>
              <a:t>‹#›</a:t>
            </a:fld>
            <a:endParaRPr lang="vi-VN"/>
          </a:p>
        </p:txBody>
      </p:sp>
    </p:spTree>
    <p:extLst>
      <p:ext uri="{BB962C8B-B14F-4D97-AF65-F5344CB8AC3E}">
        <p14:creationId xmlns:p14="http://schemas.microsoft.com/office/powerpoint/2010/main" val="1224483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09858B92-781E-4B05-A2C8-3C75CD1BC8E8}" type="datetimeFigureOut">
              <a:rPr lang="vi-VN" smtClean="0"/>
              <a:t>2/19/2021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7EA37FAB-3DBD-4738-B36B-6628B238C167}" type="slidenum">
              <a:rPr lang="vi-VN" smtClean="0"/>
              <a:t>‹#›</a:t>
            </a:fld>
            <a:endParaRPr lang="vi-VN"/>
          </a:p>
        </p:txBody>
      </p:sp>
    </p:spTree>
    <p:extLst>
      <p:ext uri="{BB962C8B-B14F-4D97-AF65-F5344CB8AC3E}">
        <p14:creationId xmlns:p14="http://schemas.microsoft.com/office/powerpoint/2010/main" val="1306857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858B92-781E-4B05-A2C8-3C75CD1BC8E8}" type="datetimeFigureOut">
              <a:rPr lang="vi-VN" smtClean="0"/>
              <a:t>2/19/2021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EA37FAB-3DBD-4738-B36B-6628B238C167}" type="slidenum">
              <a:rPr lang="vi-VN" smtClean="0"/>
              <a:t>‹#›</a:t>
            </a:fld>
            <a:endParaRPr lang="vi-VN"/>
          </a:p>
        </p:txBody>
      </p:sp>
    </p:spTree>
    <p:extLst>
      <p:ext uri="{BB962C8B-B14F-4D97-AF65-F5344CB8AC3E}">
        <p14:creationId xmlns:p14="http://schemas.microsoft.com/office/powerpoint/2010/main" val="2344071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858B92-781E-4B05-A2C8-3C75CD1BC8E8}" type="datetimeFigureOut">
              <a:rPr lang="vi-VN" smtClean="0"/>
              <a:t>2/19/2021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EA37FAB-3DBD-4738-B36B-6628B238C167}" type="slidenum">
              <a:rPr lang="vi-VN" smtClean="0"/>
              <a:t>‹#›</a:t>
            </a:fld>
            <a:endParaRPr lang="vi-VN"/>
          </a:p>
        </p:txBody>
      </p:sp>
    </p:spTree>
    <p:extLst>
      <p:ext uri="{BB962C8B-B14F-4D97-AF65-F5344CB8AC3E}">
        <p14:creationId xmlns:p14="http://schemas.microsoft.com/office/powerpoint/2010/main" val="876807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858B92-781E-4B05-A2C8-3C75CD1BC8E8}" type="datetimeFigureOut">
              <a:rPr lang="vi-VN" smtClean="0"/>
              <a:t>2/19/2021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EA37FAB-3DBD-4738-B36B-6628B238C167}" type="slidenum">
              <a:rPr lang="vi-VN" smtClean="0"/>
              <a:t>‹#›</a:t>
            </a:fld>
            <a:endParaRPr lang="vi-VN"/>
          </a:p>
        </p:txBody>
      </p:sp>
    </p:spTree>
    <p:extLst>
      <p:ext uri="{BB962C8B-B14F-4D97-AF65-F5344CB8AC3E}">
        <p14:creationId xmlns:p14="http://schemas.microsoft.com/office/powerpoint/2010/main" val="1734567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858B92-781E-4B05-A2C8-3C75CD1BC8E8}" type="datetimeFigureOut">
              <a:rPr lang="vi-VN" smtClean="0"/>
              <a:t>2/19/2021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A37FAB-3DBD-4738-B36B-6628B238C167}" type="slidenum">
              <a:rPr lang="vi-VN" smtClean="0"/>
              <a:t>‹#›</a:t>
            </a:fld>
            <a:endParaRPr lang="vi-VN"/>
          </a:p>
        </p:txBody>
      </p:sp>
    </p:spTree>
    <p:extLst>
      <p:ext uri="{BB962C8B-B14F-4D97-AF65-F5344CB8AC3E}">
        <p14:creationId xmlns:p14="http://schemas.microsoft.com/office/powerpoint/2010/main" val="1082946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tmp"/><Relationship Id="rId1" Type="http://schemas.openxmlformats.org/officeDocument/2006/relationships/slideLayout" Target="../slideLayouts/slideLayout2.xml"/><Relationship Id="rId4" Type="http://schemas.openxmlformats.org/officeDocument/2006/relationships/image" Target="../media/image7.tmp"/></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579215"/>
            <a:ext cx="9144000" cy="2387600"/>
          </a:xfrm>
        </p:spPr>
        <p:txBody>
          <a:bodyPr>
            <a:noAutofit/>
          </a:bodyPr>
          <a:lstStyle/>
          <a:p>
            <a:r>
              <a:rPr lang="en-US" sz="5400" b="1" dirty="0" smtClean="0">
                <a:solidFill>
                  <a:srgbClr val="FF0000"/>
                </a:solidFill>
              </a:rPr>
              <a:t>TIẾT 22 – BÀI 14: </a:t>
            </a:r>
            <a:br>
              <a:rPr lang="en-US" sz="5400" b="1" dirty="0" smtClean="0">
                <a:solidFill>
                  <a:srgbClr val="FF0000"/>
                </a:solidFill>
              </a:rPr>
            </a:br>
            <a:r>
              <a:rPr lang="en-US" sz="5400" b="1" dirty="0" smtClean="0">
                <a:solidFill>
                  <a:srgbClr val="FF0000"/>
                </a:solidFill>
              </a:rPr>
              <a:t>BẢO VỆ MÔI TRƯỜNG VÀ TÀI NGUYÊN THIÊN NHIÊN</a:t>
            </a:r>
            <a:endParaRPr lang="vi-VN" sz="5400" b="1" dirty="0">
              <a:solidFill>
                <a:srgbClr val="FF0000"/>
              </a:solidFill>
            </a:endParaRPr>
          </a:p>
        </p:txBody>
      </p:sp>
      <p:sp>
        <p:nvSpPr>
          <p:cNvPr id="3" name="Subtitle 2"/>
          <p:cNvSpPr>
            <a:spLocks noGrp="1"/>
          </p:cNvSpPr>
          <p:nvPr>
            <p:ph type="subTitle" idx="1"/>
          </p:nvPr>
        </p:nvSpPr>
        <p:spPr>
          <a:xfrm>
            <a:off x="1524000" y="4373216"/>
            <a:ext cx="9144000" cy="884583"/>
          </a:xfrm>
        </p:spPr>
        <p:txBody>
          <a:bodyPr/>
          <a:lstStyle/>
          <a:p>
            <a:r>
              <a:rPr lang="en-US" b="1" dirty="0" smtClean="0">
                <a:solidFill>
                  <a:srgbClr val="FF0000"/>
                </a:solidFill>
              </a:rPr>
              <a:t>(TIẾT 1)</a:t>
            </a:r>
            <a:endParaRPr lang="vi-VN" b="1" dirty="0">
              <a:solidFill>
                <a:srgbClr val="FF0000"/>
              </a:solidFill>
            </a:endParaRPr>
          </a:p>
        </p:txBody>
      </p:sp>
    </p:spTree>
    <p:extLst>
      <p:ext uri="{BB962C8B-B14F-4D97-AF65-F5344CB8AC3E}">
        <p14:creationId xmlns:p14="http://schemas.microsoft.com/office/powerpoint/2010/main" val="1842713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819875"/>
            <a:ext cx="10515600" cy="1325563"/>
          </a:xfrm>
        </p:spPr>
        <p:txBody>
          <a:bodyPr/>
          <a:lstStyle/>
          <a:p>
            <a:endParaRPr lang="vi-VN"/>
          </a:p>
        </p:txBody>
      </p:sp>
      <p:sp>
        <p:nvSpPr>
          <p:cNvPr id="4" name="Rounded Rectangle 3"/>
          <p:cNvSpPr/>
          <p:nvPr/>
        </p:nvSpPr>
        <p:spPr>
          <a:xfrm>
            <a:off x="3029777" y="263030"/>
            <a:ext cx="6132443" cy="458571"/>
          </a:xfrm>
          <a:prstGeom prst="roundRect">
            <a:avLst/>
          </a:prstGeom>
          <a:solidFill>
            <a:srgbClr val="CC9900"/>
          </a:solidFill>
          <a:ln>
            <a:noFill/>
          </a:ln>
          <a:effectLst>
            <a:outerShdw blurRad="50800" dist="38100" dir="8100000" algn="tr"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I. ĐẶT VẤN ĐỀ</a:t>
            </a:r>
            <a:endParaRPr lang="vi-VN" sz="2400" b="1" dirty="0">
              <a:solidFill>
                <a:srgbClr val="FF0000"/>
              </a:solidFill>
            </a:endParaRPr>
          </a:p>
        </p:txBody>
      </p:sp>
      <p:pic>
        <p:nvPicPr>
          <p:cNvPr id="6" name="thi-nghie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37482" y="1825625"/>
            <a:ext cx="9594376" cy="4351338"/>
          </a:xfrm>
        </p:spPr>
      </p:pic>
      <p:sp>
        <p:nvSpPr>
          <p:cNvPr id="5" name="Rectangle 4"/>
          <p:cNvSpPr/>
          <p:nvPr/>
        </p:nvSpPr>
        <p:spPr>
          <a:xfrm>
            <a:off x="2472517" y="907403"/>
            <a:ext cx="7492621" cy="580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t>Quan</a:t>
            </a:r>
            <a:r>
              <a:rPr lang="en-US" b="1" dirty="0" smtClean="0"/>
              <a:t> </a:t>
            </a:r>
            <a:r>
              <a:rPr lang="en-US" b="1" dirty="0" err="1" smtClean="0"/>
              <a:t>sát</a:t>
            </a:r>
            <a:r>
              <a:rPr lang="en-US" b="1" dirty="0" smtClean="0"/>
              <a:t> video </a:t>
            </a:r>
            <a:r>
              <a:rPr lang="en-US" b="1" dirty="0" err="1" smtClean="0"/>
              <a:t>và</a:t>
            </a:r>
            <a:r>
              <a:rPr lang="en-US" b="1" dirty="0" smtClean="0"/>
              <a:t> </a:t>
            </a:r>
            <a:r>
              <a:rPr lang="en-US" b="1" dirty="0" err="1" smtClean="0"/>
              <a:t>tìm</a:t>
            </a:r>
            <a:r>
              <a:rPr lang="en-US" b="1" dirty="0" smtClean="0"/>
              <a:t> </a:t>
            </a:r>
            <a:r>
              <a:rPr lang="en-US" b="1" dirty="0" err="1" smtClean="0"/>
              <a:t>ra</a:t>
            </a:r>
            <a:r>
              <a:rPr lang="en-US" b="1" dirty="0" smtClean="0"/>
              <a:t> </a:t>
            </a:r>
            <a:r>
              <a:rPr lang="en-US" b="1" dirty="0" err="1" smtClean="0"/>
              <a:t>mối</a:t>
            </a:r>
            <a:r>
              <a:rPr lang="en-US" b="1" dirty="0" smtClean="0"/>
              <a:t> </a:t>
            </a:r>
            <a:r>
              <a:rPr lang="en-US" b="1" dirty="0" err="1" smtClean="0"/>
              <a:t>quan</a:t>
            </a:r>
            <a:r>
              <a:rPr lang="en-US" b="1" dirty="0" smtClean="0"/>
              <a:t> </a:t>
            </a:r>
            <a:r>
              <a:rPr lang="en-US" b="1" dirty="0" err="1" smtClean="0"/>
              <a:t>hệ</a:t>
            </a:r>
            <a:r>
              <a:rPr lang="en-US" b="1" dirty="0" smtClean="0"/>
              <a:t> </a:t>
            </a:r>
            <a:r>
              <a:rPr lang="en-US" b="1" dirty="0" err="1" smtClean="0"/>
              <a:t>giữa</a:t>
            </a:r>
            <a:r>
              <a:rPr lang="en-US" b="1" dirty="0" smtClean="0"/>
              <a:t> </a:t>
            </a:r>
            <a:r>
              <a:rPr lang="en-US" b="1" dirty="0" err="1" smtClean="0"/>
              <a:t>phá</a:t>
            </a:r>
            <a:r>
              <a:rPr lang="en-US" b="1" dirty="0" smtClean="0"/>
              <a:t> </a:t>
            </a:r>
            <a:r>
              <a:rPr lang="en-US" b="1" dirty="0" err="1" smtClean="0"/>
              <a:t>rừng</a:t>
            </a:r>
            <a:r>
              <a:rPr lang="en-US" b="1" dirty="0" smtClean="0"/>
              <a:t> </a:t>
            </a:r>
            <a:r>
              <a:rPr lang="en-US" b="1" dirty="0" err="1" smtClean="0"/>
              <a:t>và</a:t>
            </a:r>
            <a:r>
              <a:rPr lang="en-US" b="1" dirty="0" smtClean="0"/>
              <a:t> </a:t>
            </a:r>
            <a:r>
              <a:rPr lang="en-US" b="1" dirty="0" err="1" smtClean="0"/>
              <a:t>lũ</a:t>
            </a:r>
            <a:r>
              <a:rPr lang="en-US" b="1" dirty="0" smtClean="0"/>
              <a:t> </a:t>
            </a:r>
            <a:r>
              <a:rPr lang="en-US" b="1" dirty="0" err="1" smtClean="0"/>
              <a:t>lụt</a:t>
            </a:r>
            <a:endParaRPr lang="vi-VN" b="1" dirty="0"/>
          </a:p>
        </p:txBody>
      </p:sp>
    </p:spTree>
    <p:extLst>
      <p:ext uri="{BB962C8B-B14F-4D97-AF65-F5344CB8AC3E}">
        <p14:creationId xmlns:p14="http://schemas.microsoft.com/office/powerpoint/2010/main" val="154713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8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819875"/>
            <a:ext cx="10515600" cy="1325563"/>
          </a:xfrm>
        </p:spPr>
        <p:txBody>
          <a:bodyPr/>
          <a:lstStyle/>
          <a:p>
            <a:endParaRPr lang="vi-VN" dirty="0"/>
          </a:p>
        </p:txBody>
      </p:sp>
      <p:sp>
        <p:nvSpPr>
          <p:cNvPr id="4" name="Rounded Rectangle 3"/>
          <p:cNvSpPr/>
          <p:nvPr/>
        </p:nvSpPr>
        <p:spPr>
          <a:xfrm>
            <a:off x="3029777" y="263030"/>
            <a:ext cx="6132443" cy="458571"/>
          </a:xfrm>
          <a:prstGeom prst="roundRect">
            <a:avLst/>
          </a:prstGeom>
          <a:solidFill>
            <a:srgbClr val="CC9900"/>
          </a:solidFill>
          <a:ln>
            <a:noFill/>
          </a:ln>
          <a:effectLst>
            <a:outerShdw blurRad="50800" dist="38100" dir="8100000" algn="tr"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I. ĐẶT VẤN ĐỀ</a:t>
            </a:r>
            <a:endParaRPr lang="vi-VN" sz="2400" b="1" dirty="0">
              <a:solidFill>
                <a:srgbClr val="FF0000"/>
              </a:solidFill>
            </a:endParaRPr>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34172" y="3496598"/>
            <a:ext cx="5101770" cy="3128512"/>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176" y="963318"/>
            <a:ext cx="4045977" cy="3089344"/>
          </a:xfrm>
          <a:prstGeom prst="rect">
            <a:avLst/>
          </a:prstGeom>
        </p:spPr>
      </p:pic>
      <p:sp>
        <p:nvSpPr>
          <p:cNvPr id="8" name="Right Arrow 7"/>
          <p:cNvSpPr/>
          <p:nvPr/>
        </p:nvSpPr>
        <p:spPr>
          <a:xfrm>
            <a:off x="838199" y="4052662"/>
            <a:ext cx="5712314" cy="2348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rPr>
              <a:t>Phá</a:t>
            </a:r>
            <a:r>
              <a:rPr lang="en-US" sz="2400" b="1" dirty="0" smtClean="0">
                <a:solidFill>
                  <a:srgbClr val="FF0000"/>
                </a:solidFill>
              </a:rPr>
              <a:t> </a:t>
            </a:r>
            <a:r>
              <a:rPr lang="en-US" sz="2400" b="1" dirty="0" err="1" smtClean="0">
                <a:solidFill>
                  <a:srgbClr val="FF0000"/>
                </a:solidFill>
              </a:rPr>
              <a:t>rừng</a:t>
            </a:r>
            <a:r>
              <a:rPr lang="en-US" sz="2400" b="1" dirty="0" smtClean="0">
                <a:solidFill>
                  <a:srgbClr val="FF0000"/>
                </a:solidFill>
              </a:rPr>
              <a:t> </a:t>
            </a:r>
            <a:r>
              <a:rPr lang="en-US" sz="2400" b="1" dirty="0" err="1" smtClean="0">
                <a:solidFill>
                  <a:srgbClr val="FF0000"/>
                </a:solidFill>
              </a:rPr>
              <a:t>là</a:t>
            </a:r>
            <a:r>
              <a:rPr lang="en-US" sz="2400" b="1" dirty="0" smtClean="0">
                <a:solidFill>
                  <a:srgbClr val="FF0000"/>
                </a:solidFill>
              </a:rPr>
              <a:t> </a:t>
            </a:r>
            <a:r>
              <a:rPr lang="en-US" sz="2400" b="1" dirty="0" err="1" smtClean="0">
                <a:solidFill>
                  <a:srgbClr val="FF0000"/>
                </a:solidFill>
              </a:rPr>
              <a:t>một</a:t>
            </a:r>
            <a:r>
              <a:rPr lang="en-US" sz="2400" b="1" dirty="0" smtClean="0">
                <a:solidFill>
                  <a:srgbClr val="FF0000"/>
                </a:solidFill>
              </a:rPr>
              <a:t> </a:t>
            </a:r>
            <a:r>
              <a:rPr lang="en-US" sz="2400" b="1" dirty="0" err="1" smtClean="0">
                <a:solidFill>
                  <a:srgbClr val="FF0000"/>
                </a:solidFill>
              </a:rPr>
              <a:t>nguyên</a:t>
            </a:r>
            <a:r>
              <a:rPr lang="en-US" sz="2400" b="1" dirty="0" smtClean="0">
                <a:solidFill>
                  <a:srgbClr val="FF0000"/>
                </a:solidFill>
              </a:rPr>
              <a:t> </a:t>
            </a:r>
            <a:r>
              <a:rPr lang="en-US" sz="2400" b="1" dirty="0" err="1" smtClean="0">
                <a:solidFill>
                  <a:srgbClr val="FF0000"/>
                </a:solidFill>
              </a:rPr>
              <a:t>nhân</a:t>
            </a:r>
            <a:r>
              <a:rPr lang="en-US" sz="2400" b="1" dirty="0" smtClean="0">
                <a:solidFill>
                  <a:srgbClr val="FF0000"/>
                </a:solidFill>
              </a:rPr>
              <a:t> </a:t>
            </a:r>
            <a:r>
              <a:rPr lang="en-US" sz="2400" b="1" dirty="0" err="1" smtClean="0">
                <a:solidFill>
                  <a:srgbClr val="FF0000"/>
                </a:solidFill>
              </a:rPr>
              <a:t>quan</a:t>
            </a:r>
            <a:r>
              <a:rPr lang="en-US" sz="2400" b="1" dirty="0" smtClean="0">
                <a:solidFill>
                  <a:srgbClr val="FF0000"/>
                </a:solidFill>
              </a:rPr>
              <a:t> </a:t>
            </a:r>
            <a:r>
              <a:rPr lang="en-US" sz="2400" b="1" dirty="0" err="1" smtClean="0">
                <a:solidFill>
                  <a:srgbClr val="FF0000"/>
                </a:solidFill>
              </a:rPr>
              <a:t>trọng</a:t>
            </a:r>
            <a:r>
              <a:rPr lang="en-US" sz="2400" b="1" dirty="0" smtClean="0">
                <a:solidFill>
                  <a:srgbClr val="FF0000"/>
                </a:solidFill>
              </a:rPr>
              <a:t> </a:t>
            </a:r>
            <a:r>
              <a:rPr lang="en-US" sz="2400" b="1" dirty="0" err="1" smtClean="0">
                <a:solidFill>
                  <a:srgbClr val="FF0000"/>
                </a:solidFill>
              </a:rPr>
              <a:t>dẫn</a:t>
            </a:r>
            <a:r>
              <a:rPr lang="en-US" sz="2400" b="1" dirty="0" smtClean="0">
                <a:solidFill>
                  <a:srgbClr val="FF0000"/>
                </a:solidFill>
              </a:rPr>
              <a:t> </a:t>
            </a:r>
            <a:r>
              <a:rPr lang="en-US" sz="2400" b="1" dirty="0" err="1" smtClean="0">
                <a:solidFill>
                  <a:srgbClr val="FF0000"/>
                </a:solidFill>
              </a:rPr>
              <a:t>tới</a:t>
            </a:r>
            <a:r>
              <a:rPr lang="en-US" sz="2400" b="1" dirty="0" smtClean="0">
                <a:solidFill>
                  <a:srgbClr val="FF0000"/>
                </a:solidFill>
              </a:rPr>
              <a:t> </a:t>
            </a:r>
            <a:r>
              <a:rPr lang="en-US" sz="2400" b="1" dirty="0" err="1" smtClean="0">
                <a:solidFill>
                  <a:srgbClr val="FF0000"/>
                </a:solidFill>
              </a:rPr>
              <a:t>lũ</a:t>
            </a:r>
            <a:r>
              <a:rPr lang="en-US" sz="2400" b="1" dirty="0" smtClean="0">
                <a:solidFill>
                  <a:srgbClr val="FF0000"/>
                </a:solidFill>
              </a:rPr>
              <a:t> </a:t>
            </a:r>
            <a:r>
              <a:rPr lang="en-US" sz="2400" b="1" dirty="0" err="1" smtClean="0">
                <a:solidFill>
                  <a:srgbClr val="FF0000"/>
                </a:solidFill>
              </a:rPr>
              <a:t>lụt</a:t>
            </a:r>
            <a:endParaRPr lang="vi-VN" sz="2400" b="1" dirty="0">
              <a:solidFill>
                <a:srgbClr val="FF0000"/>
              </a:solidFill>
            </a:endParaRPr>
          </a:p>
        </p:txBody>
      </p:sp>
    </p:spTree>
    <p:extLst>
      <p:ext uri="{BB962C8B-B14F-4D97-AF65-F5344CB8AC3E}">
        <p14:creationId xmlns:p14="http://schemas.microsoft.com/office/powerpoint/2010/main" val="185593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027906"/>
            <a:ext cx="10515600" cy="5577610"/>
          </a:xfrm>
        </p:spPr>
      </p:pic>
      <p:sp>
        <p:nvSpPr>
          <p:cNvPr id="4" name="Rounded Rectangle 3"/>
          <p:cNvSpPr/>
          <p:nvPr/>
        </p:nvSpPr>
        <p:spPr>
          <a:xfrm>
            <a:off x="3029777" y="263030"/>
            <a:ext cx="6132443" cy="458571"/>
          </a:xfrm>
          <a:prstGeom prst="roundRect">
            <a:avLst/>
          </a:prstGeom>
          <a:solidFill>
            <a:srgbClr val="CC9900"/>
          </a:solidFill>
          <a:ln>
            <a:noFill/>
          </a:ln>
          <a:effectLst>
            <a:outerShdw blurRad="50800" dist="38100" dir="8100000" algn="tr"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II. NỘI DUNG BÀI HỌC</a:t>
            </a:r>
            <a:endParaRPr lang="vi-VN" sz="2400" b="1" dirty="0">
              <a:solidFill>
                <a:srgbClr val="FF0000"/>
              </a:solidFill>
            </a:endParaRPr>
          </a:p>
        </p:txBody>
      </p:sp>
    </p:spTree>
    <p:extLst>
      <p:ext uri="{BB962C8B-B14F-4D97-AF65-F5344CB8AC3E}">
        <p14:creationId xmlns:p14="http://schemas.microsoft.com/office/powerpoint/2010/main" val="41401358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1" descr="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363" y="968696"/>
            <a:ext cx="4419600"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C:\Users\USER\Desktop\Bac  Ngoan\Bai 11 GDCD7\dong-vat-to-l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363" y="3808733"/>
            <a:ext cx="44196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5" descr="C:\Users\USER\Desktop\Bac  Ngoan\Bai 11 GDCD7\55507764-1355527974-vung-dat-mau-mo--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963" y="3808733"/>
            <a:ext cx="43942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2" descr="ORQ3VEZ31S_vinh%20Ha%20Long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9963" y="974251"/>
            <a:ext cx="43942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05759" y="3251839"/>
            <a:ext cx="2511189" cy="42545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Rừng</a:t>
            </a:r>
            <a:r>
              <a:rPr lang="en-US" dirty="0" smtClean="0"/>
              <a:t> </a:t>
            </a:r>
            <a:r>
              <a:rPr lang="en-US" dirty="0" err="1" smtClean="0"/>
              <a:t>cây</a:t>
            </a:r>
            <a:endParaRPr lang="vi-VN" dirty="0"/>
          </a:p>
        </p:txBody>
      </p:sp>
      <p:sp>
        <p:nvSpPr>
          <p:cNvPr id="12" name="Rectangle 11"/>
          <p:cNvSpPr/>
          <p:nvPr/>
        </p:nvSpPr>
        <p:spPr>
          <a:xfrm>
            <a:off x="6610442" y="3202887"/>
            <a:ext cx="2511189" cy="42545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Biển</a:t>
            </a:r>
            <a:r>
              <a:rPr lang="en-US" dirty="0" smtClean="0"/>
              <a:t> </a:t>
            </a:r>
            <a:endParaRPr lang="vi-VN" dirty="0"/>
          </a:p>
        </p:txBody>
      </p:sp>
      <p:sp>
        <p:nvSpPr>
          <p:cNvPr id="13" name="Rectangle 12"/>
          <p:cNvSpPr/>
          <p:nvPr/>
        </p:nvSpPr>
        <p:spPr>
          <a:xfrm>
            <a:off x="1934569" y="6173716"/>
            <a:ext cx="2511189" cy="42545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Động</a:t>
            </a:r>
            <a:r>
              <a:rPr lang="en-US" dirty="0" smtClean="0"/>
              <a:t> </a:t>
            </a:r>
            <a:r>
              <a:rPr lang="en-US" dirty="0" err="1" smtClean="0"/>
              <a:t>vật</a:t>
            </a:r>
            <a:endParaRPr lang="vi-VN" dirty="0"/>
          </a:p>
        </p:txBody>
      </p:sp>
      <p:sp>
        <p:nvSpPr>
          <p:cNvPr id="14" name="Rectangle 13"/>
          <p:cNvSpPr/>
          <p:nvPr/>
        </p:nvSpPr>
        <p:spPr>
          <a:xfrm>
            <a:off x="6687400" y="6124764"/>
            <a:ext cx="2511189" cy="42545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Sông</a:t>
            </a:r>
            <a:r>
              <a:rPr lang="en-US" dirty="0" smtClean="0"/>
              <a:t> </a:t>
            </a:r>
            <a:r>
              <a:rPr lang="en-US" dirty="0" err="1" smtClean="0"/>
              <a:t>hồ</a:t>
            </a:r>
            <a:endParaRPr lang="vi-VN" dirty="0"/>
          </a:p>
        </p:txBody>
      </p:sp>
      <p:sp>
        <p:nvSpPr>
          <p:cNvPr id="4" name="Rectangle 3"/>
          <p:cNvSpPr/>
          <p:nvPr/>
        </p:nvSpPr>
        <p:spPr>
          <a:xfrm>
            <a:off x="1851167" y="381842"/>
            <a:ext cx="7270464" cy="586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FF00"/>
                </a:solidFill>
              </a:rPr>
              <a:t>Hãy</a:t>
            </a:r>
            <a:r>
              <a:rPr lang="en-US" sz="2000" b="1" dirty="0" smtClean="0">
                <a:solidFill>
                  <a:srgbClr val="FFFF00"/>
                </a:solidFill>
              </a:rPr>
              <a:t> </a:t>
            </a:r>
            <a:r>
              <a:rPr lang="en-US" sz="2000" b="1" dirty="0" err="1" smtClean="0">
                <a:solidFill>
                  <a:srgbClr val="FFFF00"/>
                </a:solidFill>
              </a:rPr>
              <a:t>mô</a:t>
            </a:r>
            <a:r>
              <a:rPr lang="en-US" sz="2000" b="1" dirty="0" smtClean="0">
                <a:solidFill>
                  <a:srgbClr val="FFFF00"/>
                </a:solidFill>
              </a:rPr>
              <a:t> </a:t>
            </a:r>
            <a:r>
              <a:rPr lang="en-US" sz="2000" b="1" dirty="0" err="1" smtClean="0">
                <a:solidFill>
                  <a:srgbClr val="FFFF00"/>
                </a:solidFill>
              </a:rPr>
              <a:t>tả</a:t>
            </a:r>
            <a:r>
              <a:rPr lang="en-US" sz="2000" b="1" dirty="0" smtClean="0">
                <a:solidFill>
                  <a:srgbClr val="FFFF00"/>
                </a:solidFill>
              </a:rPr>
              <a:t> </a:t>
            </a:r>
            <a:r>
              <a:rPr lang="en-US" sz="2000" b="1" dirty="0" err="1" smtClean="0">
                <a:solidFill>
                  <a:srgbClr val="FFFF00"/>
                </a:solidFill>
              </a:rPr>
              <a:t>nội</a:t>
            </a:r>
            <a:r>
              <a:rPr lang="en-US" sz="2000" b="1" dirty="0" smtClean="0">
                <a:solidFill>
                  <a:srgbClr val="FFFF00"/>
                </a:solidFill>
              </a:rPr>
              <a:t> dung </a:t>
            </a:r>
            <a:r>
              <a:rPr lang="en-US" sz="2000" b="1" dirty="0" err="1" smtClean="0">
                <a:solidFill>
                  <a:srgbClr val="FFFF00"/>
                </a:solidFill>
              </a:rPr>
              <a:t>của</a:t>
            </a:r>
            <a:r>
              <a:rPr lang="en-US" sz="2000" b="1" dirty="0" smtClean="0">
                <a:solidFill>
                  <a:srgbClr val="FFFF00"/>
                </a:solidFill>
              </a:rPr>
              <a:t> </a:t>
            </a:r>
            <a:r>
              <a:rPr lang="en-US" sz="2000" b="1" dirty="0" err="1" smtClean="0">
                <a:solidFill>
                  <a:srgbClr val="FFFF00"/>
                </a:solidFill>
              </a:rPr>
              <a:t>từng</a:t>
            </a:r>
            <a:r>
              <a:rPr lang="en-US" sz="2000" b="1" dirty="0" smtClean="0">
                <a:solidFill>
                  <a:srgbClr val="FFFF00"/>
                </a:solidFill>
              </a:rPr>
              <a:t> </a:t>
            </a:r>
            <a:r>
              <a:rPr lang="en-US" sz="2000" b="1" dirty="0" err="1" smtClean="0">
                <a:solidFill>
                  <a:srgbClr val="FFFF00"/>
                </a:solidFill>
              </a:rPr>
              <a:t>bức</a:t>
            </a:r>
            <a:r>
              <a:rPr lang="en-US" sz="2000" b="1" dirty="0" smtClean="0">
                <a:solidFill>
                  <a:srgbClr val="FFFF00"/>
                </a:solidFill>
              </a:rPr>
              <a:t> </a:t>
            </a:r>
            <a:r>
              <a:rPr lang="en-US" sz="2000" b="1" dirty="0" err="1" smtClean="0">
                <a:solidFill>
                  <a:srgbClr val="FFFF00"/>
                </a:solidFill>
              </a:rPr>
              <a:t>tranh</a:t>
            </a:r>
            <a:r>
              <a:rPr lang="en-US" sz="2000" b="1" dirty="0" smtClean="0">
                <a:solidFill>
                  <a:srgbClr val="FFFF00"/>
                </a:solidFill>
              </a:rPr>
              <a:t> </a:t>
            </a:r>
            <a:r>
              <a:rPr lang="en-US" sz="2000" b="1" dirty="0" err="1" smtClean="0">
                <a:solidFill>
                  <a:srgbClr val="FFFF00"/>
                </a:solidFill>
              </a:rPr>
              <a:t>dưới</a:t>
            </a:r>
            <a:r>
              <a:rPr lang="en-US" sz="2000" b="1" dirty="0" smtClean="0">
                <a:solidFill>
                  <a:srgbClr val="FFFF00"/>
                </a:solidFill>
              </a:rPr>
              <a:t> </a:t>
            </a:r>
            <a:r>
              <a:rPr lang="en-US" sz="2000" b="1" dirty="0" err="1" smtClean="0">
                <a:solidFill>
                  <a:srgbClr val="FFFF00"/>
                </a:solidFill>
              </a:rPr>
              <a:t>đây</a:t>
            </a:r>
            <a:r>
              <a:rPr lang="en-US" sz="2000" b="1" dirty="0" smtClean="0">
                <a:solidFill>
                  <a:srgbClr val="FFFF00"/>
                </a:solidFill>
              </a:rPr>
              <a:t>:</a:t>
            </a:r>
            <a:endParaRPr lang="vi-VN" sz="2000" b="1" dirty="0">
              <a:solidFill>
                <a:srgbClr val="FFFF00"/>
              </a:solidFill>
            </a:endParaRPr>
          </a:p>
        </p:txBody>
      </p:sp>
    </p:spTree>
    <p:extLst>
      <p:ext uri="{BB962C8B-B14F-4D97-AF65-F5344CB8AC3E}">
        <p14:creationId xmlns:p14="http://schemas.microsoft.com/office/powerpoint/2010/main" val="20494156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lstStyle/>
          <a:p>
            <a:endParaRPr lang="vi-VN" dirty="0"/>
          </a:p>
        </p:txBody>
      </p:sp>
      <p:sp>
        <p:nvSpPr>
          <p:cNvPr id="4" name="Rounded Rectangle 3"/>
          <p:cNvSpPr/>
          <p:nvPr/>
        </p:nvSpPr>
        <p:spPr>
          <a:xfrm>
            <a:off x="3029777" y="263030"/>
            <a:ext cx="6132443" cy="458571"/>
          </a:xfrm>
          <a:prstGeom prst="roundRect">
            <a:avLst/>
          </a:prstGeom>
          <a:solidFill>
            <a:srgbClr val="CC9900"/>
          </a:solidFill>
          <a:ln>
            <a:noFill/>
          </a:ln>
          <a:effectLst>
            <a:outerShdw blurRad="50800" dist="38100" dir="8100000" algn="tr"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II. NỘI DUNG BÀI HỌC</a:t>
            </a:r>
            <a:endParaRPr lang="vi-VN" sz="2400" b="1" dirty="0">
              <a:solidFill>
                <a:srgbClr val="FF0000"/>
              </a:solidFill>
            </a:endParaRPr>
          </a:p>
        </p:txBody>
      </p:sp>
      <p:sp>
        <p:nvSpPr>
          <p:cNvPr id="5" name="Rectangle 4"/>
          <p:cNvSpPr/>
          <p:nvPr/>
        </p:nvSpPr>
        <p:spPr>
          <a:xfrm>
            <a:off x="2460766" y="912717"/>
            <a:ext cx="7270464" cy="586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FF00"/>
                </a:solidFill>
              </a:rPr>
              <a:t>Hãy</a:t>
            </a:r>
            <a:r>
              <a:rPr lang="en-US" sz="2000" b="1" dirty="0" smtClean="0">
                <a:solidFill>
                  <a:srgbClr val="FFFF00"/>
                </a:solidFill>
              </a:rPr>
              <a:t> </a:t>
            </a:r>
            <a:r>
              <a:rPr lang="en-US" sz="2000" b="1" dirty="0" err="1" smtClean="0">
                <a:solidFill>
                  <a:srgbClr val="FFFF00"/>
                </a:solidFill>
              </a:rPr>
              <a:t>mô</a:t>
            </a:r>
            <a:r>
              <a:rPr lang="en-US" sz="2000" b="1" dirty="0" smtClean="0">
                <a:solidFill>
                  <a:srgbClr val="FFFF00"/>
                </a:solidFill>
              </a:rPr>
              <a:t> </a:t>
            </a:r>
            <a:r>
              <a:rPr lang="en-US" sz="2000" b="1" dirty="0" err="1" smtClean="0">
                <a:solidFill>
                  <a:srgbClr val="FFFF00"/>
                </a:solidFill>
              </a:rPr>
              <a:t>tả</a:t>
            </a:r>
            <a:r>
              <a:rPr lang="en-US" sz="2000" b="1" dirty="0" smtClean="0">
                <a:solidFill>
                  <a:srgbClr val="FFFF00"/>
                </a:solidFill>
              </a:rPr>
              <a:t> </a:t>
            </a:r>
            <a:r>
              <a:rPr lang="en-US" sz="2000" b="1" dirty="0" err="1" smtClean="0">
                <a:solidFill>
                  <a:srgbClr val="FFFF00"/>
                </a:solidFill>
              </a:rPr>
              <a:t>nội</a:t>
            </a:r>
            <a:r>
              <a:rPr lang="en-US" sz="2000" b="1" dirty="0" smtClean="0">
                <a:solidFill>
                  <a:srgbClr val="FFFF00"/>
                </a:solidFill>
              </a:rPr>
              <a:t> dung </a:t>
            </a:r>
            <a:r>
              <a:rPr lang="en-US" sz="2000" b="1" dirty="0" err="1" smtClean="0">
                <a:solidFill>
                  <a:srgbClr val="FFFF00"/>
                </a:solidFill>
              </a:rPr>
              <a:t>của</a:t>
            </a:r>
            <a:r>
              <a:rPr lang="en-US" sz="2000" b="1" dirty="0" smtClean="0">
                <a:solidFill>
                  <a:srgbClr val="FFFF00"/>
                </a:solidFill>
              </a:rPr>
              <a:t> </a:t>
            </a:r>
            <a:r>
              <a:rPr lang="en-US" sz="2000" b="1" dirty="0" err="1" smtClean="0">
                <a:solidFill>
                  <a:srgbClr val="FFFF00"/>
                </a:solidFill>
              </a:rPr>
              <a:t>từng</a:t>
            </a:r>
            <a:r>
              <a:rPr lang="en-US" sz="2000" b="1" dirty="0" smtClean="0">
                <a:solidFill>
                  <a:srgbClr val="FFFF00"/>
                </a:solidFill>
              </a:rPr>
              <a:t> </a:t>
            </a:r>
            <a:r>
              <a:rPr lang="en-US" sz="2000" b="1" dirty="0" err="1" smtClean="0">
                <a:solidFill>
                  <a:srgbClr val="FFFF00"/>
                </a:solidFill>
              </a:rPr>
              <a:t>bức</a:t>
            </a:r>
            <a:r>
              <a:rPr lang="en-US" sz="2000" b="1" dirty="0" smtClean="0">
                <a:solidFill>
                  <a:srgbClr val="FFFF00"/>
                </a:solidFill>
              </a:rPr>
              <a:t> </a:t>
            </a:r>
            <a:r>
              <a:rPr lang="en-US" sz="2000" b="1" dirty="0" err="1" smtClean="0">
                <a:solidFill>
                  <a:srgbClr val="FFFF00"/>
                </a:solidFill>
              </a:rPr>
              <a:t>tranh</a:t>
            </a:r>
            <a:r>
              <a:rPr lang="en-US" sz="2000" b="1" dirty="0" smtClean="0">
                <a:solidFill>
                  <a:srgbClr val="FFFF00"/>
                </a:solidFill>
              </a:rPr>
              <a:t> </a:t>
            </a:r>
            <a:r>
              <a:rPr lang="en-US" sz="2000" b="1" dirty="0" err="1" smtClean="0">
                <a:solidFill>
                  <a:srgbClr val="FFFF00"/>
                </a:solidFill>
              </a:rPr>
              <a:t>dưới</a:t>
            </a:r>
            <a:r>
              <a:rPr lang="en-US" sz="2000" b="1" dirty="0" smtClean="0">
                <a:solidFill>
                  <a:srgbClr val="FFFF00"/>
                </a:solidFill>
              </a:rPr>
              <a:t> </a:t>
            </a:r>
            <a:r>
              <a:rPr lang="en-US" sz="2000" b="1" dirty="0" err="1" smtClean="0">
                <a:solidFill>
                  <a:srgbClr val="FFFF00"/>
                </a:solidFill>
              </a:rPr>
              <a:t>đây</a:t>
            </a:r>
            <a:r>
              <a:rPr lang="en-US" sz="2000" b="1" dirty="0" smtClean="0">
                <a:solidFill>
                  <a:srgbClr val="FFFF00"/>
                </a:solidFill>
              </a:rPr>
              <a:t>:</a:t>
            </a:r>
            <a:endParaRPr lang="vi-VN" sz="2000" b="1" dirty="0">
              <a:solidFill>
                <a:srgbClr val="FFFF00"/>
              </a:solidFill>
            </a:endParaRPr>
          </a:p>
        </p:txBody>
      </p:sp>
      <p:pic>
        <p:nvPicPr>
          <p:cNvPr id="6" name="Picture 2" descr="C:\Users\USER\Desktop\Bac  Ngoan\Bai 11 GDCD7\vnm_2014_97487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1624129"/>
            <a:ext cx="5257798" cy="240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USER\Desktop\Bac  Ngoan\Bai 11 GDCD7\pollution_0-20110726132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4024824"/>
            <a:ext cx="5191490" cy="263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sers\USER\Desktop\Bac  Ngoan\Bai 11 GDCD7\rac-thai-o-nhi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9690" y="4001294"/>
            <a:ext cx="5161474" cy="265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C:\Users\USER\Desktop\Bac  Ngoan\Bai 11 GDCD7\tumblr_inline_mqu3wbHvjt1qz4rg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032" y="1631213"/>
            <a:ext cx="5151132" cy="238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210937" y="3548418"/>
            <a:ext cx="1856096" cy="476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rPr>
              <a:t>Đường</a:t>
            </a:r>
            <a:r>
              <a:rPr lang="en-US" sz="2400" b="1" dirty="0" smtClean="0">
                <a:solidFill>
                  <a:srgbClr val="FF0000"/>
                </a:solidFill>
              </a:rPr>
              <a:t> </a:t>
            </a:r>
            <a:r>
              <a:rPr lang="en-US" sz="2400" b="1" dirty="0" err="1" smtClean="0">
                <a:solidFill>
                  <a:srgbClr val="FF0000"/>
                </a:solidFill>
              </a:rPr>
              <a:t>sá</a:t>
            </a:r>
            <a:endParaRPr lang="vi-VN" sz="2400" b="1" dirty="0">
              <a:solidFill>
                <a:srgbClr val="FF0000"/>
              </a:solidFill>
            </a:endParaRPr>
          </a:p>
        </p:txBody>
      </p:sp>
      <p:sp>
        <p:nvSpPr>
          <p:cNvPr id="16" name="Rectangle 15"/>
          <p:cNvSpPr/>
          <p:nvPr/>
        </p:nvSpPr>
        <p:spPr>
          <a:xfrm>
            <a:off x="7992346" y="3548418"/>
            <a:ext cx="1856096" cy="476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rPr>
              <a:t>Cầu</a:t>
            </a:r>
            <a:endParaRPr lang="vi-VN" sz="2400" b="1" dirty="0">
              <a:solidFill>
                <a:srgbClr val="FF0000"/>
              </a:solidFill>
            </a:endParaRPr>
          </a:p>
        </p:txBody>
      </p:sp>
      <p:sp>
        <p:nvSpPr>
          <p:cNvPr id="17" name="Rectangle 16"/>
          <p:cNvSpPr/>
          <p:nvPr/>
        </p:nvSpPr>
        <p:spPr>
          <a:xfrm>
            <a:off x="8030668" y="6153433"/>
            <a:ext cx="1856096" cy="476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rPr>
              <a:t>Rác</a:t>
            </a:r>
            <a:r>
              <a:rPr lang="en-US" sz="2400" b="1" dirty="0" smtClean="0">
                <a:solidFill>
                  <a:srgbClr val="FF0000"/>
                </a:solidFill>
              </a:rPr>
              <a:t> </a:t>
            </a:r>
            <a:r>
              <a:rPr lang="en-US" sz="2400" b="1" dirty="0" err="1" smtClean="0">
                <a:solidFill>
                  <a:srgbClr val="FF0000"/>
                </a:solidFill>
              </a:rPr>
              <a:t>thải</a:t>
            </a:r>
            <a:endParaRPr lang="vi-VN" sz="2400" b="1" dirty="0">
              <a:solidFill>
                <a:srgbClr val="FF0000"/>
              </a:solidFill>
            </a:endParaRPr>
          </a:p>
        </p:txBody>
      </p:sp>
      <p:sp>
        <p:nvSpPr>
          <p:cNvPr id="18" name="Rectangle 17"/>
          <p:cNvSpPr/>
          <p:nvPr/>
        </p:nvSpPr>
        <p:spPr>
          <a:xfrm>
            <a:off x="2458145" y="6153433"/>
            <a:ext cx="1856096" cy="476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rPr>
              <a:t>Nhà</a:t>
            </a:r>
            <a:r>
              <a:rPr lang="en-US" sz="2400" b="1" dirty="0" smtClean="0">
                <a:solidFill>
                  <a:srgbClr val="FF0000"/>
                </a:solidFill>
              </a:rPr>
              <a:t> </a:t>
            </a:r>
            <a:r>
              <a:rPr lang="en-US" sz="2400" b="1" dirty="0" err="1" smtClean="0">
                <a:solidFill>
                  <a:srgbClr val="FF0000"/>
                </a:solidFill>
              </a:rPr>
              <a:t>máy</a:t>
            </a:r>
            <a:endParaRPr lang="vi-VN" sz="2400" b="1" dirty="0">
              <a:solidFill>
                <a:srgbClr val="FF0000"/>
              </a:solidFill>
            </a:endParaRPr>
          </a:p>
        </p:txBody>
      </p:sp>
    </p:spTree>
    <p:extLst>
      <p:ext uri="{BB962C8B-B14F-4D97-AF65-F5344CB8AC3E}">
        <p14:creationId xmlns:p14="http://schemas.microsoft.com/office/powerpoint/2010/main" val="35080817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lstStyle/>
          <a:p>
            <a:endParaRPr lang="vi-VN" dirty="0"/>
          </a:p>
        </p:txBody>
      </p:sp>
      <p:sp>
        <p:nvSpPr>
          <p:cNvPr id="4" name="Rounded Rectangle 3"/>
          <p:cNvSpPr/>
          <p:nvPr/>
        </p:nvSpPr>
        <p:spPr>
          <a:xfrm>
            <a:off x="3029777" y="263030"/>
            <a:ext cx="6132443" cy="458571"/>
          </a:xfrm>
          <a:prstGeom prst="roundRect">
            <a:avLst/>
          </a:prstGeom>
          <a:solidFill>
            <a:srgbClr val="CC9900"/>
          </a:solidFill>
          <a:ln>
            <a:noFill/>
          </a:ln>
          <a:effectLst>
            <a:outerShdw blurRad="50800" dist="38100" dir="8100000" algn="tr"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II. NỘI DUNG BÀI HỌC</a:t>
            </a:r>
            <a:endParaRPr lang="vi-VN" sz="2400" b="1" dirty="0">
              <a:solidFill>
                <a:srgbClr val="FF0000"/>
              </a:solidFill>
            </a:endParaRPr>
          </a:p>
        </p:txBody>
      </p:sp>
      <p:sp>
        <p:nvSpPr>
          <p:cNvPr id="5" name="Explosion 2 4"/>
          <p:cNvSpPr/>
          <p:nvPr/>
        </p:nvSpPr>
        <p:spPr>
          <a:xfrm>
            <a:off x="96981" y="1500348"/>
            <a:ext cx="6567675" cy="3754769"/>
          </a:xfrm>
          <a:prstGeom prst="irregularSeal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Qua </a:t>
            </a:r>
            <a:r>
              <a:rPr lang="en-US" sz="2800" dirty="0" err="1" smtClean="0">
                <a:solidFill>
                  <a:srgbClr val="FFFF00"/>
                </a:solidFill>
              </a:rPr>
              <a:t>những</a:t>
            </a:r>
            <a:r>
              <a:rPr lang="en-US" sz="2800" dirty="0" smtClean="0">
                <a:solidFill>
                  <a:srgbClr val="FFFF00"/>
                </a:solidFill>
              </a:rPr>
              <a:t> </a:t>
            </a:r>
            <a:r>
              <a:rPr lang="en-US" sz="2800" dirty="0" err="1" smtClean="0">
                <a:solidFill>
                  <a:srgbClr val="FFFF00"/>
                </a:solidFill>
              </a:rPr>
              <a:t>hình</a:t>
            </a:r>
            <a:r>
              <a:rPr lang="en-US" sz="2800" dirty="0" smtClean="0">
                <a:solidFill>
                  <a:srgbClr val="FFFF00"/>
                </a:solidFill>
              </a:rPr>
              <a:t> </a:t>
            </a:r>
            <a:r>
              <a:rPr lang="en-US" sz="2800" dirty="0" err="1" smtClean="0">
                <a:solidFill>
                  <a:srgbClr val="FFFF00"/>
                </a:solidFill>
              </a:rPr>
              <a:t>ảnh</a:t>
            </a:r>
            <a:r>
              <a:rPr lang="en-US" sz="2800" dirty="0" smtClean="0">
                <a:solidFill>
                  <a:srgbClr val="FFFF00"/>
                </a:solidFill>
              </a:rPr>
              <a:t> </a:t>
            </a:r>
            <a:r>
              <a:rPr lang="en-US" sz="2800" dirty="0" err="1" smtClean="0">
                <a:solidFill>
                  <a:srgbClr val="FFFF00"/>
                </a:solidFill>
              </a:rPr>
              <a:t>trên</a:t>
            </a:r>
            <a:r>
              <a:rPr lang="en-US" sz="2800" dirty="0" smtClean="0">
                <a:solidFill>
                  <a:srgbClr val="FFFF00"/>
                </a:solidFill>
              </a:rPr>
              <a:t>, </a:t>
            </a:r>
            <a:r>
              <a:rPr lang="en-US" sz="2800" dirty="0" err="1" smtClean="0">
                <a:solidFill>
                  <a:srgbClr val="FFFF00"/>
                </a:solidFill>
              </a:rPr>
              <a:t>em</a:t>
            </a:r>
            <a:r>
              <a:rPr lang="en-US" sz="2800" dirty="0" smtClean="0">
                <a:solidFill>
                  <a:srgbClr val="FFFF00"/>
                </a:solidFill>
              </a:rPr>
              <a:t> </a:t>
            </a:r>
            <a:r>
              <a:rPr lang="en-US" sz="2800" dirty="0" err="1" smtClean="0">
                <a:solidFill>
                  <a:srgbClr val="FFFF00"/>
                </a:solidFill>
              </a:rPr>
              <a:t>hiểu</a:t>
            </a:r>
            <a:r>
              <a:rPr lang="en-US" sz="2800" dirty="0" smtClean="0">
                <a:solidFill>
                  <a:srgbClr val="FFFF00"/>
                </a:solidFill>
              </a:rPr>
              <a:t> </a:t>
            </a:r>
            <a:r>
              <a:rPr lang="en-US" sz="2800" dirty="0" err="1" smtClean="0">
                <a:solidFill>
                  <a:srgbClr val="FFFF00"/>
                </a:solidFill>
              </a:rPr>
              <a:t>thế</a:t>
            </a:r>
            <a:r>
              <a:rPr lang="en-US" sz="2800" dirty="0" smtClean="0">
                <a:solidFill>
                  <a:srgbClr val="FFFF00"/>
                </a:solidFill>
              </a:rPr>
              <a:t> </a:t>
            </a:r>
            <a:r>
              <a:rPr lang="en-US" sz="2800" dirty="0" err="1" smtClean="0">
                <a:solidFill>
                  <a:srgbClr val="FFFF00"/>
                </a:solidFill>
              </a:rPr>
              <a:t>nào</a:t>
            </a:r>
            <a:r>
              <a:rPr lang="en-US" sz="2800" dirty="0" smtClean="0">
                <a:solidFill>
                  <a:srgbClr val="FFFF00"/>
                </a:solidFill>
              </a:rPr>
              <a:t>  </a:t>
            </a:r>
            <a:r>
              <a:rPr lang="en-US" sz="2800" dirty="0" err="1" smtClean="0">
                <a:solidFill>
                  <a:srgbClr val="FFFF00"/>
                </a:solidFill>
              </a:rPr>
              <a:t>là</a:t>
            </a:r>
            <a:r>
              <a:rPr lang="en-US" sz="2800" dirty="0" smtClean="0">
                <a:solidFill>
                  <a:srgbClr val="FFFF00"/>
                </a:solidFill>
              </a:rPr>
              <a:t> </a:t>
            </a:r>
            <a:r>
              <a:rPr lang="en-US" sz="2800" dirty="0" err="1" smtClean="0">
                <a:solidFill>
                  <a:srgbClr val="FFFF00"/>
                </a:solidFill>
              </a:rPr>
              <a:t>môi</a:t>
            </a:r>
            <a:r>
              <a:rPr lang="en-US" sz="2800" dirty="0" smtClean="0">
                <a:solidFill>
                  <a:srgbClr val="FFFF00"/>
                </a:solidFill>
              </a:rPr>
              <a:t> </a:t>
            </a:r>
            <a:r>
              <a:rPr lang="en-US" sz="2800" dirty="0" err="1" smtClean="0">
                <a:solidFill>
                  <a:srgbClr val="FFFF00"/>
                </a:solidFill>
              </a:rPr>
              <a:t>trường</a:t>
            </a:r>
            <a:r>
              <a:rPr lang="en-US" sz="2800" dirty="0" smtClean="0">
                <a:solidFill>
                  <a:srgbClr val="FFFF00"/>
                </a:solidFill>
              </a:rPr>
              <a:t>?</a:t>
            </a:r>
            <a:endParaRPr lang="vi-VN" sz="2800" dirty="0">
              <a:solidFill>
                <a:srgbClr val="FFFF00"/>
              </a:solidFill>
            </a:endParaRPr>
          </a:p>
        </p:txBody>
      </p:sp>
      <p:sp>
        <p:nvSpPr>
          <p:cNvPr id="6" name="Explosion 2 5"/>
          <p:cNvSpPr/>
          <p:nvPr/>
        </p:nvSpPr>
        <p:spPr>
          <a:xfrm>
            <a:off x="400881" y="1747720"/>
            <a:ext cx="6132440" cy="3754769"/>
          </a:xfrm>
          <a:prstGeom prst="irregularSeal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FF00"/>
                </a:solidFill>
              </a:rPr>
              <a:t>Có</a:t>
            </a:r>
            <a:r>
              <a:rPr lang="en-US" sz="2800" dirty="0" smtClean="0">
                <a:solidFill>
                  <a:srgbClr val="FFFF00"/>
                </a:solidFill>
              </a:rPr>
              <a:t> </a:t>
            </a:r>
            <a:r>
              <a:rPr lang="en-US" sz="2800" dirty="0" err="1" smtClean="0">
                <a:solidFill>
                  <a:srgbClr val="FFFF00"/>
                </a:solidFill>
              </a:rPr>
              <a:t>mấy</a:t>
            </a:r>
            <a:r>
              <a:rPr lang="en-US" sz="2800" dirty="0" smtClean="0">
                <a:solidFill>
                  <a:srgbClr val="FFFF00"/>
                </a:solidFill>
              </a:rPr>
              <a:t> </a:t>
            </a:r>
            <a:r>
              <a:rPr lang="en-US" sz="2800" dirty="0" err="1" smtClean="0">
                <a:solidFill>
                  <a:srgbClr val="FFFF00"/>
                </a:solidFill>
              </a:rPr>
              <a:t>loại</a:t>
            </a:r>
            <a:r>
              <a:rPr lang="en-US" sz="2800" dirty="0" smtClean="0">
                <a:solidFill>
                  <a:srgbClr val="FFFF00"/>
                </a:solidFill>
              </a:rPr>
              <a:t> </a:t>
            </a:r>
            <a:r>
              <a:rPr lang="en-US" sz="2800" dirty="0" err="1" smtClean="0">
                <a:solidFill>
                  <a:srgbClr val="FFFF00"/>
                </a:solidFill>
              </a:rPr>
              <a:t>môi</a:t>
            </a:r>
            <a:r>
              <a:rPr lang="en-US" sz="2800" dirty="0" smtClean="0">
                <a:solidFill>
                  <a:srgbClr val="FFFF00"/>
                </a:solidFill>
              </a:rPr>
              <a:t> </a:t>
            </a:r>
            <a:r>
              <a:rPr lang="en-US" sz="2800" dirty="0" err="1" smtClean="0">
                <a:solidFill>
                  <a:srgbClr val="FFFF00"/>
                </a:solidFill>
              </a:rPr>
              <a:t>trường</a:t>
            </a:r>
            <a:r>
              <a:rPr lang="en-US" sz="2800" dirty="0" smtClean="0">
                <a:solidFill>
                  <a:srgbClr val="FFFF00"/>
                </a:solidFill>
              </a:rPr>
              <a:t>?</a:t>
            </a:r>
            <a:endParaRPr lang="vi-VN" sz="2800" dirty="0">
              <a:solidFill>
                <a:srgbClr val="FFFF00"/>
              </a:solidFill>
            </a:endParaRPr>
          </a:p>
        </p:txBody>
      </p:sp>
      <p:pic>
        <p:nvPicPr>
          <p:cNvPr id="7" name="Picture 2" descr="C:\Users\USER\Desktop\Bac  Ngoan\Bai 11 GDCD7\vnm_2014_97487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321" y="4101545"/>
            <a:ext cx="5257798" cy="240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321" y="1204476"/>
            <a:ext cx="5257798"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00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lstStyle/>
          <a:p>
            <a:endParaRPr lang="vi-VN" dirty="0"/>
          </a:p>
        </p:txBody>
      </p:sp>
      <p:sp>
        <p:nvSpPr>
          <p:cNvPr id="4" name="Rounded Rectangle 3"/>
          <p:cNvSpPr/>
          <p:nvPr/>
        </p:nvSpPr>
        <p:spPr>
          <a:xfrm>
            <a:off x="3029777" y="263030"/>
            <a:ext cx="6132443" cy="458571"/>
          </a:xfrm>
          <a:prstGeom prst="roundRect">
            <a:avLst/>
          </a:prstGeom>
          <a:solidFill>
            <a:srgbClr val="CC9900"/>
          </a:solidFill>
          <a:ln>
            <a:noFill/>
          </a:ln>
          <a:effectLst>
            <a:outerShdw blurRad="50800" dist="38100" dir="8100000" algn="tr"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II. NỘI DUNG BÀI HỌC</a:t>
            </a:r>
            <a:endParaRPr lang="vi-VN" sz="2400" b="1" dirty="0">
              <a:solidFill>
                <a:srgbClr val="FF0000"/>
              </a:solidFill>
            </a:endParaRPr>
          </a:p>
        </p:txBody>
      </p:sp>
      <p:sp>
        <p:nvSpPr>
          <p:cNvPr id="5" name="Oval 4"/>
          <p:cNvSpPr/>
          <p:nvPr/>
        </p:nvSpPr>
        <p:spPr>
          <a:xfrm>
            <a:off x="838200" y="2646753"/>
            <a:ext cx="2300784" cy="204716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C000"/>
                </a:solidFill>
              </a:rPr>
              <a:t>MÔI TRƯỜNG</a:t>
            </a:r>
            <a:endParaRPr lang="vi-VN" sz="2400" b="1" dirty="0">
              <a:solidFill>
                <a:srgbClr val="FFC000"/>
              </a:solidFill>
            </a:endParaRPr>
          </a:p>
        </p:txBody>
      </p:sp>
      <p:cxnSp>
        <p:nvCxnSpPr>
          <p:cNvPr id="7" name="Straight Arrow Connector 6"/>
          <p:cNvCxnSpPr>
            <a:stCxn id="5" idx="6"/>
            <a:endCxn id="12" idx="1"/>
          </p:cNvCxnSpPr>
          <p:nvPr/>
        </p:nvCxnSpPr>
        <p:spPr>
          <a:xfrm flipV="1">
            <a:off x="3138984" y="2195968"/>
            <a:ext cx="1493862" cy="147436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6"/>
            <a:endCxn id="14" idx="1"/>
          </p:cNvCxnSpPr>
          <p:nvPr/>
        </p:nvCxnSpPr>
        <p:spPr>
          <a:xfrm>
            <a:off x="3138984" y="3670335"/>
            <a:ext cx="1493862" cy="17782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632846" y="1745183"/>
            <a:ext cx="1930589" cy="90157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Tự</a:t>
            </a:r>
            <a:r>
              <a:rPr lang="en-US" sz="2400" b="1" dirty="0" smtClean="0"/>
              <a:t> </a:t>
            </a:r>
            <a:r>
              <a:rPr lang="en-US" sz="2400" b="1" dirty="0" err="1" smtClean="0"/>
              <a:t>nhiên</a:t>
            </a:r>
            <a:endParaRPr lang="vi-VN" sz="2400" b="1" dirty="0"/>
          </a:p>
        </p:txBody>
      </p:sp>
      <p:sp>
        <p:nvSpPr>
          <p:cNvPr id="14" name="Rounded Rectangle 13"/>
          <p:cNvSpPr/>
          <p:nvPr/>
        </p:nvSpPr>
        <p:spPr>
          <a:xfrm>
            <a:off x="4632846" y="4997849"/>
            <a:ext cx="1930589" cy="90157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Nhân</a:t>
            </a:r>
            <a:r>
              <a:rPr lang="en-US" sz="2400" b="1" dirty="0" smtClean="0">
                <a:solidFill>
                  <a:srgbClr val="002060"/>
                </a:solidFill>
              </a:rPr>
              <a:t> </a:t>
            </a:r>
            <a:r>
              <a:rPr lang="en-US" sz="2400" b="1" dirty="0" err="1" smtClean="0">
                <a:solidFill>
                  <a:srgbClr val="002060"/>
                </a:solidFill>
              </a:rPr>
              <a:t>tạo</a:t>
            </a:r>
            <a:endParaRPr lang="vi-VN" sz="2400" b="1" dirty="0">
              <a:solidFill>
                <a:srgbClr val="002060"/>
              </a:solidFill>
            </a:endParaRPr>
          </a:p>
        </p:txBody>
      </p:sp>
      <p:cxnSp>
        <p:nvCxnSpPr>
          <p:cNvPr id="22" name="Straight Arrow Connector 21"/>
          <p:cNvCxnSpPr>
            <a:stCxn id="12" idx="3"/>
          </p:cNvCxnSpPr>
          <p:nvPr/>
        </p:nvCxnSpPr>
        <p:spPr>
          <a:xfrm>
            <a:off x="6563435" y="2195968"/>
            <a:ext cx="131132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4" idx="3"/>
          </p:cNvCxnSpPr>
          <p:nvPr/>
        </p:nvCxnSpPr>
        <p:spPr>
          <a:xfrm>
            <a:off x="6563435" y="5448634"/>
            <a:ext cx="131132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7874758" y="1552708"/>
            <a:ext cx="3166281" cy="128651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Sông</a:t>
            </a:r>
            <a:r>
              <a:rPr lang="en-US" sz="2400" dirty="0" smtClean="0"/>
              <a:t>, </a:t>
            </a:r>
            <a:r>
              <a:rPr lang="en-US" sz="2400" dirty="0" err="1" smtClean="0"/>
              <a:t>núi</a:t>
            </a:r>
            <a:r>
              <a:rPr lang="en-US" sz="2400" dirty="0" smtClean="0"/>
              <a:t>, </a:t>
            </a:r>
            <a:r>
              <a:rPr lang="en-US" sz="2400" dirty="0" err="1" smtClean="0"/>
              <a:t>ao</a:t>
            </a:r>
            <a:r>
              <a:rPr lang="en-US" sz="2400" dirty="0" smtClean="0"/>
              <a:t>, </a:t>
            </a:r>
            <a:r>
              <a:rPr lang="en-US" sz="2400" dirty="0" err="1" smtClean="0"/>
              <a:t>hồ</a:t>
            </a:r>
            <a:r>
              <a:rPr lang="en-US" sz="2400" dirty="0" smtClean="0"/>
              <a:t>, </a:t>
            </a:r>
            <a:r>
              <a:rPr lang="en-US" sz="2400" dirty="0" err="1" smtClean="0"/>
              <a:t>rừng</a:t>
            </a:r>
            <a:r>
              <a:rPr lang="en-US" sz="2400" dirty="0" smtClean="0"/>
              <a:t>, </a:t>
            </a:r>
            <a:r>
              <a:rPr lang="en-US" sz="2400" dirty="0" err="1" smtClean="0"/>
              <a:t>động</a:t>
            </a:r>
            <a:r>
              <a:rPr lang="en-US" sz="2400" dirty="0" smtClean="0"/>
              <a:t> </a:t>
            </a:r>
            <a:r>
              <a:rPr lang="en-US" sz="2400" dirty="0" err="1" smtClean="0"/>
              <a:t>vật</a:t>
            </a:r>
            <a:r>
              <a:rPr lang="en-US" sz="2400" dirty="0" smtClean="0"/>
              <a:t>,…</a:t>
            </a:r>
            <a:endParaRPr lang="vi-VN" sz="2400" dirty="0"/>
          </a:p>
        </p:txBody>
      </p:sp>
      <p:sp>
        <p:nvSpPr>
          <p:cNvPr id="29" name="Rectangle 28"/>
          <p:cNvSpPr/>
          <p:nvPr/>
        </p:nvSpPr>
        <p:spPr>
          <a:xfrm>
            <a:off x="7933921" y="4805374"/>
            <a:ext cx="3166281" cy="128651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002060"/>
                </a:solidFill>
              </a:rPr>
              <a:t>Nhà</a:t>
            </a:r>
            <a:r>
              <a:rPr lang="en-US" sz="2400" dirty="0" smtClean="0">
                <a:solidFill>
                  <a:srgbClr val="002060"/>
                </a:solidFill>
              </a:rPr>
              <a:t> </a:t>
            </a:r>
            <a:r>
              <a:rPr lang="en-US" sz="2400" dirty="0" err="1" smtClean="0">
                <a:solidFill>
                  <a:srgbClr val="002060"/>
                </a:solidFill>
              </a:rPr>
              <a:t>máy</a:t>
            </a:r>
            <a:r>
              <a:rPr lang="en-US" sz="2400" dirty="0" smtClean="0">
                <a:solidFill>
                  <a:srgbClr val="002060"/>
                </a:solidFill>
              </a:rPr>
              <a:t>, </a:t>
            </a:r>
            <a:r>
              <a:rPr lang="en-US" sz="2400" dirty="0" err="1" smtClean="0">
                <a:solidFill>
                  <a:srgbClr val="002060"/>
                </a:solidFill>
              </a:rPr>
              <a:t>đường</a:t>
            </a:r>
            <a:r>
              <a:rPr lang="en-US" sz="2400" dirty="0" smtClean="0">
                <a:solidFill>
                  <a:srgbClr val="002060"/>
                </a:solidFill>
              </a:rPr>
              <a:t> </a:t>
            </a:r>
            <a:r>
              <a:rPr lang="en-US" sz="2400" dirty="0" err="1" smtClean="0">
                <a:solidFill>
                  <a:srgbClr val="002060"/>
                </a:solidFill>
              </a:rPr>
              <a:t>sá</a:t>
            </a:r>
            <a:r>
              <a:rPr lang="en-US" sz="2400" dirty="0" smtClean="0">
                <a:solidFill>
                  <a:srgbClr val="002060"/>
                </a:solidFill>
              </a:rPr>
              <a:t>, </a:t>
            </a:r>
            <a:r>
              <a:rPr lang="en-US" sz="2400" dirty="0" err="1" smtClean="0">
                <a:solidFill>
                  <a:srgbClr val="002060"/>
                </a:solidFill>
              </a:rPr>
              <a:t>rác</a:t>
            </a:r>
            <a:r>
              <a:rPr lang="en-US" sz="2400" dirty="0" smtClean="0">
                <a:solidFill>
                  <a:srgbClr val="002060"/>
                </a:solidFill>
              </a:rPr>
              <a:t> </a:t>
            </a:r>
            <a:r>
              <a:rPr lang="en-US" sz="2400" dirty="0" err="1" smtClean="0">
                <a:solidFill>
                  <a:srgbClr val="002060"/>
                </a:solidFill>
              </a:rPr>
              <a:t>thải</a:t>
            </a:r>
            <a:r>
              <a:rPr lang="en-US" sz="2400" dirty="0" smtClean="0">
                <a:solidFill>
                  <a:srgbClr val="002060"/>
                </a:solidFill>
              </a:rPr>
              <a:t>,…</a:t>
            </a:r>
            <a:endParaRPr lang="vi-VN" sz="2400" dirty="0">
              <a:solidFill>
                <a:srgbClr val="002060"/>
              </a:solidFill>
            </a:endParaRPr>
          </a:p>
        </p:txBody>
      </p:sp>
    </p:spTree>
    <p:extLst>
      <p:ext uri="{BB962C8B-B14F-4D97-AF65-F5344CB8AC3E}">
        <p14:creationId xmlns:p14="http://schemas.microsoft.com/office/powerpoint/2010/main" val="11887788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lstStyle/>
          <a:p>
            <a:endParaRPr lang="vi-VN" dirty="0"/>
          </a:p>
        </p:txBody>
      </p:sp>
      <p:sp>
        <p:nvSpPr>
          <p:cNvPr id="4" name="Rounded Rectangle 3"/>
          <p:cNvSpPr/>
          <p:nvPr/>
        </p:nvSpPr>
        <p:spPr>
          <a:xfrm>
            <a:off x="3029777" y="263030"/>
            <a:ext cx="6132443" cy="458571"/>
          </a:xfrm>
          <a:prstGeom prst="roundRect">
            <a:avLst/>
          </a:prstGeom>
          <a:solidFill>
            <a:srgbClr val="CC9900"/>
          </a:solidFill>
          <a:ln>
            <a:noFill/>
          </a:ln>
          <a:effectLst>
            <a:outerShdw blurRad="50800" dist="38100" dir="8100000" algn="tr"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II. NỘI DUNG BÀI HỌC</a:t>
            </a:r>
            <a:endParaRPr lang="vi-VN" sz="2400" b="1" dirty="0">
              <a:solidFill>
                <a:srgbClr val="FF0000"/>
              </a:solidFill>
            </a:endParaRPr>
          </a:p>
        </p:txBody>
      </p:sp>
      <p:sp>
        <p:nvSpPr>
          <p:cNvPr id="5" name="TextBox 3"/>
          <p:cNvSpPr txBox="1">
            <a:spLocks noChangeArrowheads="1"/>
          </p:cNvSpPr>
          <p:nvPr/>
        </p:nvSpPr>
        <p:spPr bwMode="auto">
          <a:xfrm>
            <a:off x="838200" y="1137313"/>
            <a:ext cx="38052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u="sng" dirty="0">
                <a:latin typeface="+mn-lt"/>
                <a:cs typeface="Times New Roman" panose="02020603050405020304" pitchFamily="18" charset="0"/>
              </a:rPr>
              <a:t>a. </a:t>
            </a:r>
            <a:r>
              <a:rPr lang="en-US" altLang="en-US" sz="2800" b="1" u="sng" dirty="0" err="1">
                <a:latin typeface="+mn-lt"/>
                <a:cs typeface="Times New Roman" panose="02020603050405020304" pitchFamily="18" charset="0"/>
              </a:rPr>
              <a:t>Môi</a:t>
            </a:r>
            <a:r>
              <a:rPr lang="en-US" altLang="en-US" sz="2800" b="1" u="sng" dirty="0">
                <a:latin typeface="+mn-lt"/>
                <a:cs typeface="Times New Roman" panose="02020603050405020304" pitchFamily="18" charset="0"/>
              </a:rPr>
              <a:t> </a:t>
            </a:r>
            <a:r>
              <a:rPr lang="en-US" altLang="en-US" sz="2800" b="1" u="sng" dirty="0" err="1">
                <a:latin typeface="+mn-lt"/>
                <a:cs typeface="Times New Roman" panose="02020603050405020304" pitchFamily="18" charset="0"/>
              </a:rPr>
              <a:t>trường</a:t>
            </a:r>
            <a:r>
              <a:rPr lang="en-US" altLang="en-US" sz="2800" b="1" u="sng" dirty="0">
                <a:latin typeface="+mn-lt"/>
                <a:cs typeface="Times New Roman" panose="02020603050405020304" pitchFamily="18" charset="0"/>
              </a:rPr>
              <a:t> </a:t>
            </a:r>
            <a:r>
              <a:rPr lang="en-US" altLang="en-US" sz="2800" b="1" u="sng" dirty="0" err="1">
                <a:latin typeface="+mn-lt"/>
                <a:cs typeface="Times New Roman" panose="02020603050405020304" pitchFamily="18" charset="0"/>
              </a:rPr>
              <a:t>là</a:t>
            </a:r>
            <a:r>
              <a:rPr lang="en-US" altLang="en-US" sz="2800" b="1" u="sng" dirty="0">
                <a:latin typeface="+mn-lt"/>
                <a:cs typeface="Times New Roman" panose="02020603050405020304" pitchFamily="18" charset="0"/>
              </a:rPr>
              <a:t> </a:t>
            </a:r>
            <a:r>
              <a:rPr lang="en-US" altLang="en-US" sz="2800" b="1" u="sng" dirty="0" err="1">
                <a:latin typeface="+mn-lt"/>
                <a:cs typeface="Times New Roman" panose="02020603050405020304" pitchFamily="18" charset="0"/>
              </a:rPr>
              <a:t>gì</a:t>
            </a:r>
            <a:r>
              <a:rPr lang="en-US" altLang="en-US" sz="2800" b="1" u="sng" dirty="0">
                <a:latin typeface="+mn-lt"/>
                <a:cs typeface="Times New Roman" panose="02020603050405020304" pitchFamily="18" charset="0"/>
              </a:rPr>
              <a:t>?</a:t>
            </a:r>
            <a:endParaRPr lang="en-US" altLang="en-US" sz="2000" u="sng" dirty="0">
              <a:latin typeface="+mn-lt"/>
            </a:endParaRPr>
          </a:p>
        </p:txBody>
      </p:sp>
      <p:sp>
        <p:nvSpPr>
          <p:cNvPr id="6" name="TextBox 5"/>
          <p:cNvSpPr txBox="1"/>
          <p:nvPr/>
        </p:nvSpPr>
        <p:spPr>
          <a:xfrm>
            <a:off x="1029269" y="1889370"/>
            <a:ext cx="8534400" cy="1569660"/>
          </a:xfrm>
          <a:prstGeom prst="rect">
            <a:avLst/>
          </a:prstGeom>
          <a:noFill/>
        </p:spPr>
        <p:txBody>
          <a:bodyPr>
            <a:spAutoFit/>
          </a:bodyPr>
          <a:lstStyle/>
          <a:p>
            <a:pPr algn="just" eaLnBrk="1" hangingPunct="1">
              <a:spcBef>
                <a:spcPct val="50000"/>
              </a:spcBef>
              <a:defRPr/>
            </a:pP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Là</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toàn</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bộ</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các</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điều</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kiện</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tự</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nhiên</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nhân</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tạo</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bao</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quanh</a:t>
            </a:r>
            <a:r>
              <a:rPr lang="en-US" sz="2400" kern="0" dirty="0">
                <a:solidFill>
                  <a:srgbClr val="0000CC"/>
                </a:solidFill>
                <a:cs typeface="Times New Roman" pitchFamily="18" charset="0"/>
              </a:rPr>
              <a:t> con </a:t>
            </a:r>
            <a:r>
              <a:rPr lang="en-US" sz="2400" kern="0" dirty="0" err="1">
                <a:solidFill>
                  <a:srgbClr val="0000CC"/>
                </a:solidFill>
                <a:cs typeface="Times New Roman" pitchFamily="18" charset="0"/>
              </a:rPr>
              <a:t>người</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có</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tác</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động</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đến</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sự</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tồn</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tại</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và</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phát</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triển</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của</a:t>
            </a:r>
            <a:r>
              <a:rPr lang="en-US" sz="2400" kern="0" dirty="0">
                <a:solidFill>
                  <a:srgbClr val="0000CC"/>
                </a:solidFill>
                <a:cs typeface="Times New Roman" pitchFamily="18" charset="0"/>
              </a:rPr>
              <a:t> con </a:t>
            </a:r>
            <a:r>
              <a:rPr lang="en-US" sz="2400" kern="0" dirty="0" err="1">
                <a:solidFill>
                  <a:srgbClr val="0000CC"/>
                </a:solidFill>
                <a:cs typeface="Times New Roman" pitchFamily="18" charset="0"/>
              </a:rPr>
              <a:t>người</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và</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thiên</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nhiên</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ví</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dụ</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như</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rừng</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đất</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nước</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không</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khí</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đường</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sá</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cầu</a:t>
            </a:r>
            <a:r>
              <a:rPr lang="en-US" sz="2400" kern="0" dirty="0">
                <a:solidFill>
                  <a:srgbClr val="0000CC"/>
                </a:solidFill>
                <a:cs typeface="Times New Roman" pitchFamily="18" charset="0"/>
              </a:rPr>
              <a:t> </a:t>
            </a:r>
            <a:r>
              <a:rPr lang="en-US" sz="2400" kern="0" dirty="0" err="1">
                <a:solidFill>
                  <a:srgbClr val="0000CC"/>
                </a:solidFill>
                <a:cs typeface="Times New Roman" pitchFamily="18" charset="0"/>
              </a:rPr>
              <a:t>cống</a:t>
            </a:r>
            <a:r>
              <a:rPr lang="en-US" sz="2400" kern="0" dirty="0">
                <a:solidFill>
                  <a:srgbClr val="0000CC"/>
                </a:solidFill>
                <a:cs typeface="Times New Roman" pitchFamily="18" charset="0"/>
              </a:rPr>
              <a:t>…. </a:t>
            </a:r>
          </a:p>
        </p:txBody>
      </p:sp>
    </p:spTree>
    <p:extLst>
      <p:ext uri="{BB962C8B-B14F-4D97-AF65-F5344CB8AC3E}">
        <p14:creationId xmlns:p14="http://schemas.microsoft.com/office/powerpoint/2010/main" val="28539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0741" y="1025019"/>
            <a:ext cx="5287921" cy="2796355"/>
          </a:xfrm>
        </p:spPr>
      </p:pic>
      <p:sp>
        <p:nvSpPr>
          <p:cNvPr id="7" name="Rounded Rectangle 6"/>
          <p:cNvSpPr/>
          <p:nvPr/>
        </p:nvSpPr>
        <p:spPr>
          <a:xfrm>
            <a:off x="3384619" y="68371"/>
            <a:ext cx="6132443" cy="458571"/>
          </a:xfrm>
          <a:prstGeom prst="roundRect">
            <a:avLst/>
          </a:prstGeom>
          <a:solidFill>
            <a:srgbClr val="CC9900"/>
          </a:solidFill>
          <a:ln>
            <a:noFill/>
          </a:ln>
          <a:effectLst>
            <a:outerShdw blurRad="50800" dist="38100" dir="8100000" algn="tr"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II. NỘI DUNG BÀI HỌC</a:t>
            </a:r>
            <a:endParaRPr lang="vi-VN" sz="2400" b="1" dirty="0">
              <a:solidFill>
                <a:srgbClr val="FF0000"/>
              </a:solidFill>
            </a:endParaRPr>
          </a:p>
        </p:txBody>
      </p:sp>
      <p:sp>
        <p:nvSpPr>
          <p:cNvPr id="8" name="Rectangle 7"/>
          <p:cNvSpPr/>
          <p:nvPr/>
        </p:nvSpPr>
        <p:spPr>
          <a:xfrm>
            <a:off x="3862313" y="622373"/>
            <a:ext cx="5177053" cy="402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Mô</a:t>
            </a:r>
            <a:r>
              <a:rPr lang="en-US" sz="2400" dirty="0" smtClean="0"/>
              <a:t> </a:t>
            </a:r>
            <a:r>
              <a:rPr lang="en-US" sz="2400" dirty="0" err="1" smtClean="0"/>
              <a:t>tả</a:t>
            </a:r>
            <a:r>
              <a:rPr lang="en-US" sz="2400" dirty="0" smtClean="0"/>
              <a:t> </a:t>
            </a:r>
            <a:r>
              <a:rPr lang="en-US" sz="2400" dirty="0" err="1" smtClean="0"/>
              <a:t>nội</a:t>
            </a:r>
            <a:r>
              <a:rPr lang="en-US" sz="2400" dirty="0" smtClean="0"/>
              <a:t> dung </a:t>
            </a:r>
            <a:r>
              <a:rPr lang="en-US" sz="2400" dirty="0" err="1" smtClean="0"/>
              <a:t>các</a:t>
            </a:r>
            <a:r>
              <a:rPr lang="en-US" sz="2400" dirty="0" smtClean="0"/>
              <a:t> </a:t>
            </a:r>
            <a:r>
              <a:rPr lang="en-US" sz="2400" dirty="0" err="1" smtClean="0"/>
              <a:t>hình</a:t>
            </a:r>
            <a:r>
              <a:rPr lang="en-US" sz="2400" dirty="0" smtClean="0"/>
              <a:t> </a:t>
            </a:r>
            <a:r>
              <a:rPr lang="en-US" sz="2400" dirty="0" err="1" smtClean="0"/>
              <a:t>sau</a:t>
            </a:r>
            <a:r>
              <a:rPr lang="en-US" sz="2400" dirty="0" smtClean="0"/>
              <a:t>:</a:t>
            </a:r>
            <a:endParaRPr lang="vi-VN" sz="2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663" y="1025019"/>
            <a:ext cx="5568286" cy="279635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42" y="3821374"/>
            <a:ext cx="5287920" cy="289332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661" y="3821374"/>
            <a:ext cx="5568287" cy="2893325"/>
          </a:xfrm>
          <a:prstGeom prst="rect">
            <a:avLst/>
          </a:prstGeom>
        </p:spPr>
      </p:pic>
      <p:sp>
        <p:nvSpPr>
          <p:cNvPr id="13" name="Rectangle 12"/>
          <p:cNvSpPr/>
          <p:nvPr/>
        </p:nvSpPr>
        <p:spPr>
          <a:xfrm>
            <a:off x="2483893" y="3166281"/>
            <a:ext cx="2470244" cy="655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Dầu</a:t>
            </a:r>
            <a:r>
              <a:rPr lang="en-US" sz="2400" dirty="0" smtClean="0"/>
              <a:t> </a:t>
            </a:r>
            <a:r>
              <a:rPr lang="en-US" sz="2400" dirty="0" err="1" smtClean="0"/>
              <a:t>khí</a:t>
            </a:r>
            <a:endParaRPr lang="vi-VN" sz="2400" dirty="0"/>
          </a:p>
        </p:txBody>
      </p:sp>
      <p:sp>
        <p:nvSpPr>
          <p:cNvPr id="14" name="Rectangle 13"/>
          <p:cNvSpPr/>
          <p:nvPr/>
        </p:nvSpPr>
        <p:spPr>
          <a:xfrm>
            <a:off x="7804244" y="3155705"/>
            <a:ext cx="2470244" cy="655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Than </a:t>
            </a:r>
            <a:endParaRPr lang="vi-VN" sz="2400" dirty="0"/>
          </a:p>
        </p:txBody>
      </p:sp>
      <p:sp>
        <p:nvSpPr>
          <p:cNvPr id="15" name="Rectangle 14"/>
          <p:cNvSpPr/>
          <p:nvPr/>
        </p:nvSpPr>
        <p:spPr>
          <a:xfrm>
            <a:off x="2483893" y="5967983"/>
            <a:ext cx="2470244" cy="655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Điện</a:t>
            </a:r>
            <a:r>
              <a:rPr lang="en-US" sz="2400" dirty="0" smtClean="0"/>
              <a:t> </a:t>
            </a:r>
            <a:r>
              <a:rPr lang="en-US" sz="2400" dirty="0" err="1" smtClean="0"/>
              <a:t>gió</a:t>
            </a:r>
            <a:endParaRPr lang="vi-VN" sz="2400" dirty="0"/>
          </a:p>
        </p:txBody>
      </p:sp>
      <p:sp>
        <p:nvSpPr>
          <p:cNvPr id="16" name="Rectangle 15"/>
          <p:cNvSpPr/>
          <p:nvPr/>
        </p:nvSpPr>
        <p:spPr>
          <a:xfrm>
            <a:off x="7804244" y="5967983"/>
            <a:ext cx="2470244" cy="655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Rừng</a:t>
            </a:r>
            <a:endParaRPr lang="vi-VN" sz="2400" dirty="0"/>
          </a:p>
        </p:txBody>
      </p:sp>
    </p:spTree>
    <p:extLst>
      <p:ext uri="{BB962C8B-B14F-4D97-AF65-F5344CB8AC3E}">
        <p14:creationId xmlns:p14="http://schemas.microsoft.com/office/powerpoint/2010/main" val="168134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7" name="Rounded Rectangle 6"/>
          <p:cNvSpPr/>
          <p:nvPr/>
        </p:nvSpPr>
        <p:spPr>
          <a:xfrm>
            <a:off x="3384619" y="68371"/>
            <a:ext cx="6132443" cy="458571"/>
          </a:xfrm>
          <a:prstGeom prst="roundRect">
            <a:avLst/>
          </a:prstGeom>
          <a:solidFill>
            <a:srgbClr val="CC9900"/>
          </a:solidFill>
          <a:ln>
            <a:noFill/>
          </a:ln>
          <a:effectLst>
            <a:outerShdw blurRad="50800" dist="38100" dir="8100000" algn="tr"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II. NỘI DUNG BÀI HỌC</a:t>
            </a:r>
            <a:endParaRPr lang="vi-VN" sz="2400" b="1" dirty="0">
              <a:solidFill>
                <a:srgbClr val="FF0000"/>
              </a:solidFill>
            </a:endParaRPr>
          </a:p>
        </p:txBody>
      </p:sp>
      <p:sp>
        <p:nvSpPr>
          <p:cNvPr id="5" name="TextBox 3"/>
          <p:cNvSpPr txBox="1">
            <a:spLocks noChangeArrowheads="1"/>
          </p:cNvSpPr>
          <p:nvPr/>
        </p:nvSpPr>
        <p:spPr bwMode="auto">
          <a:xfrm>
            <a:off x="1330657" y="1229023"/>
            <a:ext cx="53044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b="1" u="sng" dirty="0">
                <a:latin typeface="+mn-lt"/>
                <a:cs typeface="Times New Roman" panose="02020603050405020304" pitchFamily="18" charset="0"/>
              </a:rPr>
              <a:t>b. </a:t>
            </a:r>
            <a:r>
              <a:rPr lang="en-US" altLang="en-US" sz="2400" b="1" u="sng" dirty="0" err="1">
                <a:latin typeface="+mn-lt"/>
                <a:cs typeface="Times New Roman" panose="02020603050405020304" pitchFamily="18" charset="0"/>
              </a:rPr>
              <a:t>Tài</a:t>
            </a:r>
            <a:r>
              <a:rPr lang="en-US" altLang="en-US" sz="2400" b="1" u="sng" dirty="0">
                <a:latin typeface="+mn-lt"/>
                <a:cs typeface="Times New Roman" panose="02020603050405020304" pitchFamily="18" charset="0"/>
              </a:rPr>
              <a:t> </a:t>
            </a:r>
            <a:r>
              <a:rPr lang="en-US" altLang="en-US" sz="2400" b="1" u="sng" dirty="0" err="1">
                <a:latin typeface="+mn-lt"/>
                <a:cs typeface="Times New Roman" panose="02020603050405020304" pitchFamily="18" charset="0"/>
              </a:rPr>
              <a:t>nguyên</a:t>
            </a:r>
            <a:r>
              <a:rPr lang="en-US" altLang="en-US" sz="2400" b="1" u="sng" dirty="0">
                <a:latin typeface="+mn-lt"/>
                <a:cs typeface="Times New Roman" panose="02020603050405020304" pitchFamily="18" charset="0"/>
              </a:rPr>
              <a:t> </a:t>
            </a:r>
            <a:r>
              <a:rPr lang="en-US" altLang="en-US" sz="2400" b="1" u="sng" dirty="0" err="1">
                <a:latin typeface="+mn-lt"/>
                <a:cs typeface="Times New Roman" panose="02020603050405020304" pitchFamily="18" charset="0"/>
              </a:rPr>
              <a:t>thiên</a:t>
            </a:r>
            <a:r>
              <a:rPr lang="en-US" altLang="en-US" sz="2400" b="1" u="sng" dirty="0">
                <a:latin typeface="+mn-lt"/>
                <a:cs typeface="Times New Roman" panose="02020603050405020304" pitchFamily="18" charset="0"/>
              </a:rPr>
              <a:t> </a:t>
            </a:r>
            <a:r>
              <a:rPr lang="en-US" altLang="en-US" sz="2400" b="1" u="sng" dirty="0" err="1">
                <a:latin typeface="+mn-lt"/>
                <a:cs typeface="Times New Roman" panose="02020603050405020304" pitchFamily="18" charset="0"/>
              </a:rPr>
              <a:t>nhiên</a:t>
            </a:r>
            <a:r>
              <a:rPr lang="en-US" altLang="en-US" sz="2400" b="1" u="sng" dirty="0">
                <a:latin typeface="+mn-lt"/>
                <a:cs typeface="Times New Roman" panose="02020603050405020304" pitchFamily="18" charset="0"/>
              </a:rPr>
              <a:t> </a:t>
            </a:r>
            <a:r>
              <a:rPr lang="en-US" altLang="en-US" sz="2400" b="1" u="sng" dirty="0" err="1">
                <a:latin typeface="+mn-lt"/>
                <a:cs typeface="Times New Roman" panose="02020603050405020304" pitchFamily="18" charset="0"/>
              </a:rPr>
              <a:t>là</a:t>
            </a:r>
            <a:r>
              <a:rPr lang="en-US" altLang="en-US" sz="2400" b="1" u="sng" dirty="0">
                <a:latin typeface="+mn-lt"/>
                <a:cs typeface="Times New Roman" panose="02020603050405020304" pitchFamily="18" charset="0"/>
              </a:rPr>
              <a:t> </a:t>
            </a:r>
            <a:r>
              <a:rPr lang="en-US" altLang="en-US" sz="2400" b="1" u="sng" dirty="0" err="1">
                <a:latin typeface="+mn-lt"/>
                <a:cs typeface="Times New Roman" panose="02020603050405020304" pitchFamily="18" charset="0"/>
              </a:rPr>
              <a:t>gì</a:t>
            </a:r>
            <a:r>
              <a:rPr lang="en-US" altLang="en-US" sz="2400" b="1" u="sng" dirty="0">
                <a:latin typeface="+mn-lt"/>
                <a:cs typeface="Times New Roman" panose="02020603050405020304" pitchFamily="18" charset="0"/>
              </a:rPr>
              <a:t>?</a:t>
            </a:r>
            <a:endParaRPr lang="en-US" altLang="en-US" b="1" u="sng" dirty="0">
              <a:latin typeface="+mn-lt"/>
            </a:endParaRPr>
          </a:p>
        </p:txBody>
      </p:sp>
      <p:sp>
        <p:nvSpPr>
          <p:cNvPr id="6" name="Rectangle 1"/>
          <p:cNvSpPr>
            <a:spLocks noChangeArrowheads="1"/>
          </p:cNvSpPr>
          <p:nvPr/>
        </p:nvSpPr>
        <p:spPr bwMode="auto">
          <a:xfrm>
            <a:off x="1330657" y="1825625"/>
            <a:ext cx="8458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2276475" algn="l"/>
              </a:tabLst>
              <a:defRPr>
                <a:solidFill>
                  <a:schemeClr val="tx1"/>
                </a:solidFill>
                <a:latin typeface="Calibri" panose="020F0502020204030204" pitchFamily="34" charset="0"/>
                <a:cs typeface="Arial" panose="020B0604020202020204" pitchFamily="34" charset="0"/>
              </a:defRPr>
            </a:lvl1pPr>
            <a:lvl2pPr marL="742950" indent="-285750">
              <a:tabLst>
                <a:tab pos="2276475" algn="l"/>
              </a:tabLst>
              <a:defRPr>
                <a:solidFill>
                  <a:schemeClr val="tx1"/>
                </a:solidFill>
                <a:latin typeface="Calibri" panose="020F0502020204030204" pitchFamily="34" charset="0"/>
                <a:cs typeface="Arial" panose="020B0604020202020204" pitchFamily="34" charset="0"/>
              </a:defRPr>
            </a:lvl2pPr>
            <a:lvl3pPr marL="1143000" indent="-228600">
              <a:tabLst>
                <a:tab pos="2276475" algn="l"/>
              </a:tabLst>
              <a:defRPr>
                <a:solidFill>
                  <a:schemeClr val="tx1"/>
                </a:solidFill>
                <a:latin typeface="Calibri" panose="020F0502020204030204" pitchFamily="34" charset="0"/>
                <a:cs typeface="Arial" panose="020B0604020202020204" pitchFamily="34" charset="0"/>
              </a:defRPr>
            </a:lvl3pPr>
            <a:lvl4pPr marL="1600200" indent="-228600">
              <a:tabLst>
                <a:tab pos="2276475" algn="l"/>
              </a:tabLst>
              <a:defRPr>
                <a:solidFill>
                  <a:schemeClr val="tx1"/>
                </a:solidFill>
                <a:latin typeface="Calibri" panose="020F0502020204030204" pitchFamily="34" charset="0"/>
                <a:cs typeface="Arial" panose="020B0604020202020204" pitchFamily="34" charset="0"/>
              </a:defRPr>
            </a:lvl4pPr>
            <a:lvl5pPr marL="2057400" indent="-228600">
              <a:tabLst>
                <a:tab pos="2276475"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2276475"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2276475"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2276475"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2276475" algn="l"/>
              </a:tabLst>
              <a:defRPr>
                <a:solidFill>
                  <a:schemeClr val="tx1"/>
                </a:solidFill>
                <a:latin typeface="Calibri" panose="020F0502020204030204" pitchFamily="34" charset="0"/>
                <a:cs typeface="Arial" panose="020B0604020202020204" pitchFamily="34" charset="0"/>
              </a:defRPr>
            </a:lvl9pPr>
          </a:lstStyle>
          <a:p>
            <a:pPr algn="just"/>
            <a:r>
              <a:rPr lang="de-DE" altLang="vi-VN" sz="2400" dirty="0">
                <a:latin typeface="+mn-lt"/>
                <a:cs typeface="Times New Roman" panose="02020603050405020304" pitchFamily="18" charset="0"/>
              </a:rPr>
              <a:t>- Tài nguyên thiên nhiên là những của cải vật chất có sẵn trong tự nhiên, mà con người có thể khai thác, chế biến biến sử dụng nhằm phục vụ cho cuộc sống của con người.Tài nguyên thiên nhiên là một bộ phận thiết yếu của môi trường, có quan hệ chặt chẽ với môi trường.</a:t>
            </a:r>
          </a:p>
        </p:txBody>
      </p:sp>
      <p:sp>
        <p:nvSpPr>
          <p:cNvPr id="4" name="Cloud Callout 3"/>
          <p:cNvSpPr/>
          <p:nvPr/>
        </p:nvSpPr>
        <p:spPr>
          <a:xfrm>
            <a:off x="3885063" y="3898900"/>
            <a:ext cx="4421874" cy="2497540"/>
          </a:xfrm>
          <a:prstGeom prst="cloudCallout">
            <a:avLst>
              <a:gd name="adj1" fmla="val -35339"/>
              <a:gd name="adj2" fmla="val 696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t>Tài</a:t>
            </a:r>
            <a:r>
              <a:rPr lang="en-US" sz="2800" dirty="0" smtClean="0"/>
              <a:t> </a:t>
            </a:r>
            <a:r>
              <a:rPr lang="en-US" sz="2800" dirty="0" err="1" smtClean="0"/>
              <a:t>nguyên</a:t>
            </a:r>
            <a:r>
              <a:rPr lang="en-US" sz="2800" dirty="0" smtClean="0"/>
              <a:t> </a:t>
            </a:r>
            <a:r>
              <a:rPr lang="en-US" sz="2800" dirty="0" err="1" smtClean="0"/>
              <a:t>thiên</a:t>
            </a:r>
            <a:r>
              <a:rPr lang="en-US" sz="2800" dirty="0" smtClean="0"/>
              <a:t> </a:t>
            </a:r>
            <a:r>
              <a:rPr lang="en-US" sz="2800" dirty="0" err="1" smtClean="0"/>
              <a:t>nhiên</a:t>
            </a:r>
            <a:r>
              <a:rPr lang="en-US" sz="2800" dirty="0" smtClean="0"/>
              <a:t> </a:t>
            </a:r>
            <a:r>
              <a:rPr lang="en-US" sz="2800" dirty="0" err="1" smtClean="0"/>
              <a:t>là</a:t>
            </a:r>
            <a:r>
              <a:rPr lang="en-US" sz="2800" dirty="0" smtClean="0"/>
              <a:t> </a:t>
            </a:r>
            <a:r>
              <a:rPr lang="en-US" sz="2800" dirty="0" err="1" smtClean="0"/>
              <a:t>gì</a:t>
            </a:r>
            <a:r>
              <a:rPr lang="en-US" sz="2800" dirty="0" smtClean="0"/>
              <a:t>?</a:t>
            </a:r>
            <a:endParaRPr lang="vi-VN" sz="2800" dirty="0"/>
          </a:p>
        </p:txBody>
      </p:sp>
      <p:pic>
        <p:nvPicPr>
          <p:cNvPr id="10" name="Content Placeholder 9"/>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22316" y="4417338"/>
            <a:ext cx="2143125" cy="2143125"/>
          </a:xfrm>
        </p:spPr>
      </p:pic>
    </p:spTree>
    <p:extLst>
      <p:ext uri="{BB962C8B-B14F-4D97-AF65-F5344CB8AC3E}">
        <p14:creationId xmlns:p14="http://schemas.microsoft.com/office/powerpoint/2010/main" val="14696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4" presetClass="exit" presetSubtype="10" fill="hold" grpId="0" nodeType="withEffect">
                                  <p:stCondLst>
                                    <p:cond delay="0"/>
                                  </p:stCondLst>
                                  <p:childTnLst>
                                    <p:animEffect transition="out" filter="randombar(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linds(horizont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1" y="1269034"/>
            <a:ext cx="5284304" cy="4270375"/>
          </a:xfrm>
        </p:spPr>
      </p:pic>
      <p:sp>
        <p:nvSpPr>
          <p:cNvPr id="4" name="Rounded Rectangle 3"/>
          <p:cNvSpPr/>
          <p:nvPr/>
        </p:nvSpPr>
        <p:spPr>
          <a:xfrm>
            <a:off x="3029778" y="365125"/>
            <a:ext cx="6132443" cy="774562"/>
          </a:xfrm>
          <a:prstGeom prst="roundRect">
            <a:avLst/>
          </a:prstGeom>
          <a:solidFill>
            <a:srgbClr val="CC9900"/>
          </a:solidFill>
          <a:ln>
            <a:noFill/>
          </a:ln>
          <a:effectLst>
            <a:outerShdw blurRad="50800" dist="38100" dir="8100000" algn="tr"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I. ĐẶT VẤN ĐỀ</a:t>
            </a:r>
            <a:endParaRPr lang="vi-VN" sz="2400" b="1"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505" y="1269033"/>
            <a:ext cx="5565912" cy="4249905"/>
          </a:xfrm>
          <a:prstGeom prst="rect">
            <a:avLst/>
          </a:prstGeom>
        </p:spPr>
      </p:pic>
      <p:sp>
        <p:nvSpPr>
          <p:cNvPr id="7" name="Rounded Rectangle 6"/>
          <p:cNvSpPr/>
          <p:nvPr/>
        </p:nvSpPr>
        <p:spPr>
          <a:xfrm>
            <a:off x="2710068" y="5648284"/>
            <a:ext cx="6771861" cy="6067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rPr>
              <a:t>Những</a:t>
            </a:r>
            <a:r>
              <a:rPr lang="en-US" sz="2400" b="1" dirty="0" smtClean="0">
                <a:solidFill>
                  <a:schemeClr val="tx1"/>
                </a:solidFill>
              </a:rPr>
              <a:t> </a:t>
            </a:r>
            <a:r>
              <a:rPr lang="en-US" sz="2400" b="1" dirty="0" err="1" smtClean="0">
                <a:solidFill>
                  <a:schemeClr val="tx1"/>
                </a:solidFill>
              </a:rPr>
              <a:t>hình</a:t>
            </a:r>
            <a:r>
              <a:rPr lang="en-US" sz="2400" b="1" dirty="0" smtClean="0">
                <a:solidFill>
                  <a:schemeClr val="tx1"/>
                </a:solidFill>
              </a:rPr>
              <a:t> </a:t>
            </a:r>
            <a:r>
              <a:rPr lang="en-US" sz="2400" b="1" dirty="0" err="1" smtClean="0">
                <a:solidFill>
                  <a:schemeClr val="tx1"/>
                </a:solidFill>
              </a:rPr>
              <a:t>ảnh</a:t>
            </a:r>
            <a:r>
              <a:rPr lang="en-US" sz="2400" b="1" dirty="0" smtClean="0">
                <a:solidFill>
                  <a:schemeClr val="tx1"/>
                </a:solidFill>
              </a:rPr>
              <a:t> </a:t>
            </a:r>
            <a:r>
              <a:rPr lang="en-US" sz="2400" b="1" dirty="0" err="1" smtClean="0">
                <a:solidFill>
                  <a:schemeClr val="tx1"/>
                </a:solidFill>
              </a:rPr>
              <a:t>này</a:t>
            </a:r>
            <a:r>
              <a:rPr lang="en-US" sz="2400" b="1" dirty="0" smtClean="0">
                <a:solidFill>
                  <a:schemeClr val="tx1"/>
                </a:solidFill>
              </a:rPr>
              <a:t> </a:t>
            </a:r>
            <a:r>
              <a:rPr lang="en-US" sz="2400" b="1" dirty="0" err="1" smtClean="0">
                <a:solidFill>
                  <a:schemeClr val="tx1"/>
                </a:solidFill>
              </a:rPr>
              <a:t>nói</a:t>
            </a:r>
            <a:r>
              <a:rPr lang="en-US" sz="2400" b="1" dirty="0" smtClean="0">
                <a:solidFill>
                  <a:schemeClr val="tx1"/>
                </a:solidFill>
              </a:rPr>
              <a:t> </a:t>
            </a:r>
            <a:r>
              <a:rPr lang="en-US" sz="2400" b="1" dirty="0" err="1" smtClean="0">
                <a:solidFill>
                  <a:schemeClr val="tx1"/>
                </a:solidFill>
              </a:rPr>
              <a:t>về</a:t>
            </a:r>
            <a:r>
              <a:rPr lang="en-US" sz="2400" b="1" dirty="0" smtClean="0">
                <a:solidFill>
                  <a:schemeClr val="tx1"/>
                </a:solidFill>
              </a:rPr>
              <a:t> </a:t>
            </a:r>
            <a:r>
              <a:rPr lang="en-US" sz="2400" b="1" dirty="0" err="1" smtClean="0">
                <a:solidFill>
                  <a:schemeClr val="tx1"/>
                </a:solidFill>
              </a:rPr>
              <a:t>điều</a:t>
            </a:r>
            <a:r>
              <a:rPr lang="en-US" sz="2400" b="1" dirty="0" smtClean="0">
                <a:solidFill>
                  <a:schemeClr val="tx1"/>
                </a:solidFill>
              </a:rPr>
              <a:t> </a:t>
            </a:r>
            <a:r>
              <a:rPr lang="en-US" sz="2400" b="1" dirty="0" err="1" smtClean="0">
                <a:solidFill>
                  <a:schemeClr val="tx1"/>
                </a:solidFill>
              </a:rPr>
              <a:t>gì</a:t>
            </a:r>
            <a:r>
              <a:rPr lang="en-US" sz="2400" b="1" dirty="0" smtClean="0">
                <a:solidFill>
                  <a:schemeClr val="tx1"/>
                </a:solidFill>
              </a:rPr>
              <a:t>?</a:t>
            </a:r>
            <a:endParaRPr lang="vi-VN" sz="2400" b="1" dirty="0">
              <a:solidFill>
                <a:schemeClr val="tx1"/>
              </a:solidFill>
            </a:endParaRPr>
          </a:p>
        </p:txBody>
      </p:sp>
    </p:spTree>
    <p:extLst>
      <p:ext uri="{BB962C8B-B14F-4D97-AF65-F5344CB8AC3E}">
        <p14:creationId xmlns:p14="http://schemas.microsoft.com/office/powerpoint/2010/main" val="29688311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sp>
        <p:nvSpPr>
          <p:cNvPr id="7" name="Rounded Rectangle 6"/>
          <p:cNvSpPr/>
          <p:nvPr/>
        </p:nvSpPr>
        <p:spPr>
          <a:xfrm>
            <a:off x="3384619" y="254119"/>
            <a:ext cx="6132443" cy="458571"/>
          </a:xfrm>
          <a:prstGeom prst="roundRect">
            <a:avLst/>
          </a:prstGeom>
          <a:solidFill>
            <a:srgbClr val="CC9900"/>
          </a:solidFill>
          <a:ln>
            <a:noFill/>
          </a:ln>
          <a:effectLst>
            <a:outerShdw blurRad="50800" dist="38100" dir="8100000" algn="tr"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rPr>
              <a:t>Bài</a:t>
            </a:r>
            <a:r>
              <a:rPr lang="en-US" sz="2400" b="1" dirty="0" smtClean="0">
                <a:solidFill>
                  <a:srgbClr val="FF0000"/>
                </a:solidFill>
              </a:rPr>
              <a:t> </a:t>
            </a:r>
            <a:r>
              <a:rPr lang="en-US" sz="2400" b="1" dirty="0" err="1" smtClean="0">
                <a:solidFill>
                  <a:srgbClr val="FF0000"/>
                </a:solidFill>
              </a:rPr>
              <a:t>tập</a:t>
            </a:r>
            <a:r>
              <a:rPr lang="en-US" sz="2400" b="1" dirty="0" smtClean="0">
                <a:solidFill>
                  <a:srgbClr val="FF0000"/>
                </a:solidFill>
              </a:rPr>
              <a:t> </a:t>
            </a:r>
            <a:r>
              <a:rPr lang="en-US" sz="2400" b="1" dirty="0" err="1" smtClean="0">
                <a:solidFill>
                  <a:srgbClr val="FF0000"/>
                </a:solidFill>
              </a:rPr>
              <a:t>củng</a:t>
            </a:r>
            <a:r>
              <a:rPr lang="en-US" sz="2400" b="1" dirty="0" smtClean="0">
                <a:solidFill>
                  <a:srgbClr val="FF0000"/>
                </a:solidFill>
              </a:rPr>
              <a:t> </a:t>
            </a:r>
            <a:r>
              <a:rPr lang="en-US" sz="2400" b="1" dirty="0" err="1" smtClean="0">
                <a:solidFill>
                  <a:srgbClr val="FF0000"/>
                </a:solidFill>
              </a:rPr>
              <a:t>cố</a:t>
            </a:r>
            <a:endParaRPr lang="vi-VN" sz="2400" b="1" dirty="0">
              <a:solidFill>
                <a:srgbClr val="FF0000"/>
              </a:solidFill>
            </a:endParaRPr>
          </a:p>
        </p:txBody>
      </p:sp>
      <p:sp>
        <p:nvSpPr>
          <p:cNvPr id="4" name="Rectangle 3"/>
          <p:cNvSpPr/>
          <p:nvPr/>
        </p:nvSpPr>
        <p:spPr>
          <a:xfrm>
            <a:off x="838200" y="1173708"/>
            <a:ext cx="2546419" cy="818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Môi</a:t>
            </a:r>
            <a:r>
              <a:rPr lang="en-US" sz="2400" dirty="0" smtClean="0"/>
              <a:t> </a:t>
            </a:r>
            <a:r>
              <a:rPr lang="en-US" sz="2400" dirty="0" err="1" smtClean="0"/>
              <a:t>trường</a:t>
            </a:r>
            <a:endParaRPr lang="vi-VN" sz="2400" dirty="0"/>
          </a:p>
        </p:txBody>
      </p:sp>
      <p:sp>
        <p:nvSpPr>
          <p:cNvPr id="6" name="Rectangle 5"/>
          <p:cNvSpPr/>
          <p:nvPr/>
        </p:nvSpPr>
        <p:spPr>
          <a:xfrm>
            <a:off x="838199" y="2151706"/>
            <a:ext cx="2546419" cy="818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Nhà</a:t>
            </a:r>
            <a:r>
              <a:rPr lang="en-US" sz="2400" dirty="0" smtClean="0"/>
              <a:t> ở, </a:t>
            </a:r>
            <a:r>
              <a:rPr lang="en-US" sz="2400" dirty="0" err="1" smtClean="0"/>
              <a:t>trường</a:t>
            </a:r>
            <a:r>
              <a:rPr lang="en-US" sz="2400" dirty="0" smtClean="0"/>
              <a:t> </a:t>
            </a:r>
            <a:r>
              <a:rPr lang="en-US" sz="2400" dirty="0" err="1" smtClean="0"/>
              <a:t>học</a:t>
            </a:r>
            <a:endParaRPr lang="vi-VN" sz="2400" dirty="0"/>
          </a:p>
        </p:txBody>
      </p:sp>
      <p:sp>
        <p:nvSpPr>
          <p:cNvPr id="8" name="Rectangle 7"/>
          <p:cNvSpPr/>
          <p:nvPr/>
        </p:nvSpPr>
        <p:spPr>
          <a:xfrm>
            <a:off x="838199" y="3265902"/>
            <a:ext cx="2546419" cy="818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Đồi</a:t>
            </a:r>
            <a:r>
              <a:rPr lang="en-US" sz="2400" dirty="0" smtClean="0"/>
              <a:t> </a:t>
            </a:r>
            <a:r>
              <a:rPr lang="en-US" sz="2400" dirty="0" err="1" smtClean="0"/>
              <a:t>núi</a:t>
            </a:r>
            <a:r>
              <a:rPr lang="en-US" sz="2400" dirty="0" smtClean="0"/>
              <a:t>, </a:t>
            </a:r>
            <a:r>
              <a:rPr lang="en-US" sz="2400" dirty="0" err="1" smtClean="0"/>
              <a:t>ao</a:t>
            </a:r>
            <a:r>
              <a:rPr lang="en-US" sz="2400" dirty="0" smtClean="0"/>
              <a:t> </a:t>
            </a:r>
            <a:r>
              <a:rPr lang="en-US" sz="2400" dirty="0" err="1" smtClean="0"/>
              <a:t>hồ</a:t>
            </a:r>
            <a:endParaRPr lang="vi-VN" sz="2400" dirty="0"/>
          </a:p>
        </p:txBody>
      </p:sp>
      <p:sp>
        <p:nvSpPr>
          <p:cNvPr id="9" name="Rectangle 8"/>
          <p:cNvSpPr/>
          <p:nvPr/>
        </p:nvSpPr>
        <p:spPr>
          <a:xfrm>
            <a:off x="838199" y="4523771"/>
            <a:ext cx="2546419" cy="818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Tài</a:t>
            </a:r>
            <a:r>
              <a:rPr lang="en-US" sz="2400" dirty="0" smtClean="0"/>
              <a:t> </a:t>
            </a:r>
            <a:r>
              <a:rPr lang="en-US" sz="2400" dirty="0" err="1" smtClean="0"/>
              <a:t>nguyên</a:t>
            </a:r>
            <a:r>
              <a:rPr lang="en-US" sz="2400" dirty="0" smtClean="0"/>
              <a:t> </a:t>
            </a:r>
            <a:r>
              <a:rPr lang="en-US" sz="2400" dirty="0" err="1" smtClean="0"/>
              <a:t>thiên</a:t>
            </a:r>
            <a:r>
              <a:rPr lang="en-US" sz="2400" dirty="0" smtClean="0"/>
              <a:t> </a:t>
            </a:r>
            <a:r>
              <a:rPr lang="en-US" sz="2400" dirty="0" err="1" smtClean="0"/>
              <a:t>nhiên</a:t>
            </a:r>
            <a:endParaRPr lang="vi-VN" sz="2400" dirty="0"/>
          </a:p>
        </p:txBody>
      </p:sp>
      <p:sp>
        <p:nvSpPr>
          <p:cNvPr id="10" name="Rectangle 9"/>
          <p:cNvSpPr/>
          <p:nvPr/>
        </p:nvSpPr>
        <p:spPr>
          <a:xfrm>
            <a:off x="838198" y="5692107"/>
            <a:ext cx="2546419" cy="818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Con </a:t>
            </a:r>
            <a:r>
              <a:rPr lang="en-US" sz="2400" dirty="0" err="1" smtClean="0"/>
              <a:t>người</a:t>
            </a:r>
            <a:endParaRPr lang="vi-VN" sz="2400" dirty="0"/>
          </a:p>
        </p:txBody>
      </p:sp>
      <p:sp>
        <p:nvSpPr>
          <p:cNvPr id="5" name="Rectangle 4"/>
          <p:cNvSpPr/>
          <p:nvPr/>
        </p:nvSpPr>
        <p:spPr>
          <a:xfrm>
            <a:off x="6095999" y="3406370"/>
            <a:ext cx="4735773" cy="825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a:t>
            </a:r>
            <a:r>
              <a:rPr lang="en-US" dirty="0" err="1" smtClean="0"/>
              <a:t>hụ</a:t>
            </a:r>
            <a:r>
              <a:rPr lang="en-US" dirty="0" smtClean="0"/>
              <a:t> </a:t>
            </a:r>
            <a:r>
              <a:rPr lang="en-US" dirty="0" err="1" smtClean="0"/>
              <a:t>thuộc</a:t>
            </a:r>
            <a:r>
              <a:rPr lang="en-US" dirty="0" smtClean="0"/>
              <a:t> </a:t>
            </a:r>
            <a:r>
              <a:rPr lang="en-US" dirty="0" err="1" smtClean="0"/>
              <a:t>vào</a:t>
            </a:r>
            <a:r>
              <a:rPr lang="en-US" dirty="0" smtClean="0"/>
              <a:t> </a:t>
            </a:r>
            <a:r>
              <a:rPr lang="en-US" dirty="0" err="1" smtClean="0"/>
              <a:t>môi</a:t>
            </a:r>
            <a:r>
              <a:rPr lang="en-US" dirty="0" smtClean="0"/>
              <a:t> </a:t>
            </a:r>
            <a:r>
              <a:rPr lang="en-US" dirty="0" err="1" smtClean="0"/>
              <a:t>trường</a:t>
            </a:r>
            <a:r>
              <a:rPr lang="en-US" dirty="0" smtClean="0"/>
              <a:t> </a:t>
            </a:r>
            <a:r>
              <a:rPr lang="en-US" dirty="0" err="1" smtClean="0"/>
              <a:t>xung</a:t>
            </a:r>
            <a:r>
              <a:rPr lang="en-US" dirty="0" smtClean="0"/>
              <a:t> </a:t>
            </a:r>
            <a:r>
              <a:rPr lang="en-US" dirty="0" err="1" smtClean="0"/>
              <a:t>quanh</a:t>
            </a:r>
            <a:r>
              <a:rPr lang="en-US" dirty="0" smtClean="0"/>
              <a:t> </a:t>
            </a:r>
            <a:r>
              <a:rPr lang="en-US" dirty="0" err="1" smtClean="0"/>
              <a:t>để</a:t>
            </a:r>
            <a:r>
              <a:rPr lang="en-US" dirty="0" smtClean="0"/>
              <a:t> </a:t>
            </a:r>
            <a:r>
              <a:rPr lang="en-US" dirty="0" err="1" smtClean="0"/>
              <a:t>phát</a:t>
            </a:r>
            <a:r>
              <a:rPr lang="en-US" dirty="0" smtClean="0"/>
              <a:t> </a:t>
            </a:r>
            <a:r>
              <a:rPr lang="en-US" dirty="0" err="1" smtClean="0"/>
              <a:t>triển</a:t>
            </a:r>
            <a:r>
              <a:rPr lang="en-US" dirty="0" smtClean="0"/>
              <a:t>.</a:t>
            </a:r>
            <a:endParaRPr lang="vi-VN" dirty="0"/>
          </a:p>
        </p:txBody>
      </p:sp>
      <p:sp>
        <p:nvSpPr>
          <p:cNvPr id="11" name="Rectangle 10"/>
          <p:cNvSpPr/>
          <p:nvPr/>
        </p:nvSpPr>
        <p:spPr>
          <a:xfrm>
            <a:off x="6096000" y="2218404"/>
            <a:ext cx="4735773" cy="825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Là</a:t>
            </a:r>
            <a:r>
              <a:rPr lang="en-US" dirty="0" smtClean="0"/>
              <a:t> </a:t>
            </a:r>
            <a:r>
              <a:rPr lang="en-US" dirty="0" err="1" smtClean="0"/>
              <a:t>toàn</a:t>
            </a:r>
            <a:r>
              <a:rPr lang="en-US" dirty="0" smtClean="0"/>
              <a:t> </a:t>
            </a:r>
            <a:r>
              <a:rPr lang="en-US" dirty="0" err="1" smtClean="0"/>
              <a:t>bộ</a:t>
            </a:r>
            <a:r>
              <a:rPr lang="en-US" dirty="0" smtClean="0"/>
              <a:t> </a:t>
            </a:r>
            <a:r>
              <a:rPr lang="en-US" dirty="0" err="1" smtClean="0"/>
              <a:t>các</a:t>
            </a:r>
            <a:r>
              <a:rPr lang="en-US" dirty="0" smtClean="0"/>
              <a:t> </a:t>
            </a:r>
            <a:r>
              <a:rPr lang="en-US" dirty="0" err="1" smtClean="0"/>
              <a:t>điều</a:t>
            </a:r>
            <a:r>
              <a:rPr lang="en-US" dirty="0" smtClean="0"/>
              <a:t> </a:t>
            </a:r>
            <a:r>
              <a:rPr lang="en-US" dirty="0" err="1" smtClean="0"/>
              <a:t>kiện</a:t>
            </a:r>
            <a:r>
              <a:rPr lang="en-US" dirty="0" smtClean="0"/>
              <a:t> </a:t>
            </a:r>
            <a:r>
              <a:rPr lang="en-US" dirty="0" err="1" smtClean="0"/>
              <a:t>tự</a:t>
            </a:r>
            <a:r>
              <a:rPr lang="en-US" dirty="0" smtClean="0"/>
              <a:t> </a:t>
            </a:r>
            <a:r>
              <a:rPr lang="en-US" dirty="0" err="1" smtClean="0"/>
              <a:t>nhiên</a:t>
            </a:r>
            <a:r>
              <a:rPr lang="en-US" dirty="0" smtClean="0"/>
              <a:t>, </a:t>
            </a:r>
            <a:r>
              <a:rPr lang="en-US" dirty="0" err="1" smtClean="0"/>
              <a:t>nhân</a:t>
            </a:r>
            <a:r>
              <a:rPr lang="en-US" dirty="0" smtClean="0"/>
              <a:t> </a:t>
            </a:r>
            <a:r>
              <a:rPr lang="en-US" dirty="0" err="1" smtClean="0"/>
              <a:t>tạo</a:t>
            </a:r>
            <a:r>
              <a:rPr lang="en-US" dirty="0" smtClean="0"/>
              <a:t> </a:t>
            </a:r>
            <a:r>
              <a:rPr lang="en-US" dirty="0" err="1" smtClean="0"/>
              <a:t>bao</a:t>
            </a:r>
            <a:r>
              <a:rPr lang="en-US" dirty="0" smtClean="0"/>
              <a:t> </a:t>
            </a:r>
            <a:r>
              <a:rPr lang="en-US" dirty="0" err="1" smtClean="0"/>
              <a:t>quanh</a:t>
            </a:r>
            <a:r>
              <a:rPr lang="en-US" dirty="0" smtClean="0"/>
              <a:t> con </a:t>
            </a:r>
            <a:r>
              <a:rPr lang="en-US" dirty="0" err="1" smtClean="0"/>
              <a:t>người</a:t>
            </a:r>
            <a:r>
              <a:rPr lang="en-US" dirty="0" smtClean="0"/>
              <a:t>.</a:t>
            </a:r>
            <a:endParaRPr lang="vi-VN" dirty="0"/>
          </a:p>
        </p:txBody>
      </p:sp>
      <p:sp>
        <p:nvSpPr>
          <p:cNvPr id="12" name="Rectangle 11"/>
          <p:cNvSpPr/>
          <p:nvPr/>
        </p:nvSpPr>
        <p:spPr>
          <a:xfrm>
            <a:off x="6096000" y="1114055"/>
            <a:ext cx="4735773" cy="825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Là</a:t>
            </a:r>
            <a:r>
              <a:rPr lang="en-US" dirty="0" smtClean="0"/>
              <a:t> </a:t>
            </a:r>
            <a:r>
              <a:rPr lang="en-US" dirty="0" err="1" smtClean="0"/>
              <a:t>môi</a:t>
            </a:r>
            <a:r>
              <a:rPr lang="en-US" dirty="0" smtClean="0"/>
              <a:t> </a:t>
            </a:r>
            <a:r>
              <a:rPr lang="en-US" dirty="0" err="1" smtClean="0"/>
              <a:t>trường</a:t>
            </a:r>
            <a:r>
              <a:rPr lang="en-US" dirty="0" smtClean="0"/>
              <a:t> </a:t>
            </a:r>
            <a:r>
              <a:rPr lang="en-US" dirty="0" err="1" smtClean="0"/>
              <a:t>nhân</a:t>
            </a:r>
            <a:r>
              <a:rPr lang="en-US" dirty="0" smtClean="0"/>
              <a:t> </a:t>
            </a:r>
            <a:r>
              <a:rPr lang="en-US" dirty="0" err="1" smtClean="0"/>
              <a:t>tạo</a:t>
            </a:r>
            <a:r>
              <a:rPr lang="en-US" dirty="0" smtClean="0"/>
              <a:t>.</a:t>
            </a:r>
            <a:endParaRPr lang="vi-VN" dirty="0"/>
          </a:p>
        </p:txBody>
      </p:sp>
      <p:sp>
        <p:nvSpPr>
          <p:cNvPr id="13" name="Rectangle 12"/>
          <p:cNvSpPr/>
          <p:nvPr/>
        </p:nvSpPr>
        <p:spPr>
          <a:xfrm>
            <a:off x="6096000" y="4528097"/>
            <a:ext cx="4735773" cy="825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Là</a:t>
            </a:r>
            <a:r>
              <a:rPr lang="en-US" dirty="0" smtClean="0"/>
              <a:t> </a:t>
            </a:r>
            <a:r>
              <a:rPr lang="en-US" dirty="0" err="1" smtClean="0"/>
              <a:t>môi</a:t>
            </a:r>
            <a:r>
              <a:rPr lang="en-US" dirty="0" smtClean="0"/>
              <a:t> </a:t>
            </a:r>
            <a:r>
              <a:rPr lang="en-US" dirty="0" err="1" smtClean="0"/>
              <a:t>trường</a:t>
            </a:r>
            <a:r>
              <a:rPr lang="en-US" dirty="0" smtClean="0"/>
              <a:t> </a:t>
            </a:r>
            <a:r>
              <a:rPr lang="en-US" dirty="0" err="1" smtClean="0"/>
              <a:t>tự</a:t>
            </a:r>
            <a:r>
              <a:rPr lang="en-US" dirty="0" smtClean="0"/>
              <a:t> </a:t>
            </a:r>
            <a:r>
              <a:rPr lang="en-US" dirty="0" err="1" smtClean="0"/>
              <a:t>nhiên</a:t>
            </a:r>
            <a:r>
              <a:rPr lang="en-US" dirty="0" smtClean="0"/>
              <a:t>.</a:t>
            </a:r>
            <a:endParaRPr lang="vi-VN" dirty="0"/>
          </a:p>
        </p:txBody>
      </p:sp>
      <p:sp>
        <p:nvSpPr>
          <p:cNvPr id="14" name="Rectangle 13"/>
          <p:cNvSpPr/>
          <p:nvPr/>
        </p:nvSpPr>
        <p:spPr>
          <a:xfrm>
            <a:off x="6096000" y="5685696"/>
            <a:ext cx="4735773" cy="825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Là</a:t>
            </a:r>
            <a:r>
              <a:rPr lang="en-US" dirty="0" smtClean="0"/>
              <a:t> </a:t>
            </a:r>
            <a:r>
              <a:rPr lang="en-US" dirty="0" err="1" smtClean="0"/>
              <a:t>của</a:t>
            </a:r>
            <a:r>
              <a:rPr lang="en-US" dirty="0" smtClean="0"/>
              <a:t> </a:t>
            </a:r>
            <a:r>
              <a:rPr lang="en-US" dirty="0" err="1" smtClean="0"/>
              <a:t>cải</a:t>
            </a:r>
            <a:r>
              <a:rPr lang="en-US" dirty="0" smtClean="0"/>
              <a:t> </a:t>
            </a:r>
            <a:r>
              <a:rPr lang="en-US" dirty="0" err="1" smtClean="0"/>
              <a:t>có</a:t>
            </a:r>
            <a:r>
              <a:rPr lang="en-US" dirty="0" smtClean="0"/>
              <a:t> </a:t>
            </a:r>
            <a:r>
              <a:rPr lang="en-US" dirty="0" err="1" smtClean="0"/>
              <a:t>sẵn</a:t>
            </a:r>
            <a:r>
              <a:rPr lang="en-US" dirty="0" smtClean="0"/>
              <a:t> </a:t>
            </a:r>
            <a:r>
              <a:rPr lang="en-US" dirty="0" err="1" smtClean="0"/>
              <a:t>trong</a:t>
            </a:r>
            <a:r>
              <a:rPr lang="en-US" dirty="0" smtClean="0"/>
              <a:t> </a:t>
            </a:r>
            <a:r>
              <a:rPr lang="en-US" dirty="0" err="1" smtClean="0"/>
              <a:t>tự</a:t>
            </a:r>
            <a:r>
              <a:rPr lang="en-US" dirty="0" smtClean="0"/>
              <a:t> </a:t>
            </a:r>
            <a:r>
              <a:rPr lang="en-US" dirty="0" err="1" smtClean="0"/>
              <a:t>nhiên</a:t>
            </a:r>
            <a:r>
              <a:rPr lang="en-US" dirty="0" smtClean="0"/>
              <a:t> </a:t>
            </a:r>
            <a:r>
              <a:rPr lang="en-US" dirty="0" err="1" smtClean="0"/>
              <a:t>mà</a:t>
            </a:r>
            <a:r>
              <a:rPr lang="en-US" dirty="0" smtClean="0"/>
              <a:t> con </a:t>
            </a:r>
            <a:r>
              <a:rPr lang="en-US" dirty="0" err="1" smtClean="0"/>
              <a:t>người</a:t>
            </a:r>
            <a:r>
              <a:rPr lang="en-US" dirty="0" smtClean="0"/>
              <a:t> </a:t>
            </a:r>
            <a:r>
              <a:rPr lang="en-US" dirty="0" err="1" smtClean="0"/>
              <a:t>có</a:t>
            </a:r>
            <a:r>
              <a:rPr lang="en-US" dirty="0" smtClean="0"/>
              <a:t> </a:t>
            </a:r>
            <a:r>
              <a:rPr lang="en-US" dirty="0" err="1" smtClean="0"/>
              <a:t>thể</a:t>
            </a:r>
            <a:r>
              <a:rPr lang="en-US" dirty="0" smtClean="0"/>
              <a:t> </a:t>
            </a:r>
            <a:r>
              <a:rPr lang="en-US" dirty="0" err="1" smtClean="0"/>
              <a:t>khai</a:t>
            </a:r>
            <a:r>
              <a:rPr lang="en-US" dirty="0" smtClean="0"/>
              <a:t> </a:t>
            </a:r>
            <a:r>
              <a:rPr lang="en-US" dirty="0" err="1" smtClean="0"/>
              <a:t>thác</a:t>
            </a:r>
            <a:r>
              <a:rPr lang="en-US" dirty="0" smtClean="0"/>
              <a:t>.</a:t>
            </a:r>
            <a:endParaRPr lang="vi-VN" dirty="0"/>
          </a:p>
        </p:txBody>
      </p:sp>
      <p:cxnSp>
        <p:nvCxnSpPr>
          <p:cNvPr id="16" name="Straight Arrow Connector 15"/>
          <p:cNvCxnSpPr>
            <a:stCxn id="4" idx="3"/>
            <a:endCxn id="11" idx="1"/>
          </p:cNvCxnSpPr>
          <p:nvPr/>
        </p:nvCxnSpPr>
        <p:spPr>
          <a:xfrm>
            <a:off x="3384619" y="1583141"/>
            <a:ext cx="2711381" cy="1047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3"/>
            <a:endCxn id="12" idx="1"/>
          </p:cNvCxnSpPr>
          <p:nvPr/>
        </p:nvCxnSpPr>
        <p:spPr>
          <a:xfrm flipV="1">
            <a:off x="3384618" y="1526693"/>
            <a:ext cx="2711382" cy="10344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3"/>
            <a:endCxn id="13" idx="1"/>
          </p:cNvCxnSpPr>
          <p:nvPr/>
        </p:nvCxnSpPr>
        <p:spPr>
          <a:xfrm>
            <a:off x="3384618" y="3675335"/>
            <a:ext cx="2711382" cy="1265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3"/>
            <a:endCxn id="14" idx="1"/>
          </p:cNvCxnSpPr>
          <p:nvPr/>
        </p:nvCxnSpPr>
        <p:spPr>
          <a:xfrm>
            <a:off x="3384618" y="4933204"/>
            <a:ext cx="2711382" cy="11651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3"/>
            <a:endCxn id="5" idx="1"/>
          </p:cNvCxnSpPr>
          <p:nvPr/>
        </p:nvCxnSpPr>
        <p:spPr>
          <a:xfrm flipV="1">
            <a:off x="3384617" y="3819008"/>
            <a:ext cx="2711382" cy="22825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7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pPr>
              <a:buFontTx/>
              <a:buChar char="-"/>
            </a:pPr>
            <a:r>
              <a:rPr lang="en-US" dirty="0" err="1" smtClean="0"/>
              <a:t>Tìm</a:t>
            </a:r>
            <a:r>
              <a:rPr lang="en-US" dirty="0" smtClean="0"/>
              <a:t> 1 </a:t>
            </a:r>
            <a:r>
              <a:rPr lang="en-US" dirty="0" err="1" smtClean="0"/>
              <a:t>số</a:t>
            </a:r>
            <a:r>
              <a:rPr lang="en-US" dirty="0" smtClean="0"/>
              <a:t> </a:t>
            </a:r>
            <a:r>
              <a:rPr lang="en-US" dirty="0" err="1" smtClean="0"/>
              <a:t>ví</a:t>
            </a:r>
            <a:r>
              <a:rPr lang="en-US" dirty="0" smtClean="0"/>
              <a:t> </a:t>
            </a:r>
            <a:r>
              <a:rPr lang="en-US" dirty="0" err="1" smtClean="0"/>
              <a:t>dụ</a:t>
            </a:r>
            <a:r>
              <a:rPr lang="en-US" dirty="0" smtClean="0"/>
              <a:t> </a:t>
            </a:r>
            <a:r>
              <a:rPr lang="en-US" dirty="0" err="1" smtClean="0"/>
              <a:t>về</a:t>
            </a:r>
            <a:r>
              <a:rPr lang="en-US" dirty="0" smtClean="0"/>
              <a:t> </a:t>
            </a:r>
            <a:r>
              <a:rPr lang="en-US" dirty="0" err="1" smtClean="0"/>
              <a:t>tình</a:t>
            </a:r>
            <a:r>
              <a:rPr lang="en-US" dirty="0" smtClean="0"/>
              <a:t> </a:t>
            </a:r>
            <a:r>
              <a:rPr lang="en-US" dirty="0" err="1" smtClean="0"/>
              <a:t>trạng</a:t>
            </a:r>
            <a:r>
              <a:rPr lang="en-US" dirty="0" smtClean="0"/>
              <a:t> ô </a:t>
            </a:r>
            <a:r>
              <a:rPr lang="en-US" dirty="0" err="1" smtClean="0"/>
              <a:t>nhiễm</a:t>
            </a:r>
            <a:r>
              <a:rPr lang="en-US" dirty="0" smtClean="0"/>
              <a:t> </a:t>
            </a:r>
            <a:r>
              <a:rPr lang="en-US" dirty="0" err="1" smtClean="0"/>
              <a:t>môi</a:t>
            </a:r>
            <a:r>
              <a:rPr lang="en-US" dirty="0" smtClean="0"/>
              <a:t> </a:t>
            </a:r>
            <a:r>
              <a:rPr lang="en-US" dirty="0" err="1" smtClean="0"/>
              <a:t>trường</a:t>
            </a:r>
            <a:r>
              <a:rPr lang="en-US" dirty="0" smtClean="0"/>
              <a:t> </a:t>
            </a:r>
            <a:r>
              <a:rPr lang="en-US" dirty="0" err="1" smtClean="0"/>
              <a:t>hiện</a:t>
            </a:r>
            <a:r>
              <a:rPr lang="en-US" dirty="0" smtClean="0"/>
              <a:t> nay </a:t>
            </a:r>
            <a:r>
              <a:rPr lang="en-US" dirty="0" err="1" smtClean="0"/>
              <a:t>và</a:t>
            </a:r>
            <a:r>
              <a:rPr lang="en-US" dirty="0" smtClean="0"/>
              <a:t> </a:t>
            </a:r>
            <a:r>
              <a:rPr lang="en-US" dirty="0" err="1" smtClean="0"/>
              <a:t>biện</a:t>
            </a:r>
            <a:r>
              <a:rPr lang="en-US" dirty="0" smtClean="0"/>
              <a:t> </a:t>
            </a:r>
            <a:r>
              <a:rPr lang="en-US" dirty="0" err="1" smtClean="0"/>
              <a:t>pháp</a:t>
            </a:r>
            <a:r>
              <a:rPr lang="en-US" dirty="0" smtClean="0"/>
              <a:t> </a:t>
            </a:r>
            <a:r>
              <a:rPr lang="en-US" dirty="0" err="1" smtClean="0"/>
              <a:t>giải</a:t>
            </a:r>
            <a:r>
              <a:rPr lang="en-US" dirty="0" smtClean="0"/>
              <a:t> </a:t>
            </a:r>
            <a:r>
              <a:rPr lang="en-US" dirty="0" err="1" smtClean="0"/>
              <a:t>quyết</a:t>
            </a:r>
            <a:r>
              <a:rPr lang="en-US" dirty="0" smtClean="0"/>
              <a:t>.</a:t>
            </a:r>
          </a:p>
          <a:p>
            <a:pPr>
              <a:buFontTx/>
              <a:buChar char="-"/>
            </a:pPr>
            <a:r>
              <a:rPr lang="en-US" dirty="0" err="1" smtClean="0"/>
              <a:t>Tìm</a:t>
            </a:r>
            <a:r>
              <a:rPr lang="en-US" dirty="0" smtClean="0"/>
              <a:t> </a:t>
            </a:r>
            <a:r>
              <a:rPr lang="en-US" dirty="0" err="1" smtClean="0"/>
              <a:t>hiểu</a:t>
            </a:r>
            <a:r>
              <a:rPr lang="en-US" dirty="0" smtClean="0"/>
              <a:t> </a:t>
            </a:r>
            <a:r>
              <a:rPr lang="en-US" dirty="0" err="1" smtClean="0"/>
              <a:t>nội</a:t>
            </a:r>
            <a:r>
              <a:rPr lang="en-US" dirty="0" smtClean="0"/>
              <a:t> dung </a:t>
            </a:r>
            <a:r>
              <a:rPr lang="en-US" dirty="0" err="1" smtClean="0"/>
              <a:t>Luật</a:t>
            </a:r>
            <a:r>
              <a:rPr lang="en-US" dirty="0" smtClean="0"/>
              <a:t> </a:t>
            </a:r>
            <a:r>
              <a:rPr lang="en-US" dirty="0" err="1" smtClean="0"/>
              <a:t>môi</a:t>
            </a:r>
            <a:r>
              <a:rPr lang="en-US" dirty="0" smtClean="0"/>
              <a:t> </a:t>
            </a:r>
            <a:r>
              <a:rPr lang="en-US" dirty="0" err="1" smtClean="0"/>
              <a:t>trường</a:t>
            </a:r>
            <a:r>
              <a:rPr lang="en-US" dirty="0" smtClean="0"/>
              <a:t>.</a:t>
            </a:r>
          </a:p>
          <a:p>
            <a:pPr>
              <a:buFontTx/>
              <a:buChar char="-"/>
            </a:pPr>
            <a:r>
              <a:rPr lang="en-US" dirty="0" err="1" smtClean="0"/>
              <a:t>Chuẩn</a:t>
            </a:r>
            <a:r>
              <a:rPr lang="en-US" dirty="0" smtClean="0"/>
              <a:t> </a:t>
            </a:r>
            <a:r>
              <a:rPr lang="en-US" dirty="0" err="1" smtClean="0"/>
              <a:t>bị</a:t>
            </a:r>
            <a:r>
              <a:rPr lang="en-US" dirty="0" smtClean="0"/>
              <a:t> </a:t>
            </a:r>
            <a:r>
              <a:rPr lang="en-US" dirty="0" err="1" smtClean="0"/>
              <a:t>phần</a:t>
            </a:r>
            <a:r>
              <a:rPr lang="en-US" dirty="0" smtClean="0"/>
              <a:t> </a:t>
            </a:r>
            <a:r>
              <a:rPr lang="en-US" dirty="0" err="1" smtClean="0"/>
              <a:t>c,d</a:t>
            </a:r>
            <a:r>
              <a:rPr lang="en-US" dirty="0" smtClean="0"/>
              <a:t> </a:t>
            </a:r>
            <a:r>
              <a:rPr lang="en-US" dirty="0" err="1" smtClean="0"/>
              <a:t>mục</a:t>
            </a:r>
            <a:r>
              <a:rPr lang="en-US" dirty="0" smtClean="0"/>
              <a:t> II.</a:t>
            </a:r>
            <a:endParaRPr lang="vi-VN" dirty="0"/>
          </a:p>
        </p:txBody>
      </p:sp>
      <p:sp>
        <p:nvSpPr>
          <p:cNvPr id="7" name="Rounded Rectangle 6"/>
          <p:cNvSpPr/>
          <p:nvPr/>
        </p:nvSpPr>
        <p:spPr>
          <a:xfrm>
            <a:off x="3384619" y="68371"/>
            <a:ext cx="6132443" cy="458571"/>
          </a:xfrm>
          <a:prstGeom prst="roundRect">
            <a:avLst/>
          </a:prstGeom>
          <a:solidFill>
            <a:srgbClr val="CC9900"/>
          </a:solidFill>
          <a:ln>
            <a:noFill/>
          </a:ln>
          <a:effectLst>
            <a:outerShdw blurRad="50800" dist="38100" dir="8100000" algn="tr"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rPr>
              <a:t>Dặn</a:t>
            </a:r>
            <a:r>
              <a:rPr lang="en-US" sz="2400" b="1" dirty="0" smtClean="0">
                <a:solidFill>
                  <a:srgbClr val="FF0000"/>
                </a:solidFill>
              </a:rPr>
              <a:t> </a:t>
            </a:r>
            <a:r>
              <a:rPr lang="en-US" sz="2400" b="1" dirty="0" err="1" smtClean="0">
                <a:solidFill>
                  <a:srgbClr val="FF0000"/>
                </a:solidFill>
              </a:rPr>
              <a:t>dò</a:t>
            </a:r>
            <a:endParaRPr lang="vi-VN" sz="2400" b="1" dirty="0">
              <a:solidFill>
                <a:srgbClr val="FF0000"/>
              </a:solidFill>
            </a:endParaRPr>
          </a:p>
        </p:txBody>
      </p:sp>
    </p:spTree>
    <p:extLst>
      <p:ext uri="{BB962C8B-B14F-4D97-AF65-F5344CB8AC3E}">
        <p14:creationId xmlns:p14="http://schemas.microsoft.com/office/powerpoint/2010/main" val="3614690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sp>
        <p:nvSpPr>
          <p:cNvPr id="4" name="Rounded Rectangle 3"/>
          <p:cNvSpPr/>
          <p:nvPr/>
        </p:nvSpPr>
        <p:spPr>
          <a:xfrm>
            <a:off x="3029778" y="365125"/>
            <a:ext cx="6132443" cy="774562"/>
          </a:xfrm>
          <a:prstGeom prst="roundRect">
            <a:avLst/>
          </a:prstGeom>
          <a:solidFill>
            <a:srgbClr val="CC9900"/>
          </a:solidFill>
          <a:ln>
            <a:noFill/>
          </a:ln>
          <a:effectLst>
            <a:outerShdw blurRad="50800" dist="38100" dir="8100000" algn="tr"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I. ĐẶT VẤN ĐỀ</a:t>
            </a:r>
            <a:endParaRPr lang="vi-VN" sz="2400" b="1" dirty="0">
              <a:solidFill>
                <a:srgbClr val="FF0000"/>
              </a:solidFill>
            </a:endParaRPr>
          </a:p>
        </p:txBody>
      </p:sp>
      <p:sp>
        <p:nvSpPr>
          <p:cNvPr id="29" name="Line 8"/>
          <p:cNvSpPr>
            <a:spLocks noChangeShapeType="1"/>
          </p:cNvSpPr>
          <p:nvPr/>
        </p:nvSpPr>
        <p:spPr bwMode="auto">
          <a:xfrm>
            <a:off x="1638445" y="4958853"/>
            <a:ext cx="22018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30" name="Rectangle 9"/>
          <p:cNvSpPr>
            <a:spLocks noChangeArrowheads="1"/>
          </p:cNvSpPr>
          <p:nvPr/>
        </p:nvSpPr>
        <p:spPr bwMode="auto">
          <a:xfrm>
            <a:off x="1867045" y="3288803"/>
            <a:ext cx="682625" cy="16700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 name="Rectangle 10"/>
          <p:cNvSpPr>
            <a:spLocks noChangeArrowheads="1"/>
          </p:cNvSpPr>
          <p:nvPr/>
        </p:nvSpPr>
        <p:spPr bwMode="auto">
          <a:xfrm>
            <a:off x="2929082" y="3973016"/>
            <a:ext cx="682625" cy="985837"/>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2" name="Line 11"/>
          <p:cNvSpPr>
            <a:spLocks noChangeShapeType="1"/>
          </p:cNvSpPr>
          <p:nvPr/>
        </p:nvSpPr>
        <p:spPr bwMode="auto">
          <a:xfrm>
            <a:off x="4749945" y="4958853"/>
            <a:ext cx="22018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33" name="Rectangle 12"/>
          <p:cNvSpPr>
            <a:spLocks noChangeArrowheads="1"/>
          </p:cNvSpPr>
          <p:nvPr/>
        </p:nvSpPr>
        <p:spPr bwMode="auto">
          <a:xfrm>
            <a:off x="4978545" y="3288803"/>
            <a:ext cx="682625" cy="1670050"/>
          </a:xfrm>
          <a:prstGeom prst="rect">
            <a:avLst/>
          </a:prstGeom>
          <a:solidFill>
            <a:srgbClr val="00B4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vi-VN" sz="2400">
              <a:latin typeface="Times New Roman" panose="02020603050405020304" pitchFamily="18" charset="0"/>
            </a:endParaRPr>
          </a:p>
        </p:txBody>
      </p:sp>
      <p:sp>
        <p:nvSpPr>
          <p:cNvPr id="34" name="Rectangle 13"/>
          <p:cNvSpPr>
            <a:spLocks noChangeArrowheads="1"/>
          </p:cNvSpPr>
          <p:nvPr/>
        </p:nvSpPr>
        <p:spPr bwMode="auto">
          <a:xfrm>
            <a:off x="6040582" y="4123828"/>
            <a:ext cx="682625" cy="835025"/>
          </a:xfrm>
          <a:prstGeom prst="rect">
            <a:avLst/>
          </a:prstGeom>
          <a:solidFill>
            <a:srgbClr val="00B4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5" name="Line 14"/>
          <p:cNvSpPr>
            <a:spLocks noChangeShapeType="1"/>
          </p:cNvSpPr>
          <p:nvPr/>
        </p:nvSpPr>
        <p:spPr bwMode="auto">
          <a:xfrm>
            <a:off x="7861445" y="4958853"/>
            <a:ext cx="227647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36" name="Rectangle 15"/>
          <p:cNvSpPr>
            <a:spLocks noChangeArrowheads="1"/>
          </p:cNvSpPr>
          <p:nvPr/>
        </p:nvSpPr>
        <p:spPr bwMode="auto">
          <a:xfrm>
            <a:off x="8088457" y="4808041"/>
            <a:ext cx="682625" cy="150812"/>
          </a:xfrm>
          <a:prstGeom prst="rect">
            <a:avLst/>
          </a:prstGeom>
          <a:solidFill>
            <a:srgbClr val="CC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7" name="Rectangle 16"/>
          <p:cNvSpPr>
            <a:spLocks noChangeArrowheads="1"/>
          </p:cNvSpPr>
          <p:nvPr/>
        </p:nvSpPr>
        <p:spPr bwMode="auto">
          <a:xfrm>
            <a:off x="9302895" y="3290391"/>
            <a:ext cx="682625" cy="1670050"/>
          </a:xfrm>
          <a:prstGeom prst="rect">
            <a:avLst/>
          </a:prstGeom>
          <a:solidFill>
            <a:srgbClr val="CC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8" name="Text Box 17"/>
          <p:cNvSpPr txBox="1">
            <a:spLocks noChangeArrowheads="1"/>
          </p:cNvSpPr>
          <p:nvPr/>
        </p:nvSpPr>
        <p:spPr bwMode="auto">
          <a:xfrm>
            <a:off x="1316182" y="2225178"/>
            <a:ext cx="3205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400" dirty="0" err="1">
                <a:latin typeface="Times New Roman" panose="02020603050405020304" pitchFamily="18" charset="0"/>
              </a:rPr>
              <a:t>Diện</a:t>
            </a:r>
            <a:r>
              <a:rPr lang="en-US" altLang="vi-VN" sz="2400" dirty="0">
                <a:latin typeface="Times New Roman" panose="02020603050405020304" pitchFamily="18" charset="0"/>
              </a:rPr>
              <a:t> </a:t>
            </a:r>
            <a:r>
              <a:rPr lang="en-US" altLang="vi-VN" sz="2400" dirty="0" err="1">
                <a:latin typeface="Times New Roman" panose="02020603050405020304" pitchFamily="18" charset="0"/>
              </a:rPr>
              <a:t>tích</a:t>
            </a:r>
            <a:r>
              <a:rPr lang="en-US" altLang="vi-VN" sz="2400" dirty="0">
                <a:latin typeface="Times New Roman" panose="02020603050405020304" pitchFamily="18" charset="0"/>
              </a:rPr>
              <a:t> </a:t>
            </a:r>
            <a:r>
              <a:rPr lang="en-US" altLang="vi-VN" sz="2400" dirty="0" err="1">
                <a:latin typeface="Times New Roman" panose="02020603050405020304" pitchFamily="18" charset="0"/>
              </a:rPr>
              <a:t>rừng</a:t>
            </a:r>
            <a:r>
              <a:rPr lang="en-US" altLang="vi-VN" sz="2400" dirty="0">
                <a:latin typeface="Times New Roman" panose="02020603050405020304" pitchFamily="18" charset="0"/>
              </a:rPr>
              <a:t> </a:t>
            </a:r>
            <a:r>
              <a:rPr lang="en-US" altLang="vi-VN" sz="2400" dirty="0" err="1">
                <a:latin typeface="Times New Roman" panose="02020603050405020304" pitchFamily="18" charset="0"/>
              </a:rPr>
              <a:t>tự</a:t>
            </a:r>
            <a:r>
              <a:rPr lang="en-US" altLang="vi-VN" sz="2400" dirty="0">
                <a:latin typeface="Times New Roman" panose="02020603050405020304" pitchFamily="18" charset="0"/>
              </a:rPr>
              <a:t> </a:t>
            </a:r>
            <a:r>
              <a:rPr lang="en-US" altLang="vi-VN" sz="2400" dirty="0" err="1">
                <a:latin typeface="Times New Roman" panose="02020603050405020304" pitchFamily="18" charset="0"/>
              </a:rPr>
              <a:t>nhiên</a:t>
            </a:r>
            <a:endParaRPr lang="en-US" altLang="vi-VN" sz="2400" dirty="0">
              <a:latin typeface="Times New Roman" panose="02020603050405020304" pitchFamily="18" charset="0"/>
            </a:endParaRPr>
          </a:p>
        </p:txBody>
      </p:sp>
      <p:sp>
        <p:nvSpPr>
          <p:cNvPr id="39" name="Text Box 19"/>
          <p:cNvSpPr txBox="1">
            <a:spLocks noChangeArrowheads="1"/>
          </p:cNvSpPr>
          <p:nvPr/>
        </p:nvSpPr>
        <p:spPr bwMode="auto">
          <a:xfrm>
            <a:off x="4673745" y="2225178"/>
            <a:ext cx="296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400">
                <a:latin typeface="Times New Roman" panose="02020603050405020304" pitchFamily="18" charset="0"/>
              </a:rPr>
              <a:t>Độ che phủ của rừng</a:t>
            </a:r>
          </a:p>
        </p:txBody>
      </p:sp>
      <p:sp>
        <p:nvSpPr>
          <p:cNvPr id="40" name="Text Box 21"/>
          <p:cNvSpPr txBox="1">
            <a:spLocks noChangeArrowheads="1"/>
          </p:cNvSpPr>
          <p:nvPr/>
        </p:nvSpPr>
        <p:spPr bwMode="auto">
          <a:xfrm>
            <a:off x="7937645" y="2225178"/>
            <a:ext cx="2522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400">
                <a:latin typeface="Times New Roman" panose="02020603050405020304" pitchFamily="18" charset="0"/>
              </a:rPr>
              <a:t>Diện tích đồi trọc</a:t>
            </a:r>
          </a:p>
        </p:txBody>
      </p:sp>
      <p:sp>
        <p:nvSpPr>
          <p:cNvPr id="41" name="Text Box 22"/>
          <p:cNvSpPr txBox="1">
            <a:spLocks noChangeArrowheads="1"/>
          </p:cNvSpPr>
          <p:nvPr/>
        </p:nvSpPr>
        <p:spPr bwMode="auto">
          <a:xfrm>
            <a:off x="1316182" y="2758578"/>
            <a:ext cx="1973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400" dirty="0">
                <a:latin typeface="Times New Roman" panose="02020603050405020304" pitchFamily="18" charset="0"/>
              </a:rPr>
              <a:t>14.350.000 ha</a:t>
            </a:r>
          </a:p>
        </p:txBody>
      </p:sp>
      <p:sp>
        <p:nvSpPr>
          <p:cNvPr id="42" name="Text Box 24"/>
          <p:cNvSpPr txBox="1">
            <a:spLocks noChangeArrowheads="1"/>
          </p:cNvSpPr>
          <p:nvPr/>
        </p:nvSpPr>
        <p:spPr bwMode="auto">
          <a:xfrm>
            <a:off x="2700482" y="3441203"/>
            <a:ext cx="1820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400">
                <a:latin typeface="Times New Roman" panose="02020603050405020304" pitchFamily="18" charset="0"/>
              </a:rPr>
              <a:t>8.253.000 ha</a:t>
            </a:r>
          </a:p>
        </p:txBody>
      </p:sp>
      <p:sp>
        <p:nvSpPr>
          <p:cNvPr id="43" name="Text Box 26"/>
          <p:cNvSpPr txBox="1">
            <a:spLocks noChangeArrowheads="1"/>
          </p:cNvSpPr>
          <p:nvPr/>
        </p:nvSpPr>
        <p:spPr bwMode="auto">
          <a:xfrm>
            <a:off x="6040582" y="3593603"/>
            <a:ext cx="75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400">
                <a:latin typeface="Times New Roman" panose="02020603050405020304" pitchFamily="18" charset="0"/>
              </a:rPr>
              <a:t>28%</a:t>
            </a:r>
          </a:p>
        </p:txBody>
      </p:sp>
      <p:sp>
        <p:nvSpPr>
          <p:cNvPr id="44" name="Text Box 27"/>
          <p:cNvSpPr txBox="1">
            <a:spLocks noChangeArrowheads="1"/>
          </p:cNvSpPr>
          <p:nvPr/>
        </p:nvSpPr>
        <p:spPr bwMode="auto">
          <a:xfrm>
            <a:off x="7178820" y="4200028"/>
            <a:ext cx="220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400">
                <a:latin typeface="Times New Roman" panose="02020603050405020304" pitchFamily="18" charset="0"/>
              </a:rPr>
              <a:t>Không đáng kể</a:t>
            </a:r>
          </a:p>
        </p:txBody>
      </p:sp>
      <p:sp>
        <p:nvSpPr>
          <p:cNvPr id="45" name="Text Box 28"/>
          <p:cNvSpPr txBox="1">
            <a:spLocks noChangeArrowheads="1"/>
          </p:cNvSpPr>
          <p:nvPr/>
        </p:nvSpPr>
        <p:spPr bwMode="auto">
          <a:xfrm>
            <a:off x="8486920" y="2758578"/>
            <a:ext cx="1973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400">
                <a:latin typeface="Times New Roman" panose="02020603050405020304" pitchFamily="18" charset="0"/>
              </a:rPr>
              <a:t>13.000.000 ha</a:t>
            </a:r>
          </a:p>
        </p:txBody>
      </p:sp>
      <p:sp>
        <p:nvSpPr>
          <p:cNvPr id="46" name="Text Box 29"/>
          <p:cNvSpPr txBox="1">
            <a:spLocks noChangeArrowheads="1"/>
          </p:cNvSpPr>
          <p:nvPr/>
        </p:nvSpPr>
        <p:spPr bwMode="auto">
          <a:xfrm>
            <a:off x="1789257" y="5035053"/>
            <a:ext cx="835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400" dirty="0">
                <a:latin typeface="Times New Roman" panose="02020603050405020304" pitchFamily="18" charset="0"/>
              </a:rPr>
              <a:t>1943</a:t>
            </a:r>
          </a:p>
        </p:txBody>
      </p:sp>
      <p:sp>
        <p:nvSpPr>
          <p:cNvPr id="47" name="Text Box 30"/>
          <p:cNvSpPr txBox="1">
            <a:spLocks noChangeArrowheads="1"/>
          </p:cNvSpPr>
          <p:nvPr/>
        </p:nvSpPr>
        <p:spPr bwMode="auto">
          <a:xfrm>
            <a:off x="4902345" y="5035053"/>
            <a:ext cx="835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400">
                <a:latin typeface="Times New Roman" panose="02020603050405020304" pitchFamily="18" charset="0"/>
              </a:rPr>
              <a:t>1943</a:t>
            </a:r>
          </a:p>
        </p:txBody>
      </p:sp>
      <p:sp>
        <p:nvSpPr>
          <p:cNvPr id="48" name="Text Box 31"/>
          <p:cNvSpPr txBox="1">
            <a:spLocks noChangeArrowheads="1"/>
          </p:cNvSpPr>
          <p:nvPr/>
        </p:nvSpPr>
        <p:spPr bwMode="auto">
          <a:xfrm>
            <a:off x="8013845" y="5035053"/>
            <a:ext cx="835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400">
                <a:latin typeface="Times New Roman" panose="02020603050405020304" pitchFamily="18" charset="0"/>
              </a:rPr>
              <a:t>1943</a:t>
            </a:r>
          </a:p>
        </p:txBody>
      </p:sp>
      <p:sp>
        <p:nvSpPr>
          <p:cNvPr id="49" name="Text Box 32"/>
          <p:cNvSpPr txBox="1">
            <a:spLocks noChangeArrowheads="1"/>
          </p:cNvSpPr>
          <p:nvPr/>
        </p:nvSpPr>
        <p:spPr bwMode="auto">
          <a:xfrm>
            <a:off x="2852882" y="5035053"/>
            <a:ext cx="833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400">
                <a:latin typeface="Times New Roman" panose="02020603050405020304" pitchFamily="18" charset="0"/>
              </a:rPr>
              <a:t>1995</a:t>
            </a:r>
          </a:p>
        </p:txBody>
      </p:sp>
      <p:sp>
        <p:nvSpPr>
          <p:cNvPr id="50" name="Text Box 33"/>
          <p:cNvSpPr txBox="1">
            <a:spLocks noChangeArrowheads="1"/>
          </p:cNvSpPr>
          <p:nvPr/>
        </p:nvSpPr>
        <p:spPr bwMode="auto">
          <a:xfrm>
            <a:off x="6040582" y="5035053"/>
            <a:ext cx="833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400">
                <a:latin typeface="Times New Roman" panose="02020603050405020304" pitchFamily="18" charset="0"/>
              </a:rPr>
              <a:t>1995</a:t>
            </a:r>
          </a:p>
        </p:txBody>
      </p:sp>
      <p:sp>
        <p:nvSpPr>
          <p:cNvPr id="51" name="Text Box 34"/>
          <p:cNvSpPr txBox="1">
            <a:spLocks noChangeArrowheads="1"/>
          </p:cNvSpPr>
          <p:nvPr/>
        </p:nvSpPr>
        <p:spPr bwMode="auto">
          <a:xfrm>
            <a:off x="9302895" y="5035053"/>
            <a:ext cx="833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400">
                <a:latin typeface="Times New Roman" panose="02020603050405020304" pitchFamily="18" charset="0"/>
              </a:rPr>
              <a:t>1995</a:t>
            </a:r>
          </a:p>
        </p:txBody>
      </p:sp>
      <p:sp>
        <p:nvSpPr>
          <p:cNvPr id="52" name="Text Box 35"/>
          <p:cNvSpPr txBox="1">
            <a:spLocks noChangeArrowheads="1"/>
          </p:cNvSpPr>
          <p:nvPr/>
        </p:nvSpPr>
        <p:spPr bwMode="auto">
          <a:xfrm>
            <a:off x="2168670" y="5412878"/>
            <a:ext cx="76660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800" b="1">
                <a:latin typeface="Times New Roman" panose="02020603050405020304" pitchFamily="18" charset="0"/>
              </a:rPr>
              <a:t>Mức độ rừng bị tàn phá từ năm 1943 đến 1995</a:t>
            </a:r>
          </a:p>
        </p:txBody>
      </p:sp>
      <p:sp>
        <p:nvSpPr>
          <p:cNvPr id="53" name="Text Box 59"/>
          <p:cNvSpPr txBox="1">
            <a:spLocks noChangeArrowheads="1"/>
          </p:cNvSpPr>
          <p:nvPr/>
        </p:nvSpPr>
        <p:spPr bwMode="auto">
          <a:xfrm>
            <a:off x="1224315" y="6107768"/>
            <a:ext cx="10129485" cy="523220"/>
          </a:xfrm>
          <a:prstGeom prst="rect">
            <a:avLst/>
          </a:prstGeom>
          <a:solidFill>
            <a:srgbClr val="00B0F0"/>
          </a:solidFill>
          <a:ln>
            <a:noFill/>
          </a:ln>
          <a:effectLs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2800" dirty="0">
                <a:latin typeface="+mn-lt"/>
              </a:rPr>
              <a:t> </a:t>
            </a:r>
            <a:r>
              <a:rPr lang="en-US" altLang="vi-VN" sz="2800" dirty="0" err="1">
                <a:latin typeface="+mn-lt"/>
              </a:rPr>
              <a:t>Nêu</a:t>
            </a:r>
            <a:r>
              <a:rPr lang="en-US" altLang="vi-VN" sz="2800" dirty="0">
                <a:latin typeface="+mn-lt"/>
              </a:rPr>
              <a:t> </a:t>
            </a:r>
            <a:r>
              <a:rPr lang="en-US" altLang="vi-VN" sz="2800" dirty="0" err="1" smtClean="0">
                <a:latin typeface="+mn-lt"/>
              </a:rPr>
              <a:t>nhận</a:t>
            </a:r>
            <a:r>
              <a:rPr lang="en-US" altLang="vi-VN" sz="2800" dirty="0" smtClean="0">
                <a:latin typeface="+mn-lt"/>
              </a:rPr>
              <a:t> </a:t>
            </a:r>
            <a:r>
              <a:rPr lang="en-US" altLang="vi-VN" sz="2800" dirty="0" err="1">
                <a:latin typeface="+mn-lt"/>
              </a:rPr>
              <a:t>xét</a:t>
            </a:r>
            <a:r>
              <a:rPr lang="en-US" altLang="vi-VN" sz="2800" dirty="0">
                <a:latin typeface="+mn-lt"/>
              </a:rPr>
              <a:t> </a:t>
            </a:r>
            <a:r>
              <a:rPr lang="en-US" altLang="vi-VN" sz="2800" dirty="0" err="1">
                <a:latin typeface="+mn-lt"/>
              </a:rPr>
              <a:t>về</a:t>
            </a:r>
            <a:r>
              <a:rPr lang="en-US" altLang="vi-VN" sz="2800" dirty="0">
                <a:latin typeface="+mn-lt"/>
              </a:rPr>
              <a:t> </a:t>
            </a:r>
            <a:r>
              <a:rPr lang="en-US" altLang="vi-VN" sz="2800" dirty="0" err="1">
                <a:latin typeface="+mn-lt"/>
              </a:rPr>
              <a:t>tình</a:t>
            </a:r>
            <a:r>
              <a:rPr lang="en-US" altLang="vi-VN" sz="2800" dirty="0">
                <a:latin typeface="+mn-lt"/>
              </a:rPr>
              <a:t> </a:t>
            </a:r>
            <a:r>
              <a:rPr lang="en-US" altLang="vi-VN" sz="2800" dirty="0" err="1">
                <a:latin typeface="+mn-lt"/>
              </a:rPr>
              <a:t>hình</a:t>
            </a:r>
            <a:r>
              <a:rPr lang="en-US" altLang="vi-VN" sz="2800" dirty="0">
                <a:latin typeface="+mn-lt"/>
              </a:rPr>
              <a:t> </a:t>
            </a:r>
            <a:r>
              <a:rPr lang="en-US" altLang="vi-VN" sz="2800" dirty="0" err="1">
                <a:latin typeface="+mn-lt"/>
              </a:rPr>
              <a:t>rừng</a:t>
            </a:r>
            <a:r>
              <a:rPr lang="en-US" altLang="vi-VN" sz="2800" dirty="0">
                <a:latin typeface="+mn-lt"/>
              </a:rPr>
              <a:t> </a:t>
            </a:r>
            <a:r>
              <a:rPr lang="en-US" altLang="vi-VN" sz="2800" dirty="0" err="1">
                <a:latin typeface="+mn-lt"/>
              </a:rPr>
              <a:t>nước</a:t>
            </a:r>
            <a:r>
              <a:rPr lang="en-US" altLang="vi-VN" sz="2800" dirty="0">
                <a:latin typeface="+mn-lt"/>
              </a:rPr>
              <a:t> ta </a:t>
            </a:r>
            <a:r>
              <a:rPr lang="en-US" altLang="vi-VN" sz="2800" dirty="0" err="1">
                <a:latin typeface="+mn-lt"/>
              </a:rPr>
              <a:t>trong</a:t>
            </a:r>
            <a:r>
              <a:rPr lang="en-US" altLang="vi-VN" sz="2800" dirty="0">
                <a:latin typeface="+mn-lt"/>
              </a:rPr>
              <a:t> </a:t>
            </a:r>
            <a:r>
              <a:rPr lang="en-US" altLang="vi-VN" sz="2800" dirty="0" err="1">
                <a:latin typeface="+mn-lt"/>
              </a:rPr>
              <a:t>thời</a:t>
            </a:r>
            <a:r>
              <a:rPr lang="en-US" altLang="vi-VN" sz="2800" dirty="0">
                <a:latin typeface="+mn-lt"/>
              </a:rPr>
              <a:t> </a:t>
            </a:r>
            <a:r>
              <a:rPr lang="en-US" altLang="vi-VN" sz="2800" dirty="0" err="1">
                <a:latin typeface="+mn-lt"/>
              </a:rPr>
              <a:t>gian</a:t>
            </a:r>
            <a:r>
              <a:rPr lang="en-US" altLang="vi-VN" sz="2800" dirty="0">
                <a:latin typeface="+mn-lt"/>
              </a:rPr>
              <a:t> qua?</a:t>
            </a:r>
          </a:p>
        </p:txBody>
      </p:sp>
    </p:spTree>
    <p:extLst>
      <p:ext uri="{BB962C8B-B14F-4D97-AF65-F5344CB8AC3E}">
        <p14:creationId xmlns:p14="http://schemas.microsoft.com/office/powerpoint/2010/main" val="44746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down)">
                                      <p:cBhvr>
                                        <p:cTn id="13" dur="500"/>
                                        <p:tgtEl>
                                          <p:spTgt spid="3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down)">
                                      <p:cBhvr>
                                        <p:cTn id="22" dur="500"/>
                                        <p:tgtEl>
                                          <p:spTgt spid="4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down)">
                                      <p:cBhvr>
                                        <p:cTn id="25" dur="500"/>
                                        <p:tgtEl>
                                          <p:spTgt spid="41"/>
                                        </p:tgtEl>
                                      </p:cBhvr>
                                    </p:animEffect>
                                  </p:childTnLst>
                                </p:cTn>
                              </p:par>
                            </p:childTnLst>
                          </p:cTn>
                        </p:par>
                        <p:par>
                          <p:cTn id="26" fill="hold">
                            <p:stCondLst>
                              <p:cond delay="1500"/>
                            </p:stCondLst>
                            <p:childTnLst>
                              <p:par>
                                <p:cTn id="27" presetID="12" presetClass="entr" presetSubtype="4" fill="hold" grpId="0"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slide(fromBottom)">
                                      <p:cBhvr>
                                        <p:cTn id="29" dur="500"/>
                                        <p:tgtEl>
                                          <p:spTgt spid="49"/>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slide(fromBottom)">
                                      <p:cBhvr>
                                        <p:cTn id="32" dur="500"/>
                                        <p:tgtEl>
                                          <p:spTgt spid="31"/>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slide(fromBottom)">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500" fill="hold"/>
                                        <p:tgtEl>
                                          <p:spTgt spid="39"/>
                                        </p:tgtEl>
                                        <p:attrNameLst>
                                          <p:attrName>ppt_w</p:attrName>
                                        </p:attrNameLst>
                                      </p:cBhvr>
                                      <p:tavLst>
                                        <p:tav tm="0">
                                          <p:val>
                                            <p:fltVal val="0"/>
                                          </p:val>
                                        </p:tav>
                                        <p:tav tm="100000">
                                          <p:val>
                                            <p:strVal val="#ppt_w"/>
                                          </p:val>
                                        </p:tav>
                                      </p:tavLst>
                                    </p:anim>
                                    <p:anim calcmode="lin" valueType="num">
                                      <p:cBhvr>
                                        <p:cTn id="41" dur="500" fill="hold"/>
                                        <p:tgtEl>
                                          <p:spTgt spid="39"/>
                                        </p:tgtEl>
                                        <p:attrNameLst>
                                          <p:attrName>ppt_h</p:attrName>
                                        </p:attrNameLst>
                                      </p:cBhvr>
                                      <p:tavLst>
                                        <p:tav tm="0">
                                          <p:val>
                                            <p:fltVal val="0"/>
                                          </p:val>
                                        </p:tav>
                                        <p:tav tm="100000">
                                          <p:val>
                                            <p:strVal val="#ppt_h"/>
                                          </p:val>
                                        </p:tav>
                                      </p:tavLst>
                                    </p:anim>
                                  </p:childTnLst>
                                </p:cTn>
                              </p:par>
                            </p:childTnLst>
                          </p:cTn>
                        </p:par>
                        <p:par>
                          <p:cTn id="42" fill="hold">
                            <p:stCondLst>
                              <p:cond delay="500"/>
                            </p:stCondLst>
                            <p:childTnLst>
                              <p:par>
                                <p:cTn id="43" presetID="22" presetClass="entr" presetSubtype="4" fill="hold" grpId="0"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down)">
                                      <p:cBhvr>
                                        <p:cTn id="45" dur="500"/>
                                        <p:tgtEl>
                                          <p:spTgt spid="3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down)">
                                      <p:cBhvr>
                                        <p:cTn id="48" dur="500"/>
                                        <p:tgtEl>
                                          <p:spTgt spid="4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down)">
                                      <p:cBhvr>
                                        <p:cTn id="51" dur="500"/>
                                        <p:tgtEl>
                                          <p:spTgt spid="33"/>
                                        </p:tgtEl>
                                      </p:cBhvr>
                                    </p:animEffect>
                                  </p:childTnLst>
                                </p:cTn>
                              </p:par>
                            </p:childTnLst>
                          </p:cTn>
                        </p:par>
                        <p:par>
                          <p:cTn id="52" fill="hold">
                            <p:stCondLst>
                              <p:cond delay="1000"/>
                            </p:stCondLst>
                            <p:childTnLst>
                              <p:par>
                                <p:cTn id="53" presetID="22" presetClass="entr" presetSubtype="4" fill="hold" grpId="0" nodeType="after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wipe(down)">
                                      <p:cBhvr>
                                        <p:cTn id="55" dur="500"/>
                                        <p:tgtEl>
                                          <p:spTgt spid="5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down)">
                                      <p:cBhvr>
                                        <p:cTn id="61" dur="5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slide(fromBottom)">
                                      <p:cBhvr>
                                        <p:cTn id="66" dur="500"/>
                                        <p:tgtEl>
                                          <p:spTgt spid="40"/>
                                        </p:tgtEl>
                                      </p:cBhvr>
                                    </p:animEffect>
                                  </p:childTnLst>
                                </p:cTn>
                              </p:par>
                            </p:childTnLst>
                          </p:cTn>
                        </p:par>
                        <p:par>
                          <p:cTn id="67" fill="hold">
                            <p:stCondLst>
                              <p:cond delay="500"/>
                            </p:stCondLst>
                            <p:childTnLst>
                              <p:par>
                                <p:cTn id="68" presetID="12" presetClass="entr" presetSubtype="4" fill="hold" grpId="0" nodeType="after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slide(fromBottom)">
                                      <p:cBhvr>
                                        <p:cTn id="70" dur="500"/>
                                        <p:tgtEl>
                                          <p:spTgt spid="35"/>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slide(fromBottom)">
                                      <p:cBhvr>
                                        <p:cTn id="73" dur="500"/>
                                        <p:tgtEl>
                                          <p:spTgt spid="48"/>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slide(fromBottom)">
                                      <p:cBhvr>
                                        <p:cTn id="76" dur="500"/>
                                        <p:tgtEl>
                                          <p:spTgt spid="36"/>
                                        </p:tgtEl>
                                      </p:cBhvr>
                                    </p:animEffect>
                                  </p:childTnLst>
                                </p:cTn>
                              </p:par>
                              <p:par>
                                <p:cTn id="77" presetID="12" presetClass="entr" presetSubtype="4"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slide(fromBottom)">
                                      <p:cBhvr>
                                        <p:cTn id="79" dur="500"/>
                                        <p:tgtEl>
                                          <p:spTgt spid="44"/>
                                        </p:tgtEl>
                                      </p:cBhvr>
                                    </p:animEffect>
                                  </p:childTnLst>
                                </p:cTn>
                              </p:par>
                            </p:childTnLst>
                          </p:cTn>
                        </p:par>
                        <p:par>
                          <p:cTn id="80" fill="hold">
                            <p:stCondLst>
                              <p:cond delay="1000"/>
                            </p:stCondLst>
                            <p:childTnLst>
                              <p:par>
                                <p:cTn id="81" presetID="22" presetClass="entr" presetSubtype="4"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wipe(down)">
                                      <p:cBhvr>
                                        <p:cTn id="83" dur="500"/>
                                        <p:tgtEl>
                                          <p:spTgt spid="37"/>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wipe(down)">
                                      <p:cBhvr>
                                        <p:cTn id="86" dur="500"/>
                                        <p:tgtEl>
                                          <p:spTgt spid="51"/>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wipe(down)">
                                      <p:cBhvr>
                                        <p:cTn id="89" dur="500"/>
                                        <p:tgtEl>
                                          <p:spTgt spid="45"/>
                                        </p:tgtEl>
                                      </p:cBhvr>
                                    </p:animEffect>
                                  </p:childTnLst>
                                </p:cTn>
                              </p:par>
                            </p:childTnLst>
                          </p:cTn>
                        </p:par>
                      </p:childTnLst>
                    </p:cTn>
                  </p:par>
                  <p:par>
                    <p:cTn id="90" fill="hold">
                      <p:stCondLst>
                        <p:cond delay="indefinite"/>
                      </p:stCondLst>
                      <p:childTnLst>
                        <p:par>
                          <p:cTn id="91" fill="hold">
                            <p:stCondLst>
                              <p:cond delay="0"/>
                            </p:stCondLst>
                            <p:childTnLst>
                              <p:par>
                                <p:cTn id="92" presetID="4" presetClass="entr" presetSubtype="16" fill="hold" grpId="0" nodeType="click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box(in)">
                                      <p:cBhvr>
                                        <p:cTn id="94"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819875"/>
            <a:ext cx="10515600" cy="1325563"/>
          </a:xfrm>
        </p:spPr>
        <p:txBody>
          <a:bodyPr/>
          <a:lstStyle/>
          <a:p>
            <a:endParaRPr lang="vi-VN"/>
          </a:p>
        </p:txBody>
      </p:sp>
      <p:sp>
        <p:nvSpPr>
          <p:cNvPr id="4" name="Rounded Rectangle 3"/>
          <p:cNvSpPr/>
          <p:nvPr/>
        </p:nvSpPr>
        <p:spPr>
          <a:xfrm>
            <a:off x="3043029" y="176075"/>
            <a:ext cx="6132443" cy="543373"/>
          </a:xfrm>
          <a:prstGeom prst="roundRect">
            <a:avLst/>
          </a:prstGeom>
          <a:solidFill>
            <a:srgbClr val="CC9900"/>
          </a:solidFill>
          <a:ln>
            <a:noFill/>
          </a:ln>
          <a:effectLst>
            <a:outerShdw blurRad="50800" dist="38100" dir="8100000" algn="tr"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I. ĐẶT VẤN ĐỀ</a:t>
            </a:r>
            <a:endParaRPr lang="vi-VN" sz="2400" b="1" dirty="0">
              <a:solidFill>
                <a:srgbClr val="FF0000"/>
              </a:solidFill>
            </a:endParaRPr>
          </a:p>
        </p:txBody>
      </p:sp>
      <p:pic>
        <p:nvPicPr>
          <p:cNvPr id="7" name="Content Placeholder 6"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652" y="1925741"/>
            <a:ext cx="3839818" cy="4607580"/>
          </a:xfrm>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997" y="1925741"/>
            <a:ext cx="3891124" cy="4607580"/>
          </a:xfrm>
          <a:prstGeom prst="rect">
            <a:avLst/>
          </a:prstGeom>
        </p:spPr>
      </p:pic>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6648" y="1925741"/>
            <a:ext cx="3215263" cy="4607580"/>
          </a:xfrm>
          <a:prstGeom prst="rect">
            <a:avLst/>
          </a:prstGeom>
        </p:spPr>
      </p:pic>
      <p:sp>
        <p:nvSpPr>
          <p:cNvPr id="10" name="Rounded Rectangle 9"/>
          <p:cNvSpPr/>
          <p:nvPr/>
        </p:nvSpPr>
        <p:spPr>
          <a:xfrm>
            <a:off x="916055" y="979781"/>
            <a:ext cx="10359888" cy="7860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Những</a:t>
            </a:r>
            <a:r>
              <a:rPr lang="en-US" sz="2400" b="1" dirty="0" smtClean="0"/>
              <a:t> </a:t>
            </a:r>
            <a:r>
              <a:rPr lang="en-US" sz="2400" b="1" dirty="0" err="1" smtClean="0"/>
              <a:t>hình</a:t>
            </a:r>
            <a:r>
              <a:rPr lang="en-US" sz="2400" b="1" dirty="0" smtClean="0"/>
              <a:t> </a:t>
            </a:r>
            <a:r>
              <a:rPr lang="en-US" sz="2400" b="1" dirty="0" err="1" smtClean="0"/>
              <a:t>ảnh</a:t>
            </a:r>
            <a:r>
              <a:rPr lang="en-US" sz="2400" b="1" dirty="0" smtClean="0"/>
              <a:t> </a:t>
            </a:r>
            <a:r>
              <a:rPr lang="en-US" sz="2400" b="1" dirty="0" err="1" smtClean="0"/>
              <a:t>dưới</a:t>
            </a:r>
            <a:r>
              <a:rPr lang="en-US" sz="2400" b="1" dirty="0" smtClean="0"/>
              <a:t> </a:t>
            </a:r>
            <a:r>
              <a:rPr lang="en-US" sz="2400" b="1" dirty="0" err="1" smtClean="0"/>
              <a:t>đây</a:t>
            </a:r>
            <a:r>
              <a:rPr lang="en-US" sz="2400" b="1" dirty="0" smtClean="0"/>
              <a:t> </a:t>
            </a:r>
            <a:r>
              <a:rPr lang="en-US" sz="2400" b="1" dirty="0" err="1" smtClean="0"/>
              <a:t>gợi</a:t>
            </a:r>
            <a:r>
              <a:rPr lang="en-US" sz="2400" b="1" dirty="0" smtClean="0"/>
              <a:t> </a:t>
            </a:r>
            <a:r>
              <a:rPr lang="en-US" sz="2400" b="1" dirty="0" err="1" smtClean="0"/>
              <a:t>nhắc</a:t>
            </a:r>
            <a:r>
              <a:rPr lang="en-US" sz="2400" b="1" dirty="0" smtClean="0"/>
              <a:t> </a:t>
            </a:r>
            <a:r>
              <a:rPr lang="en-US" sz="2400" b="1" dirty="0" err="1" smtClean="0"/>
              <a:t>tới</a:t>
            </a:r>
            <a:r>
              <a:rPr lang="en-US" sz="2400" b="1" dirty="0" smtClean="0"/>
              <a:t> </a:t>
            </a:r>
            <a:r>
              <a:rPr lang="en-US" sz="2400" b="1" dirty="0" err="1" smtClean="0"/>
              <a:t>sự</a:t>
            </a:r>
            <a:r>
              <a:rPr lang="en-US" sz="2400" b="1" dirty="0" smtClean="0"/>
              <a:t> </a:t>
            </a:r>
            <a:r>
              <a:rPr lang="en-US" sz="2400" b="1" dirty="0" err="1" smtClean="0"/>
              <a:t>kiện</a:t>
            </a:r>
            <a:r>
              <a:rPr lang="en-US" sz="2400" b="1" dirty="0" smtClean="0"/>
              <a:t> </a:t>
            </a:r>
            <a:r>
              <a:rPr lang="en-US" sz="2400" b="1" dirty="0" err="1" smtClean="0"/>
              <a:t>nào</a:t>
            </a:r>
            <a:r>
              <a:rPr lang="en-US" sz="2400" b="1" dirty="0" smtClean="0"/>
              <a:t> ở </a:t>
            </a:r>
            <a:r>
              <a:rPr lang="en-US" sz="2400" b="1" dirty="0" err="1" smtClean="0"/>
              <a:t>nước</a:t>
            </a:r>
            <a:r>
              <a:rPr lang="en-US" sz="2400" b="1" dirty="0" smtClean="0"/>
              <a:t> ta </a:t>
            </a:r>
            <a:r>
              <a:rPr lang="en-US" sz="2400" b="1" dirty="0" err="1" smtClean="0"/>
              <a:t>năm</a:t>
            </a:r>
            <a:r>
              <a:rPr lang="en-US" sz="2400" b="1" dirty="0" smtClean="0"/>
              <a:t> 2020?</a:t>
            </a:r>
            <a:endParaRPr lang="vi-VN" sz="2400" b="1" dirty="0"/>
          </a:p>
        </p:txBody>
      </p:sp>
    </p:spTree>
    <p:extLst>
      <p:ext uri="{BB962C8B-B14F-4D97-AF65-F5344CB8AC3E}">
        <p14:creationId xmlns:p14="http://schemas.microsoft.com/office/powerpoint/2010/main" val="31199515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819875"/>
            <a:ext cx="10515600" cy="1325563"/>
          </a:xfrm>
        </p:spPr>
        <p:txBody>
          <a:bodyPr/>
          <a:lstStyle/>
          <a:p>
            <a:endParaRPr lang="vi-VN"/>
          </a:p>
        </p:txBody>
      </p:sp>
      <p:sp>
        <p:nvSpPr>
          <p:cNvPr id="4" name="Rounded Rectangle 3"/>
          <p:cNvSpPr/>
          <p:nvPr/>
        </p:nvSpPr>
        <p:spPr>
          <a:xfrm>
            <a:off x="3029778" y="365125"/>
            <a:ext cx="6132443" cy="774562"/>
          </a:xfrm>
          <a:prstGeom prst="roundRect">
            <a:avLst/>
          </a:prstGeom>
          <a:solidFill>
            <a:srgbClr val="CC9900"/>
          </a:solidFill>
          <a:ln>
            <a:noFill/>
          </a:ln>
          <a:effectLst>
            <a:outerShdw blurRad="50800" dist="38100" dir="8100000" algn="tr"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I. ĐẶT VẤN ĐỀ</a:t>
            </a:r>
            <a:endParaRPr lang="vi-VN" sz="2400" b="1" dirty="0">
              <a:solidFill>
                <a:srgbClr val="FF0000"/>
              </a:solidFill>
            </a:endParaRPr>
          </a:p>
        </p:txBody>
      </p:sp>
      <p:pic>
        <p:nvPicPr>
          <p:cNvPr id="10" name="Content Placeholder 9"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1287" y="1306321"/>
            <a:ext cx="5619655" cy="2846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56" y="1306321"/>
            <a:ext cx="5831692" cy="4259630"/>
          </a:xfrm>
          <a:prstGeom prst="rect">
            <a:avLst/>
          </a:prstGeom>
        </p:spPr>
      </p:pic>
      <p:sp>
        <p:nvSpPr>
          <p:cNvPr id="12" name="Cloud Callout 11"/>
          <p:cNvSpPr/>
          <p:nvPr/>
        </p:nvSpPr>
        <p:spPr>
          <a:xfrm>
            <a:off x="6626087" y="4319395"/>
            <a:ext cx="4876799" cy="1975388"/>
          </a:xfrm>
          <a:prstGeom prst="cloudCallout">
            <a:avLst>
              <a:gd name="adj1" fmla="val -37681"/>
              <a:gd name="adj2" fmla="val 582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Nguyên</a:t>
            </a:r>
            <a:r>
              <a:rPr lang="en-US" sz="2400" dirty="0" smtClean="0"/>
              <a:t> </a:t>
            </a:r>
            <a:r>
              <a:rPr lang="en-US" sz="2400" dirty="0" err="1" smtClean="0"/>
              <a:t>nhân</a:t>
            </a:r>
            <a:r>
              <a:rPr lang="en-US" sz="2400" dirty="0" smtClean="0"/>
              <a:t> </a:t>
            </a:r>
            <a:r>
              <a:rPr lang="en-US" sz="2400" dirty="0" err="1" smtClean="0"/>
              <a:t>nào</a:t>
            </a:r>
            <a:r>
              <a:rPr lang="en-US" sz="2400" dirty="0" smtClean="0"/>
              <a:t> </a:t>
            </a:r>
            <a:r>
              <a:rPr lang="en-US" sz="2400" dirty="0" err="1" smtClean="0"/>
              <a:t>dẫn</a:t>
            </a:r>
            <a:r>
              <a:rPr lang="en-US" sz="2400" dirty="0" smtClean="0"/>
              <a:t> </a:t>
            </a:r>
            <a:r>
              <a:rPr lang="en-US" sz="2400" dirty="0" err="1" smtClean="0"/>
              <a:t>tới</a:t>
            </a:r>
            <a:r>
              <a:rPr lang="en-US" sz="2400" dirty="0" smtClean="0"/>
              <a:t> </a:t>
            </a:r>
            <a:r>
              <a:rPr lang="en-US" sz="2400" dirty="0" err="1" smtClean="0"/>
              <a:t>những</a:t>
            </a:r>
            <a:r>
              <a:rPr lang="en-US" sz="2400" dirty="0" smtClean="0"/>
              <a:t> </a:t>
            </a:r>
            <a:r>
              <a:rPr lang="en-US" sz="2400" dirty="0" err="1" smtClean="0"/>
              <a:t>thiên</a:t>
            </a:r>
            <a:r>
              <a:rPr lang="en-US" sz="2400" dirty="0" smtClean="0"/>
              <a:t> tai </a:t>
            </a:r>
            <a:r>
              <a:rPr lang="en-US" sz="2400" dirty="0" err="1" smtClean="0"/>
              <a:t>trong</a:t>
            </a:r>
            <a:r>
              <a:rPr lang="en-US" sz="2400" dirty="0" smtClean="0"/>
              <a:t> </a:t>
            </a:r>
            <a:r>
              <a:rPr lang="en-US" sz="2400" dirty="0" err="1" smtClean="0"/>
              <a:t>năm</a:t>
            </a:r>
            <a:r>
              <a:rPr lang="en-US" sz="2400" dirty="0" smtClean="0"/>
              <a:t> 2020 </a:t>
            </a:r>
            <a:r>
              <a:rPr lang="en-US" sz="2400" dirty="0" err="1" smtClean="0"/>
              <a:t>vừa</a:t>
            </a:r>
            <a:r>
              <a:rPr lang="en-US" sz="2400" dirty="0" smtClean="0"/>
              <a:t> qua?</a:t>
            </a:r>
            <a:endParaRPr lang="vi-VN" sz="2400" dirty="0"/>
          </a:p>
        </p:txBody>
      </p:sp>
    </p:spTree>
    <p:extLst>
      <p:ext uri="{BB962C8B-B14F-4D97-AF65-F5344CB8AC3E}">
        <p14:creationId xmlns:p14="http://schemas.microsoft.com/office/powerpoint/2010/main" val="12271694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819875"/>
            <a:ext cx="10515600" cy="1325563"/>
          </a:xfrm>
        </p:spPr>
        <p:txBody>
          <a:bodyPr/>
          <a:lstStyle/>
          <a:p>
            <a:endParaRPr lang="vi-VN"/>
          </a:p>
        </p:txBody>
      </p:sp>
      <p:sp>
        <p:nvSpPr>
          <p:cNvPr id="4" name="Rounded Rectangle 3"/>
          <p:cNvSpPr/>
          <p:nvPr/>
        </p:nvSpPr>
        <p:spPr>
          <a:xfrm>
            <a:off x="3029778" y="365125"/>
            <a:ext cx="6132443" cy="774562"/>
          </a:xfrm>
          <a:prstGeom prst="roundRect">
            <a:avLst/>
          </a:prstGeom>
          <a:solidFill>
            <a:srgbClr val="CC9900"/>
          </a:solidFill>
          <a:ln>
            <a:noFill/>
          </a:ln>
          <a:effectLst>
            <a:outerShdw blurRad="50800" dist="38100" dir="8100000" algn="tr"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I. ĐẶT VẤN ĐỀ</a:t>
            </a:r>
            <a:endParaRPr lang="vi-VN" sz="2400" b="1" dirty="0">
              <a:solidFill>
                <a:srgbClr val="FF0000"/>
              </a:solidFill>
            </a:endParaRPr>
          </a:p>
        </p:txBody>
      </p:sp>
      <p:sp>
        <p:nvSpPr>
          <p:cNvPr id="3" name="Content Placeholder 2"/>
          <p:cNvSpPr>
            <a:spLocks noGrp="1"/>
          </p:cNvSpPr>
          <p:nvPr>
            <p:ph idx="1"/>
          </p:nvPr>
        </p:nvSpPr>
        <p:spPr/>
        <p:txBody>
          <a:bodyPr/>
          <a:lstStyle/>
          <a:p>
            <a:endParaRPr lang="vi-VN" dirty="0"/>
          </a:p>
        </p:txBody>
      </p:sp>
      <p:pic>
        <p:nvPicPr>
          <p:cNvPr id="15" name="Picture 2" descr="rung t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
          <p:cNvSpPr txBox="1">
            <a:spLocks noChangeArrowheads="1"/>
          </p:cNvSpPr>
          <p:nvPr/>
        </p:nvSpPr>
        <p:spPr bwMode="auto">
          <a:xfrm>
            <a:off x="8601076" y="2062163"/>
            <a:ext cx="1063625" cy="519113"/>
          </a:xfrm>
          <a:prstGeom prst="rect">
            <a:avLst/>
          </a:prstGeom>
          <a:solidFill>
            <a:srgbClr val="00B050"/>
          </a:solidFill>
          <a:ln>
            <a:noFill/>
          </a:ln>
          <a:effectLs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800" b="1" dirty="0" err="1">
                <a:solidFill>
                  <a:schemeClr val="accent3">
                    <a:lumMod val="20000"/>
                    <a:lumOff val="80000"/>
                  </a:schemeClr>
                </a:solidFill>
                <a:latin typeface="Times New Roman" panose="02020603050405020304" pitchFamily="18" charset="0"/>
              </a:rPr>
              <a:t>Oxi</a:t>
            </a:r>
            <a:endParaRPr lang="en-US" altLang="vi-VN" sz="2800" b="1" dirty="0">
              <a:solidFill>
                <a:schemeClr val="accent3">
                  <a:lumMod val="20000"/>
                  <a:lumOff val="80000"/>
                </a:schemeClr>
              </a:solidFill>
              <a:latin typeface="Times New Roman" panose="02020603050405020304" pitchFamily="18" charset="0"/>
            </a:endParaRPr>
          </a:p>
        </p:txBody>
      </p:sp>
      <p:sp>
        <p:nvSpPr>
          <p:cNvPr id="17" name="Line 4"/>
          <p:cNvSpPr>
            <a:spLocks noChangeShapeType="1"/>
          </p:cNvSpPr>
          <p:nvPr/>
        </p:nvSpPr>
        <p:spPr bwMode="auto">
          <a:xfrm flipV="1">
            <a:off x="8980489" y="1076326"/>
            <a:ext cx="454025" cy="682625"/>
          </a:xfrm>
          <a:prstGeom prst="line">
            <a:avLst/>
          </a:prstGeom>
          <a:noFill/>
          <a:ln w="57150">
            <a:solidFill>
              <a:schemeClr val="accent3">
                <a:lumMod val="40000"/>
                <a:lumOff val="6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 name="Line 5"/>
          <p:cNvSpPr>
            <a:spLocks noChangeShapeType="1"/>
          </p:cNvSpPr>
          <p:nvPr/>
        </p:nvSpPr>
        <p:spPr bwMode="auto">
          <a:xfrm>
            <a:off x="3059113" y="1000125"/>
            <a:ext cx="0" cy="106203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9" name="Text Box 6"/>
          <p:cNvSpPr txBox="1">
            <a:spLocks noChangeArrowheads="1"/>
          </p:cNvSpPr>
          <p:nvPr/>
        </p:nvSpPr>
        <p:spPr bwMode="auto">
          <a:xfrm>
            <a:off x="1770063" y="241301"/>
            <a:ext cx="3567112" cy="1160463"/>
          </a:xfrm>
          <a:prstGeom prst="rect">
            <a:avLst/>
          </a:prstGeom>
          <a:solidFill>
            <a:srgbClr val="00B050"/>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800" b="1">
                <a:solidFill>
                  <a:schemeClr val="bg1"/>
                </a:solidFill>
                <a:latin typeface="Times New Roman" panose="02020603050405020304" pitchFamily="18" charset="0"/>
              </a:rPr>
              <a:t>Cacbonic, bụi ….</a:t>
            </a:r>
          </a:p>
          <a:p>
            <a:pPr>
              <a:spcBef>
                <a:spcPct val="50000"/>
              </a:spcBef>
              <a:buFontTx/>
              <a:buNone/>
            </a:pPr>
            <a:endParaRPr lang="en-US" altLang="vi-VN" sz="2800" b="1">
              <a:solidFill>
                <a:schemeClr val="bg1"/>
              </a:solidFill>
              <a:latin typeface="Times New Roman" panose="02020603050405020304" pitchFamily="18" charset="0"/>
            </a:endParaRPr>
          </a:p>
        </p:txBody>
      </p:sp>
      <p:sp>
        <p:nvSpPr>
          <p:cNvPr id="20" name="Text Box 7"/>
          <p:cNvSpPr txBox="1">
            <a:spLocks noChangeArrowheads="1"/>
          </p:cNvSpPr>
          <p:nvPr/>
        </p:nvSpPr>
        <p:spPr bwMode="auto">
          <a:xfrm>
            <a:off x="1524000" y="2890839"/>
            <a:ext cx="2674938" cy="1800225"/>
          </a:xfrm>
          <a:prstGeom prst="rect">
            <a:avLst/>
          </a:prstGeom>
          <a:solidFill>
            <a:srgbClr val="00B050"/>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800" b="1" dirty="0">
                <a:solidFill>
                  <a:schemeClr val="bg1"/>
                </a:solidFill>
                <a:latin typeface="Times New Roman" panose="02020603050405020304" pitchFamily="18" charset="0"/>
              </a:rPr>
              <a:t>1ha </a:t>
            </a:r>
            <a:r>
              <a:rPr lang="en-US" altLang="vi-VN" sz="2800" b="1" dirty="0" err="1">
                <a:solidFill>
                  <a:schemeClr val="bg1"/>
                </a:solidFill>
                <a:latin typeface="Times New Roman" panose="02020603050405020304" pitchFamily="18" charset="0"/>
              </a:rPr>
              <a:t>rừng</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năm</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hấp</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thụ</a:t>
            </a:r>
            <a:r>
              <a:rPr lang="en-US" altLang="vi-VN" sz="2800" b="1" dirty="0">
                <a:solidFill>
                  <a:schemeClr val="bg1"/>
                </a:solidFill>
                <a:latin typeface="Times New Roman" panose="02020603050405020304" pitchFamily="18" charset="0"/>
              </a:rPr>
              <a:t>  1.800.000 m</a:t>
            </a:r>
            <a:r>
              <a:rPr lang="en-US" altLang="vi-VN" sz="2800" b="1" baseline="30000" dirty="0">
                <a:solidFill>
                  <a:schemeClr val="bg1"/>
                </a:solidFill>
                <a:latin typeface="Times New Roman" panose="02020603050405020304" pitchFamily="18" charset="0"/>
              </a:rPr>
              <a:t>3</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khí</a:t>
            </a:r>
            <a:r>
              <a:rPr lang="en-US" altLang="vi-VN" sz="2800" b="1" dirty="0">
                <a:solidFill>
                  <a:schemeClr val="bg1"/>
                </a:solidFill>
                <a:latin typeface="Times New Roman" panose="02020603050405020304" pitchFamily="18" charset="0"/>
              </a:rPr>
              <a:t> CO</a:t>
            </a:r>
            <a:r>
              <a:rPr lang="en-US" altLang="vi-VN" sz="2800" b="1" baseline="-25000" dirty="0">
                <a:solidFill>
                  <a:schemeClr val="bg1"/>
                </a:solidFill>
                <a:latin typeface="Times New Roman" panose="02020603050405020304" pitchFamily="18" charset="0"/>
              </a:rPr>
              <a:t>2</a:t>
            </a:r>
          </a:p>
        </p:txBody>
      </p:sp>
      <p:sp>
        <p:nvSpPr>
          <p:cNvPr id="21" name="Text Box 8"/>
          <p:cNvSpPr txBox="1">
            <a:spLocks noChangeArrowheads="1"/>
          </p:cNvSpPr>
          <p:nvPr/>
        </p:nvSpPr>
        <p:spPr bwMode="auto">
          <a:xfrm>
            <a:off x="1524001" y="5319714"/>
            <a:ext cx="3433763" cy="1373187"/>
          </a:xfrm>
          <a:prstGeom prst="rect">
            <a:avLst/>
          </a:prstGeom>
          <a:solidFill>
            <a:srgbClr val="00B050"/>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800" b="1" dirty="0">
                <a:solidFill>
                  <a:schemeClr val="bg1"/>
                </a:solidFill>
                <a:latin typeface="Times New Roman" panose="02020603050405020304" pitchFamily="18" charset="0"/>
              </a:rPr>
              <a:t>1ha </a:t>
            </a:r>
            <a:r>
              <a:rPr lang="en-US" altLang="vi-VN" sz="2800" b="1" dirty="0" err="1">
                <a:solidFill>
                  <a:schemeClr val="bg1"/>
                </a:solidFill>
                <a:latin typeface="Times New Roman" panose="02020603050405020304" pitchFamily="18" charset="0"/>
              </a:rPr>
              <a:t>rừng</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có</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khả</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năng</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hút</a:t>
            </a:r>
            <a:r>
              <a:rPr lang="en-US" altLang="vi-VN" sz="2800" b="1" dirty="0">
                <a:solidFill>
                  <a:schemeClr val="bg1"/>
                </a:solidFill>
                <a:latin typeface="Times New Roman" panose="02020603050405020304" pitchFamily="18" charset="0"/>
              </a:rPr>
              <a:t> 36.4 </a:t>
            </a:r>
            <a:r>
              <a:rPr lang="en-US" altLang="vi-VN" sz="2800" b="1" dirty="0" err="1">
                <a:solidFill>
                  <a:schemeClr val="bg1"/>
                </a:solidFill>
                <a:latin typeface="Times New Roman" panose="02020603050405020304" pitchFamily="18" charset="0"/>
              </a:rPr>
              <a:t>tấn</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bụi</a:t>
            </a:r>
            <a:r>
              <a:rPr lang="en-US" altLang="vi-VN" sz="2800" b="1" dirty="0">
                <a:solidFill>
                  <a:schemeClr val="bg1"/>
                </a:solidFill>
                <a:latin typeface="Times New Roman" panose="02020603050405020304" pitchFamily="18" charset="0"/>
              </a:rPr>
              <a:t>/</a:t>
            </a:r>
            <a:r>
              <a:rPr lang="en-US" altLang="vi-VN" sz="2800" b="1" dirty="0" err="1">
                <a:solidFill>
                  <a:schemeClr val="bg1"/>
                </a:solidFill>
                <a:latin typeface="Times New Roman" panose="02020603050405020304" pitchFamily="18" charset="0"/>
              </a:rPr>
              <a:t>năm</a:t>
            </a:r>
            <a:endParaRPr lang="en-US" altLang="vi-VN" sz="2800" b="1" dirty="0">
              <a:solidFill>
                <a:schemeClr val="bg1"/>
              </a:solidFill>
              <a:latin typeface="Times New Roman" panose="02020603050405020304" pitchFamily="18" charset="0"/>
            </a:endParaRPr>
          </a:p>
        </p:txBody>
      </p:sp>
      <p:sp>
        <p:nvSpPr>
          <p:cNvPr id="22" name="Line 9"/>
          <p:cNvSpPr>
            <a:spLocks noChangeShapeType="1"/>
          </p:cNvSpPr>
          <p:nvPr/>
        </p:nvSpPr>
        <p:spPr bwMode="auto">
          <a:xfrm>
            <a:off x="3363913" y="1076325"/>
            <a:ext cx="0" cy="90963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3" name="Line 10"/>
          <p:cNvSpPr>
            <a:spLocks noChangeShapeType="1"/>
          </p:cNvSpPr>
          <p:nvPr/>
        </p:nvSpPr>
        <p:spPr bwMode="auto">
          <a:xfrm>
            <a:off x="2681288" y="1152526"/>
            <a:ext cx="0" cy="75882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4" name="Line 11"/>
          <p:cNvSpPr>
            <a:spLocks noChangeShapeType="1"/>
          </p:cNvSpPr>
          <p:nvPr/>
        </p:nvSpPr>
        <p:spPr bwMode="auto">
          <a:xfrm flipV="1">
            <a:off x="9132889" y="1304926"/>
            <a:ext cx="454025" cy="682625"/>
          </a:xfrm>
          <a:prstGeom prst="line">
            <a:avLst/>
          </a:prstGeom>
          <a:noFill/>
          <a:ln w="57150">
            <a:solidFill>
              <a:schemeClr val="accent3">
                <a:lumMod val="40000"/>
                <a:lumOff val="6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5" name="Line 12"/>
          <p:cNvSpPr>
            <a:spLocks noChangeShapeType="1"/>
          </p:cNvSpPr>
          <p:nvPr/>
        </p:nvSpPr>
        <p:spPr bwMode="auto">
          <a:xfrm flipV="1">
            <a:off x="9510714" y="1076326"/>
            <a:ext cx="454025" cy="682625"/>
          </a:xfrm>
          <a:prstGeom prst="line">
            <a:avLst/>
          </a:prstGeom>
          <a:noFill/>
          <a:ln w="57150">
            <a:solidFill>
              <a:schemeClr val="accent3">
                <a:lumMod val="40000"/>
                <a:lumOff val="6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Tree>
    <p:extLst>
      <p:ext uri="{BB962C8B-B14F-4D97-AF65-F5344CB8AC3E}">
        <p14:creationId xmlns:p14="http://schemas.microsoft.com/office/powerpoint/2010/main" val="225762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1000"/>
                                        <p:tgtEl>
                                          <p:spTgt spid="1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ox(in)">
                                      <p:cBhvr>
                                        <p:cTn id="10" dur="1000"/>
                                        <p:tgtEl>
                                          <p:spTgt spid="22"/>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ox(in)">
                                      <p:cBhvr>
                                        <p:cTn id="13" dur="1000"/>
                                        <p:tgtEl>
                                          <p:spTgt spid="18"/>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ox(in)">
                                      <p:cBhvr>
                                        <p:cTn id="16" dur="1000"/>
                                        <p:tgtEl>
                                          <p:spTgt spid="23"/>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ox(in)">
                                      <p:cBhvr>
                                        <p:cTn id="19" dur="1000"/>
                                        <p:tgtEl>
                                          <p:spTgt spid="16"/>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in)">
                                      <p:cBhvr>
                                        <p:cTn id="22" dur="1000"/>
                                        <p:tgtEl>
                                          <p:spTgt spid="17"/>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ox(in)">
                                      <p:cBhvr>
                                        <p:cTn id="25" dur="1000"/>
                                        <p:tgtEl>
                                          <p:spTgt spid="25"/>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ox(in)">
                                      <p:cBhvr>
                                        <p:cTn id="28" dur="1000"/>
                                        <p:tgtEl>
                                          <p:spTgt spid="24"/>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ox(in)">
                                      <p:cBhvr>
                                        <p:cTn id="31" dur="1000"/>
                                        <p:tgtEl>
                                          <p:spTgt spid="20"/>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ox(in)">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icture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Line 3"/>
          <p:cNvSpPr>
            <a:spLocks noChangeShapeType="1"/>
          </p:cNvSpPr>
          <p:nvPr/>
        </p:nvSpPr>
        <p:spPr bwMode="auto">
          <a:xfrm>
            <a:off x="2301875" y="5099051"/>
            <a:ext cx="0" cy="455613"/>
          </a:xfrm>
          <a:prstGeom prst="line">
            <a:avLst/>
          </a:prstGeom>
          <a:noFill/>
          <a:ln w="76200">
            <a:solidFill>
              <a:schemeClr val="accent3">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39620" name="Line 4"/>
          <p:cNvSpPr>
            <a:spLocks noChangeShapeType="1"/>
          </p:cNvSpPr>
          <p:nvPr/>
        </p:nvSpPr>
        <p:spPr bwMode="auto">
          <a:xfrm>
            <a:off x="2755900" y="5175251"/>
            <a:ext cx="0" cy="530225"/>
          </a:xfrm>
          <a:prstGeom prst="line">
            <a:avLst/>
          </a:prstGeom>
          <a:noFill/>
          <a:ln w="76200">
            <a:solidFill>
              <a:schemeClr val="accent3">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39621" name="Line 5"/>
          <p:cNvSpPr>
            <a:spLocks noChangeShapeType="1"/>
          </p:cNvSpPr>
          <p:nvPr/>
        </p:nvSpPr>
        <p:spPr bwMode="auto">
          <a:xfrm>
            <a:off x="3667125" y="5099051"/>
            <a:ext cx="0" cy="454025"/>
          </a:xfrm>
          <a:prstGeom prst="line">
            <a:avLst/>
          </a:prstGeom>
          <a:noFill/>
          <a:ln w="76200">
            <a:solidFill>
              <a:schemeClr val="accent3">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39622" name="Line 6"/>
          <p:cNvSpPr>
            <a:spLocks noChangeShapeType="1"/>
          </p:cNvSpPr>
          <p:nvPr/>
        </p:nvSpPr>
        <p:spPr bwMode="auto">
          <a:xfrm>
            <a:off x="3211513" y="5099051"/>
            <a:ext cx="0" cy="455613"/>
          </a:xfrm>
          <a:prstGeom prst="line">
            <a:avLst/>
          </a:prstGeom>
          <a:noFill/>
          <a:ln w="76200">
            <a:solidFill>
              <a:schemeClr val="accent3">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39623" name="Line 7"/>
          <p:cNvSpPr>
            <a:spLocks noChangeShapeType="1"/>
          </p:cNvSpPr>
          <p:nvPr/>
        </p:nvSpPr>
        <p:spPr bwMode="auto">
          <a:xfrm>
            <a:off x="3970338" y="5249863"/>
            <a:ext cx="0" cy="455612"/>
          </a:xfrm>
          <a:prstGeom prst="line">
            <a:avLst/>
          </a:prstGeom>
          <a:noFill/>
          <a:ln w="76200">
            <a:solidFill>
              <a:schemeClr val="accent3">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39624" name="Text Box 8"/>
          <p:cNvSpPr txBox="1">
            <a:spLocks noChangeArrowheads="1"/>
          </p:cNvSpPr>
          <p:nvPr/>
        </p:nvSpPr>
        <p:spPr bwMode="auto">
          <a:xfrm>
            <a:off x="1798638" y="5893594"/>
            <a:ext cx="3562350" cy="946150"/>
          </a:xfrm>
          <a:prstGeom prst="rect">
            <a:avLst/>
          </a:prstGeom>
          <a:solidFill>
            <a:srgbClr val="00B050"/>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800" b="1" dirty="0" err="1">
                <a:solidFill>
                  <a:schemeClr val="bg1"/>
                </a:solidFill>
                <a:latin typeface="Times New Roman" panose="02020603050405020304" pitchFamily="18" charset="0"/>
              </a:rPr>
              <a:t>Nước</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mưa</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thấm</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vào</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lòng</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đất</a:t>
            </a:r>
            <a:r>
              <a:rPr lang="en-US" altLang="vi-VN" sz="2800" b="1" dirty="0">
                <a:solidFill>
                  <a:schemeClr val="bg1"/>
                </a:solidFill>
                <a:latin typeface="Times New Roman" panose="02020603050405020304" pitchFamily="18" charset="0"/>
              </a:rPr>
              <a:t>. </a:t>
            </a:r>
          </a:p>
        </p:txBody>
      </p:sp>
      <p:sp>
        <p:nvSpPr>
          <p:cNvPr id="10249" name="Text Box 9"/>
          <p:cNvSpPr txBox="1">
            <a:spLocks noChangeArrowheads="1"/>
          </p:cNvSpPr>
          <p:nvPr/>
        </p:nvSpPr>
        <p:spPr bwMode="auto">
          <a:xfrm>
            <a:off x="3743325" y="923926"/>
            <a:ext cx="1290638" cy="519113"/>
          </a:xfrm>
          <a:prstGeom prst="rect">
            <a:avLst/>
          </a:prstGeom>
          <a:solidFill>
            <a:srgbClr val="92D050"/>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800" b="1" dirty="0" err="1">
                <a:latin typeface="Times New Roman" panose="02020603050405020304" pitchFamily="18" charset="0"/>
              </a:rPr>
              <a:t>Mưa</a:t>
            </a:r>
            <a:endParaRPr lang="en-US" altLang="vi-VN" sz="2800" b="1" dirty="0">
              <a:latin typeface="Times New Roman" panose="02020603050405020304" pitchFamily="18" charset="0"/>
            </a:endParaRPr>
          </a:p>
        </p:txBody>
      </p:sp>
      <p:sp>
        <p:nvSpPr>
          <p:cNvPr id="10250" name="Line 10"/>
          <p:cNvSpPr>
            <a:spLocks noChangeShapeType="1"/>
          </p:cNvSpPr>
          <p:nvPr/>
        </p:nvSpPr>
        <p:spPr bwMode="auto">
          <a:xfrm flipH="1">
            <a:off x="3556001" y="2290763"/>
            <a:ext cx="263525" cy="45561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51" name="Line 11"/>
          <p:cNvSpPr>
            <a:spLocks noChangeShapeType="1"/>
          </p:cNvSpPr>
          <p:nvPr/>
        </p:nvSpPr>
        <p:spPr bwMode="auto">
          <a:xfrm flipH="1">
            <a:off x="3751264" y="2517776"/>
            <a:ext cx="219075" cy="379413"/>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52" name="Line 12"/>
          <p:cNvSpPr>
            <a:spLocks noChangeShapeType="1"/>
          </p:cNvSpPr>
          <p:nvPr/>
        </p:nvSpPr>
        <p:spPr bwMode="auto">
          <a:xfrm flipH="1">
            <a:off x="4098926" y="2441575"/>
            <a:ext cx="176213" cy="3048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53" name="Line 13"/>
          <p:cNvSpPr>
            <a:spLocks noChangeShapeType="1"/>
          </p:cNvSpPr>
          <p:nvPr/>
        </p:nvSpPr>
        <p:spPr bwMode="auto">
          <a:xfrm flipH="1">
            <a:off x="4479926" y="2517776"/>
            <a:ext cx="174625" cy="303213"/>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54" name="Line 14"/>
          <p:cNvSpPr>
            <a:spLocks noChangeShapeType="1"/>
          </p:cNvSpPr>
          <p:nvPr/>
        </p:nvSpPr>
        <p:spPr bwMode="auto">
          <a:xfrm flipH="1">
            <a:off x="4251326" y="2517776"/>
            <a:ext cx="174625" cy="303213"/>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55" name="Line 15"/>
          <p:cNvSpPr>
            <a:spLocks noChangeShapeType="1"/>
          </p:cNvSpPr>
          <p:nvPr/>
        </p:nvSpPr>
        <p:spPr bwMode="auto">
          <a:xfrm flipH="1">
            <a:off x="3794126" y="2820988"/>
            <a:ext cx="176213" cy="3048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56" name="Line 16"/>
          <p:cNvSpPr>
            <a:spLocks noChangeShapeType="1"/>
          </p:cNvSpPr>
          <p:nvPr/>
        </p:nvSpPr>
        <p:spPr bwMode="auto">
          <a:xfrm flipH="1">
            <a:off x="3371851" y="2820988"/>
            <a:ext cx="219075" cy="37941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57" name="Line 17"/>
          <p:cNvSpPr>
            <a:spLocks noChangeShapeType="1"/>
          </p:cNvSpPr>
          <p:nvPr/>
        </p:nvSpPr>
        <p:spPr bwMode="auto">
          <a:xfrm flipH="1">
            <a:off x="4217988" y="3049588"/>
            <a:ext cx="131762" cy="22701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58" name="Line 18"/>
          <p:cNvSpPr>
            <a:spLocks noChangeShapeType="1"/>
          </p:cNvSpPr>
          <p:nvPr/>
        </p:nvSpPr>
        <p:spPr bwMode="auto">
          <a:xfrm flipH="1">
            <a:off x="3814764" y="2897188"/>
            <a:ext cx="307975" cy="53181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59" name="Line 19"/>
          <p:cNvSpPr>
            <a:spLocks noChangeShapeType="1"/>
          </p:cNvSpPr>
          <p:nvPr/>
        </p:nvSpPr>
        <p:spPr bwMode="auto">
          <a:xfrm flipH="1">
            <a:off x="3535363" y="2973388"/>
            <a:ext cx="131762" cy="22701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60" name="Line 20"/>
          <p:cNvSpPr>
            <a:spLocks noChangeShapeType="1"/>
          </p:cNvSpPr>
          <p:nvPr/>
        </p:nvSpPr>
        <p:spPr bwMode="auto">
          <a:xfrm flipH="1">
            <a:off x="4846639" y="2441576"/>
            <a:ext cx="263525" cy="455613"/>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61" name="Line 21"/>
          <p:cNvSpPr>
            <a:spLocks noChangeShapeType="1"/>
          </p:cNvSpPr>
          <p:nvPr/>
        </p:nvSpPr>
        <p:spPr bwMode="auto">
          <a:xfrm flipH="1">
            <a:off x="4921251" y="2062163"/>
            <a:ext cx="263525" cy="45561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62" name="Line 22"/>
          <p:cNvSpPr>
            <a:spLocks noChangeShapeType="1"/>
          </p:cNvSpPr>
          <p:nvPr/>
        </p:nvSpPr>
        <p:spPr bwMode="auto">
          <a:xfrm flipH="1">
            <a:off x="4554539" y="2670176"/>
            <a:ext cx="174625" cy="303213"/>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63" name="Line 23"/>
          <p:cNvSpPr>
            <a:spLocks noChangeShapeType="1"/>
          </p:cNvSpPr>
          <p:nvPr/>
        </p:nvSpPr>
        <p:spPr bwMode="auto">
          <a:xfrm flipH="1">
            <a:off x="4586289" y="2973388"/>
            <a:ext cx="219075" cy="37941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64" name="Line 24"/>
          <p:cNvSpPr>
            <a:spLocks noChangeShapeType="1"/>
          </p:cNvSpPr>
          <p:nvPr/>
        </p:nvSpPr>
        <p:spPr bwMode="auto">
          <a:xfrm flipH="1">
            <a:off x="4143376" y="2897188"/>
            <a:ext cx="131763" cy="2286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65" name="Line 25"/>
          <p:cNvSpPr>
            <a:spLocks noChangeShapeType="1"/>
          </p:cNvSpPr>
          <p:nvPr/>
        </p:nvSpPr>
        <p:spPr bwMode="auto">
          <a:xfrm flipH="1">
            <a:off x="4448176" y="3049588"/>
            <a:ext cx="130175" cy="22701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66" name="Line 26"/>
          <p:cNvSpPr>
            <a:spLocks noChangeShapeType="1"/>
          </p:cNvSpPr>
          <p:nvPr/>
        </p:nvSpPr>
        <p:spPr bwMode="auto">
          <a:xfrm flipH="1">
            <a:off x="3794126" y="3732213"/>
            <a:ext cx="176213" cy="30321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67" name="Line 27"/>
          <p:cNvSpPr>
            <a:spLocks noChangeShapeType="1"/>
          </p:cNvSpPr>
          <p:nvPr/>
        </p:nvSpPr>
        <p:spPr bwMode="auto">
          <a:xfrm flipH="1">
            <a:off x="3221039" y="2746376"/>
            <a:ext cx="219075" cy="379413"/>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68" name="Line 28"/>
          <p:cNvSpPr>
            <a:spLocks noChangeShapeType="1"/>
          </p:cNvSpPr>
          <p:nvPr/>
        </p:nvSpPr>
        <p:spPr bwMode="auto">
          <a:xfrm flipH="1">
            <a:off x="3502025" y="2441575"/>
            <a:ext cx="88900" cy="1524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69" name="Line 29"/>
          <p:cNvSpPr>
            <a:spLocks noChangeShapeType="1"/>
          </p:cNvSpPr>
          <p:nvPr/>
        </p:nvSpPr>
        <p:spPr bwMode="auto">
          <a:xfrm flipH="1">
            <a:off x="4933951" y="2820988"/>
            <a:ext cx="176213" cy="3048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70" name="Line 30"/>
          <p:cNvSpPr>
            <a:spLocks noChangeShapeType="1"/>
          </p:cNvSpPr>
          <p:nvPr/>
        </p:nvSpPr>
        <p:spPr bwMode="auto">
          <a:xfrm flipH="1">
            <a:off x="3625851" y="2138363"/>
            <a:ext cx="41275" cy="1524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71" name="Line 31"/>
          <p:cNvSpPr>
            <a:spLocks noChangeShapeType="1"/>
          </p:cNvSpPr>
          <p:nvPr/>
        </p:nvSpPr>
        <p:spPr bwMode="auto">
          <a:xfrm flipH="1">
            <a:off x="3221039" y="2290763"/>
            <a:ext cx="219075" cy="37941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72" name="Line 32"/>
          <p:cNvSpPr>
            <a:spLocks noChangeShapeType="1"/>
          </p:cNvSpPr>
          <p:nvPr/>
        </p:nvSpPr>
        <p:spPr bwMode="auto">
          <a:xfrm flipH="1">
            <a:off x="2884488" y="2441575"/>
            <a:ext cx="176212" cy="3048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73" name="Line 33"/>
          <p:cNvSpPr>
            <a:spLocks noChangeShapeType="1"/>
          </p:cNvSpPr>
          <p:nvPr/>
        </p:nvSpPr>
        <p:spPr bwMode="auto">
          <a:xfrm flipH="1">
            <a:off x="2655888" y="2441575"/>
            <a:ext cx="176212" cy="3048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74" name="Line 34"/>
          <p:cNvSpPr>
            <a:spLocks noChangeShapeType="1"/>
          </p:cNvSpPr>
          <p:nvPr/>
        </p:nvSpPr>
        <p:spPr bwMode="auto">
          <a:xfrm flipH="1">
            <a:off x="3079751" y="2820988"/>
            <a:ext cx="131763" cy="2286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75" name="Line 35"/>
          <p:cNvSpPr>
            <a:spLocks noChangeShapeType="1"/>
          </p:cNvSpPr>
          <p:nvPr/>
        </p:nvSpPr>
        <p:spPr bwMode="auto">
          <a:xfrm flipH="1">
            <a:off x="2797176" y="2746376"/>
            <a:ext cx="263525" cy="45402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76" name="Line 36"/>
          <p:cNvSpPr>
            <a:spLocks noChangeShapeType="1"/>
          </p:cNvSpPr>
          <p:nvPr/>
        </p:nvSpPr>
        <p:spPr bwMode="auto">
          <a:xfrm flipH="1">
            <a:off x="2668588" y="2897188"/>
            <a:ext cx="87312" cy="1524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77" name="Line 37"/>
          <p:cNvSpPr>
            <a:spLocks noChangeShapeType="1"/>
          </p:cNvSpPr>
          <p:nvPr/>
        </p:nvSpPr>
        <p:spPr bwMode="auto">
          <a:xfrm flipH="1">
            <a:off x="2690710" y="3394317"/>
            <a:ext cx="131762" cy="2286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78" name="Line 38"/>
          <p:cNvSpPr>
            <a:spLocks noChangeShapeType="1"/>
          </p:cNvSpPr>
          <p:nvPr/>
        </p:nvSpPr>
        <p:spPr bwMode="auto">
          <a:xfrm flipH="1">
            <a:off x="2593976" y="3200400"/>
            <a:ext cx="87313" cy="1524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79" name="Line 39"/>
          <p:cNvSpPr>
            <a:spLocks noChangeShapeType="1"/>
          </p:cNvSpPr>
          <p:nvPr/>
        </p:nvSpPr>
        <p:spPr bwMode="auto">
          <a:xfrm flipH="1">
            <a:off x="2430464" y="2897188"/>
            <a:ext cx="174625" cy="30321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80" name="Line 40"/>
          <p:cNvSpPr>
            <a:spLocks noChangeShapeType="1"/>
          </p:cNvSpPr>
          <p:nvPr/>
        </p:nvSpPr>
        <p:spPr bwMode="auto">
          <a:xfrm flipH="1">
            <a:off x="3646489" y="3200400"/>
            <a:ext cx="20637" cy="762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81" name="Line 41"/>
          <p:cNvSpPr>
            <a:spLocks noChangeShapeType="1"/>
          </p:cNvSpPr>
          <p:nvPr/>
        </p:nvSpPr>
        <p:spPr bwMode="auto">
          <a:xfrm flipH="1">
            <a:off x="3122613" y="3200400"/>
            <a:ext cx="88900" cy="1524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82" name="Line 42"/>
          <p:cNvSpPr>
            <a:spLocks noChangeShapeType="1"/>
          </p:cNvSpPr>
          <p:nvPr/>
        </p:nvSpPr>
        <p:spPr bwMode="auto">
          <a:xfrm flipH="1">
            <a:off x="3913188" y="1985963"/>
            <a:ext cx="133350" cy="2286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83" name="Line 43"/>
          <p:cNvSpPr>
            <a:spLocks noChangeShapeType="1"/>
          </p:cNvSpPr>
          <p:nvPr/>
        </p:nvSpPr>
        <p:spPr bwMode="auto">
          <a:xfrm flipH="1">
            <a:off x="3732213" y="3352801"/>
            <a:ext cx="87312" cy="150813"/>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84" name="Line 44"/>
          <p:cNvSpPr>
            <a:spLocks noChangeShapeType="1"/>
          </p:cNvSpPr>
          <p:nvPr/>
        </p:nvSpPr>
        <p:spPr bwMode="auto">
          <a:xfrm flipH="1">
            <a:off x="3189289" y="1985963"/>
            <a:ext cx="174625" cy="3048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85" name="Line 45"/>
          <p:cNvSpPr>
            <a:spLocks noChangeShapeType="1"/>
          </p:cNvSpPr>
          <p:nvPr/>
        </p:nvSpPr>
        <p:spPr bwMode="auto">
          <a:xfrm flipH="1">
            <a:off x="2928938" y="3427413"/>
            <a:ext cx="131762" cy="2286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86" name="Line 46"/>
          <p:cNvSpPr>
            <a:spLocks noChangeShapeType="1"/>
          </p:cNvSpPr>
          <p:nvPr/>
        </p:nvSpPr>
        <p:spPr bwMode="auto">
          <a:xfrm flipH="1">
            <a:off x="2601914" y="2062163"/>
            <a:ext cx="306387" cy="53181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87" name="Line 47"/>
          <p:cNvSpPr>
            <a:spLocks noChangeShapeType="1"/>
          </p:cNvSpPr>
          <p:nvPr/>
        </p:nvSpPr>
        <p:spPr bwMode="auto">
          <a:xfrm flipH="1">
            <a:off x="3265489" y="3352801"/>
            <a:ext cx="174625" cy="303213"/>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88" name="Line 48"/>
          <p:cNvSpPr>
            <a:spLocks noChangeShapeType="1"/>
          </p:cNvSpPr>
          <p:nvPr/>
        </p:nvSpPr>
        <p:spPr bwMode="auto">
          <a:xfrm flipH="1">
            <a:off x="2886076" y="3656013"/>
            <a:ext cx="174625" cy="30321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89" name="Line 49"/>
          <p:cNvSpPr>
            <a:spLocks noChangeShapeType="1"/>
          </p:cNvSpPr>
          <p:nvPr/>
        </p:nvSpPr>
        <p:spPr bwMode="auto">
          <a:xfrm flipH="1">
            <a:off x="3827464" y="3276601"/>
            <a:ext cx="219075" cy="379413"/>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90" name="Line 50"/>
          <p:cNvSpPr>
            <a:spLocks noChangeShapeType="1"/>
          </p:cNvSpPr>
          <p:nvPr/>
        </p:nvSpPr>
        <p:spPr bwMode="auto">
          <a:xfrm flipH="1">
            <a:off x="4187826" y="3429001"/>
            <a:ext cx="87313" cy="150813"/>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91" name="Line 51"/>
          <p:cNvSpPr>
            <a:spLocks noChangeShapeType="1"/>
          </p:cNvSpPr>
          <p:nvPr/>
        </p:nvSpPr>
        <p:spPr bwMode="auto">
          <a:xfrm flipH="1">
            <a:off x="4249738" y="3429001"/>
            <a:ext cx="176212" cy="303213"/>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92" name="Line 52"/>
          <p:cNvSpPr>
            <a:spLocks noChangeShapeType="1"/>
          </p:cNvSpPr>
          <p:nvPr/>
        </p:nvSpPr>
        <p:spPr bwMode="auto">
          <a:xfrm flipH="1">
            <a:off x="3492501" y="3505201"/>
            <a:ext cx="174625" cy="303213"/>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pic>
        <p:nvPicPr>
          <p:cNvPr id="10293" name="Picture 53" descr="Picture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4" name="Line 54"/>
          <p:cNvSpPr>
            <a:spLocks noChangeShapeType="1"/>
          </p:cNvSpPr>
          <p:nvPr/>
        </p:nvSpPr>
        <p:spPr bwMode="auto">
          <a:xfrm flipH="1">
            <a:off x="8220076" y="847725"/>
            <a:ext cx="758825" cy="0"/>
          </a:xfrm>
          <a:prstGeom prst="line">
            <a:avLst/>
          </a:prstGeom>
          <a:noFill/>
          <a:ln w="762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95" name="Line 55"/>
          <p:cNvSpPr>
            <a:spLocks noChangeShapeType="1"/>
          </p:cNvSpPr>
          <p:nvPr/>
        </p:nvSpPr>
        <p:spPr bwMode="auto">
          <a:xfrm flipH="1">
            <a:off x="8145464" y="1076325"/>
            <a:ext cx="985837" cy="0"/>
          </a:xfrm>
          <a:prstGeom prst="line">
            <a:avLst/>
          </a:prstGeom>
          <a:noFill/>
          <a:ln w="762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96" name="Text Box 56"/>
          <p:cNvSpPr txBox="1">
            <a:spLocks noChangeArrowheads="1"/>
          </p:cNvSpPr>
          <p:nvPr/>
        </p:nvSpPr>
        <p:spPr bwMode="auto">
          <a:xfrm>
            <a:off x="9682164" y="544513"/>
            <a:ext cx="9858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800" b="1">
                <a:solidFill>
                  <a:srgbClr val="FF0000"/>
                </a:solidFill>
                <a:latin typeface="Times New Roman" panose="02020603050405020304" pitchFamily="18" charset="0"/>
              </a:rPr>
              <a:t>Gió</a:t>
            </a:r>
          </a:p>
        </p:txBody>
      </p:sp>
      <p:sp>
        <p:nvSpPr>
          <p:cNvPr id="10297" name="Line 57"/>
          <p:cNvSpPr>
            <a:spLocks noChangeShapeType="1"/>
          </p:cNvSpPr>
          <p:nvPr/>
        </p:nvSpPr>
        <p:spPr bwMode="auto">
          <a:xfrm flipH="1">
            <a:off x="8753475" y="1303338"/>
            <a:ext cx="1214438" cy="0"/>
          </a:xfrm>
          <a:prstGeom prst="line">
            <a:avLst/>
          </a:prstGeom>
          <a:noFill/>
          <a:ln w="762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39674" name="Text Box 58"/>
          <p:cNvSpPr txBox="1">
            <a:spLocks noChangeArrowheads="1"/>
          </p:cNvSpPr>
          <p:nvPr/>
        </p:nvSpPr>
        <p:spPr bwMode="auto">
          <a:xfrm>
            <a:off x="6323014" y="5857875"/>
            <a:ext cx="4344987" cy="946150"/>
          </a:xfrm>
          <a:prstGeom prst="rect">
            <a:avLst/>
          </a:prstGeom>
          <a:solidFill>
            <a:srgbClr val="00B050"/>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800" b="1" dirty="0" err="1">
                <a:solidFill>
                  <a:schemeClr val="bg1"/>
                </a:solidFill>
                <a:latin typeface="Times New Roman" panose="02020603050405020304" pitchFamily="18" charset="0"/>
              </a:rPr>
              <a:t>Tán</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rừng</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và</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cây</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cỏ</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ngăn</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cản</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nước</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rơi</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và</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dòng</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chảy</a:t>
            </a:r>
            <a:r>
              <a:rPr lang="en-US" altLang="vi-VN" sz="2800" b="1" dirty="0">
                <a:solidFill>
                  <a:schemeClr val="bg1"/>
                </a:solidFill>
                <a:latin typeface="Times New Roman" panose="02020603050405020304" pitchFamily="18" charset="0"/>
              </a:rPr>
              <a:t>.</a:t>
            </a:r>
          </a:p>
        </p:txBody>
      </p:sp>
    </p:spTree>
    <p:extLst>
      <p:ext uri="{BB962C8B-B14F-4D97-AF65-F5344CB8AC3E}">
        <p14:creationId xmlns:p14="http://schemas.microsoft.com/office/powerpoint/2010/main" val="892605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39619"/>
                                        </p:tgtEl>
                                        <p:attrNameLst>
                                          <p:attrName>style.visibility</p:attrName>
                                        </p:attrNameLst>
                                      </p:cBhvr>
                                      <p:to>
                                        <p:strVal val="visible"/>
                                      </p:to>
                                    </p:set>
                                    <p:animEffect transition="in" filter="box(in)">
                                      <p:cBhvr>
                                        <p:cTn id="7" dur="1000"/>
                                        <p:tgtEl>
                                          <p:spTgt spid="23961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39620"/>
                                        </p:tgtEl>
                                        <p:attrNameLst>
                                          <p:attrName>style.visibility</p:attrName>
                                        </p:attrNameLst>
                                      </p:cBhvr>
                                      <p:to>
                                        <p:strVal val="visible"/>
                                      </p:to>
                                    </p:set>
                                    <p:animEffect transition="in" filter="box(in)">
                                      <p:cBhvr>
                                        <p:cTn id="10" dur="1000"/>
                                        <p:tgtEl>
                                          <p:spTgt spid="23962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39622"/>
                                        </p:tgtEl>
                                        <p:attrNameLst>
                                          <p:attrName>style.visibility</p:attrName>
                                        </p:attrNameLst>
                                      </p:cBhvr>
                                      <p:to>
                                        <p:strVal val="visible"/>
                                      </p:to>
                                    </p:set>
                                    <p:animEffect transition="in" filter="box(in)">
                                      <p:cBhvr>
                                        <p:cTn id="13" dur="1000"/>
                                        <p:tgtEl>
                                          <p:spTgt spid="239622"/>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39623"/>
                                        </p:tgtEl>
                                        <p:attrNameLst>
                                          <p:attrName>style.visibility</p:attrName>
                                        </p:attrNameLst>
                                      </p:cBhvr>
                                      <p:to>
                                        <p:strVal val="visible"/>
                                      </p:to>
                                    </p:set>
                                    <p:animEffect transition="in" filter="box(in)">
                                      <p:cBhvr>
                                        <p:cTn id="16" dur="1000"/>
                                        <p:tgtEl>
                                          <p:spTgt spid="239623"/>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239621"/>
                                        </p:tgtEl>
                                        <p:attrNameLst>
                                          <p:attrName>style.visibility</p:attrName>
                                        </p:attrNameLst>
                                      </p:cBhvr>
                                      <p:to>
                                        <p:strVal val="visible"/>
                                      </p:to>
                                    </p:set>
                                    <p:animEffect transition="in" filter="box(in)">
                                      <p:cBhvr>
                                        <p:cTn id="19" dur="1000"/>
                                        <p:tgtEl>
                                          <p:spTgt spid="239621"/>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39624"/>
                                        </p:tgtEl>
                                        <p:attrNameLst>
                                          <p:attrName>style.visibility</p:attrName>
                                        </p:attrNameLst>
                                      </p:cBhvr>
                                      <p:to>
                                        <p:strVal val="visible"/>
                                      </p:to>
                                    </p:set>
                                    <p:animEffect transition="in" filter="box(in)">
                                      <p:cBhvr>
                                        <p:cTn id="22" dur="1000"/>
                                        <p:tgtEl>
                                          <p:spTgt spid="239624"/>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39674"/>
                                        </p:tgtEl>
                                        <p:attrNameLst>
                                          <p:attrName>style.visibility</p:attrName>
                                        </p:attrNameLst>
                                      </p:cBhvr>
                                      <p:to>
                                        <p:strVal val="visible"/>
                                      </p:to>
                                    </p:set>
                                    <p:animEffect transition="in" filter="box(in)">
                                      <p:cBhvr>
                                        <p:cTn id="25" dur="1000"/>
                                        <p:tgtEl>
                                          <p:spTgt spid="239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animBg="1"/>
      <p:bldP spid="239620" grpId="0" animBg="1"/>
      <p:bldP spid="239621" grpId="0" animBg="1"/>
      <p:bldP spid="239622" grpId="0" animBg="1"/>
      <p:bldP spid="239623" grpId="0" animBg="1"/>
      <p:bldP spid="239624" grpId="0" animBg="1"/>
      <p:bldP spid="23967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icture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040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Picture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188" y="1"/>
            <a:ext cx="5103812"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Picture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4188" y="3475038"/>
            <a:ext cx="5103812"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410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819875"/>
            <a:ext cx="10515600" cy="1325563"/>
          </a:xfrm>
        </p:spPr>
        <p:txBody>
          <a:bodyPr/>
          <a:lstStyle/>
          <a:p>
            <a:endParaRPr lang="vi-VN"/>
          </a:p>
        </p:txBody>
      </p:sp>
      <p:sp>
        <p:nvSpPr>
          <p:cNvPr id="4" name="Rounded Rectangle 3"/>
          <p:cNvSpPr/>
          <p:nvPr/>
        </p:nvSpPr>
        <p:spPr>
          <a:xfrm>
            <a:off x="3029778" y="365125"/>
            <a:ext cx="6132443" cy="774562"/>
          </a:xfrm>
          <a:prstGeom prst="roundRect">
            <a:avLst/>
          </a:prstGeom>
          <a:solidFill>
            <a:srgbClr val="CC9900"/>
          </a:solidFill>
          <a:ln>
            <a:noFill/>
          </a:ln>
          <a:effectLst>
            <a:outerShdw blurRad="50800" dist="38100" dir="8100000" algn="tr"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I. ĐẶT VẤN ĐỀ</a:t>
            </a:r>
            <a:endParaRPr lang="vi-VN" sz="2400" b="1" dirty="0">
              <a:solidFill>
                <a:srgbClr val="FF0000"/>
              </a:solidFill>
            </a:endParaRPr>
          </a:p>
        </p:txBody>
      </p:sp>
      <p:sp>
        <p:nvSpPr>
          <p:cNvPr id="3" name="Content Placeholder 2"/>
          <p:cNvSpPr>
            <a:spLocks noGrp="1"/>
          </p:cNvSpPr>
          <p:nvPr>
            <p:ph idx="1"/>
          </p:nvPr>
        </p:nvSpPr>
        <p:spPr/>
        <p:txBody>
          <a:bodyPr/>
          <a:lstStyle/>
          <a:p>
            <a:endParaRPr lang="vi-VN" dirty="0"/>
          </a:p>
        </p:txBody>
      </p:sp>
      <p:sp>
        <p:nvSpPr>
          <p:cNvPr id="5" name="Cloud Callout 4"/>
          <p:cNvSpPr/>
          <p:nvPr/>
        </p:nvSpPr>
        <p:spPr>
          <a:xfrm>
            <a:off x="1046922" y="1482656"/>
            <a:ext cx="5420139" cy="204083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Rừng</a:t>
            </a:r>
            <a:r>
              <a:rPr lang="en-US" sz="2400" dirty="0" smtClean="0"/>
              <a:t> </a:t>
            </a:r>
            <a:r>
              <a:rPr lang="en-US" sz="2400" dirty="0" err="1" smtClean="0"/>
              <a:t>có</a:t>
            </a:r>
            <a:r>
              <a:rPr lang="en-US" sz="2400" dirty="0" smtClean="0"/>
              <a:t> </a:t>
            </a:r>
            <a:r>
              <a:rPr lang="en-US" sz="2400" dirty="0" err="1" smtClean="0"/>
              <a:t>tác</a:t>
            </a:r>
            <a:r>
              <a:rPr lang="en-US" sz="2400" dirty="0" smtClean="0"/>
              <a:t> </a:t>
            </a:r>
            <a:r>
              <a:rPr lang="en-US" sz="2400" dirty="0" err="1" smtClean="0"/>
              <a:t>dụng</a:t>
            </a:r>
            <a:r>
              <a:rPr lang="en-US" sz="2400" dirty="0" smtClean="0"/>
              <a:t> </a:t>
            </a:r>
            <a:r>
              <a:rPr lang="en-US" sz="2400" dirty="0" err="1" smtClean="0"/>
              <a:t>như</a:t>
            </a:r>
            <a:r>
              <a:rPr lang="en-US" sz="2400" dirty="0" smtClean="0"/>
              <a:t> </a:t>
            </a:r>
            <a:r>
              <a:rPr lang="en-US" sz="2400" dirty="0" err="1" smtClean="0"/>
              <a:t>thế</a:t>
            </a:r>
            <a:r>
              <a:rPr lang="en-US" sz="2400" dirty="0" smtClean="0"/>
              <a:t> </a:t>
            </a:r>
            <a:r>
              <a:rPr lang="en-US" sz="2400" dirty="0" err="1" smtClean="0"/>
              <a:t>nào</a:t>
            </a:r>
            <a:r>
              <a:rPr lang="en-US" sz="2400" dirty="0" smtClean="0"/>
              <a:t> </a:t>
            </a:r>
            <a:r>
              <a:rPr lang="en-US" sz="2400" dirty="0" err="1" smtClean="0"/>
              <a:t>đối</a:t>
            </a:r>
            <a:r>
              <a:rPr lang="en-US" sz="2400" dirty="0" smtClean="0"/>
              <a:t>  </a:t>
            </a:r>
            <a:r>
              <a:rPr lang="en-US" sz="2400" dirty="0" err="1" smtClean="0"/>
              <a:t>với</a:t>
            </a:r>
            <a:r>
              <a:rPr lang="en-US" sz="2400" dirty="0" smtClean="0"/>
              <a:t> </a:t>
            </a:r>
            <a:r>
              <a:rPr lang="en-US" sz="2400" dirty="0" err="1" smtClean="0"/>
              <a:t>đời</a:t>
            </a:r>
            <a:r>
              <a:rPr lang="en-US" sz="2400" dirty="0" smtClean="0"/>
              <a:t> </a:t>
            </a:r>
            <a:r>
              <a:rPr lang="en-US" sz="2400" dirty="0" err="1" smtClean="0"/>
              <a:t>sống</a:t>
            </a:r>
            <a:r>
              <a:rPr lang="en-US" sz="2400" dirty="0" smtClean="0"/>
              <a:t> con </a:t>
            </a:r>
            <a:r>
              <a:rPr lang="en-US" sz="2400" dirty="0" err="1" smtClean="0"/>
              <a:t>người</a:t>
            </a:r>
            <a:r>
              <a:rPr lang="en-US" sz="2400" dirty="0" smtClean="0"/>
              <a:t>?</a:t>
            </a:r>
            <a:endParaRPr lang="vi-VN" sz="2400" dirty="0"/>
          </a:p>
        </p:txBody>
      </p:sp>
      <p:sp>
        <p:nvSpPr>
          <p:cNvPr id="6" name="Text Box 5"/>
          <p:cNvSpPr txBox="1">
            <a:spLocks noChangeArrowheads="1"/>
          </p:cNvSpPr>
          <p:nvPr/>
        </p:nvSpPr>
        <p:spPr bwMode="auto">
          <a:xfrm>
            <a:off x="945116" y="1690688"/>
            <a:ext cx="5616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Làm</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sạch</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môi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trường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không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khí</a:t>
            </a:r>
            <a:r>
              <a:rPr lang="en-US" altLang="vi-VN" sz="2800" b="1" dirty="0">
                <a:latin typeface="Times New Roman" panose="02020603050405020304" pitchFamily="18" charset="0"/>
              </a:rPr>
              <a:t>.</a:t>
            </a:r>
          </a:p>
        </p:txBody>
      </p:sp>
      <p:sp>
        <p:nvSpPr>
          <p:cNvPr id="7" name="Text Box 10"/>
          <p:cNvSpPr txBox="1">
            <a:spLocks noChangeArrowheads="1"/>
          </p:cNvSpPr>
          <p:nvPr/>
        </p:nvSpPr>
        <p:spPr bwMode="auto">
          <a:xfrm>
            <a:off x="945116" y="2228437"/>
            <a:ext cx="6527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Chắn</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gió</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hạn</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chế</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khô</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hạn</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và</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bão</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lụt</a:t>
            </a:r>
            <a:r>
              <a:rPr lang="en-US" altLang="vi-VN" sz="2800" b="1" dirty="0">
                <a:latin typeface="Times New Roman" panose="02020603050405020304" pitchFamily="18" charset="0"/>
              </a:rPr>
              <a:t>.</a:t>
            </a:r>
          </a:p>
        </p:txBody>
      </p:sp>
      <p:sp>
        <p:nvSpPr>
          <p:cNvPr id="8" name="Text Box 32"/>
          <p:cNvSpPr txBox="1">
            <a:spLocks noChangeArrowheads="1"/>
          </p:cNvSpPr>
          <p:nvPr/>
        </p:nvSpPr>
        <p:spPr bwMode="auto">
          <a:xfrm>
            <a:off x="945116" y="2766186"/>
            <a:ext cx="9484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Cung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cấp</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nguyên</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liệu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cho</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xuất</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khẩu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lâm</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sản</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cho</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sản</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xuất</a:t>
            </a:r>
            <a:r>
              <a:rPr lang="en-US" altLang="vi-VN" sz="2800" b="1" dirty="0">
                <a:latin typeface="Times New Roman" panose="02020603050405020304" pitchFamily="18" charset="0"/>
              </a:rPr>
              <a:t>.</a:t>
            </a:r>
          </a:p>
        </p:txBody>
      </p:sp>
      <p:sp>
        <p:nvSpPr>
          <p:cNvPr id="9" name="Text Box 14"/>
          <p:cNvSpPr txBox="1">
            <a:spLocks noChangeArrowheads="1"/>
          </p:cNvSpPr>
          <p:nvPr/>
        </p:nvSpPr>
        <p:spPr bwMode="auto">
          <a:xfrm>
            <a:off x="945116" y="3289406"/>
            <a:ext cx="6146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Tham</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quan</a:t>
            </a:r>
            <a:r>
              <a:rPr lang="en-US" altLang="vi-VN" sz="2800" b="1" dirty="0">
                <a:latin typeface="Times New Roman" panose="02020603050405020304" pitchFamily="18" charset="0"/>
              </a:rPr>
              <a:t>, </a:t>
            </a:r>
            <a:r>
              <a:rPr lang="en-US" altLang="vi-VN" sz="2800" b="1" dirty="0" err="1" smtClean="0">
                <a:latin typeface="Times New Roman" panose="02020603050405020304" pitchFamily="18" charset="0"/>
              </a:rPr>
              <a:t>nghỉ</a:t>
            </a:r>
            <a:r>
              <a:rPr lang="en-US" altLang="vi-VN" sz="2800" b="1" dirty="0" smtClean="0">
                <a:latin typeface="Times New Roman" panose="02020603050405020304" pitchFamily="18" charset="0"/>
              </a:rPr>
              <a:t> </a:t>
            </a:r>
            <a:r>
              <a:rPr lang="en-US" altLang="vi-VN" sz="2800" b="1" dirty="0" err="1">
                <a:latin typeface="Times New Roman" panose="02020603050405020304" pitchFamily="18" charset="0"/>
              </a:rPr>
              <a:t>dưỡng</a:t>
            </a:r>
            <a:r>
              <a:rPr lang="en-US" altLang="vi-VN" sz="2800" b="1" dirty="0">
                <a:latin typeface="Times New Roman" panose="02020603050405020304" pitchFamily="18" charset="0"/>
              </a:rPr>
              <a:t>.</a:t>
            </a:r>
          </a:p>
        </p:txBody>
      </p:sp>
      <p:sp>
        <p:nvSpPr>
          <p:cNvPr id="10" name="Text Box 12"/>
          <p:cNvSpPr txBox="1">
            <a:spLocks noChangeArrowheads="1"/>
          </p:cNvSpPr>
          <p:nvPr/>
        </p:nvSpPr>
        <p:spPr bwMode="auto">
          <a:xfrm>
            <a:off x="945116" y="3808518"/>
            <a:ext cx="75136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Bảo</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tồn</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sinh</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thái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nghiên</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cứu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khoa</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học</a:t>
            </a:r>
            <a:r>
              <a:rPr lang="en-US" altLang="vi-VN" sz="2800" b="1" dirty="0">
                <a:latin typeface="Times New Roman" panose="02020603050405020304" pitchFamily="18" charset="0"/>
              </a:rPr>
              <a:t>.</a:t>
            </a:r>
          </a:p>
        </p:txBody>
      </p:sp>
    </p:spTree>
    <p:extLst>
      <p:ext uri="{BB962C8B-B14F-4D97-AF65-F5344CB8AC3E}">
        <p14:creationId xmlns:p14="http://schemas.microsoft.com/office/powerpoint/2010/main" val="86635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par>
                          <p:cTn id="28" fill="hold">
                            <p:stCondLst>
                              <p:cond delay="500"/>
                            </p:stCondLst>
                            <p:childTnLst>
                              <p:par>
                                <p:cTn id="29" presetID="4" presetClass="entr" presetSubtype="16"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ox(i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678</Words>
  <Application>Microsoft Office PowerPoint</Application>
  <PresentationFormat>Widescreen</PresentationFormat>
  <Paragraphs>94</Paragraphs>
  <Slides>21</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Times New Roman</vt:lpstr>
      <vt:lpstr>Office Theme</vt:lpstr>
      <vt:lpstr>TIẾT 22 – BÀI 14:  BẢO VỆ MÔI TRƯỜNG VÀ TÀI NGUYÊN THIÊN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22 – BÀI 14:  BẢO VỆ MÔI TRƯỜNG VÀ TÀI NGUYÊN THIÊN NHIÊN</dc:title>
  <dc:creator>LY QUOC AN</dc:creator>
  <cp:lastModifiedBy>LY QUOC AN</cp:lastModifiedBy>
  <cp:revision>39</cp:revision>
  <dcterms:created xsi:type="dcterms:W3CDTF">2021-02-16T12:20:01Z</dcterms:created>
  <dcterms:modified xsi:type="dcterms:W3CDTF">2021-02-19T03:58:43Z</dcterms:modified>
</cp:coreProperties>
</file>