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80" r:id="rId2"/>
    <p:sldMasterId id="2147483706" r:id="rId3"/>
    <p:sldMasterId id="2147483731" r:id="rId4"/>
    <p:sldMasterId id="2147483746" r:id="rId5"/>
    <p:sldMasterId id="2147483759" r:id="rId6"/>
    <p:sldMasterId id="2147483773" r:id="rId7"/>
  </p:sldMasterIdLst>
  <p:notesMasterIdLst>
    <p:notesMasterId r:id="rId33"/>
  </p:notesMasterIdLst>
  <p:sldIdLst>
    <p:sldId id="280" r:id="rId8"/>
    <p:sldId id="308" r:id="rId9"/>
    <p:sldId id="286" r:id="rId10"/>
    <p:sldId id="258" r:id="rId11"/>
    <p:sldId id="300" r:id="rId12"/>
    <p:sldId id="309" r:id="rId13"/>
    <p:sldId id="311" r:id="rId14"/>
    <p:sldId id="312" r:id="rId15"/>
    <p:sldId id="302" r:id="rId16"/>
    <p:sldId id="266" r:id="rId17"/>
    <p:sldId id="282" r:id="rId18"/>
    <p:sldId id="301" r:id="rId19"/>
    <p:sldId id="283" r:id="rId20"/>
    <p:sldId id="284" r:id="rId21"/>
    <p:sldId id="285" r:id="rId22"/>
    <p:sldId id="267" r:id="rId23"/>
    <p:sldId id="310" r:id="rId24"/>
    <p:sldId id="293" r:id="rId25"/>
    <p:sldId id="288" r:id="rId26"/>
    <p:sldId id="306" r:id="rId27"/>
    <p:sldId id="315" r:id="rId28"/>
    <p:sldId id="314" r:id="rId29"/>
    <p:sldId id="307" r:id="rId30"/>
    <p:sldId id="275" r:id="rId31"/>
    <p:sldId id="274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7F6AFA"/>
    <a:srgbClr val="9369FB"/>
    <a:srgbClr val="FA8C6A"/>
    <a:srgbClr val="E2FA6A"/>
    <a:srgbClr val="F76DE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1" autoAdjust="0"/>
    <p:restoredTop sz="89398" autoAdjust="0"/>
  </p:normalViewPr>
  <p:slideViewPr>
    <p:cSldViewPr>
      <p:cViewPr varScale="1">
        <p:scale>
          <a:sx n="59" d="100"/>
          <a:sy n="59" d="100"/>
        </p:scale>
        <p:origin x="12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E169253B-9F8F-4036-BF96-D471DCC500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64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53B-9F8F-4036-BF96-D471DCC500F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6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10243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10244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45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46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47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48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49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50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251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52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53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54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55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56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0257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10258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59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60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261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10262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63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64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265" name="Group 25"/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10266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67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68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269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10270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71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72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273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1027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7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27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27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7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7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8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8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8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28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284" name="Rectangle 4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8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8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6298999-E066-4544-BE98-F77EBE1B693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8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2E6FC-88B7-49D5-860D-8D56D12F7A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1EB16-21A1-47ED-A049-F952728C4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69C116-B9D9-427D-9DA4-4191E7FFA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07C2C91-E075-4230-8F1D-EE1015071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094B2E-99B9-4A25-A8A0-B4194A7202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8999-E066-4544-BE98-F77EBE1B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297-0C09-464C-A1BC-7E5A02A0D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92C6-28BF-41F4-8BFE-2C69B43EF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B07B-E0AA-4915-9548-4D7A04C582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B65F-F16C-4605-A3A9-C34A96E8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8F297-0C09-464C-A1BC-7E5A02A0D4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2BA07-7829-44CB-9B5A-134A06712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3CD2-1365-4C48-A4AD-C964E5EAD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E750-1CE4-4707-A552-BDFEFEC4D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8B13631-F096-45E3-AFD5-FCEDE3B70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2E6FC-88B7-49D5-860D-8D56D12F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EB16-21A1-47ED-A049-F952728C4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69C116-B9D9-427D-9DA4-4191E7FFA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07C2C91-E075-4230-8F1D-EE1015071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8999-E066-4544-BE98-F77EBE1B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297-0C09-464C-A1BC-7E5A02A0D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392C6-28BF-41F4-8BFE-2C69B43EFC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92C6-28BF-41F4-8BFE-2C69B43EF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B07B-E0AA-4915-9548-4D7A04C582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B65F-F16C-4605-A3A9-C34A96E8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2BA07-7829-44CB-9B5A-134A06712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3CD2-1365-4C48-A4AD-C964E5EAD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E750-1CE4-4707-A552-BDFEFEC4D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8B13631-F096-45E3-AFD5-FCEDE3B70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2E6FC-88B7-49D5-860D-8D56D12F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EB16-21A1-47ED-A049-F952728C4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69C116-B9D9-427D-9DA4-4191E7FFA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DB07B-E0AA-4915-9548-4D7A04C582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6298999-E066-4544-BE98-F77EBE1B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297-0C09-464C-A1BC-7E5A02A0D4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92C6-28BF-41F4-8BFE-2C69B43EFC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B07B-E0AA-4915-9548-4D7A04C582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B65F-F16C-4605-A3A9-C34A96E8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2BA07-7829-44CB-9B5A-134A06712B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3CD2-1365-4C48-A4AD-C964E5EAD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E750-1CE4-4707-A552-BDFEFEC4D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8B13631-F096-45E3-AFD5-FCEDE3B70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2E6FC-88B7-49D5-860D-8D56D12F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9B65F-F16C-4605-A3A9-C34A96E870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EB16-21A1-47ED-A049-F952728C4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094B2E-99B9-4A25-A8A0-B4194A7202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69C116-B9D9-427D-9DA4-4191E7FFA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8999-E066-4544-BE98-F77EBE1B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297-0C09-464C-A1BC-7E5A02A0D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92C6-28BF-41F4-8BFE-2C69B43EF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B07B-E0AA-4915-9548-4D7A04C582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B65F-F16C-4605-A3A9-C34A96E8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2BA07-7829-44CB-9B5A-134A06712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3CD2-1365-4C48-A4AD-C964E5EAD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2BA07-7829-44CB-9B5A-134A06712B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E750-1CE4-4707-A552-BDFEFEC4D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3631-F096-45E3-AFD5-FCEDE3B7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2E6FC-88B7-49D5-860D-8D56D12F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EB16-21A1-47ED-A049-F952728C4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69C116-B9D9-427D-9DA4-4191E7FFA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094B2E-99B9-4A25-A8A0-B4194A7202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8999-E066-4544-BE98-F77EBE1B69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8F297-0C09-464C-A1BC-7E5A02A0D4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92C6-28BF-41F4-8BFE-2C69B43EF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B07B-E0AA-4915-9548-4D7A04C582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D3CD2-1365-4C48-A4AD-C964E5EAD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B65F-F16C-4605-A3A9-C34A96E87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2BA07-7829-44CB-9B5A-134A06712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3CD2-1365-4C48-A4AD-C964E5EAD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0E750-1CE4-4707-A552-BDFEFEC4D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3631-F096-45E3-AFD5-FCEDE3B7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2E6FC-88B7-49D5-860D-8D56D12F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EB16-21A1-47ED-A049-F952728C4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69C116-B9D9-427D-9DA4-4191E7FFA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298999-E066-4544-BE98-F77EBE1B69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488F297-0C09-464C-A1BC-7E5A02A0D4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0E750-1CE4-4707-A552-BDFEFEC4DE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92C6-28BF-41F4-8BFE-2C69B43EFC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B07B-E0AA-4915-9548-4D7A04C582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B65F-F16C-4605-A3A9-C34A96E870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2BA07-7829-44CB-9B5A-134A06712B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3CD2-1365-4C48-A4AD-C964E5EAD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810E750-1CE4-4707-A552-BDFEFEC4DE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B13631-F096-45E3-AFD5-FCEDE3B70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2E6FC-88B7-49D5-860D-8D56D12F7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EB16-21A1-47ED-A049-F952728C4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69C116-B9D9-427D-9DA4-4191E7FFA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13631-F096-45E3-AFD5-FCEDE3B70B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vi-VN"/>
            </a:p>
          </p:txBody>
        </p:sp>
        <p:grpSp>
          <p:nvGrpSpPr>
            <p:cNvPr id="9220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922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2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2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vi-VN"/>
            </a:p>
          </p:txBody>
        </p:sp>
        <p:grpSp>
          <p:nvGrpSpPr>
            <p:cNvPr id="922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922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2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2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2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9231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923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3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3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grpSp>
          <p:nvGrpSpPr>
            <p:cNvPr id="9235" name="Group 19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9236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37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38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9239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924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4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4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9243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9244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45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46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9247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vi-VN"/>
            </a:p>
          </p:txBody>
        </p:sp>
        <p:sp>
          <p:nvSpPr>
            <p:cNvPr id="9248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49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0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1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2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3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4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5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6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7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8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9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60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6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62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6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926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926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0B78048-C4EF-406C-8435-3FF3749A7CB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B78048-C4EF-406C-8435-3FF3749A7CB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05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B78048-C4EF-406C-8435-3FF3749A7CB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0B78048-C4EF-406C-8435-3FF3749A7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78048-C4EF-406C-8435-3FF3749A7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78048-C4EF-406C-8435-3FF3749A7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0B78048-C4EF-406C-8435-3FF3749A7C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F:\GIAO%20AN%20DIEN%20TU%20AM%20NHAC\Tiet%2028%20-%20lop%206%20-%20hoc%20hat%20TIA%20NANG%20HAT%20MUA\C1234.WA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39.xml"/><Relationship Id="rId1" Type="http://schemas.openxmlformats.org/officeDocument/2006/relationships/audio" Target="file:///F:\GIAO%20AN%20DIEN%20TU%20AM%20NHAC\Tiet%2028%20-%20lop%206%20-%20hoc%20hat%20TIA%20NANG%20HAT%20MUA\C56.WAV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video" Target="../media/media2.mp4"/><Relationship Id="rId7" Type="http://schemas.openxmlformats.org/officeDocument/2006/relationships/image" Target="../media/image15.tiff"/><Relationship Id="rId2" Type="http://schemas.microsoft.com/office/2007/relationships/media" Target="../media/media2.mp4"/><Relationship Id="rId1" Type="http://schemas.openxmlformats.org/officeDocument/2006/relationships/audio" Target="file:///F:\GIAO%20AN%20DIEN%20TU%20AM%20NHAC\Tiet%2028%20-%20lop%206%20-%20hoc%20hat%20TIA%20NANG%20HAT%20MUA\tia%20nang%20hat%20mua%20-%202%20lan%20-%20ket%202%20lan.mp3" TargetMode="External"/><Relationship Id="rId6" Type="http://schemas.openxmlformats.org/officeDocument/2006/relationships/image" Target="../media/image14.tiff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F:\GIAO%20AN%20DIEN%20TU%20AM%20NHAC\Tiet%2028%20-%20lop%206%20-%20hoc%20hat%20TIA%20NANG%20HAT%20MUA\tia%20nang%20hat%20mua%20-%202%20lan%20-%20ket%202%20lan.mp3" TargetMode="Externa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audio" Target="file:///F:\GIAO%20AN%20DIEN%20TU%20AM%20NHAC\Tiet%2028%20-%20lop%206%20-%20hoc%20hat%20TIA%20NANG%20HAT%20MUA\tia%20nang%20hat%20mua%20-%202%20lan%20-%20ket%202%20lan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file:///F:\GIAO%20AN%20DIEN%20TU%20AM%20NHAC\Tiet%2028%20-%20lop%206%20-%20hoc%20hat%20TIA%20NANG%20HAT%20MUA\hoa%20tau%20-%20tro%20choi.WAV" TargetMode="External"/><Relationship Id="rId1" Type="http://schemas.openxmlformats.org/officeDocument/2006/relationships/audio" Target="file:///F:\GIAO%20AN%20DIEN%20TU%20AM%20NHAC\Tiet%2028%20-%20lop%206%20-%20hoc%20hat%20TIA%20NANG%20HAT%20MUA\doc%20tau%20-%20tro%20choi.WAV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3.tiff"/><Relationship Id="rId2" Type="http://schemas.openxmlformats.org/officeDocument/2006/relationships/audio" Target="file:///F:\GIAO%20AN%20DIEN%20TU%20AM%20NHAC\Tiet%2028%20-%20lop%206%20-%20hoc%20hat%20TIA%20NANG%20HAT%20MUA\C6.WAV" TargetMode="External"/><Relationship Id="rId1" Type="http://schemas.openxmlformats.org/officeDocument/2006/relationships/audio" Target="file:///F:\GIAO%20AN%20DIEN%20TU%20AM%20NHAC\Tiet%2028%20-%20lop%206%20-%20hoc%20hat%20TIA%20NANG%20HAT%20MUA\C3.WAV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22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audio" Target="file:///F:\GIAO%20AN%20DIEN%20TU%20AM%20NHAC\Tiet%2028%20-%20lop%206%20-%20hoc%20hat%20TIA%20NANG%20HAT%20MUA\tia%20nang%20hat%20mua%20-%202%20lan%20-%20ket%202%20lan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41.jpg"/><Relationship Id="rId4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F:\GIAO%20AN%20DIEN%20TU%20AM%20NHAC\Tiet%2028%20-%20lop%206%20-%20hoc%20hat%20TIA%20NANG%20HAT%20MUA\nhac%20nen%202.mp3" TargetMode="Externa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video" Target="../media/media1.mp4"/><Relationship Id="rId7" Type="http://schemas.openxmlformats.org/officeDocument/2006/relationships/image" Target="../media/image14.tiff"/><Relationship Id="rId2" Type="http://schemas.microsoft.com/office/2007/relationships/media" Target="../media/media1.mp4"/><Relationship Id="rId1" Type="http://schemas.openxmlformats.org/officeDocument/2006/relationships/audio" Target="file:///F:\GIAO%20AN%20DIEN%20TU%20AM%20NHAC\Tiet%2028%20-%20lop%206%20-%20hoc%20hat%20TIA%20NANG%20HAT%20MUA\TTia%20nang%20hat%20mua%20-%20co%20loi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 descr="Background pattern&#10;&#10;Description automatically generated">
            <a:extLst>
              <a:ext uri="{FF2B5EF4-FFF2-40B4-BE49-F238E27FC236}">
                <a16:creationId xmlns:a16="http://schemas.microsoft.com/office/drawing/2014/main" id="{056AFD5C-F142-476E-811D-205552112D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" y="0"/>
            <a:ext cx="9107868" cy="6858000"/>
          </a:xfrm>
        </p:spPr>
      </p:pic>
      <p:sp>
        <p:nvSpPr>
          <p:cNvPr id="7374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3743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6324600"/>
            <a:ext cx="741363" cy="288925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1600200" y="1524000"/>
            <a:ext cx="6934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67828" y="2819400"/>
            <a:ext cx="56555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 : </a:t>
            </a:r>
            <a:r>
              <a:rPr lang="en-US" sz="28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vi-VN" sz="2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6592" y="4724400"/>
            <a:ext cx="79681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4400" b="1" cap="none" spc="0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THAM DỰ TIẾT DẠY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62200" y="3439180"/>
            <a:ext cx="67637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28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vi-VN" sz="2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4DE5836-737F-4A4B-A345-D8DDE295B3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ransition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dish, soup&#10;&#10;Description automatically generated">
            <a:extLst>
              <a:ext uri="{FF2B5EF4-FFF2-40B4-BE49-F238E27FC236}">
                <a16:creationId xmlns:a16="http://schemas.microsoft.com/office/drawing/2014/main" id="{46BE1493-C61E-497F-9964-279DC91C3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665" name="Picture 17" descr="eas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76200" y="5257800"/>
            <a:ext cx="2933700" cy="1676400"/>
          </a:xfrm>
        </p:spPr>
      </p:pic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2743200" y="533400"/>
            <a:ext cx="396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91" name="Picture 4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289050"/>
            <a:ext cx="8382000" cy="1225550"/>
          </a:xfrm>
          <a:prstGeom prst="rect">
            <a:avLst/>
          </a:prstGeom>
          <a:noFill/>
        </p:spPr>
      </p:pic>
      <p:pic>
        <p:nvPicPr>
          <p:cNvPr id="27692" name="Picture 4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527300"/>
            <a:ext cx="8382000" cy="1282700"/>
          </a:xfrm>
          <a:prstGeom prst="rect">
            <a:avLst/>
          </a:prstGeom>
          <a:noFill/>
        </p:spPr>
      </p:pic>
      <p:pic>
        <p:nvPicPr>
          <p:cNvPr id="27693" name="Picture 4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760788"/>
            <a:ext cx="8416925" cy="1344612"/>
          </a:xfrm>
          <a:prstGeom prst="rect">
            <a:avLst/>
          </a:prstGeom>
          <a:noFill/>
        </p:spPr>
      </p:pic>
      <p:pic>
        <p:nvPicPr>
          <p:cNvPr id="27694" name="Picture 4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086350"/>
            <a:ext cx="8397875" cy="1314450"/>
          </a:xfrm>
          <a:prstGeom prst="rect">
            <a:avLst/>
          </a:prstGeom>
          <a:noFill/>
        </p:spPr>
      </p:pic>
      <p:pic>
        <p:nvPicPr>
          <p:cNvPr id="8" name="C123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609600"/>
            <a:ext cx="1865937" cy="7370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i="1" dirty="0">
                <a:solidFill>
                  <a:srgbClr val="FF0000"/>
                </a:solidFill>
              </a:rPr>
              <a:t>Tiết 2</a:t>
            </a:r>
            <a:r>
              <a:rPr lang="en-US" sz="1400" i="1" dirty="0">
                <a:solidFill>
                  <a:srgbClr val="FF0000"/>
                </a:solidFill>
              </a:rPr>
              <a:t>7</a:t>
            </a:r>
            <a:r>
              <a:rPr lang="vi-VN" sz="1400" i="1" dirty="0">
                <a:solidFill>
                  <a:srgbClr val="FF0000"/>
                </a:solidFill>
              </a:rPr>
              <a:t>: Học bài hát: Tia nắng hạt mưa – ANTT: Sơ lược về nhạc hát và nhạc đàn.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28421" y="685800"/>
            <a:ext cx="1534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Đoạn</a:t>
            </a:r>
            <a:r>
              <a:rPr lang="en-US" sz="2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a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dish, soup&#10;&#10;Description automatically generated">
            <a:extLst>
              <a:ext uri="{FF2B5EF4-FFF2-40B4-BE49-F238E27FC236}">
                <a16:creationId xmlns:a16="http://schemas.microsoft.com/office/drawing/2014/main" id="{78CE97F4-137B-4D38-BE81-17747985D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2819400" y="304800"/>
            <a:ext cx="3962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5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600200"/>
            <a:ext cx="8382000" cy="2154238"/>
          </a:xfrm>
          <a:prstGeom prst="rect">
            <a:avLst/>
          </a:prstGeom>
          <a:noFill/>
        </p:spPr>
      </p:pic>
      <p:pic>
        <p:nvPicPr>
          <p:cNvPr id="82954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733800"/>
            <a:ext cx="8382000" cy="1976438"/>
          </a:xfrm>
          <a:prstGeom prst="rect">
            <a:avLst/>
          </a:prstGeom>
          <a:noFill/>
        </p:spPr>
      </p:pic>
      <p:pic>
        <p:nvPicPr>
          <p:cNvPr id="5" name="C5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415118"/>
            <a:ext cx="1948716" cy="1108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i="1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8600" y="838200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Đoạn</a:t>
            </a:r>
            <a:r>
              <a:rPr lang="en-US" sz="2000" b="1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b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B197071-8742-4F27-A7B3-3001CE3BD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667000" y="2362200"/>
            <a:ext cx="3962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GHÉP CẢ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5E4C61-23A4-402A-9CE3-D9BA88493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493"/>
            <a:ext cx="9174884" cy="68235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561" y="2895600"/>
            <a:ext cx="1237839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Tia</a:t>
            </a:r>
          </a:p>
          <a:p>
            <a:pPr algn="ctr"/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Nắng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Hạt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11" descr="a - Tia nang hat mua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381000"/>
            <a:ext cx="7390374" cy="2841086"/>
          </a:xfrm>
          <a:prstGeom prst="rect">
            <a:avLst/>
          </a:prstGeom>
        </p:spPr>
      </p:pic>
      <p:pic>
        <p:nvPicPr>
          <p:cNvPr id="13" name="Picture 12" descr="b - tia nang hat mua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3178217"/>
            <a:ext cx="7467600" cy="3527383"/>
          </a:xfrm>
          <a:prstGeom prst="rect">
            <a:avLst/>
          </a:prstGeom>
        </p:spPr>
      </p:pic>
      <p:pic>
        <p:nvPicPr>
          <p:cNvPr id="14" name="tia nang hat mua - 2 lan - ket 2 l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10" y="1507522"/>
            <a:ext cx="1419225" cy="1135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i="1" dirty="0"/>
              <a:t>.</a:t>
            </a:r>
          </a:p>
        </p:txBody>
      </p:sp>
      <p:pic>
        <p:nvPicPr>
          <p:cNvPr id="2" name="- Karaoke HD - Tia Nắng Hạt Mưa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310" y="34493"/>
            <a:ext cx="1447800" cy="122033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DBDD79E-D201-449A-B814-7DD8D7482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493"/>
            <a:ext cx="9174884" cy="6823507"/>
          </a:xfrm>
          <a:prstGeom prst="rect">
            <a:avLst/>
          </a:prstGeom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57200" y="1181755"/>
            <a:ext cx="83058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900" b="1" dirty="0">
                <a:solidFill>
                  <a:srgbClr val="FF0000"/>
                </a:solidFill>
                <a:latin typeface="VNI-Times" pitchFamily="2" charset="0"/>
              </a:rPr>
              <a:t>-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900" b="1" dirty="0">
                <a:solidFill>
                  <a:srgbClr val="FF0000"/>
                </a:solidFill>
                <a:latin typeface="VNI-Times" pitchFamily="2" charset="0"/>
              </a:rPr>
              <a:t>.</a:t>
            </a:r>
          </a:p>
          <a:p>
            <a:pPr algn="just"/>
            <a:r>
              <a:rPr lang="en-US" sz="2900" b="1" dirty="0">
                <a:solidFill>
                  <a:srgbClr val="0000FF"/>
                </a:solidFill>
                <a:latin typeface="VNI-Times" pitchFamily="2" charset="0"/>
              </a:rPr>
              <a:t>- 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: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b="1" dirty="0">
                <a:solidFill>
                  <a:srgbClr val="FF0000"/>
                </a:solidFill>
                <a:latin typeface="VNI-Times" pitchFamily="2" charset="0"/>
              </a:rPr>
              <a:t>- 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: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b="1" dirty="0">
                <a:solidFill>
                  <a:srgbClr val="0000FF"/>
                </a:solidFill>
                <a:latin typeface="VNI-Times" pitchFamily="2" charset="0"/>
              </a:rPr>
              <a:t>-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00" b="1" dirty="0">
                <a:solidFill>
                  <a:srgbClr val="0000FF"/>
                </a:solidFill>
                <a:latin typeface="VNI-Times" pitchFamily="2" charset="0"/>
              </a:rPr>
              <a:t>.</a:t>
            </a:r>
          </a:p>
          <a:p>
            <a:pPr algn="just"/>
            <a:r>
              <a:rPr lang="en-US" sz="2900" b="1" dirty="0">
                <a:solidFill>
                  <a:srgbClr val="FF0000"/>
                </a:solidFill>
                <a:latin typeface="VNI-Times" pitchFamily="2" charset="0"/>
              </a:rPr>
              <a:t>	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nắng,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900" b="1" dirty="0">
                <a:solidFill>
                  <a:srgbClr val="FA8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00" b="1" dirty="0">
                <a:solidFill>
                  <a:srgbClr val="FF0000"/>
                </a:solidFill>
                <a:latin typeface="VNI-Times" pitchFamily="2" charset="0"/>
              </a:rPr>
              <a:t>	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7922" y="457200"/>
            <a:ext cx="30396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vi-VN" sz="4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a nang hat mua - 2 lan - ket 2 l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288" y="207484"/>
            <a:ext cx="1190625" cy="9525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4CC123-558A-4B97-8FFE-145E0A4D5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3581400" y="43275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4876800" y="17367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6477000" y="35052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5105400" y="35052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6248400" y="25908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4800600" y="25908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6096000" y="17526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6019800" y="8223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4" name="Text Box 24"/>
          <p:cNvSpPr txBox="1">
            <a:spLocks noChangeArrowheads="1"/>
          </p:cNvSpPr>
          <p:nvPr/>
        </p:nvSpPr>
        <p:spPr bwMode="auto">
          <a:xfrm>
            <a:off x="4724400" y="8223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8001000" y="43434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867400" y="43434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6172200" y="52419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924800" y="52578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76" name="Text Box 36"/>
          <p:cNvSpPr txBox="1">
            <a:spLocks noChangeArrowheads="1"/>
          </p:cNvSpPr>
          <p:nvPr/>
        </p:nvSpPr>
        <p:spPr bwMode="auto">
          <a:xfrm>
            <a:off x="4191000" y="56991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912833" y="533400"/>
            <a:ext cx="46346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tia nang hat mua - 2 lan - ket 2 l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76200"/>
            <a:ext cx="1190625" cy="9525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i="1"/>
              <a:t>.</a:t>
            </a:r>
            <a:endParaRPr lang="vi-VN" sz="1200" i="1" dirty="0"/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4953000" y="56991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pic>
        <p:nvPicPr>
          <p:cNvPr id="2" name="- Karaoke HD - Tia Nắng Hạt Mưa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1400" y="1176338"/>
            <a:ext cx="5562600" cy="568166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smoke, spring&#10;&#10;Description automatically generated">
            <a:extLst>
              <a:ext uri="{FF2B5EF4-FFF2-40B4-BE49-F238E27FC236}">
                <a16:creationId xmlns:a16="http://schemas.microsoft.com/office/drawing/2014/main" id="{6FED2CFB-13D5-47DB-BCF7-1FFB283B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5878" name="Picture 38" descr="OUTPUT_0000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42306" y="3124482"/>
            <a:ext cx="3712657" cy="2531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5881" name="Picture 41" descr="OUTPUT_0002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88944" y="3124200"/>
            <a:ext cx="3716394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5868" name="WordArt 28"/>
          <p:cNvSpPr>
            <a:spLocks noChangeArrowheads="1" noChangeShapeType="1" noTextEdit="1"/>
          </p:cNvSpPr>
          <p:nvPr/>
        </p:nvSpPr>
        <p:spPr bwMode="auto">
          <a:xfrm>
            <a:off x="1495425" y="787400"/>
            <a:ext cx="6153150" cy="226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75" name="Text Box 35"/>
          <p:cNvSpPr txBox="1">
            <a:spLocks noChangeArrowheads="1"/>
          </p:cNvSpPr>
          <p:nvPr/>
        </p:nvSpPr>
        <p:spPr bwMode="auto">
          <a:xfrm>
            <a:off x="3048000" y="26670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VNI-Times" pitchFamily="2" charset="0"/>
              </a:rPr>
              <a:t>( SGK </a:t>
            </a:r>
            <a:r>
              <a:rPr lang="en-US" b="1" dirty="0" err="1">
                <a:latin typeface="VNI-Times" pitchFamily="2" charset="0"/>
              </a:rPr>
              <a:t>trang</a:t>
            </a:r>
            <a:r>
              <a:rPr lang="en-US" b="1" dirty="0">
                <a:latin typeface="VNI-Times" pitchFamily="2" charset="0"/>
              </a:rPr>
              <a:t> 52 )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589782"/>
            <a:ext cx="89114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Ii – ÂM NHẠC THƯỜNG THỨC</a:t>
            </a:r>
          </a:p>
          <a:p>
            <a:pPr algn="ctr"/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SƠ LưỢC VỀ NHẠC HÁT VÀ NHẠC ĐÀN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i="1" dirty="0">
                <a:solidFill>
                  <a:srgbClr val="FF0000"/>
                </a:solidFill>
              </a:rPr>
              <a:t>Tiết 2</a:t>
            </a:r>
            <a:r>
              <a:rPr lang="en-US" sz="1400" i="1" dirty="0">
                <a:solidFill>
                  <a:srgbClr val="FF0000"/>
                </a:solidFill>
              </a:rPr>
              <a:t>7</a:t>
            </a:r>
            <a:r>
              <a:rPr lang="vi-VN" sz="14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outdoor, nature, smoke, spring&#10;&#10;Description automatically generated">
            <a:extLst>
              <a:ext uri="{FF2B5EF4-FFF2-40B4-BE49-F238E27FC236}">
                <a16:creationId xmlns:a16="http://schemas.microsoft.com/office/drawing/2014/main" id="{12BC0C05-DD89-4017-8B9A-710151C2E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9" name="Picture 8" descr="song 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676" y="4301490"/>
            <a:ext cx="2043124" cy="20993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DONG C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4526586"/>
            <a:ext cx="2530808" cy="18323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 descr="DON CA -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917" y="1143000"/>
            <a:ext cx="1945837" cy="2371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TU 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0800" y="1309657"/>
            <a:ext cx="2961963" cy="1976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HOP XUONG 1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1228694"/>
            <a:ext cx="2819400" cy="2114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 descr="n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57800" y="4767076"/>
            <a:ext cx="3581400" cy="1439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57200" y="3657600"/>
            <a:ext cx="13628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Đơn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10174" y="3657600"/>
            <a:ext cx="13131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Tốp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4433" y="3657600"/>
            <a:ext cx="20537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Hợp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xướng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79251" y="6320135"/>
            <a:ext cx="18710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Nhạc</a:t>
            </a:r>
            <a:r>
              <a:rPr lang="en-US" sz="24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kịch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49324" y="6324600"/>
            <a:ext cx="15776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Đồng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0633" y="6324600"/>
            <a:ext cx="15408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Song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16396" y="457200"/>
            <a:ext cx="75135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Các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thể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loại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nhạc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hát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(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Thanh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nhạc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nature, smoke, spring&#10;&#10;Description automatically generated">
            <a:extLst>
              <a:ext uri="{FF2B5EF4-FFF2-40B4-BE49-F238E27FC236}">
                <a16:creationId xmlns:a16="http://schemas.microsoft.com/office/drawing/2014/main" id="{D0DD746E-D6D3-442A-8078-F5EFCE9ED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1008" y="5754469"/>
            <a:ext cx="21595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1430">
                  <a:solidFill>
                    <a:srgbClr val="FF3300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Độc</a:t>
            </a:r>
            <a:r>
              <a:rPr lang="en-US" sz="3600" b="1" dirty="0">
                <a:ln w="11430">
                  <a:solidFill>
                    <a:srgbClr val="FF3300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1430">
                  <a:solidFill>
                    <a:srgbClr val="FF3300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tấu</a:t>
            </a:r>
            <a:endParaRPr lang="en-US" sz="3600" b="1" cap="none" spc="0" dirty="0">
              <a:ln w="11430">
                <a:solidFill>
                  <a:srgbClr val="FF3300"/>
                </a:solidFill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59397" y="5754469"/>
            <a:ext cx="21996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1430">
                  <a:solidFill>
                    <a:srgbClr val="FF3300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Hòa</a:t>
            </a:r>
            <a:r>
              <a:rPr lang="en-US" sz="3600" b="1" dirty="0">
                <a:ln w="11430">
                  <a:solidFill>
                    <a:srgbClr val="FF3300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1430">
                  <a:solidFill>
                    <a:srgbClr val="FF3300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tấu</a:t>
            </a:r>
            <a:endParaRPr lang="en-US" sz="3600" b="1" cap="none" spc="0" dirty="0">
              <a:ln w="11430">
                <a:solidFill>
                  <a:srgbClr val="FF3300"/>
                </a:solidFill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9707" y="457200"/>
            <a:ext cx="69669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Các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thể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loại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nhạc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đàn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( </a:t>
            </a:r>
            <a:r>
              <a:rPr lang="en-US" sz="2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K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hí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8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nhạc</a:t>
            </a:r>
            <a:r>
              <a:rPr lang="en-US" sz="28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)</a:t>
            </a:r>
          </a:p>
        </p:txBody>
      </p:sp>
      <p:pic>
        <p:nvPicPr>
          <p:cNvPr id="11" name="doc tau - tro choi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4800" y="1741340"/>
            <a:ext cx="3200400" cy="3973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hoa tau - tro choi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lum bright="20000"/>
          </a:blip>
          <a:stretch>
            <a:fillRect/>
          </a:stretch>
        </p:blipFill>
        <p:spPr>
          <a:xfrm>
            <a:off x="3743787" y="1981200"/>
            <a:ext cx="4755643" cy="3581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77409B7-4160-4C9C-A7FC-D6D96ADAD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381000" y="2289750"/>
            <a:ext cx="4191000" cy="4339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Thanh nhạc)</a:t>
            </a:r>
            <a:endParaRPr 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Song ca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Nhạc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876800" y="2316738"/>
            <a:ext cx="3886200" cy="230832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VNI-Times" pitchFamily="2" charset="0"/>
              </a:rPr>
              <a:t>    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nhạc)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dirty="0">
              <a:latin typeface="VNI-Times" pitchFamily="2" charset="0"/>
            </a:endParaRPr>
          </a:p>
        </p:txBody>
      </p:sp>
      <p:sp>
        <p:nvSpPr>
          <p:cNvPr id="93192" name="WordArt 8" descr="Woven mat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572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tile tx="0" ty="0" sx="100000" sy="100000" flip="none" algn="tl"/>
              </a:blip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57200"/>
            <a:ext cx="57727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TRẢ LỜI CÂU HỎI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192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–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nêu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loại</a:t>
            </a:r>
            <a:r>
              <a:rPr lang="en-US" b="1" dirty="0"/>
              <a:t> </a:t>
            </a:r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hát</a:t>
            </a:r>
            <a:r>
              <a:rPr lang="en-US" b="1" dirty="0"/>
              <a:t> ?</a:t>
            </a:r>
            <a:endParaRPr lang="vi-VN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688068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 –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nêu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loại</a:t>
            </a:r>
            <a:r>
              <a:rPr lang="en-US" b="1" dirty="0"/>
              <a:t> </a:t>
            </a:r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đàn</a:t>
            </a:r>
            <a:r>
              <a:rPr lang="en-US" b="1" dirty="0"/>
              <a:t> ?</a:t>
            </a:r>
            <a:endParaRPr lang="vi-VN" b="1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3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3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93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3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93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93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93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93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93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120D9D3-FB75-4D2C-8262-285BB4446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8383" y="609600"/>
            <a:ext cx="29123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0" lang="en-US" sz="7200" b="1" i="0" u="none" strike="noStrike" kern="1200" cap="none" spc="0" normalizeH="0" baseline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7200" b="1" i="0" u="none" strike="noStrike" kern="1200" cap="none" spc="0" normalizeH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27</a:t>
            </a:r>
            <a:endParaRPr lang="vi-VN" sz="72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745" y="2054424"/>
            <a:ext cx="8254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VNI-Times" pitchFamily="2" charset="0"/>
                <a:ea typeface="+mn-ea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400" b="1" i="0" u="none" strike="noStrike" kern="1200" cap="none" spc="0" normalizeH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Tia </a:t>
            </a:r>
            <a:r>
              <a:rPr kumimoji="0" lang="en-US" sz="4400" b="1" i="0" u="none" strike="noStrike" kern="1200" cap="none" spc="0" normalizeH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sz="4400" b="1" i="0" u="none" strike="noStrike" kern="1200" cap="none" spc="0" normalizeH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4400" b="1" i="0" u="none" strike="noStrike" kern="1200" cap="none" spc="0" normalizeH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4400" b="1" cap="none" spc="0" dirty="0">
              <a:ln w="1143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2143" y="2819400"/>
            <a:ext cx="60703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2800" b="1" i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: </a:t>
            </a:r>
            <a:r>
              <a:rPr lang="en-US" sz="2800" b="1" i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800" b="1" i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b="1" i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i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i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i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vi-VN" sz="2800" b="1" cap="none" spc="0" dirty="0">
              <a:ln w="1143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6863" y="3505200"/>
            <a:ext cx="63161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VNI-Times" pitchFamily="2" charset="0"/>
              </a:rPr>
              <a:t>- </a:t>
            </a:r>
            <a:r>
              <a:rPr lang="en-US" sz="4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nhạc </a:t>
            </a:r>
            <a:r>
              <a:rPr lang="en-US" sz="4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VNI-Times" pitchFamily="2" charset="0"/>
              </a:rPr>
              <a:t>: </a:t>
            </a:r>
            <a:endParaRPr lang="vi-VN" sz="4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08257" y="4274641"/>
            <a:ext cx="6550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b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nhạc </a:t>
            </a:r>
            <a:r>
              <a:rPr lang="en-US" sz="3600" b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nhạc </a:t>
            </a:r>
            <a:r>
              <a:rPr lang="en-US" sz="3600" b="1" cap="none" spc="0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vi-VN" sz="3600" b="1" cap="none" spc="0" dirty="0">
              <a:ln w="1143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8" descr="OUTPUT_0000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4953000"/>
            <a:ext cx="2514600" cy="1714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41" descr="OUTPUT_0002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00200" y="4953000"/>
            <a:ext cx="2570739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2D793F7E-2DE9-41C8-9BDB-58623F32E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7761" y="358914"/>
            <a:ext cx="5295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 CHƠI ÂM NHẠC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0668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Em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hãy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sắp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xếp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các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từ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chú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thích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sao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cho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tương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ứng</a:t>
            </a:r>
            <a:r>
              <a:rPr lang="en-US" sz="2000" b="1" dirty="0">
                <a:solidFill>
                  <a:srgbClr val="0000FF"/>
                </a:solidFill>
              </a:rPr>
              <a:t> .</a:t>
            </a:r>
            <a:endParaRPr lang="vi-VN" sz="20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song 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638681"/>
            <a:ext cx="1890724" cy="1942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DONG C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419600"/>
            <a:ext cx="2530808" cy="18323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 descr="DON CA -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1152" y="4267200"/>
            <a:ext cx="1709448" cy="2083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TU 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1600200"/>
            <a:ext cx="2961963" cy="1976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HOP XUONG 1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1524000"/>
            <a:ext cx="2819400" cy="2114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n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57800" y="4767076"/>
            <a:ext cx="3581400" cy="1439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533400" y="3657600"/>
            <a:ext cx="13628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Đơn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44620" y="3657600"/>
            <a:ext cx="13131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Tốp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9633" y="6324600"/>
            <a:ext cx="20537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Hợp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xướng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10974" y="3657600"/>
            <a:ext cx="18710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Nhạc</a:t>
            </a:r>
            <a:r>
              <a:rPr lang="en-US" sz="24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kịch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25524" y="6324600"/>
            <a:ext cx="15776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Đồng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6833" y="6324600"/>
            <a:ext cx="15408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Song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09126" y="6320135"/>
            <a:ext cx="13628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Đơn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43000" y="3653135"/>
            <a:ext cx="13131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Tốp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04433" y="3653135"/>
            <a:ext cx="20537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Hợp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xướng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79251" y="6320135"/>
            <a:ext cx="18710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Nhạc</a:t>
            </a:r>
            <a:r>
              <a:rPr lang="en-US" sz="24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kịch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3400" y="6320135"/>
            <a:ext cx="15776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Đồng</a:t>
            </a:r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86200" y="3653135"/>
            <a:ext cx="15408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Song ca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i="1" dirty="0">
                <a:solidFill>
                  <a:srgbClr val="FF0000"/>
                </a:solidFill>
              </a:rPr>
              <a:t>Tiết 2</a:t>
            </a:r>
            <a:r>
              <a:rPr lang="en-US" sz="1600" i="1" dirty="0">
                <a:solidFill>
                  <a:srgbClr val="FF0000"/>
                </a:solidFill>
              </a:rPr>
              <a:t>7</a:t>
            </a:r>
            <a:r>
              <a:rPr lang="vi-VN" sz="16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839  0.009 0.14383  0.016 0.14383  C 0.023 0.14383  0.029 0.0839  0.031 0  C 0.034 0.0839  0.04 0.14383  0.047 0.14383  C 0.054 0.14383  0.06 0.0839  0.062 0  C 0.065 0.0839  0.071 0.14383  0.078 0.14383  C 0.085 0.14383  0.092 0.0839  0.094 0  C 0.096 0.0839  0.102 0.14383  0.11 0.14383  C 0.116 0.14383  0.123 0.0839  0.125 0  C 0.127 0.0839  0.134 0.14383  0.141 0.14383  C 0.148 0.14383  0.154 0.0839  0.156 0  C 0.159 0.0839  0.165 0.14383  0.172 0.14383  C 0.179 0.14383  0.185 0.0839  0.188 0  C 0.19 0.0839  0.196 0.14383  0.203 0.14383  C 0.21 0.14383  0.217 0.0839  0.219 0  C 0.221 0.0839  0.227 0.14383  0.235 0.14383  C 0.242 0.14383  0.248 0.0839  0.25 0  E" pathEditMode="relative" ptsTypes="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839  0.009 0.14383  0.016 0.14383  C 0.023 0.14383  0.029 0.0839  0.031 0  C 0.034 0.0839  0.04 0.14383  0.047 0.14383  C 0.054 0.14383  0.06 0.0839  0.062 0  C 0.065 0.0839  0.071 0.14383  0.078 0.14383  C 0.085 0.14383  0.092 0.0839  0.094 0  C 0.096 0.0839  0.102 0.14383  0.11 0.14383  C 0.116 0.14383  0.123 0.0839  0.125 0  C 0.127 0.0839  0.134 0.14383  0.141 0.14383  C 0.148 0.14383  0.154 0.0839  0.156 0  C 0.159 0.0839  0.165 0.14383  0.172 0.14383  C 0.179 0.14383  0.185 0.0839  0.188 0  C 0.19 0.0839  0.196 0.14383  0.203 0.14383  C 0.21 0.14383  0.217 0.0839  0.219 0  C 0.221 0.0839  0.227 0.14383  0.235 0.14383  C 0.242 0.14383  0.248 0.0839  0.25 0  E" pathEditMode="relative" ptsTypes="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839  0.009 0.14383  0.016 0.14383  C 0.023 0.14383  0.029 0.0839  0.031 0  C 0.034 0.0839  0.04 0.14383  0.047 0.14383  C 0.054 0.14383  0.06 0.0839  0.062 0  C 0.065 0.0839  0.071 0.14383  0.078 0.14383  C 0.085 0.14383  0.092 0.0839  0.094 0  C 0.096 0.0839  0.102 0.14383  0.11 0.14383  C 0.116 0.14383  0.123 0.0839  0.125 0  C 0.127 0.0839  0.134 0.14383  0.141 0.14383  C 0.148 0.14383  0.154 0.0839  0.156 0  C 0.159 0.0839  0.165 0.14383  0.172 0.14383  C 0.179 0.14383  0.185 0.0839  0.188 0  C 0.19 0.0839  0.196 0.14383  0.203 0.14383  C 0.21 0.14383  0.217 0.0839  0.219 0  C 0.221 0.0839  0.227 0.14383  0.235 0.14383  C 0.242 0.14383  0.248 0.0839  0.25 0 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839  0.009 0.14383  0.016 0.14383  C 0.023 0.14383  0.029 0.0839  0.031 0  C 0.034 0.0839  0.04 0.14383  0.047 0.14383  C 0.054 0.14383  0.06 0.0839  0.062 0  C 0.065 0.0839  0.071 0.14383  0.078 0.14383  C 0.085 0.14383  0.092 0.0839  0.094 0  C 0.096 0.0839  0.102 0.14383  0.11 0.14383  C 0.116 0.14383  0.123 0.0839  0.125 0  C 0.127 0.0839  0.134 0.14383  0.141 0.14383  C 0.148 0.14383  0.154 0.0839  0.156 0  C 0.159 0.0839  0.165 0.14383  0.172 0.14383  C 0.179 0.14383  0.185 0.0839  0.188 0  C 0.19 0.0839  0.196 0.14383  0.203 0.14383  C 0.21 0.14383  0.217 0.0839  0.219 0  C 0.221 0.0839  0.227 0.14383  0.235 0.14383  C 0.242 0.14383  0.248 0.0839  0.25 0  E" pathEditMode="relative" ptsTypes="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839  0.009 0.14383  0.016 0.14383  C 0.023 0.14383  0.029 0.0839  0.031 0  C 0.034 0.0839  0.04 0.14383  0.047 0.14383  C 0.054 0.14383  0.06 0.0839  0.062 0  C 0.065 0.0839  0.071 0.14383  0.078 0.14383  C 0.085 0.14383  0.092 0.0839  0.094 0  C 0.096 0.0839  0.102 0.14383  0.11 0.14383  C 0.116 0.14383  0.123 0.0839  0.125 0  C 0.127 0.0839  0.134 0.14383  0.141 0.14383  C 0.148 0.14383  0.154 0.0839  0.156 0  C 0.159 0.0839  0.165 0.14383  0.172 0.14383  C 0.179 0.14383  0.185 0.0839  0.188 0  C 0.19 0.0839  0.196 0.14383  0.203 0.14383  C 0.21 0.14383  0.217 0.0839  0.219 0  C 0.221 0.0839  0.227 0.14383  0.235 0.14383  C 0.242 0.14383  0.248 0.0839  0.25 0  E" pathEditMode="relative" ptsTypes="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839  0.009 0.14383  0.016 0.14383  C 0.023 0.14383  0.029 0.0839  0.031 0  C 0.034 0.0839  0.04 0.14383  0.047 0.14383  C 0.054 0.14383  0.06 0.0839  0.062 0  C 0.065 0.0839  0.071 0.14383  0.078 0.14383  C 0.085 0.14383  0.092 0.0839  0.094 0  C 0.096 0.0839  0.102 0.14383  0.11 0.14383  C 0.116 0.14383  0.123 0.0839  0.125 0  C 0.127 0.0839  0.134 0.14383  0.141 0.14383  C 0.148 0.14383  0.154 0.0839  0.156 0  C 0.159 0.0839  0.165 0.14383  0.172 0.14383  C 0.179 0.14383  0.185 0.0839  0.188 0  C 0.19 0.0839  0.196 0.14383  0.203 0.14383  C 0.21 0.14383  0.217 0.0839  0.219 0  C 0.221 0.0839  0.227 0.14383  0.235 0.14383  C 0.242 0.14383  0.248 0.0839  0.25 0  E" pathEditMode="relative" ptsTypes="">
                                      <p:cBhvr>
                                        <p:cTn id="9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4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4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4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4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4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4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4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21D18C-019A-45A5-971E-CCC84101F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" y="0"/>
            <a:ext cx="9144000" cy="6857999"/>
          </a:xfrm>
          <a:prstGeom prst="rect">
            <a:avLst/>
          </a:prstGeom>
        </p:spPr>
      </p:pic>
      <p:pic>
        <p:nvPicPr>
          <p:cNvPr id="4" name="Picture 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3142" y="2338958"/>
            <a:ext cx="7638458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389758"/>
            <a:ext cx="973015" cy="8410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761" y="358914"/>
            <a:ext cx="5295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 CHƠI ÂM NHẠC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50489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hãy</a:t>
            </a:r>
            <a:r>
              <a:rPr lang="en-US" sz="2000" b="1" dirty="0"/>
              <a:t> </a:t>
            </a:r>
            <a:r>
              <a:rPr lang="en-US" sz="2000" b="1" dirty="0" err="1"/>
              <a:t>trình</a:t>
            </a:r>
            <a:r>
              <a:rPr lang="en-US" sz="2000" b="1" dirty="0"/>
              <a:t> </a:t>
            </a:r>
            <a:r>
              <a:rPr lang="en-US" sz="2000" b="1" dirty="0" err="1"/>
              <a:t>bày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nhạc</a:t>
            </a:r>
            <a:r>
              <a:rPr lang="en-US" sz="2000" b="1" dirty="0"/>
              <a:t> </a:t>
            </a:r>
            <a:r>
              <a:rPr lang="en-US" sz="2000" b="1" dirty="0" err="1"/>
              <a:t>đã</a:t>
            </a:r>
            <a:r>
              <a:rPr lang="en-US" sz="2000" b="1" dirty="0"/>
              <a:t> </a:t>
            </a:r>
            <a:r>
              <a:rPr lang="en-US" sz="2000" b="1" dirty="0" err="1"/>
              <a:t>nghe</a:t>
            </a:r>
            <a:r>
              <a:rPr lang="en-US" sz="2000" b="1" dirty="0"/>
              <a:t> .</a:t>
            </a:r>
            <a:endParaRPr lang="vi-VN" sz="2000" b="1" dirty="0"/>
          </a:p>
        </p:txBody>
      </p:sp>
      <p:pic>
        <p:nvPicPr>
          <p:cNvPr id="8" name="Picture 7" descr="tia 6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3634358"/>
            <a:ext cx="7620000" cy="200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6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4091558"/>
            <a:ext cx="990600" cy="856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i="1" dirty="0">
                <a:solidFill>
                  <a:srgbClr val="FF0000"/>
                </a:solidFill>
              </a:rPr>
              <a:t>Tiết 2</a:t>
            </a:r>
            <a:r>
              <a:rPr lang="en-US" sz="1600" i="1" dirty="0">
                <a:solidFill>
                  <a:srgbClr val="FF0000"/>
                </a:solidFill>
              </a:rPr>
              <a:t>7</a:t>
            </a:r>
            <a:r>
              <a:rPr lang="vi-VN" sz="16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600" i="1" dirty="0"/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4AE862-8B1B-46B0-908A-6C3F141FB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" y="0"/>
            <a:ext cx="9144000" cy="6857999"/>
          </a:xfrm>
          <a:prstGeom prst="rect">
            <a:avLst/>
          </a:prstGeom>
        </p:spPr>
      </p:pic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4876800" y="17367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6134100" y="3489324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6477000" y="35052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5105400" y="35052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6248400" y="25908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4800600" y="25908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6096000" y="17526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6019800" y="8223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4" name="Text Box 24"/>
          <p:cNvSpPr txBox="1">
            <a:spLocks noChangeArrowheads="1"/>
          </p:cNvSpPr>
          <p:nvPr/>
        </p:nvSpPr>
        <p:spPr bwMode="auto">
          <a:xfrm>
            <a:off x="4724400" y="8223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8001000" y="43434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867400" y="43434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6172200" y="52419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924800" y="5257800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87076" name="Text Box 36"/>
          <p:cNvSpPr txBox="1">
            <a:spLocks noChangeArrowheads="1"/>
          </p:cNvSpPr>
          <p:nvPr/>
        </p:nvSpPr>
        <p:spPr bwMode="auto">
          <a:xfrm>
            <a:off x="4191000" y="5699125"/>
            <a:ext cx="99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_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678192" y="461149"/>
            <a:ext cx="35702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cap="none" spc="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vi-VN" sz="36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tia nang hat mua - 2 lan - ket 2 l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61" y="43930"/>
            <a:ext cx="1190625" cy="9525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i="1" dirty="0">
                <a:solidFill>
                  <a:srgbClr val="FF0000"/>
                </a:solidFill>
              </a:rPr>
              <a:t>Tiết 28: Học bài hát: Tia nắng hạt mưa – ANTT: Sơ lược về nhạc hát và nhạc đàn</a:t>
            </a:r>
            <a:r>
              <a:rPr lang="vi-VN" sz="1200" i="1" dirty="0"/>
              <a:t>.</a:t>
            </a:r>
          </a:p>
        </p:txBody>
      </p:sp>
      <p:pic>
        <p:nvPicPr>
          <p:cNvPr id="2" name="- Karaoke HD - Tia Nắng Hạt Mưa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600" y="1291630"/>
            <a:ext cx="5105400" cy="556637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background pattern&#10;&#10;Description automatically generated">
            <a:extLst>
              <a:ext uri="{FF2B5EF4-FFF2-40B4-BE49-F238E27FC236}">
                <a16:creationId xmlns:a16="http://schemas.microsoft.com/office/drawing/2014/main" id="{A1A17FFC-39F0-45C6-8F35-BCD541243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2362200"/>
            <a:ext cx="8001000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nhạc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0690" y="990600"/>
            <a:ext cx="6782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>
                  <a:solidFill>
                    <a:srgbClr val="FF3300"/>
                  </a:solidFill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HÁT</a:t>
            </a:r>
            <a:endParaRPr lang="vi-VN" sz="5400" b="1" cap="none" spc="0" dirty="0">
              <a:ln w="11430">
                <a:solidFill>
                  <a:srgbClr val="FF3300"/>
                </a:solidFill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i="1" dirty="0">
                <a:solidFill>
                  <a:srgbClr val="FF0000"/>
                </a:solidFill>
              </a:rPr>
              <a:t>Tiết 2</a:t>
            </a:r>
            <a:r>
              <a:rPr lang="en-US" sz="1600" i="1" dirty="0">
                <a:solidFill>
                  <a:srgbClr val="FF0000"/>
                </a:solidFill>
              </a:rPr>
              <a:t>7</a:t>
            </a:r>
            <a:r>
              <a:rPr lang="vi-VN" sz="16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background pattern&#10;&#10;Description automatically generated">
            <a:extLst>
              <a:ext uri="{FF2B5EF4-FFF2-40B4-BE49-F238E27FC236}">
                <a16:creationId xmlns:a16="http://schemas.microsoft.com/office/drawing/2014/main" id="{06E36C40-3366-4737-ACD6-824A07AE0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4276" name="nhac nen 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71600" y="1219200"/>
            <a:ext cx="61574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NHẬN XÉT – DẶN DÒ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228600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“ Tia </a:t>
            </a:r>
            <a:r>
              <a:rPr lang="en-US" sz="2400" dirty="0" err="1"/>
              <a:t>nắng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”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gõ</a:t>
            </a:r>
            <a:r>
              <a:rPr lang="en-US" sz="2400" dirty="0"/>
              <a:t> </a:t>
            </a:r>
            <a:r>
              <a:rPr lang="en-US" sz="2400" dirty="0" err="1"/>
              <a:t>phách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phụ</a:t>
            </a:r>
            <a:r>
              <a:rPr lang="en-US" sz="2400" dirty="0"/>
              <a:t> </a:t>
            </a:r>
            <a:r>
              <a:rPr lang="en-US" sz="2400" dirty="0" err="1"/>
              <a:t>họa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tấu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ca.</a:t>
            </a:r>
          </a:p>
          <a:p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nhạc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.</a:t>
            </a:r>
          </a:p>
          <a:p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TĐN </a:t>
            </a:r>
            <a:r>
              <a:rPr lang="en-US" sz="2400" dirty="0" err="1"/>
              <a:t>số</a:t>
            </a:r>
            <a:r>
              <a:rPr lang="en-US" sz="2400" dirty="0"/>
              <a:t>  8 “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ước</a:t>
            </a:r>
            <a:r>
              <a:rPr lang="en-US" sz="2400" dirty="0"/>
              <a:t> </a:t>
            </a:r>
            <a:r>
              <a:rPr lang="en-US" sz="2400" dirty="0" err="1"/>
              <a:t>mơ</a:t>
            </a:r>
            <a:r>
              <a:rPr lang="en-US" sz="2400" dirty="0"/>
              <a:t> ”.</a:t>
            </a:r>
          </a:p>
          <a:p>
            <a:endParaRPr lang="vi-V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i="1" dirty="0">
                <a:solidFill>
                  <a:srgbClr val="FF0000"/>
                </a:solidFill>
              </a:rPr>
              <a:t>Tiết 2</a:t>
            </a:r>
            <a:r>
              <a:rPr lang="en-US" sz="1600" i="1" dirty="0">
                <a:solidFill>
                  <a:srgbClr val="FF0000"/>
                </a:solidFill>
              </a:rPr>
              <a:t>7</a:t>
            </a:r>
            <a:r>
              <a:rPr lang="vi-VN" sz="16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69AB19-17E5-42D5-901C-365566EA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813" y="2286000"/>
            <a:ext cx="857638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CHÂN THÀNH CÁM ƠN QUÝ THẦY CÔ</a:t>
            </a:r>
          </a:p>
          <a:p>
            <a:pPr algn="ctr"/>
            <a:endParaRPr lang="vi-VN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vi-VN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ĐẾN THAM DỰ TiẾT DẠY.</a:t>
            </a:r>
          </a:p>
          <a:p>
            <a:pPr algn="ctr"/>
            <a:endParaRPr lang="vi-VN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vi-VN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XIN CHÀO VÀ HẸN GẶP LẠI !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CF9CADE-9FEB-4E07-A1FD-953B6838C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i="1" dirty="0">
                <a:solidFill>
                  <a:srgbClr val="FF0000"/>
                </a:solidFill>
              </a:rPr>
              <a:t>Tiết 2</a:t>
            </a:r>
            <a:r>
              <a:rPr lang="en-US" sz="1600" i="1" dirty="0">
                <a:solidFill>
                  <a:srgbClr val="FF0000"/>
                </a:solidFill>
              </a:rPr>
              <a:t>7</a:t>
            </a:r>
            <a:r>
              <a:rPr lang="vi-VN" sz="16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41910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i="1" kern="10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Nhạc :</a:t>
            </a:r>
            <a:r>
              <a:rPr lang="vi-VN" sz="2800" b="1" kern="10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Khánh Vinh - </a:t>
            </a:r>
            <a:r>
              <a:rPr lang="vi-VN" sz="2800" b="1" i="1" kern="10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Lời : Thơ</a:t>
            </a:r>
            <a:r>
              <a:rPr lang="vi-VN" sz="2800" b="1" kern="10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Lệ Bình</a:t>
            </a:r>
            <a:endParaRPr lang="vi-VN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286000"/>
            <a:ext cx="8153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5400" b="1" kern="10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I - Học bài hát : </a:t>
            </a:r>
          </a:p>
          <a:p>
            <a:pPr algn="r"/>
            <a:r>
              <a:rPr lang="vi-VN" sz="5400" b="1" kern="10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+mj-lt"/>
              </a:rPr>
              <a:t>TIA NẮNG HẠT MƯA</a:t>
            </a:r>
            <a:endParaRPr lang="vi-VN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88AFF0E-17FC-4280-82EF-F859DBD2F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7999"/>
          </a:xfrm>
          <a:prstGeom prst="rect">
            <a:avLst/>
          </a:prstGeom>
        </p:spPr>
      </p:pic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0" y="914400"/>
            <a:ext cx="55626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+mn-lt"/>
              </a:rPr>
              <a:t>- Tên khai sinh của ông là Nguyễn </a:t>
            </a:r>
            <a:r>
              <a:rPr lang="vi-VN" sz="2000" dirty="0" err="1">
                <a:solidFill>
                  <a:srgbClr val="C00000"/>
                </a:solidFill>
                <a:latin typeface="+mn-lt"/>
              </a:rPr>
              <a:t>Khánh</a:t>
            </a:r>
            <a:r>
              <a:rPr lang="vi-VN" sz="2000" dirty="0">
                <a:solidFill>
                  <a:srgbClr val="C00000"/>
                </a:solidFill>
                <a:latin typeface="+mn-lt"/>
              </a:rPr>
              <a:t> Vinh</a:t>
            </a:r>
          </a:p>
          <a:p>
            <a:r>
              <a:rPr lang="vi-VN" sz="2000" dirty="0">
                <a:solidFill>
                  <a:srgbClr val="C00000"/>
                </a:solidFill>
                <a:latin typeface="+mn-lt"/>
              </a:rPr>
              <a:t>- Sinh ngày 1 tháng 10 năm 1954, quê tại xã Sơn Đồng, Hoài Đức, Hà Tây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( HN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 nay )</a:t>
            </a:r>
            <a:r>
              <a:rPr lang="vi-VN" sz="2000" dirty="0">
                <a:solidFill>
                  <a:srgbClr val="C00000"/>
                </a:solidFill>
                <a:latin typeface="+mn-lt"/>
              </a:rPr>
              <a:t>. 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r>
              <a:rPr lang="vi-VN" sz="2000" dirty="0">
                <a:solidFill>
                  <a:srgbClr val="C00000"/>
                </a:solidFill>
                <a:latin typeface="+mn-lt"/>
              </a:rPr>
              <a:t>- </a:t>
            </a:r>
            <a:r>
              <a:rPr lang="vi-VN" sz="2000" dirty="0" err="1">
                <a:solidFill>
                  <a:srgbClr val="C00000"/>
                </a:solidFill>
                <a:latin typeface="+mn-lt"/>
              </a:rPr>
              <a:t>Hiện</a:t>
            </a:r>
            <a:r>
              <a:rPr lang="vi-VN" sz="2000" dirty="0">
                <a:solidFill>
                  <a:srgbClr val="C00000"/>
                </a:solidFill>
                <a:latin typeface="+mn-lt"/>
              </a:rPr>
              <a:t> là Trưởng phòng Văn nghệ Trung tâm Truyền hình Việt Nam tại Thành phố Hồ Chí Minh.</a:t>
            </a:r>
          </a:p>
          <a:p>
            <a:r>
              <a:rPr lang="vi-VN" sz="2000" dirty="0">
                <a:solidFill>
                  <a:srgbClr val="C00000"/>
                </a:solidFill>
                <a:latin typeface="+mn-lt"/>
              </a:rPr>
              <a:t>- Cư trú tại Thành phố Hồ Chí Minh.</a:t>
            </a:r>
          </a:p>
          <a:p>
            <a:r>
              <a:rPr lang="vi-VN" sz="2000" dirty="0">
                <a:solidFill>
                  <a:srgbClr val="C00000"/>
                </a:solidFill>
                <a:latin typeface="+mn-lt"/>
              </a:rPr>
              <a:t>- Năm 1973, ông hoạt động trong Đội Tuyên Văn (Tuyên truyền Văn hóa Văn </a:t>
            </a:r>
            <a:r>
              <a:rPr lang="vi-VN" sz="2000" dirty="0" err="1">
                <a:solidFill>
                  <a:srgbClr val="C00000"/>
                </a:solidFill>
                <a:latin typeface="+mn-lt"/>
              </a:rPr>
              <a:t>nghệ</a:t>
            </a:r>
            <a:r>
              <a:rPr lang="vi-VN" sz="2000" dirty="0">
                <a:solidFill>
                  <a:srgbClr val="C00000"/>
                </a:solidFill>
                <a:latin typeface="+mn-lt"/>
              </a:rPr>
              <a:t>)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r>
              <a:rPr lang="vi-VN" sz="2000" dirty="0">
                <a:solidFill>
                  <a:srgbClr val="C00000"/>
                </a:solidFill>
                <a:latin typeface="+mn-lt"/>
              </a:rPr>
              <a:t>- Năm 1980, làm biên tập âm nhạc Đài Truyền hình Cần Thơ.</a:t>
            </a:r>
          </a:p>
          <a:p>
            <a:r>
              <a:rPr lang="vi-VN" sz="2000" dirty="0">
                <a:solidFill>
                  <a:srgbClr val="C00000"/>
                </a:solidFill>
                <a:latin typeface="+mn-lt"/>
              </a:rPr>
              <a:t>- Năm 1986 theo học Đại học Sáng tác tại Nhạc viện Thành phố Hồ Chí Minh. </a:t>
            </a:r>
          </a:p>
          <a:p>
            <a:r>
              <a:rPr lang="vi-VN" sz="2000" dirty="0">
                <a:solidFill>
                  <a:srgbClr val="C00000"/>
                </a:solidFill>
                <a:latin typeface="+mn-lt"/>
              </a:rPr>
              <a:t>- </a:t>
            </a:r>
            <a:r>
              <a:rPr lang="vi-VN" sz="2000" dirty="0" err="1">
                <a:solidFill>
                  <a:srgbClr val="C00000"/>
                </a:solidFill>
                <a:latin typeface="+mn-lt"/>
              </a:rPr>
              <a:t>Từ</a:t>
            </a:r>
            <a:r>
              <a:rPr lang="vi-VN" sz="2000" dirty="0">
                <a:solidFill>
                  <a:srgbClr val="C00000"/>
                </a:solidFill>
                <a:latin typeface="+mn-lt"/>
              </a:rPr>
              <a:t> năm 1990, làm Trưởng ban Văn nghệ Đài Truyền hình Cần Thơ rồi chuyển về cơ quan thường trú Đài Truyền hình Việt Nam tại Thành phố Hồ Chí Minh.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nhạc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1992.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4899" y="-16002"/>
            <a:ext cx="69142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32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GiỚI THIỆU TÁC G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I</a:t>
            </a:r>
            <a:r>
              <a:rPr lang="vi-VN" sz="32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Ả - TÁC PHẨM</a:t>
            </a:r>
            <a:endParaRPr lang="en-US" sz="32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7" descr="khanh vinh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524000"/>
            <a:ext cx="3276600" cy="4778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DDC0C54-0D1D-4A00-A656-52F45FD7E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304" y="2070318"/>
            <a:ext cx="858909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     NGHE BÀI HÁT MẪU</a:t>
            </a:r>
          </a:p>
          <a:p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    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TIA NẮNG HẠT MƯA</a:t>
            </a:r>
          </a:p>
          <a:p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         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Nhạc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: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Khánh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Vinh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–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Lời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thơ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: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Lệ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Bình</a:t>
            </a:r>
            <a:endParaRPr lang="en-US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i="1" dirty="0">
                <a:solidFill>
                  <a:srgbClr val="FF0000"/>
                </a:solidFill>
              </a:rPr>
              <a:t>Tiết 2</a:t>
            </a:r>
            <a:r>
              <a:rPr lang="en-US" sz="1600" i="1" dirty="0">
                <a:solidFill>
                  <a:srgbClr val="FF0000"/>
                </a:solidFill>
              </a:rPr>
              <a:t>7</a:t>
            </a:r>
            <a:r>
              <a:rPr lang="vi-VN" sz="16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4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Tia Nắng Hạt Mưa - Âm Nhạc Lớp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346" y="60960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EB96B55-2273-4534-998A-AD821853D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539" y="2090678"/>
            <a:ext cx="138531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Tia</a:t>
            </a:r>
          </a:p>
          <a:p>
            <a:pPr algn="ctr"/>
            <a:r>
              <a:rPr lang="en-US" sz="32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Nắng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Hạt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TTia nang hat mua - co lo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609600"/>
            <a:ext cx="1333500" cy="1066800"/>
          </a:xfrm>
          <a:prstGeom prst="rect">
            <a:avLst/>
          </a:prstGeom>
        </p:spPr>
      </p:pic>
      <p:pic>
        <p:nvPicPr>
          <p:cNvPr id="9" name="Picture 8" descr="a - Tia nang hat mua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381000"/>
            <a:ext cx="7390374" cy="2841086"/>
          </a:xfrm>
          <a:prstGeom prst="rect">
            <a:avLst/>
          </a:prstGeom>
        </p:spPr>
      </p:pic>
      <p:pic>
        <p:nvPicPr>
          <p:cNvPr id="10" name="Picture 9" descr="b - tia nang hat mua.t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3178217"/>
            <a:ext cx="7467600" cy="3527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i="1" dirty="0"/>
              <a:t>.</a:t>
            </a:r>
          </a:p>
        </p:txBody>
      </p:sp>
      <p:pic>
        <p:nvPicPr>
          <p:cNvPr id="8" name="Tia Nắng Hạt Mưa - Âm Nhạc Lớp 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5900" y="76200"/>
            <a:ext cx="7352274" cy="66294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8D69EA-DB0D-4ECF-BE72-D7A35AF49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67000" y="2362200"/>
            <a:ext cx="3962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Chia</a:t>
            </a: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en-US" sz="7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câu</a:t>
            </a:r>
            <a:endParaRPr lang="en-US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i="1" dirty="0">
                <a:solidFill>
                  <a:srgbClr val="FF0000"/>
                </a:solidFill>
              </a:rPr>
              <a:t>Tiết 2</a:t>
            </a:r>
            <a:r>
              <a:rPr lang="en-US" sz="1400" i="1" dirty="0">
                <a:solidFill>
                  <a:srgbClr val="FF0000"/>
                </a:solidFill>
              </a:rPr>
              <a:t>7</a:t>
            </a:r>
            <a:r>
              <a:rPr lang="vi-VN" sz="14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34EDBA5D-0BED-48CD-BBE6-397C37D28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Picture 2" descr="a - Tia nang hat mua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381000"/>
            <a:ext cx="7390374" cy="2841086"/>
          </a:xfrm>
          <a:prstGeom prst="rect">
            <a:avLst/>
          </a:prstGeom>
        </p:spPr>
      </p:pic>
      <p:pic>
        <p:nvPicPr>
          <p:cNvPr id="4" name="Picture 3" descr="b - tia nang hat mua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3178217"/>
            <a:ext cx="7467600" cy="3527383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1066800" y="533400"/>
            <a:ext cx="350519" cy="25146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Left Brace 5"/>
          <p:cNvSpPr/>
          <p:nvPr/>
        </p:nvSpPr>
        <p:spPr>
          <a:xfrm>
            <a:off x="1143000" y="3276600"/>
            <a:ext cx="274319" cy="32766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95" y="1600200"/>
            <a:ext cx="10871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Đoạn</a:t>
            </a:r>
            <a:r>
              <a:rPr lang="en-US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a</a:t>
            </a:r>
            <a:endParaRPr lang="en-US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36" y="4659868"/>
            <a:ext cx="10951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err="1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Đoạn</a:t>
            </a:r>
            <a:r>
              <a:rPr lang="en-US" b="1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b</a:t>
            </a:r>
            <a:endParaRPr lang="en-US" b="1" cap="none" spc="0" dirty="0">
              <a:ln w="1143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7828" y="1219200"/>
            <a:ext cx="3481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38428" y="1295400"/>
            <a:ext cx="3481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57800" y="2145268"/>
            <a:ext cx="3481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0428" y="3059668"/>
            <a:ext cx="3481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33028" y="3745468"/>
            <a:ext cx="3481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33028" y="4572000"/>
            <a:ext cx="3481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none" spc="0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2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D05AD4D-1C14-4EDD-B6F4-59D08ADE2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67000" y="2362200"/>
            <a:ext cx="3962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từng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câu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i="1" dirty="0">
                <a:solidFill>
                  <a:srgbClr val="FF0000"/>
                </a:solidFill>
              </a:rPr>
              <a:t>Tiết 2</a:t>
            </a:r>
            <a:r>
              <a:rPr lang="en-US" sz="1400" i="1" dirty="0">
                <a:solidFill>
                  <a:srgbClr val="FF0000"/>
                </a:solidFill>
              </a:rPr>
              <a:t>7</a:t>
            </a:r>
            <a:r>
              <a:rPr lang="vi-VN" sz="1400" i="1" dirty="0">
                <a:solidFill>
                  <a:srgbClr val="FF0000"/>
                </a:solidFill>
              </a:rPr>
              <a:t>: Học bài hát: Tia nắng hạt mưa – ANTT: Sơ lược về nhạc hát và nhạc đàn</a:t>
            </a:r>
            <a:r>
              <a:rPr lang="vi-VN" sz="1200" i="1" dirty="0"/>
              <a:t>.</a:t>
            </a:r>
          </a:p>
        </p:txBody>
      </p:sp>
    </p:spTree>
  </p:cSld>
  <p:clrMapOvr>
    <a:masterClrMapping/>
  </p:clrMapOvr>
  <p:transition>
    <p:newsflash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/>
      <a:lstStyle/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2131</TotalTime>
  <Words>1066</Words>
  <Application>Microsoft Office PowerPoint</Application>
  <PresentationFormat>On-screen Show (4:3)</PresentationFormat>
  <Paragraphs>163</Paragraphs>
  <Slides>25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Constantia</vt:lpstr>
      <vt:lpstr>Lucida Sans Unicode</vt:lpstr>
      <vt:lpstr>Times New Roman</vt:lpstr>
      <vt:lpstr>Verdana</vt:lpstr>
      <vt:lpstr>VNI-Times</vt:lpstr>
      <vt:lpstr>Wingdings 2</vt:lpstr>
      <vt:lpstr>Wingdings 3</vt:lpstr>
      <vt:lpstr>Balloons</vt:lpstr>
      <vt:lpstr>1_Flow</vt:lpstr>
      <vt:lpstr>2_Flow</vt:lpstr>
      <vt:lpstr>Concourse</vt:lpstr>
      <vt:lpstr>Office Theme</vt:lpstr>
      <vt:lpstr>1_Office Theme</vt:lpstr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Thanh Nhan 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Tieát 19</dc:title>
  <dc:creator>huh</dc:creator>
  <cp:lastModifiedBy>Thu Huyền</cp:lastModifiedBy>
  <cp:revision>182</cp:revision>
  <dcterms:created xsi:type="dcterms:W3CDTF">2008-01-01T14:11:31Z</dcterms:created>
  <dcterms:modified xsi:type="dcterms:W3CDTF">2021-01-08T09:27:45Z</dcterms:modified>
</cp:coreProperties>
</file>