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7" r:id="rId3"/>
  </p:sldMasterIdLst>
  <p:notesMasterIdLst>
    <p:notesMasterId r:id="rId33"/>
  </p:notesMasterIdLst>
  <p:sldIdLst>
    <p:sldId id="318" r:id="rId4"/>
    <p:sldId id="259" r:id="rId5"/>
    <p:sldId id="260" r:id="rId6"/>
    <p:sldId id="261" r:id="rId7"/>
    <p:sldId id="319" r:id="rId8"/>
    <p:sldId id="263" r:id="rId9"/>
    <p:sldId id="313" r:id="rId10"/>
    <p:sldId id="266" r:id="rId11"/>
    <p:sldId id="314" r:id="rId12"/>
    <p:sldId id="270" r:id="rId13"/>
    <p:sldId id="309" r:id="rId14"/>
    <p:sldId id="273" r:id="rId15"/>
    <p:sldId id="274" r:id="rId16"/>
    <p:sldId id="317" r:id="rId17"/>
    <p:sldId id="275" r:id="rId18"/>
    <p:sldId id="276" r:id="rId19"/>
    <p:sldId id="305" r:id="rId20"/>
    <p:sldId id="277" r:id="rId21"/>
    <p:sldId id="278" r:id="rId22"/>
    <p:sldId id="279" r:id="rId23"/>
    <p:sldId id="280" r:id="rId24"/>
    <p:sldId id="282" r:id="rId25"/>
    <p:sldId id="286" r:id="rId26"/>
    <p:sldId id="287" r:id="rId27"/>
    <p:sldId id="316" r:id="rId28"/>
    <p:sldId id="289" r:id="rId29"/>
    <p:sldId id="290" r:id="rId30"/>
    <p:sldId id="292" r:id="rId31"/>
    <p:sldId id="29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24" autoAdjust="0"/>
  </p:normalViewPr>
  <p:slideViewPr>
    <p:cSldViewPr>
      <p:cViewPr>
        <p:scale>
          <a:sx n="77" d="100"/>
          <a:sy n="77" d="100"/>
        </p:scale>
        <p:origin x="-972" y="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15A14-2B41-4822-BC8E-B5CCE4774A54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2BE1D-C95D-4CE6-88F1-33EF171948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64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BC7B93-313F-4FEB-8CE8-B5237774A8C2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00AB-4E94-412F-A08F-A12796F57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C8163-EC25-4810-9ED2-8C925A197F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43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BB4D9-8171-4632-817D-B8562FDDDF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80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722CA-0018-4456-8FA9-126D160E2A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30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E0F1E-7498-440D-9186-6B86681BD8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76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755A7-5A0B-4320-9F90-B0DED60D8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19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C47DD-67F1-491D-AD76-38ADB33123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0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D372B-AD14-40F6-B8EA-BF4BBF959E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0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1315B-39FE-483D-87A8-8E92D8BF8B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58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B878C-8D56-462A-A844-F4F9C593F8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85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76A80-CF04-4B32-B43E-79D796173E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30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33CC0-772B-42FB-98F9-273BEC74D9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45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D43B3-C664-4431-8FF3-DF321F7F21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24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93DE5-E9B1-4AB2-BF13-057DFB9992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62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E2609-2CC1-4E90-8213-84EE78093C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36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989B5-49A1-4F76-B5E0-5780F0F78D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11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5242B-5D1D-44B8-8F98-F95DF4F9C7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189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72071-2813-4C94-A2A7-C63B91977E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6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FF869-8A81-4513-BB60-2B1BBEEB4D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97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1DE94-8961-4967-9F86-A6E1B8E6B6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63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B0B98-61BF-429F-B4D1-9AA16B3180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57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47B5B-A95C-4956-A7DE-CE813ECF41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75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BB78F-61C9-46C8-9566-579923E4B9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79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A60E4-80D2-4CA1-ADBC-AEFD945FD3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90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3BDA36-7B3C-4541-B1FB-A9F651BC8F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3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3D616C-607C-4603-90E7-A03316BB4D95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4E8D38-DEBE-4587-9586-653FEBF6A98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9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8EDE39-8D54-41B3-8B42-E4220F2E423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4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4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gif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43200"/>
            <a:ext cx="8458200" cy="2667000"/>
          </a:xfrm>
        </p:spPr>
        <p:txBody>
          <a:bodyPr>
            <a:normAutofit fontScale="90000"/>
          </a:bodyPr>
          <a:lstStyle/>
          <a:p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QUẦN XÃ SINH </a:t>
            </a:r>
            <a:r>
              <a:rPr lang="en-US" sz="6700" b="1" dirty="0" smtClean="0">
                <a:latin typeface="Times New Roman" pitchFamily="18" charset="0"/>
                <a:cs typeface="Times New Roman" pitchFamily="18" charset="0"/>
              </a:rPr>
              <a:t>VẬT</a:t>
            </a:r>
            <a:br>
              <a:rPr lang="en-US" sz="6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7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67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GV: LƯƠNG THỊ KIM YẾN</a:t>
            </a:r>
            <a:br>
              <a:rPr lang="en-US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7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thcs</a:t>
            </a:r>
            <a:r>
              <a:rPr lang="en-US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7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458200" cy="914400"/>
          </a:xfrm>
        </p:spPr>
        <p:txBody>
          <a:bodyPr>
            <a:normAutofit/>
          </a:bodyPr>
          <a:lstStyle/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BÀI 49: 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4_28_1288575372_01_images2060362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762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1634"/>
            <a:ext cx="3962400" cy="315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50292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1524000" y="3810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 Narrow" pitchFamily="34" charset="0"/>
              </a:rPr>
              <a:t>Độ thường gặp: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1828800" y="838200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33CC"/>
                </a:solidFill>
                <a:latin typeface="Arial" charset="0"/>
              </a:rPr>
              <a:t>Được tính theo công thức:</a:t>
            </a:r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1143000" y="1676400"/>
            <a:ext cx="693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5002" name="Object 10"/>
          <p:cNvGraphicFramePr>
            <a:graphicFrameLocks noChangeAspect="1"/>
          </p:cNvGraphicFramePr>
          <p:nvPr/>
        </p:nvGraphicFramePr>
        <p:xfrm>
          <a:off x="3124200" y="1676400"/>
          <a:ext cx="24384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3" imgW="799753" imgH="393529" progId="Equation.3">
                  <p:embed/>
                </p:oleObj>
              </mc:Choice>
              <mc:Fallback>
                <p:oleObj name="Equation" r:id="rId3" imgW="799753" imgH="393529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676400"/>
                        <a:ext cx="2438400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381000" y="30480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Arial" charset="0"/>
              </a:rPr>
              <a:t>Trong đó: p = Số địa điểm lấy mẫu có loài được nghiên cứu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1752600" y="35814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Arial" charset="0"/>
              </a:rPr>
              <a:t>P = Tổng số địa điểm đã lấy mẫu.</a:t>
            </a:r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4114800" y="457200"/>
            <a:ext cx="184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Kí hiệu là C</a:t>
            </a:r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1066800" y="4267200"/>
            <a:ext cx="6477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Nếu tính được  C &gt; 50% (Loài thường gặp)</a:t>
            </a:r>
          </a:p>
          <a:p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               25% &lt; C &lt; 50% (Loài ít gặp) </a:t>
            </a:r>
          </a:p>
          <a:p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                          C &lt; 25% (Loài ngẫu nhiên)</a:t>
            </a:r>
          </a:p>
          <a:p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 build="allAtOnce"/>
      <p:bldP spid="85000" grpId="0"/>
      <p:bldP spid="85004" grpId="0"/>
      <p:bldP spid="85005" grpId="0"/>
      <p:bldP spid="85006" grpId="0"/>
      <p:bldP spid="850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da_lat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860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2438400" y="5943600"/>
            <a:ext cx="3886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RỪNG THÔNG</a:t>
            </a:r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152400" y="990600"/>
            <a:ext cx="9906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LOÀI</a:t>
            </a:r>
          </a:p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ƯU</a:t>
            </a:r>
          </a:p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THẾ</a:t>
            </a:r>
            <a:endParaRPr 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9900CC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bamboo-forest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"/>
            <a:ext cx="7391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152400" y="990600"/>
            <a:ext cx="9906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LOÀI</a:t>
            </a:r>
          </a:p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ƯU</a:t>
            </a:r>
          </a:p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THẾ</a:t>
            </a:r>
            <a:endParaRPr 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9900CC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2438400" y="5943600"/>
            <a:ext cx="3886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RỪNG 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89057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53141"/>
            <a:ext cx="3962400" cy="323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4191000" cy="269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6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te%20giac%20ja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"/>
            <a:ext cx="6553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2895600" y="5410200"/>
            <a:ext cx="3657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Tê giác 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JAVA</a:t>
            </a:r>
          </a:p>
        </p:txBody>
      </p:sp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762000" y="6019800"/>
            <a:ext cx="8153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LOÀI ĐẶC TRƯNG CỦA VƯỜN QUỐC GIA NAM CÁT TIÊN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58" name="AutoShape 2" descr="http://www.thanhnien.com.vn/Pictures201207/CongDong/070812/sung-te-giac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20745983_images1418682_SaoLa_CM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 descr="saola-credit-davide-h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200400"/>
            <a:ext cx="4867275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304800" y="4876800"/>
            <a:ext cx="3200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SAO LA</a:t>
            </a:r>
          </a:p>
        </p:txBody>
      </p:sp>
      <p:sp>
        <p:nvSpPr>
          <p:cNvPr id="16393" name="WordArt 9"/>
          <p:cNvSpPr>
            <a:spLocks noChangeArrowheads="1" noChangeShapeType="1" noTextEdit="1"/>
          </p:cNvSpPr>
          <p:nvPr/>
        </p:nvSpPr>
        <p:spPr bwMode="auto">
          <a:xfrm>
            <a:off x="4191000" y="609600"/>
            <a:ext cx="4419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LOÀI ĐẶC TRƯNG </a:t>
            </a:r>
          </a:p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 KHU BẢO TỒN HUẾ</a:t>
            </a:r>
            <a:endParaRPr 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3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12700" y="0"/>
            <a:ext cx="7302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6600"/>
                </a:solidFill>
              </a:rPr>
              <a:t>II/ </a:t>
            </a:r>
            <a:r>
              <a:rPr lang="en-US" sz="2800" b="1" u="sng">
                <a:solidFill>
                  <a:srgbClr val="006600"/>
                </a:solidFill>
              </a:rPr>
              <a:t>Những dấu hiệu điển hình của một quần xã</a:t>
            </a:r>
            <a:r>
              <a:rPr lang="en-US" sz="2800">
                <a:solidFill>
                  <a:srgbClr val="006600"/>
                </a:solidFill>
              </a:rPr>
              <a:t> </a:t>
            </a:r>
          </a:p>
        </p:txBody>
      </p:sp>
      <p:graphicFrame>
        <p:nvGraphicFramePr>
          <p:cNvPr id="94305" name="Group 97"/>
          <p:cNvGraphicFramePr>
            <a:graphicFrameLocks noGrp="1"/>
          </p:cNvGraphicFramePr>
          <p:nvPr>
            <p:ph/>
          </p:nvPr>
        </p:nvGraphicFramePr>
        <p:xfrm>
          <a:off x="228600" y="1143000"/>
          <a:ext cx="8686800" cy="5638800"/>
        </p:xfrm>
        <a:graphic>
          <a:graphicData uri="http://schemas.openxmlformats.org/drawingml/2006/table">
            <a:tbl>
              <a:tblPr/>
              <a:tblGrid>
                <a:gridCol w="1912938"/>
                <a:gridCol w="1897062"/>
                <a:gridCol w="48768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2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5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2" name="Rectangle 78"/>
          <p:cNvSpPr>
            <a:spLocks noChangeArrowheads="1"/>
          </p:cNvSpPr>
          <p:nvPr/>
        </p:nvSpPr>
        <p:spPr bwMode="auto">
          <a:xfrm>
            <a:off x="285750" y="1133475"/>
            <a:ext cx="1752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Đặc điểm</a:t>
            </a:r>
          </a:p>
        </p:txBody>
      </p:sp>
      <p:sp>
        <p:nvSpPr>
          <p:cNvPr id="94287" name="Rectangle 79"/>
          <p:cNvSpPr>
            <a:spLocks noChangeArrowheads="1"/>
          </p:cNvSpPr>
          <p:nvPr/>
        </p:nvSpPr>
        <p:spPr bwMode="auto">
          <a:xfrm>
            <a:off x="304800" y="1981200"/>
            <a:ext cx="1828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Số lượng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các loài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trong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quần xã</a:t>
            </a:r>
          </a:p>
        </p:txBody>
      </p:sp>
      <p:sp>
        <p:nvSpPr>
          <p:cNvPr id="94288" name="Rectangle 80"/>
          <p:cNvSpPr>
            <a:spLocks noChangeArrowheads="1"/>
          </p:cNvSpPr>
          <p:nvPr/>
        </p:nvSpPr>
        <p:spPr bwMode="auto">
          <a:xfrm>
            <a:off x="290513" y="5105400"/>
            <a:ext cx="17526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Thành phần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loài trong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quần xã</a:t>
            </a:r>
          </a:p>
        </p:txBody>
      </p:sp>
      <p:sp>
        <p:nvSpPr>
          <p:cNvPr id="13345" name="Rectangle 81"/>
          <p:cNvSpPr>
            <a:spLocks noChangeArrowheads="1"/>
          </p:cNvSpPr>
          <p:nvPr/>
        </p:nvSpPr>
        <p:spPr bwMode="auto">
          <a:xfrm>
            <a:off x="2176463" y="1066800"/>
            <a:ext cx="17859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Các chỉ số</a:t>
            </a:r>
          </a:p>
        </p:txBody>
      </p:sp>
      <p:sp>
        <p:nvSpPr>
          <p:cNvPr id="94291" name="Rectangle 8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09800" y="22098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Độ đa dạng</a:t>
            </a:r>
          </a:p>
        </p:txBody>
      </p:sp>
      <p:sp>
        <p:nvSpPr>
          <p:cNvPr id="94292" name="Rectangle 8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43138" y="3157538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Độ nhiều</a:t>
            </a:r>
          </a:p>
        </p:txBody>
      </p:sp>
      <p:sp>
        <p:nvSpPr>
          <p:cNvPr id="94293" name="Rectangle 85"/>
          <p:cNvSpPr>
            <a:spLocks noChangeArrowheads="1"/>
          </p:cNvSpPr>
          <p:nvPr/>
        </p:nvSpPr>
        <p:spPr bwMode="auto">
          <a:xfrm>
            <a:off x="2219325" y="4062413"/>
            <a:ext cx="17240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Độ thường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gặp</a:t>
            </a:r>
          </a:p>
        </p:txBody>
      </p:sp>
      <p:sp>
        <p:nvSpPr>
          <p:cNvPr id="94295" name="Rectangle 8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185988" y="5029200"/>
            <a:ext cx="17192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Loài ưu thế</a:t>
            </a:r>
          </a:p>
        </p:txBody>
      </p:sp>
      <p:sp>
        <p:nvSpPr>
          <p:cNvPr id="94296" name="Rectangle 8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09800" y="601980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Loài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đặc trưng</a:t>
            </a:r>
          </a:p>
        </p:txBody>
      </p:sp>
      <p:sp>
        <p:nvSpPr>
          <p:cNvPr id="13351" name="Rectangle 89"/>
          <p:cNvSpPr>
            <a:spLocks noChangeArrowheads="1"/>
          </p:cNvSpPr>
          <p:nvPr/>
        </p:nvSpPr>
        <p:spPr bwMode="auto">
          <a:xfrm>
            <a:off x="5562600" y="120015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Thể hiện</a:t>
            </a:r>
            <a:r>
              <a:rPr lang="en-US" sz="2800" b="1">
                <a:latin typeface="Times New Roman" pitchFamily="18" charset="0"/>
              </a:rPr>
              <a:t> </a:t>
            </a:r>
          </a:p>
        </p:txBody>
      </p:sp>
      <p:sp>
        <p:nvSpPr>
          <p:cNvPr id="94298" name="Rectangle 90"/>
          <p:cNvSpPr>
            <a:spLocks noChangeArrowheads="1"/>
          </p:cNvSpPr>
          <p:nvPr/>
        </p:nvSpPr>
        <p:spPr bwMode="auto">
          <a:xfrm>
            <a:off x="4081463" y="21336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latin typeface="Times New Roman" pitchFamily="18" charset="0"/>
              </a:rPr>
              <a:t>Mức độ phong phú về số </a:t>
            </a:r>
            <a:endParaRPr lang="en-US" sz="2800" b="1" dirty="0" smtClean="0">
              <a:latin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</a:rPr>
              <a:t>lượng </a:t>
            </a:r>
            <a:r>
              <a:rPr lang="en-US" sz="2800" b="1" dirty="0">
                <a:latin typeface="Times New Roman" pitchFamily="18" charset="0"/>
              </a:rPr>
              <a:t>loài trong quần xã</a:t>
            </a:r>
          </a:p>
        </p:txBody>
      </p:sp>
      <p:sp>
        <p:nvSpPr>
          <p:cNvPr id="94299" name="Rectangle 91"/>
          <p:cNvSpPr>
            <a:spLocks noChangeArrowheads="1"/>
          </p:cNvSpPr>
          <p:nvPr/>
        </p:nvSpPr>
        <p:spPr bwMode="auto">
          <a:xfrm>
            <a:off x="4129088" y="3167063"/>
            <a:ext cx="457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latin typeface="Times New Roman" pitchFamily="18" charset="0"/>
              </a:rPr>
              <a:t>Mật độ cá thể của từng loài </a:t>
            </a:r>
          </a:p>
          <a:p>
            <a:r>
              <a:rPr lang="en-US" sz="2800" b="1" dirty="0">
                <a:latin typeface="Times New Roman" pitchFamily="18" charset="0"/>
              </a:rPr>
              <a:t>trong quần xã</a:t>
            </a:r>
          </a:p>
        </p:txBody>
      </p:sp>
      <p:sp>
        <p:nvSpPr>
          <p:cNvPr id="94300" name="Rectangle 92"/>
          <p:cNvSpPr>
            <a:spLocks noChangeArrowheads="1"/>
          </p:cNvSpPr>
          <p:nvPr/>
        </p:nvSpPr>
        <p:spPr bwMode="auto">
          <a:xfrm>
            <a:off x="3967163" y="4038600"/>
            <a:ext cx="49482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500" b="1">
                <a:latin typeface="Times New Roman" pitchFamily="18" charset="0"/>
              </a:rPr>
              <a:t>Tỉ lệ % số địa điểm bắt gặp một loài</a:t>
            </a:r>
          </a:p>
          <a:p>
            <a:r>
              <a:rPr lang="en-US" sz="2500" b="1">
                <a:latin typeface="Times New Roman" pitchFamily="18" charset="0"/>
              </a:rPr>
              <a:t> trong tổng số địa điểm quan sát</a:t>
            </a:r>
          </a:p>
        </p:txBody>
      </p:sp>
      <p:sp>
        <p:nvSpPr>
          <p:cNvPr id="94302" name="Rectangle 94"/>
          <p:cNvSpPr>
            <a:spLocks noChangeArrowheads="1"/>
          </p:cNvSpPr>
          <p:nvPr/>
        </p:nvSpPr>
        <p:spPr bwMode="auto">
          <a:xfrm>
            <a:off x="4038600" y="50292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latin typeface="Times New Roman" pitchFamily="18" charset="0"/>
              </a:rPr>
              <a:t>Loài đóng vai trò quan trọng </a:t>
            </a:r>
          </a:p>
          <a:p>
            <a:r>
              <a:rPr lang="en-US" sz="2800" b="1">
                <a:latin typeface="Times New Roman" pitchFamily="18" charset="0"/>
              </a:rPr>
              <a:t>trong quần xã</a:t>
            </a:r>
          </a:p>
        </p:txBody>
      </p:sp>
      <p:sp>
        <p:nvSpPr>
          <p:cNvPr id="94303" name="Rectangle 95"/>
          <p:cNvSpPr>
            <a:spLocks noChangeArrowheads="1"/>
          </p:cNvSpPr>
          <p:nvPr/>
        </p:nvSpPr>
        <p:spPr bwMode="auto">
          <a:xfrm>
            <a:off x="4014788" y="5943600"/>
            <a:ext cx="480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latin typeface="Times New Roman" pitchFamily="18" charset="0"/>
              </a:rPr>
              <a:t>Loài chỉ có ở một quần xã hoặc</a:t>
            </a:r>
          </a:p>
          <a:p>
            <a:r>
              <a:rPr lang="en-US" sz="2800" b="1">
                <a:latin typeface="Times New Roman" pitchFamily="18" charset="0"/>
              </a:rPr>
              <a:t>có nhiều hơn hẳn các loài khác</a:t>
            </a:r>
          </a:p>
        </p:txBody>
      </p:sp>
      <p:sp>
        <p:nvSpPr>
          <p:cNvPr id="13357" name="Rectangle 98"/>
          <p:cNvSpPr>
            <a:spLocks noChangeArrowheads="1"/>
          </p:cNvSpPr>
          <p:nvPr/>
        </p:nvSpPr>
        <p:spPr bwMode="auto">
          <a:xfrm>
            <a:off x="2066925" y="6096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u="sng">
                <a:latin typeface="Times New Roman" pitchFamily="18" charset="0"/>
              </a:rPr>
              <a:t>Bảng 49</a:t>
            </a:r>
            <a:r>
              <a:rPr lang="en-US" sz="2800" b="1">
                <a:latin typeface="Times New Roman" pitchFamily="18" charset="0"/>
              </a:rPr>
              <a:t>: Các đặc điểm của quần xã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80738" y="1728703"/>
            <a:ext cx="3048000" cy="396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2000" b="1" dirty="0" err="1"/>
              <a:t>Động</a:t>
            </a:r>
            <a:r>
              <a:rPr lang="en-US" sz="2000" b="1" dirty="0"/>
              <a:t> </a:t>
            </a:r>
            <a:r>
              <a:rPr lang="en-US" sz="2000" b="1" dirty="0" err="1"/>
              <a:t>vật</a:t>
            </a:r>
            <a:r>
              <a:rPr lang="en-US" sz="2000" b="1" dirty="0"/>
              <a:t> </a:t>
            </a:r>
            <a:r>
              <a:rPr lang="en-US" sz="2000" b="1" dirty="0" err="1"/>
              <a:t>kiếm</a:t>
            </a:r>
            <a:r>
              <a:rPr lang="en-US" sz="2000" b="1" dirty="0"/>
              <a:t> </a:t>
            </a:r>
            <a:r>
              <a:rPr lang="en-US" sz="2000" b="1" dirty="0" err="1"/>
              <a:t>ăn</a:t>
            </a:r>
            <a:r>
              <a:rPr lang="en-US" sz="2000" b="1" dirty="0"/>
              <a:t> </a:t>
            </a:r>
            <a:r>
              <a:rPr lang="en-US" sz="2000" b="1" dirty="0" err="1"/>
              <a:t>ngày</a:t>
            </a:r>
            <a:endParaRPr lang="en-US" sz="2000" b="1" dirty="0"/>
          </a:p>
        </p:txBody>
      </p:sp>
      <p:pic>
        <p:nvPicPr>
          <p:cNvPr id="28683" name="Picture 11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5800"/>
            <a:ext cx="190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HoangClu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2098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5185612" y="1728703"/>
            <a:ext cx="3048000" cy="396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2000" b="1" dirty="0" err="1"/>
              <a:t>Động</a:t>
            </a:r>
            <a:r>
              <a:rPr lang="en-US" sz="2000" b="1" dirty="0"/>
              <a:t> </a:t>
            </a:r>
            <a:r>
              <a:rPr lang="en-US" sz="2000" b="1" dirty="0" err="1"/>
              <a:t>vật</a:t>
            </a:r>
            <a:r>
              <a:rPr lang="en-US" sz="2000" b="1" dirty="0"/>
              <a:t> </a:t>
            </a:r>
            <a:r>
              <a:rPr lang="en-US" sz="2000" b="1" dirty="0" err="1"/>
              <a:t>kiếm</a:t>
            </a:r>
            <a:r>
              <a:rPr lang="en-US" sz="2000" b="1" dirty="0"/>
              <a:t> </a:t>
            </a:r>
            <a:r>
              <a:rPr lang="en-US" sz="2000" b="1" dirty="0" err="1"/>
              <a:t>ăn</a:t>
            </a:r>
            <a:r>
              <a:rPr lang="en-US" sz="2000" b="1" dirty="0"/>
              <a:t> </a:t>
            </a:r>
            <a:r>
              <a:rPr lang="en-US" sz="2000" b="1" dirty="0" err="1"/>
              <a:t>đêm</a:t>
            </a:r>
            <a:endParaRPr lang="en-US" sz="2000" b="1" dirty="0"/>
          </a:p>
        </p:txBody>
      </p:sp>
      <p:pic>
        <p:nvPicPr>
          <p:cNvPr id="28690" name="Picture 18" descr="normal_81548324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4473575"/>
            <a:ext cx="21336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19" descr="boer_goa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09800"/>
            <a:ext cx="18891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6" name="Picture 24" descr="CAU7STI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14825" y="2209800"/>
            <a:ext cx="25685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7" name="Picture 25" descr="cú mè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43434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AutoShape 11"/>
          <p:cNvSpPr>
            <a:spLocks noChangeArrowheads="1"/>
          </p:cNvSpPr>
          <p:nvPr/>
        </p:nvSpPr>
        <p:spPr bwMode="auto">
          <a:xfrm>
            <a:off x="304800" y="0"/>
            <a:ext cx="8305800" cy="6858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38100" cmpd="dbl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539" name="WordArt 9"/>
          <p:cNvSpPr>
            <a:spLocks noChangeArrowheads="1" noChangeShapeType="1" noTextEdit="1"/>
          </p:cNvSpPr>
          <p:nvPr/>
        </p:nvSpPr>
        <p:spPr bwMode="auto">
          <a:xfrm>
            <a:off x="3048000" y="152400"/>
            <a:ext cx="4419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06"/>
              </a:avLst>
            </a:prstTxWarp>
          </a:bodyPr>
          <a:lstStyle/>
          <a:p>
            <a:pPr algn="ctr"/>
            <a:r>
              <a:rPr lang="en-US" sz="24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QUẦN XÃ SINH VẬT</a:t>
            </a:r>
          </a:p>
        </p:txBody>
      </p:sp>
      <p:sp>
        <p:nvSpPr>
          <p:cNvPr id="22540" name="Text Box 10"/>
          <p:cNvSpPr txBox="1">
            <a:spLocks noChangeArrowheads="1"/>
          </p:cNvSpPr>
          <p:nvPr/>
        </p:nvSpPr>
        <p:spPr bwMode="auto">
          <a:xfrm>
            <a:off x="523875" y="136525"/>
            <a:ext cx="199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Tiết 49  Bài 49</a:t>
            </a:r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152400" y="685800"/>
            <a:ext cx="730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6600"/>
                </a:solidFill>
              </a:rPr>
              <a:t>III/ </a:t>
            </a:r>
            <a:r>
              <a:rPr lang="en-US" sz="2800" b="1" u="sng">
                <a:solidFill>
                  <a:srgbClr val="006600"/>
                </a:solidFill>
              </a:rPr>
              <a:t>Quan hệ giữa ngoại cảnh và quần xã</a:t>
            </a:r>
            <a:r>
              <a:rPr lang="en-US" sz="2800" b="1">
                <a:solidFill>
                  <a:srgbClr val="006600"/>
                </a:solidFill>
              </a:rPr>
              <a:t>: </a:t>
            </a:r>
            <a:r>
              <a:rPr lang="en-US" sz="2800">
                <a:solidFill>
                  <a:srgbClr val="006600"/>
                </a:solidFill>
              </a:rPr>
              <a:t> </a:t>
            </a:r>
          </a:p>
        </p:txBody>
      </p:sp>
      <p:pic>
        <p:nvPicPr>
          <p:cNvPr id="18" name="Picture 19" descr="bat"/>
          <p:cNvPicPr>
            <a:picLocks noChangeAspect="1" noChangeArrowheads="1"/>
          </p:cNvPicPr>
          <p:nvPr/>
        </p:nvPicPr>
        <p:blipFill>
          <a:blip r:embed="rId8">
            <a:lum contrast="24000"/>
          </a:blip>
          <a:srcRect/>
          <a:stretch>
            <a:fillRect/>
          </a:stretch>
        </p:blipFill>
        <p:spPr bwMode="auto">
          <a:xfrm>
            <a:off x="6934200" y="2209800"/>
            <a:ext cx="2209800" cy="20574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16" name="Picture 6" descr="Chuột đất túi (macrotis)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43434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735180" y="1203158"/>
            <a:ext cx="3200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ÁNH SÁNG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 decel="100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 decel="100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8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LaVa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128210" y="493296"/>
            <a:ext cx="4219074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Lá rụng vào mùa thu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210" y="256672"/>
            <a:ext cx="296779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ĐỘ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33400" y="533400"/>
            <a:ext cx="7620000" cy="5791200"/>
            <a:chOff x="0" y="1056"/>
            <a:chExt cx="4128" cy="3264"/>
          </a:xfrm>
        </p:grpSpPr>
        <p:pic>
          <p:nvPicPr>
            <p:cNvPr id="4105" name="Picture 6" descr="rainfores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" y="1056"/>
              <a:ext cx="4119" cy="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6" name="Rectangle 7"/>
            <p:cNvSpPr>
              <a:spLocks noChangeArrowheads="1"/>
            </p:cNvSpPr>
            <p:nvPr/>
          </p:nvSpPr>
          <p:spPr bwMode="auto">
            <a:xfrm>
              <a:off x="0" y="3840"/>
              <a:ext cx="39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u="sng">
                  <a:latin typeface="Times New Roman" pitchFamily="18" charset="0"/>
                </a:rPr>
                <a:t>Hình ảnh một khu rừng mưa nhiệt đới</a:t>
              </a:r>
            </a:p>
          </p:txBody>
        </p:sp>
      </p:grp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sê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02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38862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ĐỘ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6358" y="561474"/>
            <a:ext cx="33528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sếu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cư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gau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44196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10" descr="nh%C3%AD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133600"/>
            <a:ext cx="42672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128210" y="493296"/>
            <a:ext cx="4219074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10" y="256672"/>
            <a:ext cx="296779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ĐỘ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2362200" y="1905000"/>
            <a:ext cx="762000" cy="152400"/>
          </a:xfrm>
          <a:custGeom>
            <a:avLst/>
            <a:gdLst>
              <a:gd name="T0" fmla="*/ 571500 w 21600"/>
              <a:gd name="T1" fmla="*/ 0 h 21600"/>
              <a:gd name="T2" fmla="*/ 0 w 21600"/>
              <a:gd name="T3" fmla="*/ 76200 h 21600"/>
              <a:gd name="T4" fmla="*/ 571500 w 21600"/>
              <a:gd name="T5" fmla="*/ 152400 h 21600"/>
              <a:gd name="T6" fmla="*/ 762000 w 21600"/>
              <a:gd name="T7" fmla="*/ 76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7CB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0" name="AutoShape 4"/>
          <p:cNvSpPr>
            <a:spLocks noChangeArrowheads="1"/>
          </p:cNvSpPr>
          <p:nvPr/>
        </p:nvSpPr>
        <p:spPr bwMode="auto">
          <a:xfrm>
            <a:off x="5715000" y="1917700"/>
            <a:ext cx="942975" cy="139700"/>
          </a:xfrm>
          <a:custGeom>
            <a:avLst/>
            <a:gdLst>
              <a:gd name="T0" fmla="*/ 707231 w 21600"/>
              <a:gd name="T1" fmla="*/ 0 h 21600"/>
              <a:gd name="T2" fmla="*/ 0 w 21600"/>
              <a:gd name="T3" fmla="*/ 69850 h 21600"/>
              <a:gd name="T4" fmla="*/ 707231 w 21600"/>
              <a:gd name="T5" fmla="*/ 139700 h 21600"/>
              <a:gd name="T6" fmla="*/ 942975 w 21600"/>
              <a:gd name="T7" fmla="*/ 698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7CB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5791200" y="6396038"/>
            <a:ext cx="358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Khi chim ăn hết nhiều sâu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3200400" y="3276600"/>
            <a:ext cx="2403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</a:rPr>
              <a:t>Số lượng sâu tăng</a:t>
            </a:r>
            <a:endParaRPr lang="en-US" sz="24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6743" name="AutoShape 7"/>
          <p:cNvSpPr>
            <a:spLocks noChangeArrowheads="1"/>
          </p:cNvSpPr>
          <p:nvPr/>
        </p:nvSpPr>
        <p:spPr bwMode="auto">
          <a:xfrm rot="5400000">
            <a:off x="6369844" y="3536156"/>
            <a:ext cx="685800" cy="166688"/>
          </a:xfrm>
          <a:custGeom>
            <a:avLst/>
            <a:gdLst>
              <a:gd name="T0" fmla="*/ 514350 w 21600"/>
              <a:gd name="T1" fmla="*/ 0 h 21600"/>
              <a:gd name="T2" fmla="*/ 0 w 21600"/>
              <a:gd name="T3" fmla="*/ 83344 h 21600"/>
              <a:gd name="T4" fmla="*/ 514350 w 21600"/>
              <a:gd name="T5" fmla="*/ 166688 h 21600"/>
              <a:gd name="T6" fmla="*/ 685800 w 21600"/>
              <a:gd name="T7" fmla="*/ 833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7CB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AutoShape 8"/>
          <p:cNvSpPr>
            <a:spLocks noChangeArrowheads="1"/>
          </p:cNvSpPr>
          <p:nvPr/>
        </p:nvSpPr>
        <p:spPr bwMode="auto">
          <a:xfrm rot="10800000">
            <a:off x="5486400" y="5029200"/>
            <a:ext cx="938213" cy="166687"/>
          </a:xfrm>
          <a:custGeom>
            <a:avLst/>
            <a:gdLst>
              <a:gd name="T0" fmla="*/ 703660 w 21600"/>
              <a:gd name="T1" fmla="*/ 0 h 21600"/>
              <a:gd name="T2" fmla="*/ 0 w 21600"/>
              <a:gd name="T3" fmla="*/ 83344 h 21600"/>
              <a:gd name="T4" fmla="*/ 703660 w 21600"/>
              <a:gd name="T5" fmla="*/ 166687 h 21600"/>
              <a:gd name="T6" fmla="*/ 938213 w 21600"/>
              <a:gd name="T7" fmla="*/ 833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7CB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674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114800"/>
            <a:ext cx="236220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990600"/>
            <a:ext cx="23209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22796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9" name="Picture 13"/>
          <p:cNvPicPr>
            <a:picLocks noChangeAspect="1" noChangeArrowheads="1"/>
          </p:cNvPicPr>
          <p:nvPr/>
        </p:nvPicPr>
        <p:blipFill>
          <a:blip r:embed="rId5"/>
          <a:srcRect l="17999" t="19333" r="28000" b="20667"/>
          <a:stretch>
            <a:fillRect/>
          </a:stretch>
        </p:blipFill>
        <p:spPr bwMode="auto">
          <a:xfrm>
            <a:off x="6477000" y="403860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629400" y="990600"/>
            <a:ext cx="2362200" cy="2209800"/>
            <a:chOff x="4176" y="638"/>
            <a:chExt cx="1350" cy="964"/>
          </a:xfrm>
        </p:grpSpPr>
        <p:pic>
          <p:nvPicPr>
            <p:cNvPr id="27665" name="Picture 15"/>
            <p:cNvPicPr>
              <a:picLocks noChangeAspect="1" noChangeArrowheads="1"/>
            </p:cNvPicPr>
            <p:nvPr/>
          </p:nvPicPr>
          <p:blipFill>
            <a:blip r:embed="rId6"/>
            <a:srcRect l="18001" t="28595" r="30800" b="28595"/>
            <a:stretch>
              <a:fillRect/>
            </a:stretch>
          </p:blipFill>
          <p:spPr bwMode="auto">
            <a:xfrm>
              <a:off x="4176" y="1242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6" name="Picture 16"/>
            <p:cNvPicPr>
              <a:picLocks noChangeAspect="1" noChangeArrowheads="1"/>
            </p:cNvPicPr>
            <p:nvPr/>
          </p:nvPicPr>
          <p:blipFill>
            <a:blip r:embed="rId6"/>
            <a:srcRect l="18001" t="28595" r="30800" b="28595"/>
            <a:stretch>
              <a:fillRect/>
            </a:stretch>
          </p:blipFill>
          <p:spPr bwMode="auto">
            <a:xfrm>
              <a:off x="4176" y="951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7" name="Picture 17"/>
            <p:cNvPicPr>
              <a:picLocks noChangeAspect="1" noChangeArrowheads="1"/>
            </p:cNvPicPr>
            <p:nvPr/>
          </p:nvPicPr>
          <p:blipFill>
            <a:blip r:embed="rId6"/>
            <a:srcRect l="18001" t="28595" r="30800" b="28595"/>
            <a:stretch>
              <a:fillRect/>
            </a:stretch>
          </p:blipFill>
          <p:spPr bwMode="auto">
            <a:xfrm>
              <a:off x="4806" y="1242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8" name="Picture 18"/>
            <p:cNvPicPr>
              <a:picLocks noChangeAspect="1" noChangeArrowheads="1"/>
            </p:cNvPicPr>
            <p:nvPr/>
          </p:nvPicPr>
          <p:blipFill>
            <a:blip r:embed="rId6"/>
            <a:srcRect l="18001" t="28595" r="30800" b="28595"/>
            <a:stretch>
              <a:fillRect/>
            </a:stretch>
          </p:blipFill>
          <p:spPr bwMode="auto">
            <a:xfrm>
              <a:off x="4806" y="951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9" name="Picture 19"/>
            <p:cNvPicPr>
              <a:picLocks noChangeAspect="1" noChangeArrowheads="1"/>
            </p:cNvPicPr>
            <p:nvPr/>
          </p:nvPicPr>
          <p:blipFill>
            <a:blip r:embed="rId6"/>
            <a:srcRect l="18001" t="28595" r="30800" b="28595"/>
            <a:stretch>
              <a:fillRect/>
            </a:stretch>
          </p:blipFill>
          <p:spPr bwMode="auto">
            <a:xfrm>
              <a:off x="4176" y="638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0" name="Picture 20"/>
            <p:cNvPicPr>
              <a:picLocks noChangeAspect="1" noChangeArrowheads="1"/>
            </p:cNvPicPr>
            <p:nvPr/>
          </p:nvPicPr>
          <p:blipFill>
            <a:blip r:embed="rId6"/>
            <a:srcRect l="18001" t="28595" r="30800" b="28595"/>
            <a:stretch>
              <a:fillRect/>
            </a:stretch>
          </p:blipFill>
          <p:spPr bwMode="auto">
            <a:xfrm>
              <a:off x="4806" y="638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1" name="Rectangle 8"/>
          <p:cNvSpPr>
            <a:spLocks noChangeArrowheads="1"/>
          </p:cNvSpPr>
          <p:nvPr/>
        </p:nvSpPr>
        <p:spPr bwMode="auto">
          <a:xfrm>
            <a:off x="1219200" y="0"/>
            <a:ext cx="7620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>
                <a:solidFill>
                  <a:srgbClr val="0000CC"/>
                </a:solidFill>
              </a:rPr>
              <a:t>Gặp điều kiện khí hậu thuận lợi thì sinh vật phát </a:t>
            </a:r>
          </a:p>
          <a:p>
            <a:r>
              <a:rPr lang="en-US" sz="2600" b="1" dirty="0">
                <a:solidFill>
                  <a:srgbClr val="0000CC"/>
                </a:solidFill>
              </a:rPr>
              <a:t>triển như thế </a:t>
            </a:r>
            <a:r>
              <a:rPr lang="en-US" sz="2600" b="1" dirty="0" smtClean="0">
                <a:solidFill>
                  <a:srgbClr val="0000CC"/>
                </a:solidFill>
              </a:rPr>
              <a:t>nào, 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 ví dụ minh họa</a:t>
            </a:r>
            <a:r>
              <a:rPr lang="en-US" sz="2600" b="1" dirty="0" smtClean="0">
                <a:solidFill>
                  <a:srgbClr val="0000CC"/>
                </a:solidFill>
              </a:rPr>
              <a:t>? </a:t>
            </a:r>
            <a:endParaRPr lang="en-US" sz="2600" b="1" dirty="0">
              <a:solidFill>
                <a:srgbClr val="0000CC"/>
              </a:solidFill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0" y="3276600"/>
            <a:ext cx="25266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Thực vật phát triển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6705600" y="3276600"/>
            <a:ext cx="22701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</a:rPr>
              <a:t>SLChim 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ăn sâu 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</a:rPr>
              <a:t>tăng</a:t>
            </a:r>
            <a:endParaRPr lang="en-US" sz="20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429000" y="6334780"/>
            <a:ext cx="19784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SLsâu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giảm</a:t>
            </a:r>
          </a:p>
        </p:txBody>
      </p:sp>
      <p:grpSp>
        <p:nvGrpSpPr>
          <p:cNvPr id="25" name="Group 14"/>
          <p:cNvGrpSpPr>
            <a:grpSpLocks/>
          </p:cNvGrpSpPr>
          <p:nvPr/>
        </p:nvGrpSpPr>
        <p:grpSpPr bwMode="auto">
          <a:xfrm>
            <a:off x="609600" y="3962400"/>
            <a:ext cx="1259840" cy="2209800"/>
            <a:chOff x="4176" y="638"/>
            <a:chExt cx="720" cy="964"/>
          </a:xfrm>
        </p:grpSpPr>
        <p:pic>
          <p:nvPicPr>
            <p:cNvPr id="26" name="Picture 15"/>
            <p:cNvPicPr>
              <a:picLocks noChangeAspect="1" noChangeArrowheads="1"/>
            </p:cNvPicPr>
            <p:nvPr/>
          </p:nvPicPr>
          <p:blipFill>
            <a:blip r:embed="rId6"/>
            <a:srcRect l="18001" t="28595" r="30800" b="28595"/>
            <a:stretch>
              <a:fillRect/>
            </a:stretch>
          </p:blipFill>
          <p:spPr bwMode="auto">
            <a:xfrm>
              <a:off x="4176" y="1242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6"/>
            <p:cNvPicPr>
              <a:picLocks noChangeAspect="1" noChangeArrowheads="1"/>
            </p:cNvPicPr>
            <p:nvPr/>
          </p:nvPicPr>
          <p:blipFill>
            <a:blip r:embed="rId6"/>
            <a:srcRect l="18001" t="28595" r="30800" b="28595"/>
            <a:stretch>
              <a:fillRect/>
            </a:stretch>
          </p:blipFill>
          <p:spPr bwMode="auto">
            <a:xfrm>
              <a:off x="4176" y="951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9"/>
            <p:cNvPicPr>
              <a:picLocks noChangeAspect="1" noChangeArrowheads="1"/>
            </p:cNvPicPr>
            <p:nvPr/>
          </p:nvPicPr>
          <p:blipFill>
            <a:blip r:embed="rId6"/>
            <a:srcRect l="18001" t="28595" r="30800" b="28595"/>
            <a:stretch>
              <a:fillRect/>
            </a:stretch>
          </p:blipFill>
          <p:spPr bwMode="auto">
            <a:xfrm>
              <a:off x="4176" y="638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AutoShape 8"/>
          <p:cNvSpPr>
            <a:spLocks noChangeArrowheads="1"/>
          </p:cNvSpPr>
          <p:nvPr/>
        </p:nvSpPr>
        <p:spPr bwMode="auto">
          <a:xfrm rot="10800000">
            <a:off x="2057400" y="4953000"/>
            <a:ext cx="938213" cy="166687"/>
          </a:xfrm>
          <a:custGeom>
            <a:avLst/>
            <a:gdLst>
              <a:gd name="T0" fmla="*/ 703660 w 21600"/>
              <a:gd name="T1" fmla="*/ 0 h 21600"/>
              <a:gd name="T2" fmla="*/ 0 w 21600"/>
              <a:gd name="T3" fmla="*/ 83344 h 21600"/>
              <a:gd name="T4" fmla="*/ 703660 w 21600"/>
              <a:gd name="T5" fmla="*/ 166687 h 21600"/>
              <a:gd name="T6" fmla="*/ 938213 w 21600"/>
              <a:gd name="T7" fmla="*/ 833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7CB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228600" y="6334780"/>
            <a:ext cx="2203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SL chim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giảm</a:t>
            </a:r>
          </a:p>
        </p:txBody>
      </p:sp>
      <p:pic>
        <p:nvPicPr>
          <p:cNvPr id="29" name="Picture 17" descr="qustionbig_w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  <p:bldP spid="116740" grpId="0" animBg="1"/>
      <p:bldP spid="116741" grpId="0"/>
      <p:bldP spid="116742" grpId="0"/>
      <p:bldP spid="116743" grpId="0" animBg="1"/>
      <p:bldP spid="116744" grpId="0" animBg="1"/>
      <p:bldP spid="27661" grpId="0" animBg="1"/>
      <p:bldP spid="22" grpId="0"/>
      <p:bldP spid="23" grpId="0"/>
      <p:bldP spid="24" grpId="0"/>
      <p:bldP spid="32" grpId="0" animBg="1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9" name="Picture 13" descr="101118bai17-a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9850"/>
            <a:ext cx="41148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1" name="Picture 15" descr="thuru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38" y="3505200"/>
            <a:ext cx="4144962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2" name="Picture 16" descr="Dothih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4290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152400" y="2819400"/>
            <a:ext cx="4114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Đốt rừng làm nương rẫy</a:t>
            </a:r>
          </a:p>
        </p:txBody>
      </p:sp>
      <p:sp>
        <p:nvSpPr>
          <p:cNvPr id="116754" name="Rectangle 18"/>
          <p:cNvSpPr>
            <a:spLocks noChangeArrowheads="1"/>
          </p:cNvSpPr>
          <p:nvPr/>
        </p:nvSpPr>
        <p:spPr bwMode="auto">
          <a:xfrm>
            <a:off x="76200" y="6096000"/>
            <a:ext cx="4114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/>
              <a:t>Săn bắt, mua bán động vật hoang dã</a:t>
            </a:r>
          </a:p>
        </p:txBody>
      </p:sp>
      <p:pic>
        <p:nvPicPr>
          <p:cNvPr id="116755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60325"/>
            <a:ext cx="42672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56" name="Rectangle 20"/>
          <p:cNvSpPr>
            <a:spLocks noChangeArrowheads="1"/>
          </p:cNvSpPr>
          <p:nvPr/>
        </p:nvSpPr>
        <p:spPr bwMode="auto">
          <a:xfrm>
            <a:off x="4800600" y="6096000"/>
            <a:ext cx="4114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Quá trình đô thị hóa quá nhanh,</a:t>
            </a:r>
          </a:p>
          <a:p>
            <a:pPr algn="ctr"/>
            <a:r>
              <a:rPr lang="en-US" b="1" dirty="0"/>
              <a:t>thiếu quy hoạch</a:t>
            </a:r>
          </a:p>
        </p:txBody>
      </p:sp>
      <p:sp>
        <p:nvSpPr>
          <p:cNvPr id="116757" name="Rectangle 21"/>
          <p:cNvSpPr>
            <a:spLocks noChangeArrowheads="1"/>
          </p:cNvSpPr>
          <p:nvPr/>
        </p:nvSpPr>
        <p:spPr bwMode="auto">
          <a:xfrm>
            <a:off x="4800600" y="2819400"/>
            <a:ext cx="4191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Chặt phá rừng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85800" y="76200"/>
            <a:ext cx="8305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600" b="1" dirty="0">
                <a:solidFill>
                  <a:srgbClr val="0000CC"/>
                </a:solidFill>
              </a:rPr>
              <a:t>Trong thực tế, con người đã có những tác động nào </a:t>
            </a:r>
          </a:p>
          <a:p>
            <a:r>
              <a:rPr lang="en-US" sz="2600" b="1" dirty="0">
                <a:solidFill>
                  <a:srgbClr val="0000CC"/>
                </a:solidFill>
              </a:rPr>
              <a:t>gây mất cân bằng sinh học trong các quần xã?</a:t>
            </a:r>
          </a:p>
        </p:txBody>
      </p:sp>
      <p:pic>
        <p:nvPicPr>
          <p:cNvPr id="13" name="Picture 17" descr="qustionbig_w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" y="2286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3" grpId="0" animBg="1"/>
      <p:bldP spid="116754" grpId="0" animBg="1"/>
      <p:bldP spid="116756" grpId="0" animBg="1"/>
      <p:bldP spid="116757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406775"/>
            <a:ext cx="38862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152400" y="6324600"/>
            <a:ext cx="320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/>
              <a:t>Trồng cây gây rừng</a:t>
            </a:r>
          </a:p>
        </p:txBody>
      </p:sp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4300"/>
            <a:ext cx="4038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533400" y="2743200"/>
            <a:ext cx="769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/>
              <a:t>Nghiêm cấm săn bắt, mua bán động vật hoang dã</a:t>
            </a:r>
          </a:p>
        </p:txBody>
      </p:sp>
      <p:pic>
        <p:nvPicPr>
          <p:cNvPr id="121870" name="Picture 14" descr="small_609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406775"/>
            <a:ext cx="437197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71" name="Rectangle 15"/>
          <p:cNvSpPr>
            <a:spLocks noChangeArrowheads="1"/>
          </p:cNvSpPr>
          <p:nvPr/>
        </p:nvSpPr>
        <p:spPr bwMode="auto">
          <a:xfrm>
            <a:off x="4876800" y="64008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/>
              <a:t>Tuần tra bảo vệ rừng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495800" y="152400"/>
            <a:ext cx="4419600" cy="2649538"/>
            <a:chOff x="3024" y="2160"/>
            <a:chExt cx="2208" cy="1669"/>
          </a:xfrm>
        </p:grpSpPr>
        <p:pic>
          <p:nvPicPr>
            <p:cNvPr id="32779" name="Picture 16"/>
            <p:cNvPicPr>
              <a:picLocks noChangeAspect="1" noChangeArrowheads="1"/>
            </p:cNvPicPr>
            <p:nvPr/>
          </p:nvPicPr>
          <p:blipFill>
            <a:blip r:embed="rId5">
              <a:lum bright="-18000"/>
            </a:blip>
            <a:srcRect/>
            <a:stretch>
              <a:fillRect/>
            </a:stretch>
          </p:blipFill>
          <p:spPr bwMode="auto">
            <a:xfrm>
              <a:off x="3024" y="2160"/>
              <a:ext cx="2208" cy="1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0" name="Line 17"/>
            <p:cNvSpPr>
              <a:spLocks noChangeShapeType="1"/>
            </p:cNvSpPr>
            <p:nvPr/>
          </p:nvSpPr>
          <p:spPr bwMode="auto">
            <a:xfrm>
              <a:off x="3072" y="2208"/>
              <a:ext cx="2160" cy="15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18"/>
            <p:cNvSpPr>
              <a:spLocks noChangeShapeType="1"/>
            </p:cNvSpPr>
            <p:nvPr/>
          </p:nvSpPr>
          <p:spPr bwMode="auto">
            <a:xfrm flipH="1">
              <a:off x="3072" y="2208"/>
              <a:ext cx="2160" cy="15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62000" y="152400"/>
            <a:ext cx="8153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600" b="1">
                <a:solidFill>
                  <a:srgbClr val="0000CC"/>
                </a:solidFill>
              </a:rPr>
              <a:t>Theo em, chúng ta đã, đang và sẽ làm gì để bảo vệ </a:t>
            </a:r>
          </a:p>
          <a:p>
            <a:r>
              <a:rPr lang="en-US" sz="2600" b="1">
                <a:solidFill>
                  <a:srgbClr val="0000CC"/>
                </a:solidFill>
              </a:rPr>
              <a:t>thiên nhiên? </a:t>
            </a:r>
          </a:p>
        </p:txBody>
      </p:sp>
      <p:pic>
        <p:nvPicPr>
          <p:cNvPr id="15" name="Picture 17" descr="qustionbig_w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048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/>
      <p:bldP spid="121863" grpId="0"/>
      <p:bldP spid="121871" grpId="0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Cloud"/>
          <p:cNvSpPr>
            <a:spLocks noChangeAspect="1" noEditPoints="1" noChangeArrowheads="1"/>
          </p:cNvSpPr>
          <p:nvPr/>
        </p:nvSpPr>
        <p:spPr bwMode="auto">
          <a:xfrm>
            <a:off x="3473450" y="2438400"/>
            <a:ext cx="2133600" cy="1524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CCFF33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</a:rPr>
              <a:t>Quần Xã Sinh Vật</a:t>
            </a:r>
          </a:p>
        </p:txBody>
      </p:sp>
      <p:sp>
        <p:nvSpPr>
          <p:cNvPr id="157699" name="Freeform 3"/>
          <p:cNvSpPr>
            <a:spLocks/>
          </p:cNvSpPr>
          <p:nvPr/>
        </p:nvSpPr>
        <p:spPr bwMode="auto">
          <a:xfrm>
            <a:off x="5562600" y="1892300"/>
            <a:ext cx="914400" cy="927100"/>
          </a:xfrm>
          <a:custGeom>
            <a:avLst/>
            <a:gdLst>
              <a:gd name="T0" fmla="*/ 0 w 768"/>
              <a:gd name="T1" fmla="*/ 632 h 632"/>
              <a:gd name="T2" fmla="*/ 528 w 768"/>
              <a:gd name="T3" fmla="*/ 104 h 632"/>
              <a:gd name="T4" fmla="*/ 768 w 768"/>
              <a:gd name="T5" fmla="*/ 8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632">
                <a:moveTo>
                  <a:pt x="0" y="632"/>
                </a:moveTo>
                <a:cubicBezTo>
                  <a:pt x="200" y="420"/>
                  <a:pt x="400" y="208"/>
                  <a:pt x="528" y="104"/>
                </a:cubicBezTo>
                <a:cubicBezTo>
                  <a:pt x="656" y="0"/>
                  <a:pt x="720" y="24"/>
                  <a:pt x="768" y="8"/>
                </a:cubicBezTo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 rot="-3122913">
            <a:off x="5209382" y="1985168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0000"/>
                </a:solidFill>
              </a:rPr>
              <a:t>Khái niệm</a:t>
            </a: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 rot="-353196">
            <a:off x="7085013" y="681038"/>
            <a:ext cx="127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</a:rPr>
              <a:t>Nhiều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loài</a:t>
            </a: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157702" name="Freeform 6"/>
          <p:cNvSpPr>
            <a:spLocks/>
          </p:cNvSpPr>
          <p:nvPr/>
        </p:nvSpPr>
        <p:spPr bwMode="auto">
          <a:xfrm>
            <a:off x="6616700" y="989013"/>
            <a:ext cx="1600200" cy="914400"/>
          </a:xfrm>
          <a:custGeom>
            <a:avLst/>
            <a:gdLst>
              <a:gd name="T0" fmla="*/ 0 w 1008"/>
              <a:gd name="T1" fmla="*/ 576 h 576"/>
              <a:gd name="T2" fmla="*/ 288 w 1008"/>
              <a:gd name="T3" fmla="*/ 96 h 576"/>
              <a:gd name="T4" fmla="*/ 1008 w 1008"/>
              <a:gd name="T5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8" h="576">
                <a:moveTo>
                  <a:pt x="0" y="576"/>
                </a:moveTo>
                <a:cubicBezTo>
                  <a:pt x="60" y="384"/>
                  <a:pt x="120" y="192"/>
                  <a:pt x="288" y="96"/>
                </a:cubicBezTo>
                <a:cubicBezTo>
                  <a:pt x="456" y="0"/>
                  <a:pt x="888" y="16"/>
                  <a:pt x="1008" y="0"/>
                </a:cubicBezTo>
              </a:path>
            </a:pathLst>
          </a:cu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7146925" y="1103313"/>
            <a:ext cx="205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</a:rPr>
              <a:t>Cùng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không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gian</a:t>
            </a: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157704" name="Freeform 8"/>
          <p:cNvSpPr>
            <a:spLocks/>
          </p:cNvSpPr>
          <p:nvPr/>
        </p:nvSpPr>
        <p:spPr bwMode="auto">
          <a:xfrm>
            <a:off x="6629400" y="1447800"/>
            <a:ext cx="2286000" cy="457200"/>
          </a:xfrm>
          <a:custGeom>
            <a:avLst/>
            <a:gdLst>
              <a:gd name="T0" fmla="*/ 0 w 1440"/>
              <a:gd name="T1" fmla="*/ 288 h 288"/>
              <a:gd name="T2" fmla="*/ 384 w 1440"/>
              <a:gd name="T3" fmla="*/ 48 h 288"/>
              <a:gd name="T4" fmla="*/ 1440 w 1440"/>
              <a:gd name="T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0" h="288">
                <a:moveTo>
                  <a:pt x="0" y="288"/>
                </a:moveTo>
                <a:cubicBezTo>
                  <a:pt x="72" y="192"/>
                  <a:pt x="144" y="96"/>
                  <a:pt x="384" y="48"/>
                </a:cubicBezTo>
                <a:cubicBezTo>
                  <a:pt x="624" y="0"/>
                  <a:pt x="1264" y="8"/>
                  <a:pt x="1440" y="0"/>
                </a:cubicBezTo>
              </a:path>
            </a:pathLst>
          </a:cu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7159625" y="1690688"/>
            <a:ext cx="1806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</a:rPr>
              <a:t>Cùng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thời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gian</a:t>
            </a: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157706" name="Freeform 10"/>
          <p:cNvSpPr>
            <a:spLocks/>
          </p:cNvSpPr>
          <p:nvPr/>
        </p:nvSpPr>
        <p:spPr bwMode="auto">
          <a:xfrm>
            <a:off x="6629400" y="1905000"/>
            <a:ext cx="2133600" cy="88900"/>
          </a:xfrm>
          <a:custGeom>
            <a:avLst/>
            <a:gdLst>
              <a:gd name="T0" fmla="*/ 0 w 1344"/>
              <a:gd name="T1" fmla="*/ 0 h 56"/>
              <a:gd name="T2" fmla="*/ 336 w 1344"/>
              <a:gd name="T3" fmla="*/ 48 h 56"/>
              <a:gd name="T4" fmla="*/ 1344 w 1344"/>
              <a:gd name="T5" fmla="*/ 4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4" h="56">
                <a:moveTo>
                  <a:pt x="0" y="0"/>
                </a:moveTo>
                <a:cubicBezTo>
                  <a:pt x="56" y="20"/>
                  <a:pt x="112" y="40"/>
                  <a:pt x="336" y="48"/>
                </a:cubicBezTo>
                <a:cubicBezTo>
                  <a:pt x="560" y="56"/>
                  <a:pt x="1176" y="48"/>
                  <a:pt x="1344" y="48"/>
                </a:cubicBezTo>
              </a:path>
            </a:pathLst>
          </a:cu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6705600" y="22098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</a:rPr>
              <a:t>Các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loài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có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quan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hệ</a:t>
            </a:r>
            <a:endParaRPr lang="en-US" b="1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       </a:t>
            </a:r>
            <a:r>
              <a:rPr lang="en-US" b="1" dirty="0" err="1" smtClean="0">
                <a:solidFill>
                  <a:srgbClr val="000000"/>
                </a:solidFill>
              </a:rPr>
              <a:t>gắn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bó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mật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thiết</a:t>
            </a: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157708" name="Freeform 12"/>
          <p:cNvSpPr>
            <a:spLocks/>
          </p:cNvSpPr>
          <p:nvPr/>
        </p:nvSpPr>
        <p:spPr bwMode="auto">
          <a:xfrm>
            <a:off x="6629400" y="1905000"/>
            <a:ext cx="2527300" cy="1079500"/>
          </a:xfrm>
          <a:custGeom>
            <a:avLst/>
            <a:gdLst>
              <a:gd name="T0" fmla="*/ 0 w 1592"/>
              <a:gd name="T1" fmla="*/ 0 h 680"/>
              <a:gd name="T2" fmla="*/ 480 w 1592"/>
              <a:gd name="T3" fmla="*/ 576 h 680"/>
              <a:gd name="T4" fmla="*/ 1440 w 1592"/>
              <a:gd name="T5" fmla="*/ 624 h 680"/>
              <a:gd name="T6" fmla="*/ 1392 w 1592"/>
              <a:gd name="T7" fmla="*/ 624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2" h="680">
                <a:moveTo>
                  <a:pt x="0" y="0"/>
                </a:moveTo>
                <a:cubicBezTo>
                  <a:pt x="120" y="236"/>
                  <a:pt x="240" y="472"/>
                  <a:pt x="480" y="576"/>
                </a:cubicBezTo>
                <a:cubicBezTo>
                  <a:pt x="720" y="680"/>
                  <a:pt x="1288" y="616"/>
                  <a:pt x="1440" y="624"/>
                </a:cubicBezTo>
                <a:cubicBezTo>
                  <a:pt x="1592" y="632"/>
                  <a:pt x="1492" y="628"/>
                  <a:pt x="1392" y="624"/>
                </a:cubicBezTo>
              </a:path>
            </a:pathLst>
          </a:cu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 rot="1852008">
            <a:off x="5397500" y="3767138"/>
            <a:ext cx="12017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0000"/>
                </a:solidFill>
              </a:rPr>
              <a:t>Đặc trưng</a:t>
            </a:r>
          </a:p>
        </p:txBody>
      </p:sp>
      <p:sp>
        <p:nvSpPr>
          <p:cNvPr id="157710" name="Freeform 14"/>
          <p:cNvSpPr>
            <a:spLocks/>
          </p:cNvSpPr>
          <p:nvPr/>
        </p:nvSpPr>
        <p:spPr bwMode="auto">
          <a:xfrm>
            <a:off x="5334000" y="3581400"/>
            <a:ext cx="1143000" cy="685800"/>
          </a:xfrm>
          <a:custGeom>
            <a:avLst/>
            <a:gdLst>
              <a:gd name="T0" fmla="*/ 0 w 720"/>
              <a:gd name="T1" fmla="*/ 0 h 432"/>
              <a:gd name="T2" fmla="*/ 336 w 720"/>
              <a:gd name="T3" fmla="*/ 336 h 432"/>
              <a:gd name="T4" fmla="*/ 720 w 720"/>
              <a:gd name="T5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0" h="432">
                <a:moveTo>
                  <a:pt x="0" y="0"/>
                </a:moveTo>
                <a:cubicBezTo>
                  <a:pt x="108" y="132"/>
                  <a:pt x="216" y="264"/>
                  <a:pt x="336" y="336"/>
                </a:cubicBezTo>
                <a:cubicBezTo>
                  <a:pt x="456" y="408"/>
                  <a:pt x="588" y="420"/>
                  <a:pt x="720" y="432"/>
                </a:cubicBezTo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711" name="Line 15"/>
          <p:cNvSpPr>
            <a:spLocks noChangeShapeType="1"/>
          </p:cNvSpPr>
          <p:nvPr/>
        </p:nvSpPr>
        <p:spPr bwMode="auto">
          <a:xfrm>
            <a:off x="6477000" y="4267200"/>
            <a:ext cx="76200" cy="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712" name="Freeform 16"/>
          <p:cNvSpPr>
            <a:spLocks/>
          </p:cNvSpPr>
          <p:nvPr/>
        </p:nvSpPr>
        <p:spPr bwMode="auto">
          <a:xfrm>
            <a:off x="6553200" y="3581400"/>
            <a:ext cx="838200" cy="685800"/>
          </a:xfrm>
          <a:custGeom>
            <a:avLst/>
            <a:gdLst>
              <a:gd name="T0" fmla="*/ 0 w 480"/>
              <a:gd name="T1" fmla="*/ 384 h 384"/>
              <a:gd name="T2" fmla="*/ 144 w 480"/>
              <a:gd name="T3" fmla="*/ 192 h 384"/>
              <a:gd name="T4" fmla="*/ 480 w 480"/>
              <a:gd name="T5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384">
                <a:moveTo>
                  <a:pt x="0" y="384"/>
                </a:moveTo>
                <a:cubicBezTo>
                  <a:pt x="32" y="320"/>
                  <a:pt x="64" y="256"/>
                  <a:pt x="144" y="192"/>
                </a:cubicBezTo>
                <a:cubicBezTo>
                  <a:pt x="224" y="128"/>
                  <a:pt x="424" y="32"/>
                  <a:pt x="48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 rot="19991475">
            <a:off x="6216198" y="3564895"/>
            <a:ext cx="137409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err="1" smtClean="0">
                <a:solidFill>
                  <a:srgbClr val="3333CC"/>
                </a:solidFill>
              </a:rPr>
              <a:t>Số</a:t>
            </a:r>
            <a:r>
              <a:rPr lang="en-US" sz="1100" b="1" dirty="0" smtClean="0">
                <a:solidFill>
                  <a:srgbClr val="3333CC"/>
                </a:solidFill>
              </a:rPr>
              <a:t> </a:t>
            </a:r>
            <a:r>
              <a:rPr lang="en-US" sz="1100" b="1" dirty="0" err="1" smtClean="0">
                <a:solidFill>
                  <a:srgbClr val="3333CC"/>
                </a:solidFill>
              </a:rPr>
              <a:t>lượng</a:t>
            </a:r>
            <a:r>
              <a:rPr lang="en-US" sz="1100" b="1" dirty="0" smtClean="0">
                <a:solidFill>
                  <a:srgbClr val="3333CC"/>
                </a:solidFill>
              </a:rPr>
              <a:t> </a:t>
            </a:r>
            <a:r>
              <a:rPr lang="en-US" sz="1100" b="1" dirty="0" err="1" smtClean="0">
                <a:solidFill>
                  <a:srgbClr val="3333CC"/>
                </a:solidFill>
              </a:rPr>
              <a:t>các</a:t>
            </a:r>
            <a:r>
              <a:rPr lang="en-US" sz="1100" b="1" dirty="0" smtClean="0">
                <a:solidFill>
                  <a:srgbClr val="3333CC"/>
                </a:solidFill>
              </a:rPr>
              <a:t> </a:t>
            </a:r>
            <a:r>
              <a:rPr lang="en-US" sz="1100" b="1" dirty="0" err="1" smtClean="0">
                <a:solidFill>
                  <a:srgbClr val="3333CC"/>
                </a:solidFill>
              </a:rPr>
              <a:t>loài</a:t>
            </a:r>
            <a:endParaRPr lang="en-US" sz="1100" b="1" dirty="0" smtClean="0">
              <a:solidFill>
                <a:srgbClr val="3333CC"/>
              </a:solidFill>
            </a:endParaRP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7772400" y="2955925"/>
            <a:ext cx="13239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 err="1" smtClean="0">
                <a:solidFill>
                  <a:srgbClr val="00B050"/>
                </a:solidFill>
              </a:rPr>
              <a:t>Độ</a:t>
            </a:r>
            <a:r>
              <a:rPr lang="en-US" sz="1500" b="1" dirty="0" smtClean="0">
                <a:solidFill>
                  <a:srgbClr val="00B050"/>
                </a:solidFill>
              </a:rPr>
              <a:t> </a:t>
            </a:r>
            <a:r>
              <a:rPr lang="en-US" sz="1500" b="1" dirty="0" err="1" smtClean="0">
                <a:solidFill>
                  <a:srgbClr val="00B050"/>
                </a:solidFill>
              </a:rPr>
              <a:t>đa</a:t>
            </a:r>
            <a:r>
              <a:rPr lang="en-US" sz="1500" b="1" dirty="0" smtClean="0">
                <a:solidFill>
                  <a:srgbClr val="00B050"/>
                </a:solidFill>
              </a:rPr>
              <a:t> </a:t>
            </a:r>
            <a:r>
              <a:rPr lang="en-US" sz="1500" b="1" dirty="0" err="1" smtClean="0">
                <a:solidFill>
                  <a:srgbClr val="00B050"/>
                </a:solidFill>
              </a:rPr>
              <a:t>dạng</a:t>
            </a:r>
            <a:endParaRPr lang="en-US" sz="1500" b="1" dirty="0" smtClean="0">
              <a:solidFill>
                <a:srgbClr val="00B050"/>
              </a:solidFill>
            </a:endParaRPr>
          </a:p>
        </p:txBody>
      </p:sp>
      <p:sp>
        <p:nvSpPr>
          <p:cNvPr id="157715" name="Freeform 19"/>
          <p:cNvSpPr>
            <a:spLocks/>
          </p:cNvSpPr>
          <p:nvPr/>
        </p:nvSpPr>
        <p:spPr bwMode="auto">
          <a:xfrm rot="171036">
            <a:off x="7472461" y="3638511"/>
            <a:ext cx="1306755" cy="228036"/>
          </a:xfrm>
          <a:custGeom>
            <a:avLst/>
            <a:gdLst>
              <a:gd name="T0" fmla="*/ 0 w 912"/>
              <a:gd name="T1" fmla="*/ 0 h 112"/>
              <a:gd name="T2" fmla="*/ 384 w 912"/>
              <a:gd name="T3" fmla="*/ 96 h 112"/>
              <a:gd name="T4" fmla="*/ 912 w 912"/>
              <a:gd name="T5" fmla="*/ 9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2" h="112">
                <a:moveTo>
                  <a:pt x="0" y="0"/>
                </a:moveTo>
                <a:cubicBezTo>
                  <a:pt x="116" y="40"/>
                  <a:pt x="232" y="80"/>
                  <a:pt x="384" y="96"/>
                </a:cubicBezTo>
                <a:cubicBezTo>
                  <a:pt x="536" y="112"/>
                  <a:pt x="724" y="104"/>
                  <a:pt x="912" y="96"/>
                </a:cubicBezTo>
              </a:path>
            </a:pathLst>
          </a:cu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00B050"/>
                </a:solidFill>
              </a:rPr>
              <a:t>Độ</a:t>
            </a: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</a:rPr>
              <a:t>nhiều</a:t>
            </a:r>
            <a:endParaRPr lang="en-US" sz="1600" b="1" dirty="0" smtClean="0">
              <a:solidFill>
                <a:srgbClr val="00B050"/>
              </a:solidFill>
            </a:endParaRPr>
          </a:p>
        </p:txBody>
      </p:sp>
      <p:sp>
        <p:nvSpPr>
          <p:cNvPr id="157717" name="Text Box 21"/>
          <p:cNvSpPr txBox="1">
            <a:spLocks noChangeArrowheads="1"/>
          </p:cNvSpPr>
          <p:nvPr/>
        </p:nvSpPr>
        <p:spPr bwMode="auto">
          <a:xfrm>
            <a:off x="7529340" y="3886200"/>
            <a:ext cx="157927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 err="1" smtClean="0">
                <a:solidFill>
                  <a:srgbClr val="00B050"/>
                </a:solidFill>
              </a:rPr>
              <a:t>Độ</a:t>
            </a:r>
            <a:r>
              <a:rPr lang="en-US" sz="1500" b="1" dirty="0" smtClean="0">
                <a:solidFill>
                  <a:srgbClr val="00B050"/>
                </a:solidFill>
              </a:rPr>
              <a:t> </a:t>
            </a:r>
            <a:r>
              <a:rPr lang="en-US" sz="1500" b="1" dirty="0" err="1" smtClean="0">
                <a:solidFill>
                  <a:srgbClr val="00B050"/>
                </a:solidFill>
              </a:rPr>
              <a:t>thường</a:t>
            </a:r>
            <a:r>
              <a:rPr lang="en-US" sz="1500" b="1" dirty="0" smtClean="0">
                <a:solidFill>
                  <a:srgbClr val="00B050"/>
                </a:solidFill>
              </a:rPr>
              <a:t> </a:t>
            </a:r>
            <a:r>
              <a:rPr lang="en-US" sz="1500" b="1" dirty="0" err="1" smtClean="0">
                <a:solidFill>
                  <a:srgbClr val="00B050"/>
                </a:solidFill>
              </a:rPr>
              <a:t>gặp</a:t>
            </a:r>
            <a:endParaRPr lang="en-US" sz="1500" b="1" dirty="0" smtClean="0">
              <a:solidFill>
                <a:srgbClr val="00B050"/>
              </a:solidFill>
            </a:endParaRPr>
          </a:p>
        </p:txBody>
      </p:sp>
      <p:sp>
        <p:nvSpPr>
          <p:cNvPr id="157718" name="Freeform 22"/>
          <p:cNvSpPr>
            <a:spLocks/>
          </p:cNvSpPr>
          <p:nvPr/>
        </p:nvSpPr>
        <p:spPr bwMode="auto">
          <a:xfrm>
            <a:off x="7467600" y="3200400"/>
            <a:ext cx="1524000" cy="381000"/>
          </a:xfrm>
          <a:custGeom>
            <a:avLst/>
            <a:gdLst>
              <a:gd name="T0" fmla="*/ 0 w 1008"/>
              <a:gd name="T1" fmla="*/ 192 h 192"/>
              <a:gd name="T2" fmla="*/ 192 w 1008"/>
              <a:gd name="T3" fmla="*/ 48 h 192"/>
              <a:gd name="T4" fmla="*/ 1008 w 1008"/>
              <a:gd name="T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8" h="192">
                <a:moveTo>
                  <a:pt x="0" y="192"/>
                </a:moveTo>
                <a:cubicBezTo>
                  <a:pt x="12" y="136"/>
                  <a:pt x="24" y="80"/>
                  <a:pt x="192" y="48"/>
                </a:cubicBezTo>
                <a:cubicBezTo>
                  <a:pt x="360" y="16"/>
                  <a:pt x="684" y="8"/>
                  <a:pt x="1008" y="0"/>
                </a:cubicBezTo>
              </a:path>
            </a:pathLst>
          </a:cu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719" name="Freeform 23"/>
          <p:cNvSpPr>
            <a:spLocks/>
          </p:cNvSpPr>
          <p:nvPr/>
        </p:nvSpPr>
        <p:spPr bwMode="auto">
          <a:xfrm>
            <a:off x="6553200" y="4267200"/>
            <a:ext cx="990600" cy="762000"/>
          </a:xfrm>
          <a:custGeom>
            <a:avLst/>
            <a:gdLst>
              <a:gd name="T0" fmla="*/ 0 w 576"/>
              <a:gd name="T1" fmla="*/ 0 h 528"/>
              <a:gd name="T2" fmla="*/ 288 w 576"/>
              <a:gd name="T3" fmla="*/ 432 h 528"/>
              <a:gd name="T4" fmla="*/ 576 w 576"/>
              <a:gd name="T5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528">
                <a:moveTo>
                  <a:pt x="0" y="0"/>
                </a:moveTo>
                <a:cubicBezTo>
                  <a:pt x="96" y="172"/>
                  <a:pt x="192" y="344"/>
                  <a:pt x="288" y="432"/>
                </a:cubicBezTo>
                <a:cubicBezTo>
                  <a:pt x="384" y="520"/>
                  <a:pt x="480" y="524"/>
                  <a:pt x="576" y="528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720" name="Freeform 24"/>
          <p:cNvSpPr>
            <a:spLocks/>
          </p:cNvSpPr>
          <p:nvPr/>
        </p:nvSpPr>
        <p:spPr bwMode="auto">
          <a:xfrm>
            <a:off x="7620000" y="4800600"/>
            <a:ext cx="1447800" cy="228600"/>
          </a:xfrm>
          <a:custGeom>
            <a:avLst/>
            <a:gdLst>
              <a:gd name="T0" fmla="*/ 0 w 864"/>
              <a:gd name="T1" fmla="*/ 192 h 192"/>
              <a:gd name="T2" fmla="*/ 240 w 864"/>
              <a:gd name="T3" fmla="*/ 48 h 192"/>
              <a:gd name="T4" fmla="*/ 864 w 864"/>
              <a:gd name="T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4" h="192">
                <a:moveTo>
                  <a:pt x="0" y="192"/>
                </a:moveTo>
                <a:cubicBezTo>
                  <a:pt x="48" y="136"/>
                  <a:pt x="96" y="80"/>
                  <a:pt x="240" y="48"/>
                </a:cubicBezTo>
                <a:cubicBezTo>
                  <a:pt x="384" y="16"/>
                  <a:pt x="624" y="8"/>
                  <a:pt x="864" y="0"/>
                </a:cubicBezTo>
              </a:path>
            </a:pathLst>
          </a:cu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7543800" y="4572000"/>
            <a:ext cx="11576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srgbClr val="FF33CC"/>
                </a:solidFill>
              </a:rPr>
              <a:t>Loài</a:t>
            </a:r>
            <a:r>
              <a:rPr lang="en-US" sz="1400" b="1" dirty="0" smtClean="0">
                <a:solidFill>
                  <a:srgbClr val="FF33CC"/>
                </a:solidFill>
              </a:rPr>
              <a:t> </a:t>
            </a:r>
            <a:r>
              <a:rPr lang="en-US" sz="1400" b="1" dirty="0" err="1" smtClean="0">
                <a:solidFill>
                  <a:srgbClr val="FF33CC"/>
                </a:solidFill>
              </a:rPr>
              <a:t>ưu</a:t>
            </a:r>
            <a:r>
              <a:rPr lang="en-US" sz="1400" b="1" dirty="0" smtClean="0">
                <a:solidFill>
                  <a:srgbClr val="FF33CC"/>
                </a:solidFill>
              </a:rPr>
              <a:t> </a:t>
            </a:r>
            <a:r>
              <a:rPr lang="en-US" sz="1400" b="1" dirty="0" err="1" smtClean="0">
                <a:solidFill>
                  <a:srgbClr val="FF33CC"/>
                </a:solidFill>
              </a:rPr>
              <a:t>thế</a:t>
            </a:r>
            <a:endParaRPr lang="en-US" sz="1400" b="1" dirty="0" smtClean="0">
              <a:solidFill>
                <a:srgbClr val="FF33CC"/>
              </a:solidFill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7761363" y="5331725"/>
            <a:ext cx="14366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srgbClr val="FF33CC"/>
                </a:solidFill>
              </a:rPr>
              <a:t>Loài</a:t>
            </a:r>
            <a:r>
              <a:rPr lang="en-US" sz="1400" b="1" dirty="0" smtClean="0">
                <a:solidFill>
                  <a:srgbClr val="FF33CC"/>
                </a:solidFill>
              </a:rPr>
              <a:t> </a:t>
            </a:r>
            <a:r>
              <a:rPr lang="en-US" sz="1400" b="1" dirty="0" err="1" smtClean="0">
                <a:solidFill>
                  <a:srgbClr val="FF33CC"/>
                </a:solidFill>
              </a:rPr>
              <a:t>đặc</a:t>
            </a:r>
            <a:r>
              <a:rPr lang="en-US" sz="1400" b="1" dirty="0" smtClean="0">
                <a:solidFill>
                  <a:srgbClr val="FF33CC"/>
                </a:solidFill>
              </a:rPr>
              <a:t> </a:t>
            </a:r>
            <a:r>
              <a:rPr lang="en-US" sz="1400" b="1" dirty="0" err="1" smtClean="0">
                <a:solidFill>
                  <a:srgbClr val="FF33CC"/>
                </a:solidFill>
              </a:rPr>
              <a:t>trưng</a:t>
            </a:r>
            <a:endParaRPr lang="en-US" sz="1400" b="1" dirty="0" smtClean="0">
              <a:solidFill>
                <a:srgbClr val="FF33CC"/>
              </a:solidFill>
            </a:endParaRPr>
          </a:p>
        </p:txBody>
      </p:sp>
      <p:sp>
        <p:nvSpPr>
          <p:cNvPr id="157727" name="Text Box 31"/>
          <p:cNvSpPr txBox="1">
            <a:spLocks noChangeArrowheads="1"/>
          </p:cNvSpPr>
          <p:nvPr/>
        </p:nvSpPr>
        <p:spPr bwMode="auto">
          <a:xfrm rot="2578813">
            <a:off x="6170726" y="4796879"/>
            <a:ext cx="1419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 smtClean="0">
                <a:solidFill>
                  <a:srgbClr val="3333CC"/>
                </a:solidFill>
              </a:rPr>
              <a:t>Thành</a:t>
            </a:r>
            <a:r>
              <a:rPr lang="en-US" sz="1200" b="1" dirty="0" smtClean="0">
                <a:solidFill>
                  <a:srgbClr val="3333CC"/>
                </a:solidFill>
              </a:rPr>
              <a:t> </a:t>
            </a:r>
            <a:r>
              <a:rPr lang="en-US" sz="1200" b="1" dirty="0" err="1" smtClean="0">
                <a:solidFill>
                  <a:srgbClr val="3333CC"/>
                </a:solidFill>
              </a:rPr>
              <a:t>phần</a:t>
            </a:r>
            <a:r>
              <a:rPr lang="en-US" sz="1200" b="1" dirty="0" smtClean="0">
                <a:solidFill>
                  <a:srgbClr val="3333CC"/>
                </a:solidFill>
              </a:rPr>
              <a:t> </a:t>
            </a:r>
            <a:r>
              <a:rPr lang="en-US" sz="1200" b="1" dirty="0" err="1" smtClean="0">
                <a:solidFill>
                  <a:srgbClr val="3333CC"/>
                </a:solidFill>
              </a:rPr>
              <a:t>loài</a:t>
            </a:r>
            <a:endParaRPr lang="en-US" sz="1200" b="1" dirty="0" smtClean="0">
              <a:solidFill>
                <a:srgbClr val="3333CC"/>
              </a:solidFill>
            </a:endParaRPr>
          </a:p>
        </p:txBody>
      </p:sp>
      <p:sp>
        <p:nvSpPr>
          <p:cNvPr id="157729" name="Text Box 33"/>
          <p:cNvSpPr txBox="1">
            <a:spLocks noChangeArrowheads="1"/>
          </p:cNvSpPr>
          <p:nvPr/>
        </p:nvSpPr>
        <p:spPr bwMode="auto">
          <a:xfrm>
            <a:off x="4572000" y="381000"/>
            <a:ext cx="12922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0000"/>
                </a:solidFill>
              </a:rPr>
              <a:t>Mối quan hệ</a:t>
            </a:r>
          </a:p>
        </p:txBody>
      </p:sp>
      <p:sp>
        <p:nvSpPr>
          <p:cNvPr id="157730" name="Text Box 34"/>
          <p:cNvSpPr txBox="1">
            <a:spLocks noChangeArrowheads="1"/>
          </p:cNvSpPr>
          <p:nvPr/>
        </p:nvSpPr>
        <p:spPr bwMode="auto">
          <a:xfrm>
            <a:off x="4800600" y="914400"/>
            <a:ext cx="965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0000"/>
                </a:solidFill>
              </a:rPr>
              <a:t>sinh thái</a:t>
            </a:r>
          </a:p>
        </p:txBody>
      </p:sp>
      <p:sp>
        <p:nvSpPr>
          <p:cNvPr id="157731" name="Freeform 35"/>
          <p:cNvSpPr>
            <a:spLocks/>
          </p:cNvSpPr>
          <p:nvPr/>
        </p:nvSpPr>
        <p:spPr bwMode="auto">
          <a:xfrm>
            <a:off x="2994025" y="904875"/>
            <a:ext cx="762000" cy="838200"/>
          </a:xfrm>
          <a:custGeom>
            <a:avLst/>
            <a:gdLst>
              <a:gd name="T0" fmla="*/ 528 w 528"/>
              <a:gd name="T1" fmla="*/ 528 h 528"/>
              <a:gd name="T2" fmla="*/ 336 w 528"/>
              <a:gd name="T3" fmla="*/ 192 h 528"/>
              <a:gd name="T4" fmla="*/ 0 w 528"/>
              <a:gd name="T5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528">
                <a:moveTo>
                  <a:pt x="528" y="528"/>
                </a:moveTo>
                <a:cubicBezTo>
                  <a:pt x="476" y="404"/>
                  <a:pt x="424" y="280"/>
                  <a:pt x="336" y="192"/>
                </a:cubicBezTo>
                <a:cubicBezTo>
                  <a:pt x="248" y="104"/>
                  <a:pt x="124" y="52"/>
                  <a:pt x="0" y="0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732" name="Text Box 36"/>
          <p:cNvSpPr txBox="1">
            <a:spLocks noChangeArrowheads="1"/>
          </p:cNvSpPr>
          <p:nvPr/>
        </p:nvSpPr>
        <p:spPr bwMode="auto">
          <a:xfrm rot="1508014">
            <a:off x="3125788" y="822325"/>
            <a:ext cx="438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00"/>
                </a:solidFill>
              </a:rPr>
              <a:t>Hỗ</a:t>
            </a:r>
          </a:p>
        </p:txBody>
      </p:sp>
      <p:sp>
        <p:nvSpPr>
          <p:cNvPr id="157733" name="Text Box 37"/>
          <p:cNvSpPr txBox="1">
            <a:spLocks noChangeArrowheads="1"/>
          </p:cNvSpPr>
          <p:nvPr/>
        </p:nvSpPr>
        <p:spPr bwMode="auto">
          <a:xfrm rot="2272316">
            <a:off x="3352800" y="984250"/>
            <a:ext cx="457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00"/>
                </a:solidFill>
              </a:rPr>
              <a:t>trợ</a:t>
            </a:r>
          </a:p>
        </p:txBody>
      </p:sp>
      <p:sp>
        <p:nvSpPr>
          <p:cNvPr id="157734" name="Freeform 38"/>
          <p:cNvSpPr>
            <a:spLocks/>
          </p:cNvSpPr>
          <p:nvPr/>
        </p:nvSpPr>
        <p:spPr bwMode="auto">
          <a:xfrm>
            <a:off x="1725613" y="442913"/>
            <a:ext cx="1219200" cy="457200"/>
          </a:xfrm>
          <a:custGeom>
            <a:avLst/>
            <a:gdLst>
              <a:gd name="T0" fmla="*/ 672 w 672"/>
              <a:gd name="T1" fmla="*/ 288 h 288"/>
              <a:gd name="T2" fmla="*/ 528 w 672"/>
              <a:gd name="T3" fmla="*/ 48 h 288"/>
              <a:gd name="T4" fmla="*/ 0 w 672"/>
              <a:gd name="T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2" h="288">
                <a:moveTo>
                  <a:pt x="672" y="288"/>
                </a:moveTo>
                <a:cubicBezTo>
                  <a:pt x="656" y="192"/>
                  <a:pt x="640" y="96"/>
                  <a:pt x="528" y="48"/>
                </a:cubicBezTo>
                <a:cubicBezTo>
                  <a:pt x="416" y="0"/>
                  <a:pt x="208" y="0"/>
                  <a:pt x="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735" name="Text Box 39"/>
          <p:cNvSpPr txBox="1">
            <a:spLocks noChangeArrowheads="1"/>
          </p:cNvSpPr>
          <p:nvPr/>
        </p:nvSpPr>
        <p:spPr bwMode="auto">
          <a:xfrm>
            <a:off x="1649413" y="152400"/>
            <a:ext cx="11128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33CC"/>
                </a:solidFill>
              </a:rPr>
              <a:t>Cộng sinh</a:t>
            </a:r>
          </a:p>
        </p:txBody>
      </p:sp>
      <p:sp>
        <p:nvSpPr>
          <p:cNvPr id="157736" name="Freeform 40"/>
          <p:cNvSpPr>
            <a:spLocks/>
          </p:cNvSpPr>
          <p:nvPr/>
        </p:nvSpPr>
        <p:spPr bwMode="auto">
          <a:xfrm flipV="1">
            <a:off x="1649413" y="823913"/>
            <a:ext cx="1282700" cy="76200"/>
          </a:xfrm>
          <a:custGeom>
            <a:avLst/>
            <a:gdLst>
              <a:gd name="T0" fmla="*/ 904 w 904"/>
              <a:gd name="T1" fmla="*/ 0 h 1"/>
              <a:gd name="T2" fmla="*/ 136 w 904"/>
              <a:gd name="T3" fmla="*/ 0 h 1"/>
              <a:gd name="T4" fmla="*/ 88 w 904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4" h="1">
                <a:moveTo>
                  <a:pt x="904" y="0"/>
                </a:moveTo>
                <a:cubicBezTo>
                  <a:pt x="588" y="0"/>
                  <a:pt x="272" y="0"/>
                  <a:pt x="136" y="0"/>
                </a:cubicBezTo>
                <a:cubicBezTo>
                  <a:pt x="0" y="0"/>
                  <a:pt x="44" y="0"/>
                  <a:pt x="8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737" name="Text Box 41"/>
          <p:cNvSpPr txBox="1">
            <a:spLocks noChangeArrowheads="1"/>
          </p:cNvSpPr>
          <p:nvPr/>
        </p:nvSpPr>
        <p:spPr bwMode="auto">
          <a:xfrm>
            <a:off x="1725613" y="595313"/>
            <a:ext cx="9334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33CC"/>
                </a:solidFill>
              </a:rPr>
              <a:t>Hội sinh</a:t>
            </a:r>
          </a:p>
        </p:txBody>
      </p:sp>
      <p:sp>
        <p:nvSpPr>
          <p:cNvPr id="157738" name="Freeform 42"/>
          <p:cNvSpPr>
            <a:spLocks/>
          </p:cNvSpPr>
          <p:nvPr/>
        </p:nvSpPr>
        <p:spPr bwMode="auto">
          <a:xfrm>
            <a:off x="1725613" y="900113"/>
            <a:ext cx="1219200" cy="546100"/>
          </a:xfrm>
          <a:custGeom>
            <a:avLst/>
            <a:gdLst>
              <a:gd name="T0" fmla="*/ 768 w 768"/>
              <a:gd name="T1" fmla="*/ 0 h 344"/>
              <a:gd name="T2" fmla="*/ 624 w 768"/>
              <a:gd name="T3" fmla="*/ 288 h 344"/>
              <a:gd name="T4" fmla="*/ 0 w 768"/>
              <a:gd name="T5" fmla="*/ 336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344">
                <a:moveTo>
                  <a:pt x="768" y="0"/>
                </a:moveTo>
                <a:cubicBezTo>
                  <a:pt x="760" y="116"/>
                  <a:pt x="752" y="232"/>
                  <a:pt x="624" y="288"/>
                </a:cubicBezTo>
                <a:cubicBezTo>
                  <a:pt x="496" y="344"/>
                  <a:pt x="248" y="340"/>
                  <a:pt x="0" y="336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739" name="Text Box 43"/>
          <p:cNvSpPr txBox="1">
            <a:spLocks noChangeArrowheads="1"/>
          </p:cNvSpPr>
          <p:nvPr/>
        </p:nvSpPr>
        <p:spPr bwMode="auto">
          <a:xfrm>
            <a:off x="1725613" y="1128713"/>
            <a:ext cx="901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33CC"/>
                </a:solidFill>
              </a:rPr>
              <a:t>Hợp tác</a:t>
            </a:r>
          </a:p>
        </p:txBody>
      </p:sp>
      <p:sp>
        <p:nvSpPr>
          <p:cNvPr id="157740" name="Freeform 44"/>
          <p:cNvSpPr>
            <a:spLocks/>
          </p:cNvSpPr>
          <p:nvPr/>
        </p:nvSpPr>
        <p:spPr bwMode="auto">
          <a:xfrm>
            <a:off x="3021013" y="1752600"/>
            <a:ext cx="762000" cy="1371600"/>
          </a:xfrm>
          <a:custGeom>
            <a:avLst/>
            <a:gdLst>
              <a:gd name="T0" fmla="*/ 528 w 528"/>
              <a:gd name="T1" fmla="*/ 0 h 912"/>
              <a:gd name="T2" fmla="*/ 288 w 528"/>
              <a:gd name="T3" fmla="*/ 576 h 912"/>
              <a:gd name="T4" fmla="*/ 0 w 528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912">
                <a:moveTo>
                  <a:pt x="528" y="0"/>
                </a:moveTo>
                <a:cubicBezTo>
                  <a:pt x="452" y="212"/>
                  <a:pt x="376" y="424"/>
                  <a:pt x="288" y="576"/>
                </a:cubicBezTo>
                <a:cubicBezTo>
                  <a:pt x="200" y="728"/>
                  <a:pt x="100" y="820"/>
                  <a:pt x="0" y="912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741" name="Freeform 45"/>
          <p:cNvSpPr>
            <a:spLocks/>
          </p:cNvSpPr>
          <p:nvPr/>
        </p:nvSpPr>
        <p:spPr bwMode="auto">
          <a:xfrm>
            <a:off x="1573213" y="2438400"/>
            <a:ext cx="1371600" cy="762000"/>
          </a:xfrm>
          <a:custGeom>
            <a:avLst/>
            <a:gdLst>
              <a:gd name="T0" fmla="*/ 720 w 720"/>
              <a:gd name="T1" fmla="*/ 480 h 480"/>
              <a:gd name="T2" fmla="*/ 480 w 720"/>
              <a:gd name="T3" fmla="*/ 96 h 480"/>
              <a:gd name="T4" fmla="*/ 0 w 720"/>
              <a:gd name="T5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0" h="480">
                <a:moveTo>
                  <a:pt x="720" y="480"/>
                </a:moveTo>
                <a:cubicBezTo>
                  <a:pt x="660" y="328"/>
                  <a:pt x="600" y="176"/>
                  <a:pt x="480" y="96"/>
                </a:cubicBezTo>
                <a:cubicBezTo>
                  <a:pt x="360" y="16"/>
                  <a:pt x="180" y="8"/>
                  <a:pt x="0" y="0"/>
                </a:cubicBezTo>
              </a:path>
            </a:pathLst>
          </a:cu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742" name="Text Box 46"/>
          <p:cNvSpPr txBox="1">
            <a:spLocks noChangeArrowheads="1"/>
          </p:cNvSpPr>
          <p:nvPr/>
        </p:nvSpPr>
        <p:spPr bwMode="auto">
          <a:xfrm rot="440575">
            <a:off x="1508125" y="2182813"/>
            <a:ext cx="11890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33CC"/>
                </a:solidFill>
              </a:rPr>
              <a:t>Cạnh tranh</a:t>
            </a:r>
          </a:p>
        </p:txBody>
      </p:sp>
      <p:sp>
        <p:nvSpPr>
          <p:cNvPr id="157743" name="Freeform 47"/>
          <p:cNvSpPr>
            <a:spLocks/>
          </p:cNvSpPr>
          <p:nvPr/>
        </p:nvSpPr>
        <p:spPr bwMode="auto">
          <a:xfrm>
            <a:off x="1649413" y="2819400"/>
            <a:ext cx="1295400" cy="381000"/>
          </a:xfrm>
          <a:custGeom>
            <a:avLst/>
            <a:gdLst>
              <a:gd name="T0" fmla="*/ 720 w 720"/>
              <a:gd name="T1" fmla="*/ 224 h 224"/>
              <a:gd name="T2" fmla="*/ 480 w 720"/>
              <a:gd name="T3" fmla="*/ 32 h 224"/>
              <a:gd name="T4" fmla="*/ 0 w 720"/>
              <a:gd name="T5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0" h="224">
                <a:moveTo>
                  <a:pt x="720" y="224"/>
                </a:moveTo>
                <a:cubicBezTo>
                  <a:pt x="660" y="144"/>
                  <a:pt x="600" y="64"/>
                  <a:pt x="480" y="32"/>
                </a:cubicBezTo>
                <a:cubicBezTo>
                  <a:pt x="360" y="0"/>
                  <a:pt x="180" y="16"/>
                  <a:pt x="0" y="32"/>
                </a:cubicBezTo>
              </a:path>
            </a:pathLst>
          </a:cu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744" name="Text Box 48"/>
          <p:cNvSpPr txBox="1">
            <a:spLocks noChangeArrowheads="1"/>
          </p:cNvSpPr>
          <p:nvPr/>
        </p:nvSpPr>
        <p:spPr bwMode="auto">
          <a:xfrm>
            <a:off x="1585913" y="2560638"/>
            <a:ext cx="774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33CC"/>
                </a:solidFill>
              </a:rPr>
              <a:t>Kí sinh</a:t>
            </a:r>
          </a:p>
        </p:txBody>
      </p:sp>
      <p:sp>
        <p:nvSpPr>
          <p:cNvPr id="157745" name="Text Box 49"/>
          <p:cNvSpPr txBox="1">
            <a:spLocks noChangeArrowheads="1"/>
          </p:cNvSpPr>
          <p:nvPr/>
        </p:nvSpPr>
        <p:spPr bwMode="auto">
          <a:xfrm>
            <a:off x="1622425" y="3276600"/>
            <a:ext cx="8937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33CC"/>
                </a:solidFill>
              </a:rPr>
              <a:t>Ức chế-</a:t>
            </a:r>
          </a:p>
        </p:txBody>
      </p:sp>
      <p:sp>
        <p:nvSpPr>
          <p:cNvPr id="157746" name="Freeform 50"/>
          <p:cNvSpPr>
            <a:spLocks/>
          </p:cNvSpPr>
          <p:nvPr/>
        </p:nvSpPr>
        <p:spPr bwMode="auto">
          <a:xfrm>
            <a:off x="1600200" y="3200400"/>
            <a:ext cx="1295400" cy="381000"/>
          </a:xfrm>
          <a:custGeom>
            <a:avLst/>
            <a:gdLst>
              <a:gd name="T0" fmla="*/ 720 w 720"/>
              <a:gd name="T1" fmla="*/ 0 h 288"/>
              <a:gd name="T2" fmla="*/ 576 w 720"/>
              <a:gd name="T3" fmla="*/ 240 h 288"/>
              <a:gd name="T4" fmla="*/ 0 w 72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0" h="288">
                <a:moveTo>
                  <a:pt x="720" y="0"/>
                </a:moveTo>
                <a:cubicBezTo>
                  <a:pt x="708" y="96"/>
                  <a:pt x="696" y="192"/>
                  <a:pt x="576" y="240"/>
                </a:cubicBezTo>
                <a:cubicBezTo>
                  <a:pt x="456" y="288"/>
                  <a:pt x="228" y="288"/>
                  <a:pt x="0" y="288"/>
                </a:cubicBezTo>
              </a:path>
            </a:pathLst>
          </a:cu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747" name="Freeform 51"/>
          <p:cNvSpPr>
            <a:spLocks/>
          </p:cNvSpPr>
          <p:nvPr/>
        </p:nvSpPr>
        <p:spPr bwMode="auto">
          <a:xfrm>
            <a:off x="1725613" y="3200400"/>
            <a:ext cx="1219200" cy="1219200"/>
          </a:xfrm>
          <a:custGeom>
            <a:avLst/>
            <a:gdLst>
              <a:gd name="T0" fmla="*/ 912 w 912"/>
              <a:gd name="T1" fmla="*/ 0 h 768"/>
              <a:gd name="T2" fmla="*/ 720 w 912"/>
              <a:gd name="T3" fmla="*/ 624 h 768"/>
              <a:gd name="T4" fmla="*/ 0 w 912"/>
              <a:gd name="T5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2" h="768">
                <a:moveTo>
                  <a:pt x="912" y="0"/>
                </a:moveTo>
                <a:cubicBezTo>
                  <a:pt x="892" y="248"/>
                  <a:pt x="872" y="496"/>
                  <a:pt x="720" y="624"/>
                </a:cubicBezTo>
                <a:cubicBezTo>
                  <a:pt x="568" y="752"/>
                  <a:pt x="284" y="760"/>
                  <a:pt x="0" y="768"/>
                </a:cubicBezTo>
              </a:path>
            </a:pathLst>
          </a:cu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748" name="Text Box 52"/>
          <p:cNvSpPr txBox="1">
            <a:spLocks noChangeArrowheads="1"/>
          </p:cNvSpPr>
          <p:nvPr/>
        </p:nvSpPr>
        <p:spPr bwMode="auto">
          <a:xfrm rot="-393417">
            <a:off x="1570038" y="4084638"/>
            <a:ext cx="13033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33CC"/>
                </a:solidFill>
              </a:rPr>
              <a:t>Sinh vật này ăn</a:t>
            </a:r>
          </a:p>
        </p:txBody>
      </p:sp>
      <p:sp>
        <p:nvSpPr>
          <p:cNvPr id="157749" name="Text Box 53"/>
          <p:cNvSpPr txBox="1">
            <a:spLocks noChangeArrowheads="1"/>
          </p:cNvSpPr>
          <p:nvPr/>
        </p:nvSpPr>
        <p:spPr bwMode="auto">
          <a:xfrm rot="-590845">
            <a:off x="2181225" y="4221163"/>
            <a:ext cx="12969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33CC"/>
                </a:solidFill>
              </a:rPr>
              <a:t>sinh vật khác</a:t>
            </a:r>
          </a:p>
        </p:txBody>
      </p:sp>
      <p:sp>
        <p:nvSpPr>
          <p:cNvPr id="157751" name="Line 55"/>
          <p:cNvSpPr>
            <a:spLocks noChangeShapeType="1"/>
          </p:cNvSpPr>
          <p:nvPr/>
        </p:nvSpPr>
        <p:spPr bwMode="auto">
          <a:xfrm>
            <a:off x="6477000" y="1905000"/>
            <a:ext cx="152400" cy="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752" name="Line 56"/>
          <p:cNvSpPr>
            <a:spLocks noChangeShapeType="1"/>
          </p:cNvSpPr>
          <p:nvPr/>
        </p:nvSpPr>
        <p:spPr bwMode="auto">
          <a:xfrm>
            <a:off x="7391400" y="3581400"/>
            <a:ext cx="76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753" name="Line 57"/>
          <p:cNvSpPr>
            <a:spLocks noChangeShapeType="1"/>
          </p:cNvSpPr>
          <p:nvPr/>
        </p:nvSpPr>
        <p:spPr bwMode="auto">
          <a:xfrm>
            <a:off x="7543800" y="5029200"/>
            <a:ext cx="76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754" name="Line 58"/>
          <p:cNvSpPr>
            <a:spLocks noChangeShapeType="1"/>
          </p:cNvSpPr>
          <p:nvPr/>
        </p:nvSpPr>
        <p:spPr bwMode="auto">
          <a:xfrm flipH="1">
            <a:off x="2895600" y="914400"/>
            <a:ext cx="76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755" name="Line 59"/>
          <p:cNvSpPr>
            <a:spLocks noChangeShapeType="1"/>
          </p:cNvSpPr>
          <p:nvPr/>
        </p:nvSpPr>
        <p:spPr bwMode="auto">
          <a:xfrm flipH="1">
            <a:off x="2971800" y="3124200"/>
            <a:ext cx="76200" cy="76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756" name="Text Box 60"/>
          <p:cNvSpPr txBox="1">
            <a:spLocks noChangeArrowheads="1"/>
          </p:cNvSpPr>
          <p:nvPr/>
        </p:nvSpPr>
        <p:spPr bwMode="auto">
          <a:xfrm rot="18363636">
            <a:off x="3001169" y="2505869"/>
            <a:ext cx="4905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00"/>
                </a:solidFill>
              </a:rPr>
              <a:t>Đối</a:t>
            </a:r>
          </a:p>
        </p:txBody>
      </p:sp>
      <p:sp>
        <p:nvSpPr>
          <p:cNvPr id="157757" name="Text Box 61"/>
          <p:cNvSpPr txBox="1">
            <a:spLocks noChangeArrowheads="1"/>
          </p:cNvSpPr>
          <p:nvPr/>
        </p:nvSpPr>
        <p:spPr bwMode="auto">
          <a:xfrm rot="17798712">
            <a:off x="3188710" y="2077586"/>
            <a:ext cx="57900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 err="1" smtClean="0">
                <a:solidFill>
                  <a:srgbClr val="000000"/>
                </a:solidFill>
              </a:rPr>
              <a:t>địch</a:t>
            </a:r>
            <a:endParaRPr lang="en-US" sz="1500" b="1" dirty="0" smtClean="0">
              <a:solidFill>
                <a:srgbClr val="000000"/>
              </a:solidFill>
            </a:endParaRPr>
          </a:p>
        </p:txBody>
      </p:sp>
      <p:sp>
        <p:nvSpPr>
          <p:cNvPr id="157758" name="AutoShape 62"/>
          <p:cNvSpPr>
            <a:spLocks/>
          </p:cNvSpPr>
          <p:nvPr/>
        </p:nvSpPr>
        <p:spPr bwMode="auto">
          <a:xfrm>
            <a:off x="1497013" y="76200"/>
            <a:ext cx="228600" cy="4648200"/>
          </a:xfrm>
          <a:prstGeom prst="leftBrace">
            <a:avLst>
              <a:gd name="adj1" fmla="val 169444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759" name="Text Box 63"/>
          <p:cNvSpPr txBox="1">
            <a:spLocks noChangeArrowheads="1"/>
          </p:cNvSpPr>
          <p:nvPr/>
        </p:nvSpPr>
        <p:spPr bwMode="auto">
          <a:xfrm>
            <a:off x="457200" y="1812925"/>
            <a:ext cx="990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FF"/>
                </a:solidFill>
              </a:rPr>
              <a:t>Khống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FF"/>
                </a:solidFill>
              </a:rPr>
              <a:t>chế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FF"/>
                </a:solidFill>
              </a:rPr>
              <a:t>sinh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FF"/>
                </a:solidFill>
              </a:rPr>
              <a:t>học</a:t>
            </a:r>
          </a:p>
        </p:txBody>
      </p:sp>
      <p:sp>
        <p:nvSpPr>
          <p:cNvPr id="157760" name="Freeform 64"/>
          <p:cNvSpPr>
            <a:spLocks/>
          </p:cNvSpPr>
          <p:nvPr/>
        </p:nvSpPr>
        <p:spPr bwMode="auto">
          <a:xfrm>
            <a:off x="7442200" y="3581400"/>
            <a:ext cx="1549400" cy="635000"/>
          </a:xfrm>
          <a:custGeom>
            <a:avLst/>
            <a:gdLst>
              <a:gd name="T0" fmla="*/ 16 w 976"/>
              <a:gd name="T1" fmla="*/ 0 h 400"/>
              <a:gd name="T2" fmla="*/ 160 w 976"/>
              <a:gd name="T3" fmla="*/ 336 h 400"/>
              <a:gd name="T4" fmla="*/ 976 w 976"/>
              <a:gd name="T5" fmla="*/ 384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6" h="400">
                <a:moveTo>
                  <a:pt x="16" y="0"/>
                </a:moveTo>
                <a:cubicBezTo>
                  <a:pt x="8" y="136"/>
                  <a:pt x="0" y="272"/>
                  <a:pt x="160" y="336"/>
                </a:cubicBezTo>
                <a:cubicBezTo>
                  <a:pt x="320" y="400"/>
                  <a:pt x="648" y="392"/>
                  <a:pt x="976" y="384"/>
                </a:cubicBezTo>
              </a:path>
            </a:pathLst>
          </a:cu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761" name="Freeform 65"/>
          <p:cNvSpPr>
            <a:spLocks/>
          </p:cNvSpPr>
          <p:nvPr/>
        </p:nvSpPr>
        <p:spPr bwMode="auto">
          <a:xfrm>
            <a:off x="7620000" y="5029200"/>
            <a:ext cx="1371600" cy="635000"/>
          </a:xfrm>
          <a:custGeom>
            <a:avLst/>
            <a:gdLst>
              <a:gd name="T0" fmla="*/ 0 w 864"/>
              <a:gd name="T1" fmla="*/ 0 h 400"/>
              <a:gd name="T2" fmla="*/ 192 w 864"/>
              <a:gd name="T3" fmla="*/ 336 h 400"/>
              <a:gd name="T4" fmla="*/ 864 w 864"/>
              <a:gd name="T5" fmla="*/ 384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4" h="400">
                <a:moveTo>
                  <a:pt x="0" y="0"/>
                </a:moveTo>
                <a:cubicBezTo>
                  <a:pt x="24" y="136"/>
                  <a:pt x="48" y="272"/>
                  <a:pt x="192" y="336"/>
                </a:cubicBezTo>
                <a:cubicBezTo>
                  <a:pt x="336" y="400"/>
                  <a:pt x="600" y="392"/>
                  <a:pt x="864" y="384"/>
                </a:cubicBezTo>
              </a:path>
            </a:pathLst>
          </a:cu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762" name="Text Box 66"/>
          <p:cNvSpPr txBox="1">
            <a:spLocks noChangeArrowheads="1"/>
          </p:cNvSpPr>
          <p:nvPr/>
        </p:nvSpPr>
        <p:spPr bwMode="auto">
          <a:xfrm>
            <a:off x="1801813" y="3505200"/>
            <a:ext cx="1179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33CC"/>
                </a:solidFill>
              </a:rPr>
              <a:t>cảm nhiễm</a:t>
            </a:r>
          </a:p>
        </p:txBody>
      </p:sp>
      <p:sp>
        <p:nvSpPr>
          <p:cNvPr id="157764" name="Freeform 68"/>
          <p:cNvSpPr>
            <a:spLocks/>
          </p:cNvSpPr>
          <p:nvPr/>
        </p:nvSpPr>
        <p:spPr bwMode="auto">
          <a:xfrm>
            <a:off x="3779838" y="368300"/>
            <a:ext cx="4841875" cy="1382713"/>
          </a:xfrm>
          <a:custGeom>
            <a:avLst/>
            <a:gdLst>
              <a:gd name="T0" fmla="*/ 2796 w 3050"/>
              <a:gd name="T1" fmla="*/ 400 h 871"/>
              <a:gd name="T2" fmla="*/ 2845 w 3050"/>
              <a:gd name="T3" fmla="*/ 393 h 871"/>
              <a:gd name="T4" fmla="*/ 2887 w 3050"/>
              <a:gd name="T5" fmla="*/ 379 h 871"/>
              <a:gd name="T6" fmla="*/ 2979 w 3050"/>
              <a:gd name="T7" fmla="*/ 288 h 871"/>
              <a:gd name="T8" fmla="*/ 3021 w 3050"/>
              <a:gd name="T9" fmla="*/ 260 h 871"/>
              <a:gd name="T10" fmla="*/ 3035 w 3050"/>
              <a:gd name="T11" fmla="*/ 239 h 871"/>
              <a:gd name="T12" fmla="*/ 3049 w 3050"/>
              <a:gd name="T13" fmla="*/ 196 h 871"/>
              <a:gd name="T14" fmla="*/ 3007 w 3050"/>
              <a:gd name="T15" fmla="*/ 77 h 871"/>
              <a:gd name="T16" fmla="*/ 2979 w 3050"/>
              <a:gd name="T17" fmla="*/ 56 h 871"/>
              <a:gd name="T18" fmla="*/ 2936 w 3050"/>
              <a:gd name="T19" fmla="*/ 42 h 871"/>
              <a:gd name="T20" fmla="*/ 2803 w 3050"/>
              <a:gd name="T21" fmla="*/ 14 h 871"/>
              <a:gd name="T22" fmla="*/ 2698 w 3050"/>
              <a:gd name="T23" fmla="*/ 0 h 871"/>
              <a:gd name="T24" fmla="*/ 1890 w 3050"/>
              <a:gd name="T25" fmla="*/ 42 h 871"/>
              <a:gd name="T26" fmla="*/ 1799 w 3050"/>
              <a:gd name="T27" fmla="*/ 91 h 871"/>
              <a:gd name="T28" fmla="*/ 1686 w 3050"/>
              <a:gd name="T29" fmla="*/ 112 h 871"/>
              <a:gd name="T30" fmla="*/ 1440 w 3050"/>
              <a:gd name="T31" fmla="*/ 147 h 871"/>
              <a:gd name="T32" fmla="*/ 1230 w 3050"/>
              <a:gd name="T33" fmla="*/ 182 h 871"/>
              <a:gd name="T34" fmla="*/ 1082 w 3050"/>
              <a:gd name="T35" fmla="*/ 218 h 871"/>
              <a:gd name="T36" fmla="*/ 963 w 3050"/>
              <a:gd name="T37" fmla="*/ 225 h 871"/>
              <a:gd name="T38" fmla="*/ 885 w 3050"/>
              <a:gd name="T39" fmla="*/ 232 h 871"/>
              <a:gd name="T40" fmla="*/ 759 w 3050"/>
              <a:gd name="T41" fmla="*/ 274 h 871"/>
              <a:gd name="T42" fmla="*/ 632 w 3050"/>
              <a:gd name="T43" fmla="*/ 309 h 871"/>
              <a:gd name="T44" fmla="*/ 520 w 3050"/>
              <a:gd name="T45" fmla="*/ 372 h 871"/>
              <a:gd name="T46" fmla="*/ 450 w 3050"/>
              <a:gd name="T47" fmla="*/ 421 h 871"/>
              <a:gd name="T48" fmla="*/ 309 w 3050"/>
              <a:gd name="T49" fmla="*/ 562 h 871"/>
              <a:gd name="T50" fmla="*/ 281 w 3050"/>
              <a:gd name="T51" fmla="*/ 611 h 871"/>
              <a:gd name="T52" fmla="*/ 274 w 3050"/>
              <a:gd name="T53" fmla="*/ 632 h 871"/>
              <a:gd name="T54" fmla="*/ 183 w 3050"/>
              <a:gd name="T55" fmla="*/ 723 h 871"/>
              <a:gd name="T56" fmla="*/ 85 w 3050"/>
              <a:gd name="T57" fmla="*/ 801 h 871"/>
              <a:gd name="T58" fmla="*/ 28 w 3050"/>
              <a:gd name="T59" fmla="*/ 843 h 871"/>
              <a:gd name="T60" fmla="*/ 0 w 3050"/>
              <a:gd name="T61" fmla="*/ 871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050" h="871">
                <a:moveTo>
                  <a:pt x="2796" y="400"/>
                </a:moveTo>
                <a:cubicBezTo>
                  <a:pt x="2812" y="398"/>
                  <a:pt x="2829" y="397"/>
                  <a:pt x="2845" y="393"/>
                </a:cubicBezTo>
                <a:cubicBezTo>
                  <a:pt x="2859" y="390"/>
                  <a:pt x="2887" y="379"/>
                  <a:pt x="2887" y="379"/>
                </a:cubicBezTo>
                <a:cubicBezTo>
                  <a:pt x="2910" y="344"/>
                  <a:pt x="2949" y="318"/>
                  <a:pt x="2979" y="288"/>
                </a:cubicBezTo>
                <a:cubicBezTo>
                  <a:pt x="2991" y="276"/>
                  <a:pt x="3021" y="260"/>
                  <a:pt x="3021" y="260"/>
                </a:cubicBezTo>
                <a:cubicBezTo>
                  <a:pt x="3026" y="253"/>
                  <a:pt x="3032" y="247"/>
                  <a:pt x="3035" y="239"/>
                </a:cubicBezTo>
                <a:cubicBezTo>
                  <a:pt x="3041" y="225"/>
                  <a:pt x="3049" y="196"/>
                  <a:pt x="3049" y="196"/>
                </a:cubicBezTo>
                <a:cubicBezTo>
                  <a:pt x="3042" y="115"/>
                  <a:pt x="3050" y="120"/>
                  <a:pt x="3007" y="77"/>
                </a:cubicBezTo>
                <a:cubicBezTo>
                  <a:pt x="2999" y="69"/>
                  <a:pt x="2989" y="61"/>
                  <a:pt x="2979" y="56"/>
                </a:cubicBezTo>
                <a:cubicBezTo>
                  <a:pt x="2965" y="49"/>
                  <a:pt x="2936" y="42"/>
                  <a:pt x="2936" y="42"/>
                </a:cubicBezTo>
                <a:cubicBezTo>
                  <a:pt x="2883" y="7"/>
                  <a:pt x="2924" y="30"/>
                  <a:pt x="2803" y="14"/>
                </a:cubicBezTo>
                <a:cubicBezTo>
                  <a:pt x="2768" y="9"/>
                  <a:pt x="2698" y="0"/>
                  <a:pt x="2698" y="0"/>
                </a:cubicBezTo>
                <a:cubicBezTo>
                  <a:pt x="2405" y="4"/>
                  <a:pt x="2165" y="3"/>
                  <a:pt x="1890" y="42"/>
                </a:cubicBezTo>
                <a:cubicBezTo>
                  <a:pt x="1838" y="59"/>
                  <a:pt x="1845" y="72"/>
                  <a:pt x="1799" y="91"/>
                </a:cubicBezTo>
                <a:cubicBezTo>
                  <a:pt x="1763" y="106"/>
                  <a:pt x="1724" y="108"/>
                  <a:pt x="1686" y="112"/>
                </a:cubicBezTo>
                <a:cubicBezTo>
                  <a:pt x="1608" y="138"/>
                  <a:pt x="1521" y="137"/>
                  <a:pt x="1440" y="147"/>
                </a:cubicBezTo>
                <a:cubicBezTo>
                  <a:pt x="1371" y="170"/>
                  <a:pt x="1301" y="168"/>
                  <a:pt x="1230" y="182"/>
                </a:cubicBezTo>
                <a:cubicBezTo>
                  <a:pt x="1180" y="192"/>
                  <a:pt x="1133" y="214"/>
                  <a:pt x="1082" y="218"/>
                </a:cubicBezTo>
                <a:cubicBezTo>
                  <a:pt x="1042" y="221"/>
                  <a:pt x="1003" y="222"/>
                  <a:pt x="963" y="225"/>
                </a:cubicBezTo>
                <a:cubicBezTo>
                  <a:pt x="937" y="227"/>
                  <a:pt x="911" y="230"/>
                  <a:pt x="885" y="232"/>
                </a:cubicBezTo>
                <a:cubicBezTo>
                  <a:pt x="843" y="246"/>
                  <a:pt x="802" y="263"/>
                  <a:pt x="759" y="274"/>
                </a:cubicBezTo>
                <a:cubicBezTo>
                  <a:pt x="718" y="284"/>
                  <a:pt x="671" y="292"/>
                  <a:pt x="632" y="309"/>
                </a:cubicBezTo>
                <a:cubicBezTo>
                  <a:pt x="601" y="322"/>
                  <a:pt x="549" y="351"/>
                  <a:pt x="520" y="372"/>
                </a:cubicBezTo>
                <a:cubicBezTo>
                  <a:pt x="495" y="390"/>
                  <a:pt x="479" y="411"/>
                  <a:pt x="450" y="421"/>
                </a:cubicBezTo>
                <a:cubicBezTo>
                  <a:pt x="403" y="468"/>
                  <a:pt x="356" y="515"/>
                  <a:pt x="309" y="562"/>
                </a:cubicBezTo>
                <a:cubicBezTo>
                  <a:pt x="294" y="621"/>
                  <a:pt x="314" y="561"/>
                  <a:pt x="281" y="611"/>
                </a:cubicBezTo>
                <a:cubicBezTo>
                  <a:pt x="277" y="617"/>
                  <a:pt x="278" y="626"/>
                  <a:pt x="274" y="632"/>
                </a:cubicBezTo>
                <a:cubicBezTo>
                  <a:pt x="256" y="659"/>
                  <a:pt x="212" y="713"/>
                  <a:pt x="183" y="723"/>
                </a:cubicBezTo>
                <a:cubicBezTo>
                  <a:pt x="155" y="751"/>
                  <a:pt x="118" y="779"/>
                  <a:pt x="85" y="801"/>
                </a:cubicBezTo>
                <a:cubicBezTo>
                  <a:pt x="68" y="826"/>
                  <a:pt x="53" y="826"/>
                  <a:pt x="28" y="843"/>
                </a:cubicBezTo>
                <a:cubicBezTo>
                  <a:pt x="11" y="868"/>
                  <a:pt x="22" y="860"/>
                  <a:pt x="0" y="871"/>
                </a:cubicBezTo>
              </a:path>
            </a:pathLst>
          </a:custGeom>
          <a:noFill/>
          <a:ln w="28575" cap="flat" cmpd="sng">
            <a:solidFill>
              <a:srgbClr val="FF669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765" name="AutoShape 6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29600" y="6019800"/>
            <a:ext cx="838200" cy="762000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766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86600" y="6348413"/>
            <a:ext cx="814388" cy="357187"/>
          </a:xfrm>
          <a:prstGeom prst="actionButtonForwardNex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1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Oval 2"/>
          <p:cNvSpPr>
            <a:spLocks noChangeArrowheads="1"/>
          </p:cNvSpPr>
          <p:nvPr/>
        </p:nvSpPr>
        <p:spPr bwMode="auto">
          <a:xfrm>
            <a:off x="304800" y="4953000"/>
            <a:ext cx="533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1981200" y="171450"/>
            <a:ext cx="609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>
              <a:latin typeface=".VnArial" pitchFamily="34" charset="0"/>
            </a:endParaRPr>
          </a:p>
        </p:txBody>
      </p: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381000" y="1981200"/>
            <a:ext cx="8153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200" u="sng" dirty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C©u 2</a:t>
            </a:r>
            <a:r>
              <a:rPr lang="en-US" sz="3200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ĐÆc</a:t>
            </a:r>
            <a:r>
              <a:rPr lang="en-US" sz="3200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trư­ng</a:t>
            </a:r>
            <a:r>
              <a:rPr lang="en-US" sz="3200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nµo sau ®©y chØ cã ë quÇn x· mµ kh«ng cã ë quÇn thÓ:</a:t>
            </a:r>
          </a:p>
          <a:p>
            <a:pPr marL="342900" indent="-342900">
              <a:buFontTx/>
              <a:buAutoNum type="alphaUcPeriod"/>
            </a:pPr>
            <a:r>
              <a:rPr lang="en-US" sz="3200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MËt ®é;   </a:t>
            </a:r>
          </a:p>
          <a:p>
            <a:pPr marL="342900" indent="-342900">
              <a:buFontTx/>
              <a:buAutoNum type="alphaUcPeriod"/>
            </a:pPr>
            <a:r>
              <a:rPr lang="en-US" sz="3200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TØ lÖ tö vong.</a:t>
            </a:r>
          </a:p>
          <a:p>
            <a:pPr marL="342900" indent="-342900">
              <a:buFontTx/>
              <a:buAutoNum type="alphaUcPeriod"/>
            </a:pPr>
            <a:r>
              <a:rPr lang="en-US" sz="3200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TØ lÖ ®ùc c¸i;            </a:t>
            </a:r>
          </a:p>
          <a:p>
            <a:pPr marL="342900" indent="-342900">
              <a:buFontTx/>
              <a:buAutoNum type="alphaUcPeriod"/>
            </a:pPr>
            <a:r>
              <a:rPr lang="en-US" sz="3200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TØ lÖ nhãm tuæi.              </a:t>
            </a:r>
          </a:p>
          <a:p>
            <a:pPr marL="342900" indent="-342900">
              <a:buFontTx/>
              <a:buAutoNum type="alphaUcPeriod"/>
            </a:pPr>
            <a:r>
              <a:rPr lang="en-US" sz="3200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đé ®a d¹ng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2286000" y="152400"/>
            <a:ext cx="5638800" cy="1371600"/>
          </a:xfrm>
          <a:prstGeom prst="irregularSeal2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u="sng">
                <a:latin typeface="Times New Roman" pitchFamily="18" charset="0"/>
              </a:rPr>
              <a:t>Củng cố</a:t>
            </a:r>
            <a:r>
              <a:rPr lang="en-US" sz="2800" b="1"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  <p:bldP spid="778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5" name="Oval 23"/>
          <p:cNvSpPr>
            <a:spLocks noChangeArrowheads="1"/>
          </p:cNvSpPr>
          <p:nvPr/>
        </p:nvSpPr>
        <p:spPr bwMode="auto">
          <a:xfrm>
            <a:off x="457200" y="3810000"/>
            <a:ext cx="685800" cy="685800"/>
          </a:xfrm>
          <a:prstGeom prst="ellipse">
            <a:avLst/>
          </a:prstGeom>
          <a:solidFill>
            <a:srgbClr val="99FF66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533400" y="1219200"/>
            <a:ext cx="822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 err="1" smtClean="0">
                <a:solidFill>
                  <a:srgbClr val="CC0099"/>
                </a:solidFill>
              </a:rPr>
              <a:t>Câu</a:t>
            </a:r>
            <a:r>
              <a:rPr lang="en-US" sz="2800" dirty="0" smtClean="0">
                <a:solidFill>
                  <a:srgbClr val="CC0099"/>
                </a:solidFill>
              </a:rPr>
              <a:t> 3: </a:t>
            </a:r>
            <a:r>
              <a:rPr lang="en-US" sz="2800" dirty="0" err="1" smtClean="0">
                <a:solidFill>
                  <a:srgbClr val="CC0099"/>
                </a:solidFill>
              </a:rPr>
              <a:t>Cân</a:t>
            </a:r>
            <a:r>
              <a:rPr lang="en-US" sz="2800" dirty="0" smtClean="0">
                <a:solidFill>
                  <a:srgbClr val="CC0099"/>
                </a:solidFill>
              </a:rPr>
              <a:t> </a:t>
            </a:r>
            <a:r>
              <a:rPr lang="en-US" sz="2800" dirty="0">
                <a:solidFill>
                  <a:srgbClr val="CC0099"/>
                </a:solidFill>
              </a:rPr>
              <a:t>bằng sinh học là gì?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609600" y="294005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dirty="0"/>
              <a:t>B. Khi số lượng cá thể của loài này bị số lượng cá thể của loài kia kìm hãm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09600" y="3886200"/>
            <a:ext cx="8229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dirty="0"/>
              <a:t>C. Số lượng cá thể của mỗi quần thể trong quần xã luôn luôn được khống chế ở mức độ phù hợp với khả năng của môi trường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609600" y="52578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D. Khi có sự hỗ trợ giữa các loài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609600" y="2362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A. Khi môi trường sống ổn định</a:t>
            </a:r>
          </a:p>
        </p:txBody>
      </p:sp>
      <p:sp>
        <p:nvSpPr>
          <p:cNvPr id="35848" name="AutoShape 6"/>
          <p:cNvSpPr>
            <a:spLocks noChangeArrowheads="1"/>
          </p:cNvSpPr>
          <p:nvPr/>
        </p:nvSpPr>
        <p:spPr bwMode="auto">
          <a:xfrm>
            <a:off x="2286000" y="152400"/>
            <a:ext cx="5638800" cy="1371600"/>
          </a:xfrm>
          <a:prstGeom prst="irregularSeal2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u="sng" dirty="0">
                <a:latin typeface="Times New Roman" pitchFamily="18" charset="0"/>
              </a:rPr>
              <a:t>Củng cố</a:t>
            </a:r>
            <a:r>
              <a:rPr lang="en-US" sz="2800" b="1" dirty="0"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5" grpId="0" animBg="1"/>
      <p:bldP spid="33804" grpId="0"/>
      <p:bldP spid="33806" grpId="0"/>
      <p:bldP spid="33807" grpId="0"/>
      <p:bldP spid="33808" grpId="0"/>
      <p:bldP spid="33813" grpId="0"/>
      <p:bldP spid="358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j01963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11"/>
          <p:cNvSpPr txBox="1">
            <a:spLocks noChangeArrowheads="1"/>
          </p:cNvSpPr>
          <p:nvPr/>
        </p:nvSpPr>
        <p:spPr bwMode="auto">
          <a:xfrm>
            <a:off x="2133600" y="457200"/>
            <a:ext cx="426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HƯỚNG DẪN VỀ NHÀ</a:t>
            </a:r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1143000" y="1133475"/>
            <a:ext cx="7453313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i="1" u="sng" dirty="0">
                <a:solidFill>
                  <a:srgbClr val="FF0066"/>
                </a:solidFill>
              </a:rPr>
              <a:t>1.Kiến thức</a:t>
            </a:r>
            <a:endParaRPr lang="en-US" sz="2600" b="1" i="1" dirty="0">
              <a:solidFill>
                <a:srgbClr val="FF0066"/>
              </a:solidFill>
            </a:endParaRPr>
          </a:p>
          <a:p>
            <a:r>
              <a:rPr lang="en-US" sz="2600" b="1" i="1" dirty="0"/>
              <a:t>-Học bài và nắm vững: </a:t>
            </a:r>
          </a:p>
          <a:p>
            <a:r>
              <a:rPr lang="en-US" sz="2600" b="1" i="1" dirty="0"/>
              <a:t>+ Khái niệm quần xã sinh vật . Lấy được ví dụ.  </a:t>
            </a:r>
          </a:p>
          <a:p>
            <a:r>
              <a:rPr lang="en-US" sz="2600" b="1" i="1" dirty="0"/>
              <a:t>+ Các dấu hiệu điển hình của quần xã.</a:t>
            </a:r>
          </a:p>
          <a:p>
            <a:r>
              <a:rPr lang="en-US" sz="2600" b="1" i="1" dirty="0"/>
              <a:t>+ Quan hệ giữa ngoại cảnh và quần xã.</a:t>
            </a:r>
          </a:p>
          <a:p>
            <a:r>
              <a:rPr lang="en-US" sz="2600" b="1" i="1" dirty="0"/>
              <a:t>                                       </a:t>
            </a:r>
          </a:p>
          <a:p>
            <a:r>
              <a:rPr lang="en-US" sz="2600" b="1" i="1" u="sng" dirty="0">
                <a:solidFill>
                  <a:srgbClr val="FF0066"/>
                </a:solidFill>
              </a:rPr>
              <a:t>2.Bài tập</a:t>
            </a:r>
          </a:p>
          <a:p>
            <a:r>
              <a:rPr lang="en-US" sz="2600" b="1" i="1" dirty="0"/>
              <a:t>- Hoàn thành các bài tập sgk tr149 </a:t>
            </a:r>
            <a:endParaRPr lang="en-US" sz="2600" i="1" dirty="0"/>
          </a:p>
          <a:p>
            <a:endParaRPr lang="en-US" sz="2600" b="1" i="1" dirty="0"/>
          </a:p>
          <a:p>
            <a:r>
              <a:rPr lang="en-US" sz="2600" b="1" i="1" u="sng" dirty="0">
                <a:solidFill>
                  <a:srgbClr val="FF0066"/>
                </a:solidFill>
              </a:rPr>
              <a:t>3.Chuẩn bị bài sau</a:t>
            </a:r>
            <a:endParaRPr lang="en-US" sz="2600" b="1" i="1" dirty="0">
              <a:solidFill>
                <a:srgbClr val="FF0066"/>
              </a:solidFill>
            </a:endParaRPr>
          </a:p>
          <a:p>
            <a:r>
              <a:rPr lang="en-US" sz="2600" b="1" i="1" dirty="0"/>
              <a:t>- Xem trước nội dung bài 50: Hệ sinh thái</a:t>
            </a:r>
          </a:p>
          <a:p>
            <a:r>
              <a:rPr lang="en-US" sz="2600" b="1" i="1" dirty="0"/>
              <a:t>- Tìm hiểu về lưới thức ăn, chuỗi thức ăn.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 descr="1174645oad7z9n2ir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667125"/>
            <a:ext cx="32575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200" name="WordArt 8"/>
          <p:cNvSpPr>
            <a:spLocks noChangeArrowheads="1" noChangeShapeType="1" noTextEdit="1"/>
          </p:cNvSpPr>
          <p:nvPr/>
        </p:nvSpPr>
        <p:spPr bwMode="auto">
          <a:xfrm rot="-137035">
            <a:off x="966788" y="534988"/>
            <a:ext cx="6886575" cy="29702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lin ang="552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Trân trọng cảm ơn các thầy cô giáo</a:t>
            </a:r>
          </a:p>
          <a:p>
            <a:pPr algn="ctr"/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lin ang="552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 các em học sinh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0000FF"/>
                  </a:gs>
                </a:gsLst>
                <a:lin ang="552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362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8" name="Picture 4" descr="Oecophyll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57200"/>
            <a:ext cx="2743200" cy="2362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5350" name="Picture 6" descr="55b78bc5af1a4223d2ada5ce1c91d4a6_382692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57200"/>
            <a:ext cx="3276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1" name="Picture 7" descr="duongx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810000"/>
            <a:ext cx="3200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2" name="Picture 8" descr="hinh anh dan chi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"/>
            <a:ext cx="2514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3" name="Picture 9" descr="na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3810000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4" name="Picture 10" descr="re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8100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55" name="Text Box 11"/>
          <p:cNvSpPr txBox="1">
            <a:spLocks noChangeArrowheads="1"/>
          </p:cNvSpPr>
          <p:nvPr/>
        </p:nvSpPr>
        <p:spPr bwMode="auto">
          <a:xfrm>
            <a:off x="0" y="2971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</a:rPr>
              <a:t>Quần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thể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sâu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85356" name="Text Box 12"/>
          <p:cNvSpPr txBox="1">
            <a:spLocks noChangeArrowheads="1"/>
          </p:cNvSpPr>
          <p:nvPr/>
        </p:nvSpPr>
        <p:spPr bwMode="auto">
          <a:xfrm>
            <a:off x="3048000" y="6096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Quần thể dương xỉ</a:t>
            </a:r>
          </a:p>
        </p:txBody>
      </p:sp>
      <p:sp>
        <p:nvSpPr>
          <p:cNvPr id="185357" name="Text Box 13"/>
          <p:cNvSpPr txBox="1">
            <a:spLocks noChangeArrowheads="1"/>
          </p:cNvSpPr>
          <p:nvPr/>
        </p:nvSpPr>
        <p:spPr bwMode="auto">
          <a:xfrm>
            <a:off x="0" y="6172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Quần thể rêu</a:t>
            </a:r>
          </a:p>
        </p:txBody>
      </p:sp>
      <p:sp>
        <p:nvSpPr>
          <p:cNvPr id="185358" name="Text Box 14"/>
          <p:cNvSpPr txBox="1">
            <a:spLocks noChangeArrowheads="1"/>
          </p:cNvSpPr>
          <p:nvPr/>
        </p:nvSpPr>
        <p:spPr bwMode="auto">
          <a:xfrm>
            <a:off x="6705600" y="6096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Quần thể nấm</a:t>
            </a:r>
          </a:p>
        </p:txBody>
      </p:sp>
      <p:sp>
        <p:nvSpPr>
          <p:cNvPr id="185359" name="Text Box 15"/>
          <p:cNvSpPr txBox="1">
            <a:spLocks noChangeArrowheads="1"/>
          </p:cNvSpPr>
          <p:nvPr/>
        </p:nvSpPr>
        <p:spPr bwMode="auto">
          <a:xfrm>
            <a:off x="3200400" y="2971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Quần thể hổ</a:t>
            </a:r>
          </a:p>
        </p:txBody>
      </p:sp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6553200" y="3048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Quần thể kiến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5" grpId="0"/>
      <p:bldP spid="185356" grpId="0"/>
      <p:bldP spid="185357" grpId="0"/>
      <p:bldP spid="185358" grpId="0"/>
      <p:bldP spid="185359" grpId="0"/>
      <p:bldP spid="185360" grpId="0"/>
      <p:bldP spid="18536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62200" y="2133600"/>
            <a:ext cx="4267200" cy="4724400"/>
            <a:chOff x="0" y="1056"/>
            <a:chExt cx="4128" cy="3264"/>
          </a:xfrm>
        </p:grpSpPr>
        <p:pic>
          <p:nvPicPr>
            <p:cNvPr id="6162" name="Picture 4" descr="rainfores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" y="1056"/>
              <a:ext cx="4119" cy="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3" name="Rectangle 5"/>
            <p:cNvSpPr>
              <a:spLocks noChangeArrowheads="1"/>
            </p:cNvSpPr>
            <p:nvPr/>
          </p:nvSpPr>
          <p:spPr bwMode="auto">
            <a:xfrm>
              <a:off x="0" y="3840"/>
              <a:ext cx="39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="1" u="sng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pic>
        <p:nvPicPr>
          <p:cNvPr id="6147" name="Picture 14" descr="Oecophyll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0"/>
            <a:ext cx="2743200" cy="2057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82287" name="Text Box 15"/>
          <p:cNvSpPr txBox="1">
            <a:spLocks noChangeArrowheads="1"/>
          </p:cNvSpPr>
          <p:nvPr/>
        </p:nvSpPr>
        <p:spPr bwMode="auto">
          <a:xfrm>
            <a:off x="2590800" y="61722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</a:rPr>
              <a:t>Rừng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mưa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nhiệt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đới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6149" name="Picture 26" descr="images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30" descr="55b78bc5af1a4223d2ada5ce1c91d4a6_382692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0"/>
            <a:ext cx="327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1" descr="duongx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22860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32" descr="hinh anh dan chi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981200"/>
            <a:ext cx="2286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33" descr="na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44958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34" descr="reu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495800"/>
            <a:ext cx="220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27"/>
          <p:cNvSpPr>
            <a:spLocks noChangeShapeType="1"/>
          </p:cNvSpPr>
          <p:nvPr/>
        </p:nvSpPr>
        <p:spPr bwMode="auto">
          <a:xfrm>
            <a:off x="2057400" y="1524000"/>
            <a:ext cx="1219200" cy="1524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H="1">
            <a:off x="6172200" y="1676400"/>
            <a:ext cx="7620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V="1">
            <a:off x="1905000" y="5334000"/>
            <a:ext cx="12192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>
            <a:off x="4525963" y="1600200"/>
            <a:ext cx="46037" cy="1447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H="1">
            <a:off x="5867400" y="5562600"/>
            <a:ext cx="13716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>
            <a:off x="6019800" y="3657600"/>
            <a:ext cx="1219200" cy="460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1905000" y="3505200"/>
            <a:ext cx="9906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7" grpId="0"/>
      <p:bldP spid="1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297326" y="1600200"/>
            <a:ext cx="4267200" cy="4724400"/>
            <a:chOff x="0" y="1056"/>
            <a:chExt cx="4128" cy="3264"/>
          </a:xfrm>
        </p:grpSpPr>
        <p:pic>
          <p:nvPicPr>
            <p:cNvPr id="5" name="Picture 4" descr="rainfores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" y="1056"/>
              <a:ext cx="4119" cy="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3840"/>
              <a:ext cx="39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="1" u="sng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sp>
        <p:nvSpPr>
          <p:cNvPr id="7" name="Text Box 15"/>
          <p:cNvSpPr txBox="1">
            <a:spLocks noGrp="1" noChangeArrowheads="1"/>
          </p:cNvSpPr>
          <p:nvPr>
            <p:ph idx="1"/>
          </p:nvPr>
        </p:nvSpPr>
        <p:spPr bwMode="auto">
          <a:xfrm>
            <a:off x="228600" y="2186461"/>
            <a:ext cx="3925629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/>
              <a:t>QUẦN XÃ SINH VẬT LÀ: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HỢP NHỮNG QUẦN THỂ SINH VẬT THUỘC NHIỀU LOÀI KHÁC NHAU, CÙNG SỐNG TRONG 1 KHOẢNG KHÔNG GIAN NHẤT ĐỊNH VÀ CHÚNG CÓ MỐI QUAN HỆ VỚI 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1800" b="1" dirty="0">
              <a:solidFill>
                <a:srgbClr val="0000CC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0" y="1228123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CC"/>
                </a:solidFill>
              </a:rPr>
              <a:t>Rừng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mưa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nhiệt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đới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8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04800" y="3495674"/>
            <a:ext cx="8305800" cy="1084263"/>
            <a:chOff x="240" y="2202"/>
            <a:chExt cx="5232" cy="683"/>
          </a:xfrm>
        </p:grpSpPr>
        <p:sp>
          <p:nvSpPr>
            <p:cNvPr id="8205" name="Text Box 6"/>
            <p:cNvSpPr txBox="1">
              <a:spLocks noChangeArrowheads="1"/>
            </p:cNvSpPr>
            <p:nvPr/>
          </p:nvSpPr>
          <p:spPr bwMode="auto">
            <a:xfrm>
              <a:off x="240" y="2202"/>
              <a:ext cx="5232" cy="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dirty="0">
                  <a:latin typeface="Times New Roman" pitchFamily="18" charset="0"/>
                </a:rPr>
                <a:t>- </a:t>
              </a:r>
              <a:r>
                <a:rPr lang="en-US" sz="2600" b="1" dirty="0" err="1">
                  <a:latin typeface="Times New Roman" pitchFamily="18" charset="0"/>
                </a:rPr>
                <a:t>Quan</a:t>
              </a:r>
              <a:r>
                <a:rPr lang="en-US" sz="2600" b="1" dirty="0">
                  <a:latin typeface="Times New Roman" pitchFamily="18" charset="0"/>
                </a:rPr>
                <a:t> </a:t>
              </a:r>
              <a:r>
                <a:rPr lang="en-US" sz="2600" b="1" dirty="0" err="1">
                  <a:latin typeface="Times New Roman" pitchFamily="18" charset="0"/>
                </a:rPr>
                <a:t>hệ</a:t>
              </a:r>
              <a:r>
                <a:rPr lang="en-US" sz="2600" b="1" dirty="0">
                  <a:latin typeface="Times New Roman" pitchFamily="18" charset="0"/>
                </a:rPr>
                <a:t> </a:t>
              </a:r>
              <a:r>
                <a:rPr lang="en-US" sz="2600" b="1" dirty="0" err="1">
                  <a:latin typeface="Times New Roman" pitchFamily="18" charset="0"/>
                </a:rPr>
                <a:t>cùng</a:t>
              </a:r>
              <a:r>
                <a:rPr lang="en-US" sz="2600" b="1" dirty="0">
                  <a:latin typeface="Times New Roman" pitchFamily="18" charset="0"/>
                </a:rPr>
                <a:t> </a:t>
              </a:r>
              <a:r>
                <a:rPr lang="en-US" sz="2600" b="1" dirty="0" err="1">
                  <a:latin typeface="Times New Roman" pitchFamily="18" charset="0"/>
                </a:rPr>
                <a:t>loài</a:t>
              </a:r>
              <a:r>
                <a:rPr lang="en-US" sz="2600" b="1" dirty="0">
                  <a:latin typeface="Times New Roman" pitchFamily="18" charset="0"/>
                </a:rPr>
                <a:t> :         </a:t>
              </a:r>
              <a:r>
                <a:rPr lang="en-US" sz="2600" b="1" dirty="0" err="1">
                  <a:latin typeface="Times New Roman" pitchFamily="18" charset="0"/>
                </a:rPr>
                <a:t>Hỗ</a:t>
              </a:r>
              <a:r>
                <a:rPr lang="en-US" sz="2600" b="1" dirty="0">
                  <a:latin typeface="Times New Roman" pitchFamily="18" charset="0"/>
                </a:rPr>
                <a:t> </a:t>
              </a:r>
              <a:r>
                <a:rPr lang="en-US" sz="2600" b="1" dirty="0" err="1">
                  <a:latin typeface="Times New Roman" pitchFamily="18" charset="0"/>
                </a:rPr>
                <a:t>trợ</a:t>
              </a:r>
              <a:endParaRPr lang="en-US" sz="2600" b="1" dirty="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600" b="1" dirty="0">
                  <a:latin typeface="Times New Roman" pitchFamily="18" charset="0"/>
                </a:rPr>
                <a:t>                                            </a:t>
              </a:r>
              <a:r>
                <a:rPr lang="en-US" sz="2600" b="1" dirty="0" err="1">
                  <a:latin typeface="Times New Roman" pitchFamily="18" charset="0"/>
                </a:rPr>
                <a:t>Cạnh</a:t>
              </a:r>
              <a:r>
                <a:rPr lang="en-US" sz="2600" b="1" dirty="0">
                  <a:latin typeface="Times New Roman" pitchFamily="18" charset="0"/>
                </a:rPr>
                <a:t> </a:t>
              </a:r>
              <a:r>
                <a:rPr lang="en-US" sz="2600" b="1" dirty="0" err="1">
                  <a:latin typeface="Times New Roman" pitchFamily="18" charset="0"/>
                </a:rPr>
                <a:t>tranh</a:t>
              </a:r>
              <a:endParaRPr lang="en-US" sz="2600" b="1" dirty="0">
                <a:latin typeface="Times New Roman" pitchFamily="18" charset="0"/>
              </a:endParaRPr>
            </a:p>
          </p:txBody>
        </p:sp>
        <p:sp>
          <p:nvSpPr>
            <p:cNvPr id="8206" name="Line 12"/>
            <p:cNvSpPr>
              <a:spLocks noChangeShapeType="1"/>
            </p:cNvSpPr>
            <p:nvPr/>
          </p:nvSpPr>
          <p:spPr bwMode="auto">
            <a:xfrm flipV="1">
              <a:off x="2256" y="244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13"/>
            <p:cNvSpPr>
              <a:spLocks noChangeShapeType="1"/>
            </p:cNvSpPr>
            <p:nvPr/>
          </p:nvSpPr>
          <p:spPr bwMode="auto">
            <a:xfrm>
              <a:off x="2256" y="249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04800" y="4722813"/>
            <a:ext cx="8534400" cy="1679575"/>
            <a:chOff x="0" y="2975"/>
            <a:chExt cx="5376" cy="1058"/>
          </a:xfrm>
        </p:grpSpPr>
        <p:sp>
          <p:nvSpPr>
            <p:cNvPr id="8201" name="Text Box 19"/>
            <p:cNvSpPr txBox="1">
              <a:spLocks noChangeArrowheads="1"/>
            </p:cNvSpPr>
            <p:nvPr/>
          </p:nvSpPr>
          <p:spPr bwMode="auto">
            <a:xfrm>
              <a:off x="0" y="2975"/>
              <a:ext cx="5376" cy="1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dirty="0">
                  <a:latin typeface="Times New Roman" pitchFamily="18" charset="0"/>
                </a:rPr>
                <a:t>- </a:t>
              </a:r>
              <a:r>
                <a:rPr lang="en-US" sz="2600" b="1" dirty="0" err="1">
                  <a:latin typeface="Times New Roman" pitchFamily="18" charset="0"/>
                </a:rPr>
                <a:t>Quan</a:t>
              </a:r>
              <a:r>
                <a:rPr lang="en-US" sz="2600" b="1" dirty="0">
                  <a:latin typeface="Times New Roman" pitchFamily="18" charset="0"/>
                </a:rPr>
                <a:t> </a:t>
              </a:r>
              <a:r>
                <a:rPr lang="en-US" sz="2600" b="1" dirty="0" err="1">
                  <a:latin typeface="Times New Roman" pitchFamily="18" charset="0"/>
                </a:rPr>
                <a:t>hệ</a:t>
              </a:r>
              <a:r>
                <a:rPr lang="en-US" sz="2600" b="1" dirty="0">
                  <a:latin typeface="Times New Roman" pitchFamily="18" charset="0"/>
                </a:rPr>
                <a:t> </a:t>
              </a:r>
              <a:r>
                <a:rPr lang="en-US" sz="2600" b="1" dirty="0" err="1">
                  <a:latin typeface="Times New Roman" pitchFamily="18" charset="0"/>
                </a:rPr>
                <a:t>khác</a:t>
              </a:r>
              <a:r>
                <a:rPr lang="en-US" sz="2600" b="1" dirty="0">
                  <a:latin typeface="Times New Roman" pitchFamily="18" charset="0"/>
                </a:rPr>
                <a:t> </a:t>
              </a:r>
              <a:r>
                <a:rPr lang="en-US" sz="2600" b="1" dirty="0" err="1">
                  <a:latin typeface="Times New Roman" pitchFamily="18" charset="0"/>
                </a:rPr>
                <a:t>loài</a:t>
              </a:r>
              <a:r>
                <a:rPr lang="en-US" sz="2600" b="1" dirty="0">
                  <a:latin typeface="Times New Roman" pitchFamily="18" charset="0"/>
                </a:rPr>
                <a:t> :      </a:t>
              </a:r>
              <a:r>
                <a:rPr lang="en-US" sz="2600" b="1" dirty="0" err="1">
                  <a:latin typeface="Times New Roman" pitchFamily="18" charset="0"/>
                </a:rPr>
                <a:t>Hỗ</a:t>
              </a:r>
              <a:r>
                <a:rPr lang="en-US" sz="2600" b="1" dirty="0">
                  <a:latin typeface="Times New Roman" pitchFamily="18" charset="0"/>
                </a:rPr>
                <a:t> </a:t>
              </a:r>
              <a:r>
                <a:rPr lang="en-US" sz="2600" b="1" dirty="0" err="1">
                  <a:latin typeface="Times New Roman" pitchFamily="18" charset="0"/>
                </a:rPr>
                <a:t>trợ</a:t>
              </a:r>
              <a:r>
                <a:rPr lang="en-US" sz="2600" b="1" dirty="0">
                  <a:latin typeface="Times New Roman" pitchFamily="18" charset="0"/>
                </a:rPr>
                <a:t> : </a:t>
              </a:r>
              <a:r>
                <a:rPr lang="en-US" sz="2600" b="1" dirty="0" err="1">
                  <a:latin typeface="Times New Roman" pitchFamily="18" charset="0"/>
                </a:rPr>
                <a:t>Cộng</a:t>
              </a:r>
              <a:r>
                <a:rPr lang="en-US" sz="2600" b="1" dirty="0">
                  <a:latin typeface="Times New Roman" pitchFamily="18" charset="0"/>
                </a:rPr>
                <a:t> </a:t>
              </a:r>
              <a:r>
                <a:rPr lang="en-US" sz="2600" b="1" dirty="0" err="1">
                  <a:latin typeface="Times New Roman" pitchFamily="18" charset="0"/>
                </a:rPr>
                <a:t>sinh</a:t>
              </a:r>
              <a:r>
                <a:rPr lang="en-US" sz="2600" b="1" dirty="0">
                  <a:latin typeface="Times New Roman" pitchFamily="18" charset="0"/>
                </a:rPr>
                <a:t> ,</a:t>
              </a:r>
              <a:r>
                <a:rPr lang="en-US" sz="2600" b="1" dirty="0" err="1">
                  <a:latin typeface="Times New Roman" pitchFamily="18" charset="0"/>
                </a:rPr>
                <a:t>hội</a:t>
              </a:r>
              <a:r>
                <a:rPr lang="en-US" sz="2600" b="1" dirty="0">
                  <a:latin typeface="Times New Roman" pitchFamily="18" charset="0"/>
                </a:rPr>
                <a:t> </a:t>
              </a:r>
              <a:r>
                <a:rPr lang="en-US" sz="2600" b="1" dirty="0" err="1">
                  <a:latin typeface="Times New Roman" pitchFamily="18" charset="0"/>
                </a:rPr>
                <a:t>sinh</a:t>
              </a:r>
              <a:r>
                <a:rPr lang="en-US" sz="2600" b="1" dirty="0">
                  <a:latin typeface="Times New Roman" pitchFamily="18" charset="0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sz="2600" b="1" dirty="0">
                  <a:latin typeface="Times New Roman" pitchFamily="18" charset="0"/>
                </a:rPr>
                <a:t>                                         </a:t>
              </a:r>
              <a:r>
                <a:rPr lang="en-US" sz="2600" b="1" dirty="0" err="1">
                  <a:latin typeface="Times New Roman" pitchFamily="18" charset="0"/>
                </a:rPr>
                <a:t>Đối</a:t>
              </a:r>
              <a:r>
                <a:rPr lang="en-US" sz="2600" b="1" dirty="0">
                  <a:latin typeface="Times New Roman" pitchFamily="18" charset="0"/>
                </a:rPr>
                <a:t> </a:t>
              </a:r>
              <a:r>
                <a:rPr lang="en-US" sz="2600" b="1" dirty="0" err="1">
                  <a:latin typeface="Times New Roman" pitchFamily="18" charset="0"/>
                </a:rPr>
                <a:t>địch</a:t>
              </a:r>
              <a:r>
                <a:rPr lang="en-US" sz="2600" b="1" dirty="0">
                  <a:latin typeface="Times New Roman" pitchFamily="18" charset="0"/>
                </a:rPr>
                <a:t> : </a:t>
              </a:r>
              <a:r>
                <a:rPr lang="en-US" sz="2600" b="1" dirty="0" err="1">
                  <a:latin typeface="Times New Roman" pitchFamily="18" charset="0"/>
                </a:rPr>
                <a:t>Cạnh</a:t>
              </a:r>
              <a:r>
                <a:rPr lang="en-US" sz="2600" b="1" dirty="0">
                  <a:latin typeface="Times New Roman" pitchFamily="18" charset="0"/>
                </a:rPr>
                <a:t> </a:t>
              </a:r>
              <a:r>
                <a:rPr lang="en-US" sz="2600" b="1" dirty="0" err="1">
                  <a:latin typeface="Times New Roman" pitchFamily="18" charset="0"/>
                </a:rPr>
                <a:t>tranh</a:t>
              </a:r>
              <a:r>
                <a:rPr lang="en-US" sz="2600" b="1" dirty="0">
                  <a:latin typeface="Times New Roman" pitchFamily="18" charset="0"/>
                </a:rPr>
                <a:t>, </a:t>
              </a:r>
              <a:r>
                <a:rPr lang="en-US" sz="2600" b="1" dirty="0" err="1">
                  <a:latin typeface="Times New Roman" pitchFamily="18" charset="0"/>
                </a:rPr>
                <a:t>kí</a:t>
              </a:r>
              <a:r>
                <a:rPr lang="en-US" sz="2600" b="1" dirty="0">
                  <a:latin typeface="Times New Roman" pitchFamily="18" charset="0"/>
                </a:rPr>
                <a:t> </a:t>
              </a:r>
              <a:r>
                <a:rPr lang="en-US" sz="2600" b="1" dirty="0" err="1">
                  <a:latin typeface="Times New Roman" pitchFamily="18" charset="0"/>
                </a:rPr>
                <a:t>sinh</a:t>
              </a:r>
              <a:r>
                <a:rPr lang="en-US" sz="2600" b="1" dirty="0">
                  <a:latin typeface="Times New Roman" pitchFamily="18" charset="0"/>
                </a:rPr>
                <a:t> –</a:t>
              </a:r>
            </a:p>
            <a:p>
              <a:pPr>
                <a:spcBef>
                  <a:spcPct val="50000"/>
                </a:spcBef>
              </a:pPr>
              <a:r>
                <a:rPr lang="en-US" sz="2600" b="1" dirty="0">
                  <a:latin typeface="Times New Roman" pitchFamily="18" charset="0"/>
                </a:rPr>
                <a:t>                                </a:t>
              </a:r>
              <a:r>
                <a:rPr lang="en-US" sz="2600" b="1" dirty="0" err="1">
                  <a:latin typeface="Times New Roman" pitchFamily="18" charset="0"/>
                </a:rPr>
                <a:t>nửa</a:t>
              </a:r>
              <a:r>
                <a:rPr lang="en-US" sz="2600" b="1" dirty="0">
                  <a:latin typeface="Times New Roman" pitchFamily="18" charset="0"/>
                </a:rPr>
                <a:t> </a:t>
              </a:r>
              <a:r>
                <a:rPr lang="en-US" sz="2600" b="1" dirty="0" err="1">
                  <a:latin typeface="Times New Roman" pitchFamily="18" charset="0"/>
                </a:rPr>
                <a:t>kí</a:t>
              </a:r>
              <a:r>
                <a:rPr lang="en-US" sz="2600" b="1" dirty="0">
                  <a:latin typeface="Times New Roman" pitchFamily="18" charset="0"/>
                </a:rPr>
                <a:t> </a:t>
              </a:r>
              <a:r>
                <a:rPr lang="en-US" sz="2600" b="1" dirty="0" err="1">
                  <a:latin typeface="Times New Roman" pitchFamily="18" charset="0"/>
                </a:rPr>
                <a:t>sinh</a:t>
              </a:r>
              <a:r>
                <a:rPr lang="en-US" sz="2600" b="1" dirty="0">
                  <a:latin typeface="Times New Roman" pitchFamily="18" charset="0"/>
                </a:rPr>
                <a:t>, </a:t>
              </a:r>
              <a:r>
                <a:rPr lang="en-US" sz="2600" b="1" dirty="0" err="1">
                  <a:latin typeface="Times New Roman" pitchFamily="18" charset="0"/>
                </a:rPr>
                <a:t>sinh</a:t>
              </a:r>
              <a:r>
                <a:rPr lang="en-US" sz="2600" b="1" dirty="0">
                  <a:latin typeface="Times New Roman" pitchFamily="18" charset="0"/>
                </a:rPr>
                <a:t> </a:t>
              </a:r>
              <a:r>
                <a:rPr lang="en-US" sz="2600" b="1" dirty="0" err="1">
                  <a:latin typeface="Times New Roman" pitchFamily="18" charset="0"/>
                </a:rPr>
                <a:t>vật</a:t>
              </a:r>
              <a:r>
                <a:rPr lang="en-US" sz="2600" b="1" dirty="0">
                  <a:latin typeface="Times New Roman" pitchFamily="18" charset="0"/>
                </a:rPr>
                <a:t> </a:t>
              </a:r>
              <a:r>
                <a:rPr lang="en-US" sz="2600" b="1" dirty="0" err="1">
                  <a:latin typeface="Times New Roman" pitchFamily="18" charset="0"/>
                </a:rPr>
                <a:t>ăn</a:t>
              </a:r>
              <a:r>
                <a:rPr lang="en-US" sz="2600" b="1" dirty="0">
                  <a:latin typeface="Times New Roman" pitchFamily="18" charset="0"/>
                </a:rPr>
                <a:t> </a:t>
              </a:r>
              <a:r>
                <a:rPr lang="en-US" sz="2600" b="1" dirty="0" err="1">
                  <a:latin typeface="Times New Roman" pitchFamily="18" charset="0"/>
                </a:rPr>
                <a:t>sinh</a:t>
              </a:r>
              <a:r>
                <a:rPr lang="en-US" sz="2600" b="1" dirty="0">
                  <a:latin typeface="Times New Roman" pitchFamily="18" charset="0"/>
                </a:rPr>
                <a:t> </a:t>
              </a:r>
              <a:r>
                <a:rPr lang="en-US" sz="2600" b="1" dirty="0" err="1">
                  <a:latin typeface="Times New Roman" pitchFamily="18" charset="0"/>
                </a:rPr>
                <a:t>vật</a:t>
              </a:r>
              <a:r>
                <a:rPr lang="en-US" sz="2600" b="1" dirty="0">
                  <a:latin typeface="Times New Roman" pitchFamily="18" charset="0"/>
                </a:rPr>
                <a:t> </a:t>
              </a:r>
              <a:r>
                <a:rPr lang="en-US" sz="2600" b="1" dirty="0" err="1">
                  <a:latin typeface="Times New Roman" pitchFamily="18" charset="0"/>
                </a:rPr>
                <a:t>khác</a:t>
              </a:r>
              <a:endParaRPr lang="en-US" sz="2600" b="1" dirty="0">
                <a:latin typeface="Times New Roman" pitchFamily="18" charset="0"/>
              </a:endParaRP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920" y="3264"/>
              <a:ext cx="246" cy="384"/>
              <a:chOff x="1900" y="2640"/>
              <a:chExt cx="240" cy="384"/>
            </a:xfrm>
          </p:grpSpPr>
          <p:sp>
            <p:nvSpPr>
              <p:cNvPr id="8203" name="Line 16"/>
              <p:cNvSpPr>
                <a:spLocks noChangeShapeType="1"/>
              </p:cNvSpPr>
              <p:nvPr/>
            </p:nvSpPr>
            <p:spPr bwMode="auto">
              <a:xfrm flipV="1">
                <a:off x="1900" y="2640"/>
                <a:ext cx="24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" name="Line 17"/>
              <p:cNvSpPr>
                <a:spLocks noChangeShapeType="1"/>
              </p:cNvSpPr>
              <p:nvPr/>
            </p:nvSpPr>
            <p:spPr bwMode="auto">
              <a:xfrm>
                <a:off x="1900" y="2736"/>
                <a:ext cx="19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304800" y="1"/>
            <a:ext cx="8839200" cy="3048000"/>
            <a:chOff x="0" y="0"/>
            <a:chExt cx="5760" cy="2422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32" y="0"/>
              <a:ext cx="2928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688" cy="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0" y="2112"/>
              <a:ext cx="2688" cy="288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50000"/>
                </a:spcBef>
              </a:pP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Quần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xã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rừng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mưa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nhiệt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đới</a:t>
              </a:r>
              <a:endParaRPr lang="en-US" sz="2000" b="1" dirty="0">
                <a:latin typeface="Times New Roman" pitchFamily="18" charset="0"/>
                <a:cs typeface="Times New Roman" pitchFamily="18" charset="0"/>
                <a:sym typeface="Wingdings 3" pitchFamily="18" charset="2"/>
              </a:endParaRP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2832" y="2112"/>
              <a:ext cx="2928" cy="288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50000"/>
                </a:spcBef>
              </a:pPr>
              <a:r>
                <a:rPr lang="en-US" sz="2000" b="1" dirty="0" err="1" smtClean="0"/>
                <a:t>Quần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xã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rừng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ngập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mặn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ven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biển</a:t>
              </a:r>
              <a:endParaRPr lang="en-US" sz="2000" b="1" dirty="0">
                <a:sym typeface="Wingdings 3" pitchFamily="18" charset="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71" name="Text Box 63"/>
          <p:cNvSpPr txBox="1">
            <a:spLocks noChangeArrowheads="1"/>
          </p:cNvSpPr>
          <p:nvPr/>
        </p:nvSpPr>
        <p:spPr bwMode="auto">
          <a:xfrm>
            <a:off x="609600" y="304800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33CC"/>
                </a:solidFill>
                <a:latin typeface="Segoe UI Semibold" pitchFamily="34" charset="0"/>
                <a:cs typeface="Segoe UI Semibold" pitchFamily="34" charset="0"/>
              </a:rPr>
              <a:t>Phân</a:t>
            </a:r>
            <a:r>
              <a:rPr lang="en-US" sz="2800" b="1" dirty="0">
                <a:solidFill>
                  <a:srgbClr val="0033CC"/>
                </a:solidFill>
                <a:latin typeface="Segoe UI Semibold" pitchFamily="34" charset="0"/>
                <a:cs typeface="Segoe UI Semibold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Segoe UI Semibold" pitchFamily="34" charset="0"/>
                <a:cs typeface="Segoe UI Semibold" pitchFamily="34" charset="0"/>
              </a:rPr>
              <a:t>biệt</a:t>
            </a:r>
            <a:r>
              <a:rPr lang="en-US" sz="2800" b="1" dirty="0">
                <a:solidFill>
                  <a:srgbClr val="0033CC"/>
                </a:solidFill>
                <a:latin typeface="Segoe UI Semibold" pitchFamily="34" charset="0"/>
                <a:cs typeface="Segoe UI Semibold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Segoe UI Semibold" pitchFamily="34" charset="0"/>
                <a:cs typeface="Segoe UI Semibold" pitchFamily="34" charset="0"/>
              </a:rPr>
              <a:t>quần</a:t>
            </a:r>
            <a:r>
              <a:rPr lang="en-US" sz="2800" b="1" dirty="0">
                <a:solidFill>
                  <a:srgbClr val="0033CC"/>
                </a:solidFill>
                <a:latin typeface="Segoe UI Semibold" pitchFamily="34" charset="0"/>
                <a:cs typeface="Segoe UI Semibold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Segoe UI Semibold" pitchFamily="34" charset="0"/>
                <a:cs typeface="Segoe UI Semibold" pitchFamily="34" charset="0"/>
              </a:rPr>
              <a:t>xã</a:t>
            </a:r>
            <a:r>
              <a:rPr lang="en-US" sz="2800" b="1" dirty="0">
                <a:solidFill>
                  <a:srgbClr val="0033CC"/>
                </a:solidFill>
                <a:latin typeface="Segoe UI Semibold" pitchFamily="34" charset="0"/>
                <a:cs typeface="Segoe UI Semibold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Segoe UI Semibold" pitchFamily="34" charset="0"/>
                <a:cs typeface="Segoe UI Semibold" pitchFamily="34" charset="0"/>
              </a:rPr>
              <a:t>sinh</a:t>
            </a:r>
            <a:r>
              <a:rPr lang="en-US" sz="2800" b="1" dirty="0">
                <a:solidFill>
                  <a:srgbClr val="0033CC"/>
                </a:solidFill>
                <a:latin typeface="Segoe UI Semibold" pitchFamily="34" charset="0"/>
                <a:cs typeface="Segoe UI Semibold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Segoe UI Semibold" pitchFamily="34" charset="0"/>
                <a:cs typeface="Segoe UI Semibold" pitchFamily="34" charset="0"/>
              </a:rPr>
              <a:t>vật</a:t>
            </a:r>
            <a:r>
              <a:rPr lang="en-US" sz="2800" b="1" dirty="0">
                <a:solidFill>
                  <a:srgbClr val="0033CC"/>
                </a:solidFill>
                <a:latin typeface="Segoe UI Semibold" pitchFamily="34" charset="0"/>
                <a:cs typeface="Segoe UI Semibold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Segoe UI Semibold" pitchFamily="34" charset="0"/>
                <a:cs typeface="Segoe UI Semibold" pitchFamily="34" charset="0"/>
              </a:rPr>
              <a:t>và</a:t>
            </a:r>
            <a:r>
              <a:rPr lang="en-US" sz="2800" b="1" dirty="0">
                <a:solidFill>
                  <a:srgbClr val="0033CC"/>
                </a:solidFill>
                <a:latin typeface="Segoe UI Semibold" pitchFamily="34" charset="0"/>
                <a:cs typeface="Segoe UI Semibold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Segoe UI Semibold" pitchFamily="34" charset="0"/>
                <a:cs typeface="Segoe UI Semibold" pitchFamily="34" charset="0"/>
              </a:rPr>
              <a:t>quần</a:t>
            </a:r>
            <a:r>
              <a:rPr lang="en-US" sz="2800" b="1" dirty="0">
                <a:solidFill>
                  <a:srgbClr val="0033CC"/>
                </a:solidFill>
                <a:latin typeface="Segoe UI Semibold" pitchFamily="34" charset="0"/>
                <a:cs typeface="Segoe UI Semibold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Segoe UI Semibold" pitchFamily="34" charset="0"/>
                <a:cs typeface="Segoe UI Semibold" pitchFamily="34" charset="0"/>
              </a:rPr>
              <a:t>thể</a:t>
            </a:r>
            <a:r>
              <a:rPr lang="en-US" sz="2800" b="1" dirty="0">
                <a:solidFill>
                  <a:srgbClr val="0033CC"/>
                </a:solidFill>
                <a:latin typeface="Segoe UI Semibold" pitchFamily="34" charset="0"/>
                <a:cs typeface="Segoe UI Semibold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Segoe UI Semibold" pitchFamily="34" charset="0"/>
                <a:cs typeface="Segoe UI Semibold" pitchFamily="34" charset="0"/>
              </a:rPr>
              <a:t>sinh</a:t>
            </a:r>
            <a:r>
              <a:rPr lang="en-US" sz="2800" b="1" dirty="0">
                <a:solidFill>
                  <a:srgbClr val="0033CC"/>
                </a:solidFill>
                <a:latin typeface="Segoe UI Semibold" pitchFamily="34" charset="0"/>
                <a:cs typeface="Segoe UI Semibold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Segoe UI Semibold" pitchFamily="34" charset="0"/>
                <a:cs typeface="Segoe UI Semibold" pitchFamily="34" charset="0"/>
              </a:rPr>
              <a:t>vật</a:t>
            </a:r>
            <a:endParaRPr lang="en-US" sz="2800" b="1" dirty="0">
              <a:solidFill>
                <a:srgbClr val="0033CC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924238"/>
              </p:ext>
            </p:extLst>
          </p:nvPr>
        </p:nvGraphicFramePr>
        <p:xfrm>
          <a:off x="838200" y="990600"/>
          <a:ext cx="7467600" cy="4419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89916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biệt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Quần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Quần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1.Đơn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trúc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2.Số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loài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3.Đặc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4.Cơ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chế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hòa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4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-166688" y="0"/>
            <a:ext cx="9124951" cy="1828800"/>
            <a:chOff x="0" y="0"/>
            <a:chExt cx="5748" cy="1152"/>
          </a:xfrm>
        </p:grpSpPr>
        <p:pic>
          <p:nvPicPr>
            <p:cNvPr id="11273" name="Picture 10" descr="F:\ANH\Picture\Anh Dong\S128x128P_418[1]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9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4" name="Rectangle 7"/>
            <p:cNvSpPr>
              <a:spLocks noChangeArrowheads="1"/>
            </p:cNvSpPr>
            <p:nvPr/>
          </p:nvSpPr>
          <p:spPr bwMode="auto">
            <a:xfrm>
              <a:off x="585" y="0"/>
              <a:ext cx="5163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600" b="1">
                  <a:solidFill>
                    <a:srgbClr val="0000FF"/>
                  </a:solidFill>
                </a:rPr>
                <a:t>Trong thực tế sản xuất, mô hình VAC có được gọi là</a:t>
              </a:r>
            </a:p>
            <a:p>
              <a:r>
                <a:rPr lang="en-US" sz="2600" b="1">
                  <a:solidFill>
                    <a:srgbClr val="0000FF"/>
                  </a:solidFill>
                </a:rPr>
                <a:t>quần xã sinh vật không? Hãy giải thích.  </a:t>
              </a:r>
            </a:p>
          </p:txBody>
        </p:sp>
      </p:grpSp>
      <p:pic>
        <p:nvPicPr>
          <p:cNvPr id="11267" name="Picture 11" descr="19085_12226065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19200"/>
            <a:ext cx="7391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12"/>
          <p:cNvSpPr>
            <a:spLocks noChangeArrowheads="1"/>
          </p:cNvSpPr>
          <p:nvPr/>
        </p:nvSpPr>
        <p:spPr bwMode="auto">
          <a:xfrm>
            <a:off x="1676400" y="40386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u="sng">
                <a:solidFill>
                  <a:srgbClr val="FF0000"/>
                </a:solidFill>
              </a:rPr>
              <a:t>Mô hình sản xuất VAC (Vườn – Ao – Chuồng)</a:t>
            </a:r>
          </a:p>
        </p:txBody>
      </p:sp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1219200" y="1524000"/>
            <a:ext cx="762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70" name="Picture 4" descr="mo hinh (tr1)a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495800"/>
            <a:ext cx="289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5" descr="vu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95800"/>
            <a:ext cx="297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6" descr="chuong he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4525963"/>
            <a:ext cx="28956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0" name="Group 10"/>
          <p:cNvGrpSpPr>
            <a:grpSpLocks/>
          </p:cNvGrpSpPr>
          <p:nvPr/>
        </p:nvGrpSpPr>
        <p:grpSpPr bwMode="auto">
          <a:xfrm>
            <a:off x="457200" y="228600"/>
            <a:ext cx="3810000" cy="5989637"/>
            <a:chOff x="144" y="720"/>
            <a:chExt cx="2754" cy="2922"/>
          </a:xfrm>
        </p:grpSpPr>
        <p:pic>
          <p:nvPicPr>
            <p:cNvPr id="12304" name="Picture 11" descr="gjgj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720"/>
              <a:ext cx="2754" cy="225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5" name="Text Box 12"/>
            <p:cNvSpPr txBox="1">
              <a:spLocks noChangeArrowheads="1"/>
            </p:cNvSpPr>
            <p:nvPr/>
          </p:nvSpPr>
          <p:spPr bwMode="auto">
            <a:xfrm>
              <a:off x="384" y="2977"/>
              <a:ext cx="2256" cy="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dirty="0" err="1" smtClean="0">
                  <a:solidFill>
                    <a:srgbClr val="000000"/>
                  </a:solidFill>
                </a:rPr>
                <a:t>Quần</a:t>
              </a:r>
              <a:r>
                <a:rPr lang="en-US" sz="20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0000"/>
                  </a:solidFill>
                </a:rPr>
                <a:t>xã</a:t>
              </a:r>
              <a:r>
                <a:rPr lang="en-US" sz="20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0000"/>
                  </a:solidFill>
                </a:rPr>
                <a:t>đồi</a:t>
              </a:r>
              <a:r>
                <a:rPr lang="en-US" sz="20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0000"/>
                  </a:solidFill>
                </a:rPr>
                <a:t>trọc</a:t>
              </a:r>
              <a:r>
                <a:rPr lang="en-US" sz="2000" b="1" dirty="0" smtClean="0">
                  <a:solidFill>
                    <a:srgbClr val="000000"/>
                  </a:solidFill>
                </a:rPr>
                <a:t> ở </a:t>
              </a:r>
              <a:r>
                <a:rPr lang="en-US" sz="2000" b="1" dirty="0" err="1" smtClean="0">
                  <a:solidFill>
                    <a:srgbClr val="000000"/>
                  </a:solidFill>
                </a:rPr>
                <a:t>Phú</a:t>
              </a:r>
              <a:r>
                <a:rPr lang="en-US" sz="20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0000"/>
                  </a:solidFill>
                </a:rPr>
                <a:t>Yên</a:t>
              </a:r>
              <a:endParaRPr lang="en-US" sz="2000" b="1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81933" name="Group 13"/>
          <p:cNvGrpSpPr>
            <a:grpSpLocks/>
          </p:cNvGrpSpPr>
          <p:nvPr/>
        </p:nvGrpSpPr>
        <p:grpSpPr bwMode="auto">
          <a:xfrm>
            <a:off x="4676272" y="228600"/>
            <a:ext cx="4010527" cy="5989637"/>
            <a:chOff x="2984" y="720"/>
            <a:chExt cx="2584" cy="2915"/>
          </a:xfrm>
        </p:grpSpPr>
        <p:pic>
          <p:nvPicPr>
            <p:cNvPr id="12302" name="Picture 14" descr="71209-anhth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" y="720"/>
              <a:ext cx="2584" cy="2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3024" y="2975"/>
              <a:ext cx="2256" cy="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00"/>
                  </a:solidFill>
                </a:rPr>
                <a:t>Quần xã rừng U Minh Hạ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576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33"/>
        </a:solidFill>
        <a:ln w="9525" cap="flat" cmpd="sng" algn="ctr">
          <a:solidFill>
            <a:srgbClr val="3333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33"/>
        </a:solidFill>
        <a:ln w="9525" cap="flat" cmpd="sng" algn="ctr">
          <a:solidFill>
            <a:srgbClr val="3333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33"/>
        </a:solidFill>
        <a:ln w="9525" cap="flat" cmpd="sng" algn="ctr">
          <a:solidFill>
            <a:srgbClr val="3333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33"/>
        </a:solidFill>
        <a:ln w="9525" cap="flat" cmpd="sng" algn="ctr">
          <a:solidFill>
            <a:srgbClr val="3333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990</TotalTime>
  <Words>957</Words>
  <Application>Microsoft Office PowerPoint</Application>
  <PresentationFormat>On-screen Show (4:3)</PresentationFormat>
  <Paragraphs>179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Trek</vt:lpstr>
      <vt:lpstr>Default Design</vt:lpstr>
      <vt:lpstr>1_Default Design</vt:lpstr>
      <vt:lpstr>Equation</vt:lpstr>
      <vt:lpstr>QUẦN XÃ SINH VẬT      GV: LƯƠNG THỊ KIM YẾN     Trường thcs long biên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MyPC One</dc:creator>
  <cp:lastModifiedBy>MY PC</cp:lastModifiedBy>
  <cp:revision>61</cp:revision>
  <dcterms:created xsi:type="dcterms:W3CDTF">2014-02-23T16:28:46Z</dcterms:created>
  <dcterms:modified xsi:type="dcterms:W3CDTF">2021-02-19T14:44:51Z</dcterms:modified>
</cp:coreProperties>
</file>