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74" r:id="rId3"/>
    <p:sldId id="262" r:id="rId4"/>
    <p:sldId id="275" r:id="rId5"/>
    <p:sldId id="276" r:id="rId6"/>
    <p:sldId id="277" r:id="rId7"/>
    <p:sldId id="278" r:id="rId8"/>
    <p:sldId id="264" r:id="rId9"/>
    <p:sldId id="279" r:id="rId10"/>
    <p:sldId id="280" r:id="rId11"/>
    <p:sldId id="281" r:id="rId12"/>
    <p:sldId id="259" r:id="rId13"/>
    <p:sldId id="282" r:id="rId14"/>
    <p:sldId id="283" r:id="rId15"/>
    <p:sldId id="286" r:id="rId16"/>
    <p:sldId id="261" r:id="rId17"/>
    <p:sldId id="284" r:id="rId18"/>
    <p:sldId id="285" r:id="rId19"/>
    <p:sldId id="260" r:id="rId20"/>
    <p:sldId id="268" r:id="rId21"/>
    <p:sldId id="270" r:id="rId22"/>
    <p:sldId id="272" r:id="rId23"/>
    <p:sldId id="287" r:id="rId24"/>
    <p:sldId id="27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71" autoAdjust="0"/>
    <p:restoredTop sz="94660"/>
  </p:normalViewPr>
  <p:slideViewPr>
    <p:cSldViewPr>
      <p:cViewPr>
        <p:scale>
          <a:sx n="66" d="100"/>
          <a:sy n="66" d="100"/>
        </p:scale>
        <p:origin x="-1416"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2A71CD-CEF6-47EB-97D0-1BB45600975F}" type="datetimeFigureOut">
              <a:rPr lang="en-US" smtClean="0"/>
              <a:pPr/>
              <a:t>2/4/2021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21C56B-DF8C-4A72-90E0-87AB0D7A81D8}" type="slidenum">
              <a:rPr lang="en-US" smtClean="0"/>
              <a:pPr/>
              <a:t>‹#›</a:t>
            </a:fld>
            <a:endParaRPr lang="en-US"/>
          </a:p>
        </p:txBody>
      </p:sp>
    </p:spTree>
    <p:extLst>
      <p:ext uri="{BB962C8B-B14F-4D97-AF65-F5344CB8AC3E}">
        <p14:creationId xmlns:p14="http://schemas.microsoft.com/office/powerpoint/2010/main" val="3031373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21C56B-DF8C-4A72-90E0-87AB0D7A81D8}"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419005-2907-42E2-B844-406477C4429F}" type="datetimeFigureOut">
              <a:rPr lang="en-US" smtClean="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3B44B-1BB5-4259-8446-DE807848AC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419005-2907-42E2-B844-406477C4429F}" type="datetimeFigureOut">
              <a:rPr lang="en-US" smtClean="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3B44B-1BB5-4259-8446-DE807848AC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419005-2907-42E2-B844-406477C4429F}" type="datetimeFigureOut">
              <a:rPr lang="en-US" smtClean="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3B44B-1BB5-4259-8446-DE807848AC6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5AF48A6-AFC8-4200-BF5A-856C7E4E1A85}" type="slidenum">
              <a:rPr lang="en-US"/>
              <a:pPr>
                <a:defRPr/>
              </a:pPr>
              <a:t>‹#›</a:t>
            </a:fld>
            <a:endParaRPr lang="en-US"/>
          </a:p>
        </p:txBody>
      </p:sp>
    </p:spTree>
    <p:extLst>
      <p:ext uri="{BB962C8B-B14F-4D97-AF65-F5344CB8AC3E}">
        <p14:creationId xmlns:p14="http://schemas.microsoft.com/office/powerpoint/2010/main" val="2417162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419005-2907-42E2-B844-406477C4429F}" type="datetimeFigureOut">
              <a:rPr lang="en-US" smtClean="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3B44B-1BB5-4259-8446-DE807848AC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419005-2907-42E2-B844-406477C4429F}" type="datetimeFigureOut">
              <a:rPr lang="en-US" smtClean="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3B44B-1BB5-4259-8446-DE807848AC6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419005-2907-42E2-B844-406477C4429F}" type="datetimeFigureOut">
              <a:rPr lang="en-US" smtClean="0"/>
              <a:pPr/>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3B44B-1BB5-4259-8446-DE807848AC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419005-2907-42E2-B844-406477C4429F}" type="datetimeFigureOut">
              <a:rPr lang="en-US" smtClean="0"/>
              <a:pPr/>
              <a:t>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D3B44B-1BB5-4259-8446-DE807848AC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419005-2907-42E2-B844-406477C4429F}" type="datetimeFigureOut">
              <a:rPr lang="en-US" smtClean="0"/>
              <a:pPr/>
              <a:t>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D3B44B-1BB5-4259-8446-DE807848AC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19005-2907-42E2-B844-406477C4429F}" type="datetimeFigureOut">
              <a:rPr lang="en-US" smtClean="0"/>
              <a:pPr/>
              <a:t>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D3B44B-1BB5-4259-8446-DE807848AC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419005-2907-42E2-B844-406477C4429F}" type="datetimeFigureOut">
              <a:rPr lang="en-US" smtClean="0"/>
              <a:pPr/>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3B44B-1BB5-4259-8446-DE807848AC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419005-2907-42E2-B844-406477C4429F}" type="datetimeFigureOut">
              <a:rPr lang="en-US" smtClean="0"/>
              <a:pPr/>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3B44B-1BB5-4259-8446-DE807848AC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19005-2907-42E2-B844-406477C4429F}" type="datetimeFigureOut">
              <a:rPr lang="en-US" smtClean="0"/>
              <a:pPr/>
              <a:t>2/4/2021</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D3B44B-1BB5-4259-8446-DE807848AC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2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7" name="Picture 1" descr="Picture36.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48168" name="WordArt 8"/>
          <p:cNvSpPr>
            <a:spLocks noChangeArrowheads="1" noChangeShapeType="1" noTextEdit="1"/>
          </p:cNvSpPr>
          <p:nvPr/>
        </p:nvSpPr>
        <p:spPr bwMode="auto">
          <a:xfrm>
            <a:off x="152401" y="914401"/>
            <a:ext cx="8778875" cy="3473450"/>
          </a:xfrm>
          <a:prstGeom prst="rect">
            <a:avLst/>
          </a:prstGeom>
        </p:spPr>
        <p:txBody>
          <a:bodyPr wrap="none" fromWordArt="1">
            <a:prstTxWarp prst="textDeflate">
              <a:avLst>
                <a:gd name="adj" fmla="val 18750"/>
              </a:avLst>
            </a:prstTxWarp>
            <a:scene3d>
              <a:camera prst="legacyObliqueRight"/>
              <a:lightRig rig="legacyHarsh3" dir="t"/>
            </a:scene3d>
            <a:sp3d extrusionH="100000" prstMaterial="legacyMatte">
              <a:extrusionClr>
                <a:srgbClr val="663300"/>
              </a:extrusionClr>
            </a:sp3d>
          </a:bodyPr>
          <a:lstStyle/>
          <a:p>
            <a:pPr algn="ctr"/>
            <a:r>
              <a:rPr lang="en-US" sz="3600" b="1" kern="10" dirty="0" smtClean="0">
                <a:ln w="9525">
                  <a:round/>
                  <a:headEnd/>
                  <a:tailEnd/>
                </a:ln>
                <a:gradFill rotWithShape="1">
                  <a:gsLst>
                    <a:gs pos="0">
                      <a:srgbClr val="FF3399"/>
                    </a:gs>
                    <a:gs pos="25000">
                      <a:srgbClr val="FF6633">
                        <a:alpha val="98000"/>
                      </a:srgbClr>
                    </a:gs>
                    <a:gs pos="50000">
                      <a:srgbClr val="FFFF00">
                        <a:alpha val="96000"/>
                      </a:srgbClr>
                    </a:gs>
                    <a:gs pos="75000">
                      <a:srgbClr val="01A78F">
                        <a:alpha val="94000"/>
                      </a:srgbClr>
                    </a:gs>
                    <a:gs pos="100000">
                      <a:srgbClr val="3366FF">
                        <a:alpha val="92000"/>
                      </a:srgbClr>
                    </a:gs>
                  </a:gsLst>
                  <a:lin ang="5400000" scaled="1"/>
                </a:gradFill>
                <a:latin typeface="VNI-Times"/>
              </a:rPr>
              <a:t>ẢNH HƯỞNG CỦA NHIỆT ĐỘ VÀ ĐỘ ẨM </a:t>
            </a:r>
          </a:p>
          <a:p>
            <a:pPr algn="ctr"/>
            <a:r>
              <a:rPr lang="en-US" sz="3600" b="1" kern="10" dirty="0" smtClean="0">
                <a:ln w="9525">
                  <a:round/>
                  <a:headEnd/>
                  <a:tailEnd/>
                </a:ln>
                <a:gradFill rotWithShape="1">
                  <a:gsLst>
                    <a:gs pos="0">
                      <a:srgbClr val="FF3399"/>
                    </a:gs>
                    <a:gs pos="25000">
                      <a:srgbClr val="FF6633">
                        <a:alpha val="98000"/>
                      </a:srgbClr>
                    </a:gs>
                    <a:gs pos="50000">
                      <a:srgbClr val="FFFF00">
                        <a:alpha val="96000"/>
                      </a:srgbClr>
                    </a:gs>
                    <a:gs pos="75000">
                      <a:srgbClr val="01A78F">
                        <a:alpha val="94000"/>
                      </a:srgbClr>
                    </a:gs>
                    <a:gs pos="100000">
                      <a:srgbClr val="3366FF">
                        <a:alpha val="92000"/>
                      </a:srgbClr>
                    </a:gs>
                  </a:gsLst>
                  <a:lin ang="5400000" scaled="1"/>
                </a:gradFill>
                <a:latin typeface="VNI-Times"/>
              </a:rPr>
              <a:t>LÊN ĐỜI SỐNG SINH VẬT</a:t>
            </a:r>
            <a:endParaRPr lang="en-US" sz="3600" b="1" kern="10" dirty="0">
              <a:ln w="9525">
                <a:round/>
                <a:headEnd/>
                <a:tailEnd/>
              </a:ln>
              <a:gradFill rotWithShape="1">
                <a:gsLst>
                  <a:gs pos="0">
                    <a:srgbClr val="FF3399"/>
                  </a:gs>
                  <a:gs pos="25000">
                    <a:srgbClr val="FF6633">
                      <a:alpha val="98000"/>
                    </a:srgbClr>
                  </a:gs>
                  <a:gs pos="50000">
                    <a:srgbClr val="FFFF00">
                      <a:alpha val="96000"/>
                    </a:srgbClr>
                  </a:gs>
                  <a:gs pos="75000">
                    <a:srgbClr val="01A78F">
                      <a:alpha val="94000"/>
                    </a:srgbClr>
                  </a:gs>
                  <a:gs pos="100000">
                    <a:srgbClr val="3366FF">
                      <a:alpha val="92000"/>
                    </a:srgbClr>
                  </a:gs>
                </a:gsLst>
                <a:lin ang="5400000" scaled="1"/>
              </a:gradFill>
              <a:latin typeface="VNI-Times"/>
            </a:endParaRPr>
          </a:p>
        </p:txBody>
      </p:sp>
      <p:sp>
        <p:nvSpPr>
          <p:cNvPr id="348169" name="Text Box 9"/>
          <p:cNvSpPr txBox="1">
            <a:spLocks noChangeArrowheads="1"/>
          </p:cNvSpPr>
          <p:nvPr/>
        </p:nvSpPr>
        <p:spPr bwMode="auto">
          <a:xfrm>
            <a:off x="2819400" y="381001"/>
            <a:ext cx="4800600" cy="646331"/>
          </a:xfrm>
          <a:prstGeom prst="rect">
            <a:avLst/>
          </a:prstGeom>
          <a:solidFill>
            <a:srgbClr val="FAE1C6"/>
          </a:solidFill>
          <a:ln w="9525">
            <a:noFill/>
            <a:miter lim="800000"/>
            <a:headEnd/>
            <a:tailEnd/>
          </a:ln>
          <a:effectLst/>
        </p:spPr>
        <p:txBody>
          <a:bodyPr wrap="square">
            <a:spAutoFit/>
          </a:bodyPr>
          <a:lstStyle/>
          <a:p>
            <a:pPr algn="ctr">
              <a:spcBef>
                <a:spcPct val="50000"/>
              </a:spcBef>
            </a:pPr>
            <a:r>
              <a:rPr lang="en-US" sz="3600" b="1" dirty="0" smtClean="0">
                <a:solidFill>
                  <a:srgbClr val="993366"/>
                </a:solidFill>
                <a:latin typeface="Times New Roman" pitchFamily="18" charset="0"/>
              </a:rPr>
              <a:t>TIẾT 42_BÀI </a:t>
            </a:r>
            <a:r>
              <a:rPr lang="en-US" sz="3600" b="1" dirty="0">
                <a:solidFill>
                  <a:srgbClr val="993366"/>
                </a:solidFill>
                <a:latin typeface="Times New Roman" pitchFamily="18" charset="0"/>
              </a:rPr>
              <a:t>43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48169"/>
                                        </p:tgtEl>
                                        <p:attrNameLst>
                                          <p:attrName>style.visibility</p:attrName>
                                        </p:attrNameLst>
                                      </p:cBhvr>
                                      <p:to>
                                        <p:strVal val="visible"/>
                                      </p:to>
                                    </p:set>
                                    <p:animEffect transition="in" filter="diamond(in)">
                                      <p:cBhvr>
                                        <p:cTn id="7" dur="1000"/>
                                        <p:tgtEl>
                                          <p:spTgt spid="348169"/>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348168"/>
                                        </p:tgtEl>
                                        <p:attrNameLst>
                                          <p:attrName>style.visibility</p:attrName>
                                        </p:attrNameLst>
                                      </p:cBhvr>
                                      <p:to>
                                        <p:strVal val="visible"/>
                                      </p:to>
                                    </p:set>
                                    <p:animEffect transition="in" filter="wheel(4)">
                                      <p:cBhvr>
                                        <p:cTn id="10" dur="1000"/>
                                        <p:tgtEl>
                                          <p:spTgt spid="348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8" grpId="0" animBg="1"/>
      <p:bldP spid="3481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0" y="5334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1pPr>
            <a:lvl2pPr marL="742950" indent="-28575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2pPr>
            <a:lvl3pPr marL="11430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3pPr>
            <a:lvl4pPr marL="16002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4pPr>
            <a:lvl5pPr marL="20574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5pPr>
            <a:lvl6pPr marL="25146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6pPr>
            <a:lvl7pPr marL="29718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7pPr>
            <a:lvl8pPr marL="34290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8pPr>
            <a:lvl9pPr marL="38862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9pPr>
          </a:lstStyle>
          <a:p>
            <a:pPr eaLnBrk="1" hangingPunct="1">
              <a:spcBef>
                <a:spcPct val="50000"/>
              </a:spcBef>
            </a:pPr>
            <a:endParaRPr lang="en-US" sz="1800" b="0">
              <a:solidFill>
                <a:schemeClr val="tx1"/>
              </a:solidFill>
              <a:effectLst/>
            </a:endParaRPr>
          </a:p>
        </p:txBody>
      </p:sp>
      <p:sp>
        <p:nvSpPr>
          <p:cNvPr id="48131" name="Text Box 3"/>
          <p:cNvSpPr txBox="1">
            <a:spLocks noChangeArrowheads="1"/>
          </p:cNvSpPr>
          <p:nvPr/>
        </p:nvSpPr>
        <p:spPr bwMode="auto">
          <a:xfrm>
            <a:off x="0" y="5334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1pPr>
            <a:lvl2pPr marL="742950" indent="-28575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2pPr>
            <a:lvl3pPr marL="11430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3pPr>
            <a:lvl4pPr marL="16002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4pPr>
            <a:lvl5pPr marL="20574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5pPr>
            <a:lvl6pPr marL="25146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6pPr>
            <a:lvl7pPr marL="29718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7pPr>
            <a:lvl8pPr marL="34290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8pPr>
            <a:lvl9pPr marL="38862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9pPr>
          </a:lstStyle>
          <a:p>
            <a:pPr eaLnBrk="1" hangingPunct="1">
              <a:spcBef>
                <a:spcPct val="50000"/>
              </a:spcBef>
            </a:pPr>
            <a:endParaRPr lang="en-US" sz="1800" b="0">
              <a:solidFill>
                <a:schemeClr val="tx1"/>
              </a:solidFill>
              <a:effectLst/>
            </a:endParaRPr>
          </a:p>
        </p:txBody>
      </p:sp>
      <p:graphicFrame>
        <p:nvGraphicFramePr>
          <p:cNvPr id="44065" name="Group 33"/>
          <p:cNvGraphicFramePr>
            <a:graphicFrameLocks noGrp="1"/>
          </p:cNvGraphicFramePr>
          <p:nvPr/>
        </p:nvGraphicFramePr>
        <p:xfrm>
          <a:off x="76200" y="457200"/>
          <a:ext cx="8915400" cy="5372100"/>
        </p:xfrm>
        <a:graphic>
          <a:graphicData uri="http://schemas.openxmlformats.org/drawingml/2006/table">
            <a:tbl>
              <a:tblPr/>
              <a:tblGrid>
                <a:gridCol w="2590800"/>
                <a:gridCol w="3048000"/>
                <a:gridCol w="3276600"/>
              </a:tblGrid>
              <a:tr h="396287">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rgbClr val="CC0066"/>
                          </a:solidFill>
                          <a:effectLst/>
                          <a:latin typeface="Arial" charset="0"/>
                        </a:rPr>
                        <a:t>Nhóm sinh vật</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rgbClr val="CC0066"/>
                          </a:solidFill>
                          <a:effectLst/>
                          <a:latin typeface="Arial" charset="0"/>
                        </a:rPr>
                        <a:t>Tên sinh vật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rgbClr val="CC0066"/>
                          </a:solidFill>
                          <a:effectLst/>
                          <a:latin typeface="Arial" charset="0"/>
                        </a:rPr>
                        <a:t>Môi trường sống</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r>
              <a:tr h="318648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rgbClr val="CC0066"/>
                          </a:solidFill>
                          <a:effectLst/>
                          <a:latin typeface="Arial" charset="0"/>
                        </a:rPr>
                        <a:t>Sinh vật biến nhiệt: </a:t>
                      </a:r>
                      <a:endParaRPr kumimoji="0" lang="en-US" sz="2000" b="0" i="0" u="none" strike="noStrike" cap="none" normalizeH="0" baseline="0" smtClean="0">
                        <a:ln>
                          <a:noFill/>
                        </a:ln>
                        <a:solidFill>
                          <a:srgbClr val="0000FF"/>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smtClean="0">
                        <a:ln>
                          <a:noFill/>
                        </a:ln>
                        <a:solidFill>
                          <a:srgbClr val="0000FF"/>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smtClean="0">
                        <a:ln>
                          <a:noFill/>
                        </a:ln>
                        <a:solidFill>
                          <a:srgbClr val="0000FF"/>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r>
              <a:tr h="178932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rgbClr val="CC0066"/>
                          </a:solidFill>
                          <a:effectLst/>
                          <a:latin typeface="Arial" charset="0"/>
                        </a:rPr>
                        <a:t>Sinh vật hằng nhiệt: </a:t>
                      </a:r>
                      <a:endParaRPr kumimoji="0" lang="en-US" sz="2000" b="0" i="0" u="none" strike="noStrike" cap="none" normalizeH="0" baseline="0" smtClean="0">
                        <a:ln>
                          <a:noFill/>
                        </a:ln>
                        <a:solidFill>
                          <a:srgbClr val="0000FF"/>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smtClean="0">
                        <a:ln>
                          <a:noFill/>
                        </a:ln>
                        <a:solidFill>
                          <a:srgbClr val="0000FF"/>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smtClean="0">
                        <a:ln>
                          <a:noFill/>
                        </a:ln>
                        <a:solidFill>
                          <a:srgbClr val="0000FF"/>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r>
            </a:tbl>
          </a:graphicData>
        </a:graphic>
      </p:graphicFrame>
      <p:sp>
        <p:nvSpPr>
          <p:cNvPr id="48150" name="Text Box 23"/>
          <p:cNvSpPr txBox="1">
            <a:spLocks noChangeArrowheads="1"/>
          </p:cNvSpPr>
          <p:nvPr/>
        </p:nvSpPr>
        <p:spPr bwMode="auto">
          <a:xfrm>
            <a:off x="5715000" y="990600"/>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1pPr>
            <a:lvl2pPr marL="742950" indent="-28575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2pPr>
            <a:lvl3pPr marL="11430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3pPr>
            <a:lvl4pPr marL="16002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4pPr>
            <a:lvl5pPr marL="20574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5pPr>
            <a:lvl6pPr marL="25146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6pPr>
            <a:lvl7pPr marL="29718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7pPr>
            <a:lvl8pPr marL="34290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8pPr>
            <a:lvl9pPr marL="38862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9pPr>
          </a:lstStyle>
          <a:p>
            <a:pPr eaLnBrk="1" hangingPunct="1">
              <a:spcBef>
                <a:spcPct val="50000"/>
              </a:spcBef>
            </a:pPr>
            <a:endParaRPr lang="en-US" sz="2000" b="0">
              <a:solidFill>
                <a:schemeClr val="tx1"/>
              </a:solidFill>
              <a:effectLst/>
            </a:endParaRPr>
          </a:p>
        </p:txBody>
      </p:sp>
      <p:grpSp>
        <p:nvGrpSpPr>
          <p:cNvPr id="2" name="Group 24"/>
          <p:cNvGrpSpPr>
            <a:grpSpLocks/>
          </p:cNvGrpSpPr>
          <p:nvPr/>
        </p:nvGrpSpPr>
        <p:grpSpPr bwMode="auto">
          <a:xfrm>
            <a:off x="2667000" y="990600"/>
            <a:ext cx="6324600" cy="3140075"/>
            <a:chOff x="1680" y="624"/>
            <a:chExt cx="3984" cy="1978"/>
          </a:xfrm>
        </p:grpSpPr>
        <p:sp>
          <p:nvSpPr>
            <p:cNvPr id="48158" name="Text Box 25"/>
            <p:cNvSpPr txBox="1">
              <a:spLocks noChangeArrowheads="1"/>
            </p:cNvSpPr>
            <p:nvPr/>
          </p:nvSpPr>
          <p:spPr bwMode="auto">
            <a:xfrm>
              <a:off x="1680" y="624"/>
              <a:ext cx="1920" cy="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1pPr>
              <a:lvl2pPr marL="742950" indent="-28575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2pPr>
              <a:lvl3pPr marL="11430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3pPr>
              <a:lvl4pPr marL="16002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4pPr>
              <a:lvl5pPr marL="20574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5pPr>
              <a:lvl6pPr marL="25146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6pPr>
              <a:lvl7pPr marL="29718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7pPr>
              <a:lvl8pPr marL="34290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8pPr>
              <a:lvl9pPr marL="38862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9pPr>
            </a:lstStyle>
            <a:p>
              <a:pPr eaLnBrk="1" hangingPunct="1">
                <a:spcBef>
                  <a:spcPct val="50000"/>
                </a:spcBef>
                <a:buFontTx/>
                <a:buChar char="-"/>
              </a:pPr>
              <a:r>
                <a:rPr lang="en-US" sz="2000" b="0">
                  <a:solidFill>
                    <a:schemeClr val="tx1"/>
                  </a:solidFill>
                  <a:effectLst/>
                </a:rPr>
                <a:t> Vi khuẩn cố định đạm</a:t>
              </a:r>
            </a:p>
            <a:p>
              <a:pPr eaLnBrk="1" hangingPunct="1">
                <a:spcBef>
                  <a:spcPct val="50000"/>
                </a:spcBef>
                <a:buFontTx/>
                <a:buChar char="-"/>
              </a:pPr>
              <a:r>
                <a:rPr lang="en-US" sz="2000" b="0">
                  <a:solidFill>
                    <a:schemeClr val="tx1"/>
                  </a:solidFill>
                  <a:effectLst/>
                </a:rPr>
                <a:t> Nấm rơm</a:t>
              </a:r>
            </a:p>
            <a:p>
              <a:pPr eaLnBrk="1" hangingPunct="1">
                <a:spcBef>
                  <a:spcPct val="50000"/>
                </a:spcBef>
                <a:buFontTx/>
                <a:buChar char="-"/>
              </a:pPr>
              <a:r>
                <a:rPr lang="en-US" sz="2000" b="0">
                  <a:solidFill>
                    <a:schemeClr val="tx1"/>
                  </a:solidFill>
                  <a:effectLst/>
                </a:rPr>
                <a:t> Cây lúa</a:t>
              </a:r>
            </a:p>
            <a:p>
              <a:pPr eaLnBrk="1" hangingPunct="1">
                <a:spcBef>
                  <a:spcPct val="50000"/>
                </a:spcBef>
                <a:buFontTx/>
                <a:buChar char="-"/>
              </a:pPr>
              <a:r>
                <a:rPr lang="en-US" sz="2000" b="0">
                  <a:solidFill>
                    <a:schemeClr val="tx1"/>
                  </a:solidFill>
                  <a:effectLst/>
                </a:rPr>
                <a:t> Giun đất</a:t>
              </a:r>
            </a:p>
            <a:p>
              <a:pPr eaLnBrk="1" hangingPunct="1">
                <a:spcBef>
                  <a:spcPct val="50000"/>
                </a:spcBef>
                <a:buFontTx/>
                <a:buChar char="-"/>
              </a:pPr>
              <a:r>
                <a:rPr lang="en-US" sz="2000" b="0">
                  <a:solidFill>
                    <a:schemeClr val="tx1"/>
                  </a:solidFill>
                  <a:effectLst/>
                </a:rPr>
                <a:t> Cá chép</a:t>
              </a:r>
            </a:p>
            <a:p>
              <a:pPr eaLnBrk="1" hangingPunct="1">
                <a:spcBef>
                  <a:spcPct val="50000"/>
                </a:spcBef>
                <a:buFontTx/>
                <a:buChar char="-"/>
              </a:pPr>
              <a:r>
                <a:rPr lang="en-US" sz="2000" b="0">
                  <a:solidFill>
                    <a:schemeClr val="tx1"/>
                  </a:solidFill>
                  <a:effectLst/>
                </a:rPr>
                <a:t> Thằn lằn bóng đuôi dài</a:t>
              </a:r>
            </a:p>
            <a:p>
              <a:pPr eaLnBrk="1" hangingPunct="1">
                <a:spcBef>
                  <a:spcPct val="50000"/>
                </a:spcBef>
                <a:buFontTx/>
                <a:buChar char="-"/>
              </a:pPr>
              <a:r>
                <a:rPr lang="en-US" sz="2000" b="0">
                  <a:solidFill>
                    <a:schemeClr val="tx1"/>
                  </a:solidFill>
                  <a:effectLst/>
                </a:rPr>
                <a:t> ...</a:t>
              </a:r>
            </a:p>
          </p:txBody>
        </p:sp>
        <p:sp>
          <p:nvSpPr>
            <p:cNvPr id="48159" name="Text Box 26"/>
            <p:cNvSpPr txBox="1">
              <a:spLocks noChangeArrowheads="1"/>
            </p:cNvSpPr>
            <p:nvPr/>
          </p:nvSpPr>
          <p:spPr bwMode="auto">
            <a:xfrm>
              <a:off x="3600" y="624"/>
              <a:ext cx="2064" cy="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1pPr>
              <a:lvl2pPr marL="742950" indent="-28575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2pPr>
              <a:lvl3pPr marL="11430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3pPr>
              <a:lvl4pPr marL="16002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4pPr>
              <a:lvl5pPr marL="20574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5pPr>
              <a:lvl6pPr marL="25146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6pPr>
              <a:lvl7pPr marL="29718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7pPr>
              <a:lvl8pPr marL="34290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8pPr>
              <a:lvl9pPr marL="38862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9pPr>
            </a:lstStyle>
            <a:p>
              <a:pPr eaLnBrk="1" hangingPunct="1">
                <a:spcBef>
                  <a:spcPct val="50000"/>
                </a:spcBef>
                <a:buFontTx/>
                <a:buChar char="-"/>
              </a:pPr>
              <a:r>
                <a:rPr lang="en-US" sz="2000" b="0">
                  <a:solidFill>
                    <a:schemeClr val="tx1"/>
                  </a:solidFill>
                  <a:effectLst/>
                </a:rPr>
                <a:t> Sinh vật</a:t>
              </a:r>
            </a:p>
            <a:p>
              <a:pPr eaLnBrk="1" hangingPunct="1">
                <a:spcBef>
                  <a:spcPct val="50000"/>
                </a:spcBef>
                <a:buFontTx/>
                <a:buChar char="-"/>
              </a:pPr>
              <a:r>
                <a:rPr lang="en-US" sz="2000" b="0">
                  <a:solidFill>
                    <a:schemeClr val="tx1"/>
                  </a:solidFill>
                  <a:effectLst/>
                </a:rPr>
                <a:t> Sinh vật</a:t>
              </a:r>
            </a:p>
            <a:p>
              <a:pPr eaLnBrk="1" hangingPunct="1">
                <a:spcBef>
                  <a:spcPct val="50000"/>
                </a:spcBef>
                <a:buFontTx/>
                <a:buChar char="-"/>
              </a:pPr>
              <a:r>
                <a:rPr lang="en-US" sz="2000" b="0">
                  <a:solidFill>
                    <a:schemeClr val="tx1"/>
                  </a:solidFill>
                  <a:effectLst/>
                </a:rPr>
                <a:t> Mặt đất- không khí </a:t>
              </a:r>
            </a:p>
            <a:p>
              <a:pPr eaLnBrk="1" hangingPunct="1">
                <a:spcBef>
                  <a:spcPct val="50000"/>
                </a:spcBef>
                <a:buFontTx/>
                <a:buChar char="-"/>
              </a:pPr>
              <a:r>
                <a:rPr lang="en-US" sz="2000" b="0">
                  <a:solidFill>
                    <a:schemeClr val="tx1"/>
                  </a:solidFill>
                  <a:effectLst/>
                </a:rPr>
                <a:t> Trong đất</a:t>
              </a:r>
            </a:p>
            <a:p>
              <a:pPr eaLnBrk="1" hangingPunct="1">
                <a:spcBef>
                  <a:spcPct val="50000"/>
                </a:spcBef>
                <a:buFontTx/>
                <a:buChar char="-"/>
              </a:pPr>
              <a:r>
                <a:rPr lang="en-US" sz="2000" b="0">
                  <a:solidFill>
                    <a:schemeClr val="tx1"/>
                  </a:solidFill>
                  <a:effectLst/>
                </a:rPr>
                <a:t> Trong nước</a:t>
              </a:r>
            </a:p>
            <a:p>
              <a:pPr eaLnBrk="1" hangingPunct="1">
                <a:spcBef>
                  <a:spcPct val="50000"/>
                </a:spcBef>
                <a:buFontTx/>
                <a:buChar char="-"/>
              </a:pPr>
              <a:r>
                <a:rPr lang="en-US" sz="2000" b="0">
                  <a:solidFill>
                    <a:schemeClr val="tx1"/>
                  </a:solidFill>
                  <a:effectLst/>
                </a:rPr>
                <a:t> Mặt đất- không khí</a:t>
              </a:r>
            </a:p>
            <a:p>
              <a:pPr eaLnBrk="1" hangingPunct="1">
                <a:spcBef>
                  <a:spcPct val="50000"/>
                </a:spcBef>
                <a:buFontTx/>
                <a:buChar char="-"/>
              </a:pPr>
              <a:r>
                <a:rPr lang="en-US" sz="2000" b="0">
                  <a:solidFill>
                    <a:schemeClr val="tx1"/>
                  </a:solidFill>
                  <a:effectLst/>
                </a:rPr>
                <a:t> ...</a:t>
              </a:r>
            </a:p>
          </p:txBody>
        </p:sp>
      </p:grpSp>
      <p:grpSp>
        <p:nvGrpSpPr>
          <p:cNvPr id="3" name="Group 27"/>
          <p:cNvGrpSpPr>
            <a:grpSpLocks/>
          </p:cNvGrpSpPr>
          <p:nvPr/>
        </p:nvGrpSpPr>
        <p:grpSpPr bwMode="auto">
          <a:xfrm>
            <a:off x="2667000" y="4038600"/>
            <a:ext cx="6248400" cy="1768475"/>
            <a:chOff x="1680" y="2544"/>
            <a:chExt cx="3936" cy="1114"/>
          </a:xfrm>
        </p:grpSpPr>
        <p:sp>
          <p:nvSpPr>
            <p:cNvPr id="48156" name="Text Box 28"/>
            <p:cNvSpPr txBox="1">
              <a:spLocks noChangeArrowheads="1"/>
            </p:cNvSpPr>
            <p:nvPr/>
          </p:nvSpPr>
          <p:spPr bwMode="auto">
            <a:xfrm>
              <a:off x="1680" y="2544"/>
              <a:ext cx="1920" cy="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1pPr>
              <a:lvl2pPr marL="742950" indent="-28575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2pPr>
              <a:lvl3pPr marL="11430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3pPr>
              <a:lvl4pPr marL="16002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4pPr>
              <a:lvl5pPr marL="20574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5pPr>
              <a:lvl6pPr marL="25146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6pPr>
              <a:lvl7pPr marL="29718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7pPr>
              <a:lvl8pPr marL="34290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8pPr>
              <a:lvl9pPr marL="38862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9pPr>
            </a:lstStyle>
            <a:p>
              <a:pPr eaLnBrk="1" hangingPunct="1">
                <a:spcBef>
                  <a:spcPct val="50000"/>
                </a:spcBef>
                <a:buFontTx/>
                <a:buChar char="-"/>
              </a:pPr>
              <a:r>
                <a:rPr lang="en-US" sz="2000" b="0">
                  <a:solidFill>
                    <a:schemeClr val="tx1"/>
                  </a:solidFill>
                  <a:effectLst/>
                </a:rPr>
                <a:t> Chim bồ câu</a:t>
              </a:r>
            </a:p>
            <a:p>
              <a:pPr eaLnBrk="1" hangingPunct="1">
                <a:spcBef>
                  <a:spcPct val="50000"/>
                </a:spcBef>
                <a:buFontTx/>
                <a:buChar char="-"/>
              </a:pPr>
              <a:r>
                <a:rPr lang="en-US" sz="2000" b="0">
                  <a:solidFill>
                    <a:schemeClr val="tx1"/>
                  </a:solidFill>
                  <a:effectLst/>
                </a:rPr>
                <a:t> Thỏ</a:t>
              </a:r>
            </a:p>
            <a:p>
              <a:pPr eaLnBrk="1" hangingPunct="1">
                <a:spcBef>
                  <a:spcPct val="50000"/>
                </a:spcBef>
                <a:buFontTx/>
                <a:buChar char="-"/>
              </a:pPr>
              <a:r>
                <a:rPr lang="en-US" sz="2000" b="0">
                  <a:solidFill>
                    <a:schemeClr val="tx1"/>
                  </a:solidFill>
                  <a:effectLst/>
                </a:rPr>
                <a:t> Con người</a:t>
              </a:r>
            </a:p>
            <a:p>
              <a:pPr eaLnBrk="1" hangingPunct="1">
                <a:spcBef>
                  <a:spcPct val="50000"/>
                </a:spcBef>
                <a:buFontTx/>
                <a:buChar char="-"/>
              </a:pPr>
              <a:r>
                <a:rPr lang="en-US" sz="2000" b="0">
                  <a:solidFill>
                    <a:schemeClr val="tx1"/>
                  </a:solidFill>
                  <a:effectLst/>
                </a:rPr>
                <a:t> ....</a:t>
              </a:r>
            </a:p>
          </p:txBody>
        </p:sp>
        <p:sp>
          <p:nvSpPr>
            <p:cNvPr id="48157" name="Text Box 29"/>
            <p:cNvSpPr txBox="1">
              <a:spLocks noChangeArrowheads="1"/>
            </p:cNvSpPr>
            <p:nvPr/>
          </p:nvSpPr>
          <p:spPr bwMode="auto">
            <a:xfrm>
              <a:off x="3600" y="2544"/>
              <a:ext cx="2016" cy="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1pPr>
              <a:lvl2pPr marL="742950" indent="-28575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2pPr>
              <a:lvl3pPr marL="11430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3pPr>
              <a:lvl4pPr marL="16002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4pPr>
              <a:lvl5pPr marL="20574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5pPr>
              <a:lvl6pPr marL="25146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6pPr>
              <a:lvl7pPr marL="29718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7pPr>
              <a:lvl8pPr marL="34290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8pPr>
              <a:lvl9pPr marL="38862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9pPr>
            </a:lstStyle>
            <a:p>
              <a:pPr eaLnBrk="1" hangingPunct="1">
                <a:spcBef>
                  <a:spcPct val="50000"/>
                </a:spcBef>
                <a:buFontTx/>
                <a:buChar char="-"/>
              </a:pPr>
              <a:r>
                <a:rPr lang="en-US" sz="2000" b="0">
                  <a:solidFill>
                    <a:schemeClr val="tx1"/>
                  </a:solidFill>
                  <a:effectLst/>
                </a:rPr>
                <a:t> Mặt đất- không khí.</a:t>
              </a:r>
            </a:p>
            <a:p>
              <a:pPr eaLnBrk="1" hangingPunct="1">
                <a:spcBef>
                  <a:spcPct val="50000"/>
                </a:spcBef>
                <a:buFontTx/>
                <a:buChar char="-"/>
              </a:pPr>
              <a:r>
                <a:rPr lang="en-US" sz="2000" b="0">
                  <a:solidFill>
                    <a:schemeClr val="tx1"/>
                  </a:solidFill>
                  <a:effectLst/>
                </a:rPr>
                <a:t> Mặt đất- không khí.</a:t>
              </a:r>
            </a:p>
            <a:p>
              <a:pPr eaLnBrk="1" hangingPunct="1">
                <a:spcBef>
                  <a:spcPct val="50000"/>
                </a:spcBef>
                <a:buFontTx/>
                <a:buChar char="-"/>
              </a:pPr>
              <a:r>
                <a:rPr lang="en-US" sz="2000" b="0">
                  <a:solidFill>
                    <a:schemeClr val="tx1"/>
                  </a:solidFill>
                  <a:effectLst/>
                </a:rPr>
                <a:t> Mặt đất- không khí.</a:t>
              </a:r>
            </a:p>
            <a:p>
              <a:pPr eaLnBrk="1" hangingPunct="1">
                <a:spcBef>
                  <a:spcPct val="50000"/>
                </a:spcBef>
                <a:buFontTx/>
                <a:buChar char="-"/>
              </a:pPr>
              <a:r>
                <a:rPr lang="en-US" sz="2000" b="0">
                  <a:solidFill>
                    <a:schemeClr val="tx1"/>
                  </a:solidFill>
                  <a:effectLst/>
                </a:rPr>
                <a:t> ….</a:t>
              </a:r>
            </a:p>
          </p:txBody>
        </p:sp>
      </p:grpSp>
      <p:sp>
        <p:nvSpPr>
          <p:cNvPr id="48153" name="Text Box 30"/>
          <p:cNvSpPr txBox="1">
            <a:spLocks noChangeArrowheads="1"/>
          </p:cNvSpPr>
          <p:nvPr/>
        </p:nvSpPr>
        <p:spPr bwMode="auto">
          <a:xfrm>
            <a:off x="2819400" y="0"/>
            <a:ext cx="556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1pPr>
            <a:lvl2pPr marL="742950" indent="-28575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2pPr>
            <a:lvl3pPr marL="11430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3pPr>
            <a:lvl4pPr marL="16002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4pPr>
            <a:lvl5pPr marL="20574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5pPr>
            <a:lvl6pPr marL="25146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6pPr>
            <a:lvl7pPr marL="29718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7pPr>
            <a:lvl8pPr marL="34290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8pPr>
            <a:lvl9pPr marL="38862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9pPr>
          </a:lstStyle>
          <a:p>
            <a:pPr algn="ctr" eaLnBrk="1" hangingPunct="1"/>
            <a:r>
              <a:rPr lang="en-US" sz="2000">
                <a:solidFill>
                  <a:srgbClr val="FF3399"/>
                </a:solidFill>
                <a:effectLst/>
              </a:rPr>
              <a:t>Bảng 43.1 Các sinh vật biến nhiệt và hằng nhiệt</a:t>
            </a:r>
          </a:p>
        </p:txBody>
      </p:sp>
      <p:sp>
        <p:nvSpPr>
          <p:cNvPr id="73759" name="Text Box 31"/>
          <p:cNvSpPr txBox="1">
            <a:spLocks noChangeArrowheads="1"/>
          </p:cNvSpPr>
          <p:nvPr/>
        </p:nvSpPr>
        <p:spPr bwMode="auto">
          <a:xfrm>
            <a:off x="152400" y="1219200"/>
            <a:ext cx="2514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1pPr>
            <a:lvl2pPr marL="742950" indent="-28575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2pPr>
            <a:lvl3pPr marL="11430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3pPr>
            <a:lvl4pPr marL="16002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4pPr>
            <a:lvl5pPr marL="20574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5pPr>
            <a:lvl6pPr marL="25146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6pPr>
            <a:lvl7pPr marL="29718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7pPr>
            <a:lvl8pPr marL="34290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8pPr>
            <a:lvl9pPr marL="38862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9pPr>
          </a:lstStyle>
          <a:p>
            <a:pPr eaLnBrk="1" hangingPunct="1">
              <a:spcBef>
                <a:spcPct val="50000"/>
              </a:spcBef>
            </a:pPr>
            <a:r>
              <a:rPr lang="en-US" sz="2000" b="0">
                <a:solidFill>
                  <a:schemeClr val="tx1"/>
                </a:solidFill>
                <a:effectLst/>
              </a:rPr>
              <a:t>vi sinh vật, nấm, thực vật, động vật không xương sống, cá, lưỡng cư, bò sát.</a:t>
            </a:r>
          </a:p>
        </p:txBody>
      </p:sp>
      <p:sp>
        <p:nvSpPr>
          <p:cNvPr id="73760" name="Text Box 32"/>
          <p:cNvSpPr txBox="1">
            <a:spLocks noChangeArrowheads="1"/>
          </p:cNvSpPr>
          <p:nvPr/>
        </p:nvSpPr>
        <p:spPr bwMode="auto">
          <a:xfrm>
            <a:off x="152400" y="4648200"/>
            <a:ext cx="2286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1pPr>
            <a:lvl2pPr marL="742950" indent="-28575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2pPr>
            <a:lvl3pPr marL="11430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3pPr>
            <a:lvl4pPr marL="16002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4pPr>
            <a:lvl5pPr marL="20574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5pPr>
            <a:lvl6pPr marL="25146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6pPr>
            <a:lvl7pPr marL="29718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7pPr>
            <a:lvl8pPr marL="34290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8pPr>
            <a:lvl9pPr marL="38862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9pPr>
          </a:lstStyle>
          <a:p>
            <a:pPr eaLnBrk="1" hangingPunct="1">
              <a:spcBef>
                <a:spcPct val="50000"/>
              </a:spcBef>
            </a:pPr>
            <a:r>
              <a:rPr lang="en-US" sz="2000" b="0">
                <a:solidFill>
                  <a:schemeClr val="tx1"/>
                </a:solidFill>
                <a:effectLst/>
              </a:rPr>
              <a:t>chim, thú và con người</a:t>
            </a:r>
          </a:p>
        </p:txBody>
      </p:sp>
    </p:spTree>
    <p:extLst>
      <p:ext uri="{BB962C8B-B14F-4D97-AF65-F5344CB8AC3E}">
        <p14:creationId xmlns:p14="http://schemas.microsoft.com/office/powerpoint/2010/main" val="87139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3759"/>
                                        </p:tgtEl>
                                        <p:attrNameLst>
                                          <p:attrName>style.visibility</p:attrName>
                                        </p:attrNameLst>
                                      </p:cBhvr>
                                      <p:to>
                                        <p:strVal val="visible"/>
                                      </p:to>
                                    </p:set>
                                    <p:anim calcmode="lin" valueType="num">
                                      <p:cBhvr>
                                        <p:cTn id="7" dur="500" fill="hold"/>
                                        <p:tgtEl>
                                          <p:spTgt spid="73759"/>
                                        </p:tgtEl>
                                        <p:attrNameLst>
                                          <p:attrName>ppt_w</p:attrName>
                                        </p:attrNameLst>
                                      </p:cBhvr>
                                      <p:tavLst>
                                        <p:tav tm="0">
                                          <p:val>
                                            <p:fltVal val="0"/>
                                          </p:val>
                                        </p:tav>
                                        <p:tav tm="100000">
                                          <p:val>
                                            <p:strVal val="#ppt_w"/>
                                          </p:val>
                                        </p:tav>
                                      </p:tavLst>
                                    </p:anim>
                                    <p:anim calcmode="lin" valueType="num">
                                      <p:cBhvr>
                                        <p:cTn id="8" dur="500" fill="hold"/>
                                        <p:tgtEl>
                                          <p:spTgt spid="7375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3760"/>
                                        </p:tgtEl>
                                        <p:attrNameLst>
                                          <p:attrName>style.visibility</p:attrName>
                                        </p:attrNameLst>
                                      </p:cBhvr>
                                      <p:to>
                                        <p:strVal val="visible"/>
                                      </p:to>
                                    </p:set>
                                    <p:anim calcmode="lin" valueType="num">
                                      <p:cBhvr>
                                        <p:cTn id="13" dur="500" fill="hold"/>
                                        <p:tgtEl>
                                          <p:spTgt spid="73760"/>
                                        </p:tgtEl>
                                        <p:attrNameLst>
                                          <p:attrName>ppt_w</p:attrName>
                                        </p:attrNameLst>
                                      </p:cBhvr>
                                      <p:tavLst>
                                        <p:tav tm="0">
                                          <p:val>
                                            <p:fltVal val="0"/>
                                          </p:val>
                                        </p:tav>
                                        <p:tav tm="100000">
                                          <p:val>
                                            <p:strVal val="#ppt_w"/>
                                          </p:val>
                                        </p:tav>
                                      </p:tavLst>
                                    </p:anim>
                                    <p:anim calcmode="lin" valueType="num">
                                      <p:cBhvr>
                                        <p:cTn id="14" dur="500" fill="hold"/>
                                        <p:tgtEl>
                                          <p:spTgt spid="73760"/>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59" grpId="0"/>
      <p:bldP spid="7376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độ ẩ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
          <p:cNvSpPr>
            <a:spLocks noGrp="1" noChangeArrowheads="1"/>
          </p:cNvSpPr>
          <p:nvPr>
            <p:ph idx="4294967295"/>
          </p:nvPr>
        </p:nvSpPr>
        <p:spPr>
          <a:xfrm>
            <a:off x="685800" y="1066800"/>
            <a:ext cx="8229600" cy="4525963"/>
          </a:xfrm>
        </p:spPr>
        <p:txBody>
          <a:bodyPr/>
          <a:lstStyle/>
          <a:p>
            <a:pPr algn="ctr" eaLnBrk="1" hangingPunct="1">
              <a:buFont typeface="Wingdings" pitchFamily="2" charset="2"/>
              <a:buNone/>
            </a:pPr>
            <a:endParaRPr lang="en-US" sz="5400" b="1" dirty="0" smtClean="0">
              <a:solidFill>
                <a:srgbClr val="D60093"/>
              </a:solidFill>
            </a:endParaRPr>
          </a:p>
          <a:p>
            <a:pPr algn="ctr" eaLnBrk="1" hangingPunct="1">
              <a:buFont typeface="Wingdings" pitchFamily="2" charset="2"/>
              <a:buNone/>
            </a:pPr>
            <a:endParaRPr lang="en-US" sz="5400" b="1" dirty="0" smtClean="0">
              <a:solidFill>
                <a:srgbClr val="D60093"/>
              </a:solidFill>
            </a:endParaRPr>
          </a:p>
          <a:p>
            <a:pPr algn="ctr" eaLnBrk="1" hangingPunct="1">
              <a:buFont typeface="Wingdings" pitchFamily="2" charset="2"/>
              <a:buNone/>
            </a:pPr>
            <a:r>
              <a:rPr lang="en-US" sz="6600" b="1" dirty="0" smtClean="0">
                <a:solidFill>
                  <a:srgbClr val="FF0000"/>
                </a:solidFill>
              </a:rPr>
              <a:t>ĐỘ ẨM</a:t>
            </a:r>
          </a:p>
        </p:txBody>
      </p:sp>
    </p:spTree>
    <p:extLst>
      <p:ext uri="{BB962C8B-B14F-4D97-AF65-F5344CB8AC3E}">
        <p14:creationId xmlns:p14="http://schemas.microsoft.com/office/powerpoint/2010/main" val="327879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descr="Blue tissue paper"/>
          <p:cNvSpPr txBox="1">
            <a:spLocks noChangeArrowheads="1"/>
          </p:cNvSpPr>
          <p:nvPr/>
        </p:nvSpPr>
        <p:spPr bwMode="auto">
          <a:xfrm>
            <a:off x="228600" y="513546"/>
            <a:ext cx="8610600" cy="477054"/>
          </a:xfrm>
          <a:prstGeom prst="rect">
            <a:avLst/>
          </a:prstGeom>
          <a:blipFill dpi="0" rotWithShape="1">
            <a:blip r:embed="rId3"/>
            <a:srcRect/>
            <a:tile tx="0" ty="0" sx="100000" sy="100000" flip="none" algn="tl"/>
          </a:blipFill>
          <a:ln w="9525">
            <a:noFill/>
            <a:miter lim="800000"/>
            <a:headEnd/>
            <a:tailEnd/>
          </a:ln>
          <a:effectLst/>
        </p:spPr>
        <p:txBody>
          <a:bodyPr wrap="square">
            <a:spAutoFit/>
          </a:bodyPr>
          <a:lstStyle/>
          <a:p>
            <a:pPr>
              <a:spcBef>
                <a:spcPct val="50000"/>
              </a:spcBef>
            </a:pPr>
            <a:r>
              <a:rPr lang="en-US" sz="2500" b="1" dirty="0">
                <a:solidFill>
                  <a:srgbClr val="FF0000"/>
                </a:solidFill>
                <a:latin typeface="Times New Roman" pitchFamily="18" charset="0"/>
              </a:rPr>
              <a:t>II/ ẢNH HƯỞNG CỦA ĐỘ ẨM LÊN ĐỜI SỐNG SINH </a:t>
            </a:r>
            <a:r>
              <a:rPr lang="en-US" sz="2500" b="1" dirty="0" smtClean="0">
                <a:solidFill>
                  <a:srgbClr val="FF0000"/>
                </a:solidFill>
                <a:latin typeface="Times New Roman" pitchFamily="18" charset="0"/>
              </a:rPr>
              <a:t>VẬT</a:t>
            </a:r>
            <a:endParaRPr lang="en-US" sz="2500" b="1" dirty="0">
              <a:solidFill>
                <a:srgbClr val="FF0000"/>
              </a:solidFill>
              <a:latin typeface="Times New Roman" pitchFamily="18" charset="0"/>
            </a:endParaRPr>
          </a:p>
        </p:txBody>
      </p:sp>
      <p:sp>
        <p:nvSpPr>
          <p:cNvPr id="7" name="Content Placeholder 2"/>
          <p:cNvSpPr>
            <a:spLocks noGrp="1"/>
          </p:cNvSpPr>
          <p:nvPr>
            <p:ph idx="1"/>
          </p:nvPr>
        </p:nvSpPr>
        <p:spPr>
          <a:xfrm>
            <a:off x="457200" y="1219200"/>
            <a:ext cx="8229600" cy="3200400"/>
          </a:xfrm>
        </p:spPr>
        <p:txBody>
          <a:bodyPr>
            <a:normAutofit/>
          </a:bodyPr>
          <a:lstStyle/>
          <a:p>
            <a:pPr>
              <a:buFontTx/>
              <a:buChar char="-"/>
            </a:pPr>
            <a:r>
              <a:rPr lang="en-US" sz="2600" dirty="0" smtClean="0">
                <a:latin typeface="Times New Roman" pitchFamily="18" charset="0"/>
                <a:cs typeface="Times New Roman" pitchFamily="18" charset="0"/>
              </a:rPr>
              <a:t>Độ ẩm không khí và độ ẩm của đất ảnh hưởng nhiều đến sinh trưởng và phát triển của sinh vật</a:t>
            </a:r>
          </a:p>
          <a:p>
            <a:pPr>
              <a:buNone/>
            </a:pPr>
            <a:r>
              <a:rPr lang="en-US" sz="2600" dirty="0" smtClean="0">
                <a:latin typeface="Times New Roman" pitchFamily="18" charset="0"/>
                <a:cs typeface="Times New Roman" pitchFamily="18" charset="0"/>
              </a:rPr>
              <a:t>    + Có những sinh vật thường xuyên sống trong nước hoặc trong môi trường ẩm ướt ven các bờ suối, dưới tán cây rừng rậm</a:t>
            </a:r>
          </a:p>
          <a:p>
            <a:pPr>
              <a:buNone/>
            </a:pPr>
            <a:r>
              <a:rPr lang="en-US" sz="2600" dirty="0" smtClean="0">
                <a:latin typeface="Times New Roman" pitchFamily="18" charset="0"/>
                <a:cs typeface="Times New Roman" pitchFamily="18" charset="0"/>
              </a:rPr>
              <a:t>    + Có những sinh vật sống nơi có khí hậu khô như hoang mạc, vùng núi đá</a:t>
            </a:r>
          </a:p>
          <a:p>
            <a:pPr>
              <a:buNone/>
            </a:pPr>
            <a:endParaRPr 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p:cTn id="20"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p:cTn id="2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304800"/>
            <a:ext cx="8229600" cy="1143000"/>
          </a:xfrm>
        </p:spPr>
        <p:txBody>
          <a:bodyPr/>
          <a:lstStyle/>
          <a:p>
            <a:pPr eaLnBrk="1" hangingPunct="1">
              <a:defRPr/>
            </a:pPr>
            <a:r>
              <a:rPr lang="en-US" sz="2800" smtClean="0">
                <a:solidFill>
                  <a:schemeClr val="tx1"/>
                </a:solidFill>
                <a:latin typeface=".VnTimeH" pitchFamily="34" charset="0"/>
              </a:rPr>
              <a:t/>
            </a:r>
            <a:br>
              <a:rPr lang="en-US" sz="2800" smtClean="0">
                <a:solidFill>
                  <a:schemeClr val="tx1"/>
                </a:solidFill>
                <a:latin typeface=".VnTimeH" pitchFamily="34" charset="0"/>
              </a:rPr>
            </a:br>
            <a:endParaRPr lang="en-US" sz="2800" smtClean="0">
              <a:solidFill>
                <a:schemeClr val="tx1"/>
              </a:solidFill>
              <a:latin typeface=".VnTimeH" pitchFamily="34" charset="0"/>
            </a:endParaRPr>
          </a:p>
        </p:txBody>
      </p:sp>
      <p:pic>
        <p:nvPicPr>
          <p:cNvPr id="34819" name="Picture 3" descr="img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213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Line 4"/>
          <p:cNvSpPr>
            <a:spLocks noChangeShapeType="1"/>
          </p:cNvSpPr>
          <p:nvPr/>
        </p:nvSpPr>
        <p:spPr bwMode="auto">
          <a:xfrm>
            <a:off x="2209800" y="1066800"/>
            <a:ext cx="152400" cy="0"/>
          </a:xfrm>
          <a:prstGeom prst="line">
            <a:avLst/>
          </a:prstGeom>
          <a:noFill/>
          <a:ln w="57150">
            <a:solidFill>
              <a:schemeClr val="tx1"/>
            </a:solidFill>
            <a:round/>
            <a:headEnd/>
            <a:tailEnd type="triangle" w="med" len="med"/>
          </a:ln>
          <a:effectLst/>
        </p:spPr>
        <p:txBody>
          <a:bodyPr/>
          <a:lstStyle/>
          <a:p>
            <a:pPr>
              <a:defRPr/>
            </a:pPr>
            <a:endParaRPr lang="en-US"/>
          </a:p>
        </p:txBody>
      </p:sp>
      <p:sp>
        <p:nvSpPr>
          <p:cNvPr id="34821" name="Rectangle 5"/>
          <p:cNvSpPr>
            <a:spLocks noChangeArrowheads="1"/>
          </p:cNvSpPr>
          <p:nvPr/>
        </p:nvSpPr>
        <p:spPr bwMode="auto">
          <a:xfrm>
            <a:off x="2438400" y="152400"/>
            <a:ext cx="6324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400" b="0">
                <a:solidFill>
                  <a:schemeClr val="tx1"/>
                </a:solidFill>
                <a:effectLst/>
                <a:latin typeface="Arial" charset="0"/>
              </a:rPr>
              <a:t>Ếch, nhái là động vật sống</a:t>
            </a:r>
            <a:r>
              <a:rPr lang="en-US" sz="2400" b="0">
                <a:solidFill>
                  <a:srgbClr val="0000FF"/>
                </a:solidFill>
                <a:effectLst/>
                <a:latin typeface="Arial" charset="0"/>
              </a:rPr>
              <a:t> </a:t>
            </a:r>
            <a:r>
              <a:rPr lang="en-US" sz="2400" b="0">
                <a:solidFill>
                  <a:srgbClr val="FF0000"/>
                </a:solidFill>
                <a:effectLst/>
                <a:latin typeface="Arial" charset="0"/>
              </a:rPr>
              <a:t>nơi ẩm ướt</a:t>
            </a:r>
            <a:r>
              <a:rPr lang="en-US" sz="2400" b="0">
                <a:solidFill>
                  <a:srgbClr val="0000FF"/>
                </a:solidFill>
                <a:effectLst/>
                <a:latin typeface="Arial" charset="0"/>
              </a:rPr>
              <a:t>. </a:t>
            </a:r>
            <a:r>
              <a:rPr lang="en-US" sz="2400" b="0">
                <a:solidFill>
                  <a:schemeClr val="tx1"/>
                </a:solidFill>
                <a:effectLst/>
                <a:latin typeface="Arial" charset="0"/>
              </a:rPr>
              <a:t>Khi gặp điều kiện khô hạn,</a:t>
            </a:r>
            <a:r>
              <a:rPr lang="en-US" sz="2400" b="0">
                <a:solidFill>
                  <a:srgbClr val="0000FF"/>
                </a:solidFill>
                <a:effectLst/>
                <a:latin typeface="Arial" charset="0"/>
              </a:rPr>
              <a:t> </a:t>
            </a:r>
            <a:r>
              <a:rPr lang="en-US" sz="2400" b="0">
                <a:solidFill>
                  <a:srgbClr val="FF0000"/>
                </a:solidFill>
                <a:effectLst/>
                <a:latin typeface="Arial" charset="0"/>
              </a:rPr>
              <a:t>lớp da trần</a:t>
            </a:r>
            <a:r>
              <a:rPr lang="en-US" sz="2400" b="0">
                <a:solidFill>
                  <a:srgbClr val="0000FF"/>
                </a:solidFill>
                <a:effectLst/>
                <a:latin typeface="Arial" charset="0"/>
              </a:rPr>
              <a:t> </a:t>
            </a:r>
            <a:r>
              <a:rPr lang="en-US" sz="2400" b="0">
                <a:solidFill>
                  <a:schemeClr val="tx1"/>
                </a:solidFill>
                <a:effectLst/>
                <a:latin typeface="Arial" charset="0"/>
              </a:rPr>
              <a:t>của ếch nhái trưởng thành làm cơ thể chúng mất nước nhanh chóng.</a:t>
            </a:r>
          </a:p>
        </p:txBody>
      </p:sp>
      <p:pic>
        <p:nvPicPr>
          <p:cNvPr id="34822" name="Picture 6" descr="P10005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7600"/>
            <a:ext cx="2209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Line 7"/>
          <p:cNvSpPr>
            <a:spLocks noChangeShapeType="1"/>
          </p:cNvSpPr>
          <p:nvPr/>
        </p:nvSpPr>
        <p:spPr bwMode="auto">
          <a:xfrm>
            <a:off x="2286000" y="4495800"/>
            <a:ext cx="152400" cy="0"/>
          </a:xfrm>
          <a:prstGeom prst="line">
            <a:avLst/>
          </a:prstGeom>
          <a:noFill/>
          <a:ln w="57150">
            <a:solidFill>
              <a:schemeClr val="tx1"/>
            </a:solidFill>
            <a:round/>
            <a:headEnd/>
            <a:tailEnd type="triangle" w="med" len="med"/>
          </a:ln>
          <a:effectLst/>
        </p:spPr>
        <p:txBody>
          <a:bodyPr/>
          <a:lstStyle/>
          <a:p>
            <a:pPr>
              <a:defRPr/>
            </a:pPr>
            <a:endParaRPr lang="en-US"/>
          </a:p>
        </p:txBody>
      </p:sp>
      <p:sp>
        <p:nvSpPr>
          <p:cNvPr id="34824" name="Rectangle 8"/>
          <p:cNvSpPr>
            <a:spLocks noChangeArrowheads="1"/>
          </p:cNvSpPr>
          <p:nvPr/>
        </p:nvSpPr>
        <p:spPr bwMode="auto">
          <a:xfrm>
            <a:off x="2743200" y="3810000"/>
            <a:ext cx="6400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2200" b="0" dirty="0" err="1">
                <a:solidFill>
                  <a:schemeClr val="tx1"/>
                </a:solidFill>
                <a:effectLst/>
                <a:latin typeface="Tahoma" pitchFamily="34" charset="0"/>
                <a:ea typeface="Tahoma" pitchFamily="34" charset="0"/>
                <a:cs typeface="Tahoma" pitchFamily="34" charset="0"/>
              </a:rPr>
              <a:t>Bò</a:t>
            </a:r>
            <a:r>
              <a:rPr lang="en-US" sz="2200" b="0" dirty="0">
                <a:solidFill>
                  <a:schemeClr val="tx1"/>
                </a:solidFill>
                <a:effectLst/>
                <a:latin typeface="Tahoma" pitchFamily="34" charset="0"/>
                <a:ea typeface="Tahoma" pitchFamily="34" charset="0"/>
                <a:cs typeface="Tahoma" pitchFamily="34" charset="0"/>
              </a:rPr>
              <a:t> </a:t>
            </a:r>
            <a:r>
              <a:rPr lang="en-US" sz="2200" b="0" dirty="0" err="1">
                <a:solidFill>
                  <a:schemeClr val="tx1"/>
                </a:solidFill>
                <a:effectLst/>
                <a:latin typeface="Tahoma" pitchFamily="34" charset="0"/>
                <a:ea typeface="Tahoma" pitchFamily="34" charset="0"/>
                <a:cs typeface="Tahoma" pitchFamily="34" charset="0"/>
              </a:rPr>
              <a:t>sát</a:t>
            </a:r>
            <a:r>
              <a:rPr lang="en-US" sz="2200" b="0" dirty="0">
                <a:solidFill>
                  <a:schemeClr val="tx1"/>
                </a:solidFill>
                <a:effectLst/>
                <a:latin typeface="Tahoma" pitchFamily="34" charset="0"/>
                <a:ea typeface="Tahoma" pitchFamily="34" charset="0"/>
                <a:cs typeface="Tahoma" pitchFamily="34" charset="0"/>
              </a:rPr>
              <a:t> </a:t>
            </a:r>
            <a:r>
              <a:rPr lang="en-US" sz="2200" b="0" dirty="0" err="1">
                <a:solidFill>
                  <a:schemeClr val="tx1"/>
                </a:solidFill>
                <a:effectLst/>
                <a:latin typeface="Tahoma" pitchFamily="34" charset="0"/>
                <a:ea typeface="Tahoma" pitchFamily="34" charset="0"/>
                <a:cs typeface="Tahoma" pitchFamily="34" charset="0"/>
              </a:rPr>
              <a:t>có</a:t>
            </a:r>
            <a:r>
              <a:rPr lang="en-US" sz="2200" b="0" dirty="0">
                <a:solidFill>
                  <a:srgbClr val="0000FF"/>
                </a:solidFill>
                <a:effectLst/>
                <a:latin typeface="Tahoma" pitchFamily="34" charset="0"/>
                <a:ea typeface="Tahoma" pitchFamily="34" charset="0"/>
                <a:cs typeface="Tahoma" pitchFamily="34" charset="0"/>
              </a:rPr>
              <a:t> </a:t>
            </a:r>
            <a:r>
              <a:rPr lang="en-US" sz="2200" b="0" dirty="0">
                <a:solidFill>
                  <a:srgbClr val="FF0000"/>
                </a:solidFill>
                <a:effectLst/>
                <a:latin typeface="Tahoma" pitchFamily="34" charset="0"/>
                <a:ea typeface="Tahoma" pitchFamily="34" charset="0"/>
                <a:cs typeface="Tahoma" pitchFamily="34" charset="0"/>
              </a:rPr>
              <a:t>da </a:t>
            </a:r>
            <a:r>
              <a:rPr lang="en-US" sz="2200" b="0" dirty="0" err="1">
                <a:solidFill>
                  <a:srgbClr val="FF0000"/>
                </a:solidFill>
                <a:effectLst/>
                <a:latin typeface="Tahoma" pitchFamily="34" charset="0"/>
                <a:ea typeface="Tahoma" pitchFamily="34" charset="0"/>
                <a:cs typeface="Tahoma" pitchFamily="34" charset="0"/>
              </a:rPr>
              <a:t>phủ</a:t>
            </a:r>
            <a:r>
              <a:rPr lang="en-US" sz="2200" b="0" dirty="0">
                <a:solidFill>
                  <a:srgbClr val="FF0000"/>
                </a:solidFill>
                <a:effectLst/>
                <a:latin typeface="Tahoma" pitchFamily="34" charset="0"/>
                <a:ea typeface="Tahoma" pitchFamily="34" charset="0"/>
                <a:cs typeface="Tahoma" pitchFamily="34" charset="0"/>
              </a:rPr>
              <a:t> </a:t>
            </a:r>
            <a:r>
              <a:rPr lang="en-US" sz="2200" b="0" dirty="0" err="1">
                <a:solidFill>
                  <a:srgbClr val="FF0000"/>
                </a:solidFill>
                <a:effectLst/>
                <a:latin typeface="Tahoma" pitchFamily="34" charset="0"/>
                <a:ea typeface="Tahoma" pitchFamily="34" charset="0"/>
                <a:cs typeface="Tahoma" pitchFamily="34" charset="0"/>
              </a:rPr>
              <a:t>vẩy</a:t>
            </a:r>
            <a:r>
              <a:rPr lang="en-US" sz="2200" b="0" dirty="0">
                <a:solidFill>
                  <a:srgbClr val="FF0000"/>
                </a:solidFill>
                <a:effectLst/>
                <a:latin typeface="Tahoma" pitchFamily="34" charset="0"/>
                <a:ea typeface="Tahoma" pitchFamily="34" charset="0"/>
                <a:cs typeface="Tahoma" pitchFamily="34" charset="0"/>
              </a:rPr>
              <a:t> </a:t>
            </a:r>
            <a:r>
              <a:rPr lang="en-US" sz="2200" b="0" dirty="0" err="1">
                <a:solidFill>
                  <a:srgbClr val="FF0000"/>
                </a:solidFill>
                <a:effectLst/>
                <a:latin typeface="Tahoma" pitchFamily="34" charset="0"/>
                <a:ea typeface="Tahoma" pitchFamily="34" charset="0"/>
                <a:cs typeface="Tahoma" pitchFamily="34" charset="0"/>
              </a:rPr>
              <a:t>sừng</a:t>
            </a:r>
            <a:r>
              <a:rPr lang="en-US" sz="2200" b="0" dirty="0">
                <a:solidFill>
                  <a:srgbClr val="0000FF"/>
                </a:solidFill>
                <a:effectLst/>
                <a:latin typeface="Tahoma" pitchFamily="34" charset="0"/>
                <a:ea typeface="Tahoma" pitchFamily="34" charset="0"/>
                <a:cs typeface="Tahoma" pitchFamily="34" charset="0"/>
              </a:rPr>
              <a:t>  </a:t>
            </a:r>
            <a:r>
              <a:rPr lang="en-US" sz="2200" b="0" dirty="0" err="1">
                <a:solidFill>
                  <a:srgbClr val="FF0000"/>
                </a:solidFill>
                <a:effectLst/>
                <a:latin typeface="Tahoma" pitchFamily="34" charset="0"/>
                <a:ea typeface="Tahoma" pitchFamily="34" charset="0"/>
                <a:cs typeface="Tahoma" pitchFamily="34" charset="0"/>
              </a:rPr>
              <a:t>chống</a:t>
            </a:r>
            <a:r>
              <a:rPr lang="en-US" sz="2200" b="0" dirty="0">
                <a:solidFill>
                  <a:srgbClr val="FF0000"/>
                </a:solidFill>
                <a:effectLst/>
                <a:latin typeface="Tahoma" pitchFamily="34" charset="0"/>
                <a:ea typeface="Tahoma" pitchFamily="34" charset="0"/>
                <a:cs typeface="Tahoma" pitchFamily="34" charset="0"/>
              </a:rPr>
              <a:t> </a:t>
            </a:r>
            <a:r>
              <a:rPr lang="en-US" sz="2200" b="0" dirty="0" err="1">
                <a:solidFill>
                  <a:srgbClr val="FF0000"/>
                </a:solidFill>
                <a:effectLst/>
                <a:latin typeface="Tahoma" pitchFamily="34" charset="0"/>
                <a:ea typeface="Tahoma" pitchFamily="34" charset="0"/>
                <a:cs typeface="Tahoma" pitchFamily="34" charset="0"/>
              </a:rPr>
              <a:t>mất</a:t>
            </a:r>
            <a:r>
              <a:rPr lang="en-US" sz="2200" b="0" dirty="0">
                <a:solidFill>
                  <a:srgbClr val="0000FF"/>
                </a:solidFill>
                <a:effectLst/>
                <a:latin typeface="Tahoma" pitchFamily="34" charset="0"/>
                <a:ea typeface="Tahoma" pitchFamily="34" charset="0"/>
                <a:cs typeface="Tahoma" pitchFamily="34" charset="0"/>
              </a:rPr>
              <a:t> </a:t>
            </a:r>
            <a:r>
              <a:rPr lang="en-US" sz="2200" b="0" dirty="0" err="1">
                <a:solidFill>
                  <a:srgbClr val="FF0000"/>
                </a:solidFill>
                <a:effectLst/>
                <a:latin typeface="Tahoma" pitchFamily="34" charset="0"/>
                <a:ea typeface="Tahoma" pitchFamily="34" charset="0"/>
                <a:cs typeface="Tahoma" pitchFamily="34" charset="0"/>
              </a:rPr>
              <a:t>nước</a:t>
            </a:r>
            <a:r>
              <a:rPr lang="en-US" sz="2200" b="0" dirty="0">
                <a:solidFill>
                  <a:srgbClr val="0000FF"/>
                </a:solidFill>
                <a:effectLst/>
                <a:latin typeface="Tahoma" pitchFamily="34" charset="0"/>
                <a:ea typeface="Tahoma" pitchFamily="34" charset="0"/>
                <a:cs typeface="Tahoma" pitchFamily="34" charset="0"/>
              </a:rPr>
              <a:t> </a:t>
            </a:r>
            <a:r>
              <a:rPr lang="en-US" sz="2200" b="0" dirty="0" err="1">
                <a:solidFill>
                  <a:schemeClr val="tx1"/>
                </a:solidFill>
                <a:effectLst/>
                <a:latin typeface="Tahoma" pitchFamily="34" charset="0"/>
                <a:ea typeface="Tahoma" pitchFamily="34" charset="0"/>
                <a:cs typeface="Tahoma" pitchFamily="34" charset="0"/>
              </a:rPr>
              <a:t>có</a:t>
            </a:r>
            <a:r>
              <a:rPr lang="en-US" sz="2200" b="0" dirty="0">
                <a:solidFill>
                  <a:schemeClr val="tx1"/>
                </a:solidFill>
                <a:effectLst/>
                <a:latin typeface="Tahoma" pitchFamily="34" charset="0"/>
                <a:ea typeface="Tahoma" pitchFamily="34" charset="0"/>
                <a:cs typeface="Tahoma" pitchFamily="34" charset="0"/>
              </a:rPr>
              <a:t> </a:t>
            </a:r>
            <a:r>
              <a:rPr lang="en-US" sz="2200" b="0" dirty="0" err="1">
                <a:solidFill>
                  <a:schemeClr val="tx1"/>
                </a:solidFill>
                <a:effectLst/>
                <a:latin typeface="Tahoma" pitchFamily="34" charset="0"/>
                <a:ea typeface="Tahoma" pitchFamily="34" charset="0"/>
                <a:cs typeface="Tahoma" pitchFamily="34" charset="0"/>
              </a:rPr>
              <a:t>hiệu</a:t>
            </a:r>
            <a:r>
              <a:rPr lang="en-US" sz="2200" b="0" dirty="0">
                <a:solidFill>
                  <a:schemeClr val="tx1"/>
                </a:solidFill>
                <a:effectLst/>
                <a:latin typeface="Tahoma" pitchFamily="34" charset="0"/>
                <a:ea typeface="Tahoma" pitchFamily="34" charset="0"/>
                <a:cs typeface="Tahoma" pitchFamily="34" charset="0"/>
              </a:rPr>
              <a:t> </a:t>
            </a:r>
            <a:r>
              <a:rPr lang="en-US" sz="2200" b="0" dirty="0" err="1">
                <a:solidFill>
                  <a:schemeClr val="tx1"/>
                </a:solidFill>
                <a:effectLst/>
                <a:latin typeface="Tahoma" pitchFamily="34" charset="0"/>
                <a:ea typeface="Tahoma" pitchFamily="34" charset="0"/>
                <a:cs typeface="Tahoma" pitchFamily="34" charset="0"/>
              </a:rPr>
              <a:t>quả</a:t>
            </a:r>
            <a:r>
              <a:rPr lang="en-US" sz="2200" b="0" dirty="0">
                <a:solidFill>
                  <a:schemeClr val="tx1"/>
                </a:solidFill>
                <a:effectLst/>
                <a:latin typeface="Tahoma" pitchFamily="34" charset="0"/>
                <a:ea typeface="Tahoma" pitchFamily="34" charset="0"/>
                <a:cs typeface="Tahoma" pitchFamily="34" charset="0"/>
              </a:rPr>
              <a:t> </a:t>
            </a:r>
            <a:r>
              <a:rPr lang="en-US" sz="2200" b="0" dirty="0" err="1">
                <a:solidFill>
                  <a:schemeClr val="tx1"/>
                </a:solidFill>
                <a:effectLst/>
                <a:latin typeface="Tahoma" pitchFamily="34" charset="0"/>
                <a:ea typeface="Tahoma" pitchFamily="34" charset="0"/>
                <a:cs typeface="Tahoma" pitchFamily="34" charset="0"/>
              </a:rPr>
              <a:t>cao</a:t>
            </a:r>
            <a:r>
              <a:rPr lang="en-US" sz="2200" b="0" dirty="0">
                <a:solidFill>
                  <a:schemeClr val="tx1"/>
                </a:solidFill>
                <a:effectLst/>
                <a:latin typeface="Tahoma" pitchFamily="34" charset="0"/>
                <a:ea typeface="Tahoma" pitchFamily="34" charset="0"/>
                <a:cs typeface="Tahoma" pitchFamily="34" charset="0"/>
              </a:rPr>
              <a:t> </a:t>
            </a:r>
            <a:r>
              <a:rPr lang="en-US" sz="2200" b="0" dirty="0" err="1">
                <a:solidFill>
                  <a:schemeClr val="tx1"/>
                </a:solidFill>
                <a:effectLst/>
                <a:latin typeface="Tahoma" pitchFamily="34" charset="0"/>
                <a:ea typeface="Tahoma" pitchFamily="34" charset="0"/>
                <a:cs typeface="Tahoma" pitchFamily="34" charset="0"/>
              </a:rPr>
              <a:t>hơn</a:t>
            </a:r>
            <a:r>
              <a:rPr lang="en-US" sz="2200" b="0" dirty="0">
                <a:solidFill>
                  <a:srgbClr val="0000FF"/>
                </a:solidFill>
                <a:effectLst/>
                <a:latin typeface="Tahoma" pitchFamily="34" charset="0"/>
                <a:ea typeface="Tahoma" pitchFamily="34" charset="0"/>
                <a:cs typeface="Tahoma" pitchFamily="34" charset="0"/>
              </a:rPr>
              <a:t>.</a:t>
            </a:r>
          </a:p>
        </p:txBody>
      </p:sp>
    </p:spTree>
    <p:extLst>
      <p:ext uri="{BB962C8B-B14F-4D97-AF65-F5344CB8AC3E}">
        <p14:creationId xmlns:p14="http://schemas.microsoft.com/office/powerpoint/2010/main" val="2970667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box(in)">
                                      <p:cBhvr>
                                        <p:cTn id="7" dur="500"/>
                                        <p:tgtEl>
                                          <p:spTgt spid="34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4820"/>
                                        </p:tgtEl>
                                        <p:attrNameLst>
                                          <p:attrName>style.visibility</p:attrName>
                                        </p:attrNameLst>
                                      </p:cBhvr>
                                      <p:to>
                                        <p:strVal val="visible"/>
                                      </p:to>
                                    </p:set>
                                    <p:anim calcmode="lin" valueType="num">
                                      <p:cBhvr additive="base">
                                        <p:cTn id="12" dur="500" fill="hold"/>
                                        <p:tgtEl>
                                          <p:spTgt spid="34820"/>
                                        </p:tgtEl>
                                        <p:attrNameLst>
                                          <p:attrName>ppt_x</p:attrName>
                                        </p:attrNameLst>
                                      </p:cBhvr>
                                      <p:tavLst>
                                        <p:tav tm="0">
                                          <p:val>
                                            <p:strVal val="#ppt_x"/>
                                          </p:val>
                                        </p:tav>
                                        <p:tav tm="100000">
                                          <p:val>
                                            <p:strVal val="#ppt_x"/>
                                          </p:val>
                                        </p:tav>
                                      </p:tavLst>
                                    </p:anim>
                                    <p:anim calcmode="lin" valueType="num">
                                      <p:cBhvr additive="base">
                                        <p:cTn id="13" dur="500" fill="hold"/>
                                        <p:tgtEl>
                                          <p:spTgt spid="3482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4821"/>
                                        </p:tgtEl>
                                        <p:attrNameLst>
                                          <p:attrName>style.visibility</p:attrName>
                                        </p:attrNameLst>
                                      </p:cBhvr>
                                      <p:to>
                                        <p:strVal val="visible"/>
                                      </p:to>
                                    </p:set>
                                    <p:animEffect transition="in" filter="checkerboard(across)">
                                      <p:cBhvr>
                                        <p:cTn id="18" dur="500"/>
                                        <p:tgtEl>
                                          <p:spTgt spid="3482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34822"/>
                                        </p:tgtEl>
                                        <p:attrNameLst>
                                          <p:attrName>style.visibility</p:attrName>
                                        </p:attrNameLst>
                                      </p:cBhvr>
                                      <p:to>
                                        <p:strVal val="visible"/>
                                      </p:to>
                                    </p:set>
                                    <p:animEffect transition="in" filter="box(in)">
                                      <p:cBhvr>
                                        <p:cTn id="23" dur="500"/>
                                        <p:tgtEl>
                                          <p:spTgt spid="3482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34823"/>
                                        </p:tgtEl>
                                        <p:attrNameLst>
                                          <p:attrName>style.visibility</p:attrName>
                                        </p:attrNameLst>
                                      </p:cBhvr>
                                      <p:to>
                                        <p:strVal val="visible"/>
                                      </p:to>
                                    </p:set>
                                    <p:anim calcmode="lin" valueType="num">
                                      <p:cBhvr additive="base">
                                        <p:cTn id="28" dur="500" fill="hold"/>
                                        <p:tgtEl>
                                          <p:spTgt spid="34823"/>
                                        </p:tgtEl>
                                        <p:attrNameLst>
                                          <p:attrName>ppt_x</p:attrName>
                                        </p:attrNameLst>
                                      </p:cBhvr>
                                      <p:tavLst>
                                        <p:tav tm="0">
                                          <p:val>
                                            <p:strVal val="#ppt_x"/>
                                          </p:val>
                                        </p:tav>
                                        <p:tav tm="100000">
                                          <p:val>
                                            <p:strVal val="#ppt_x"/>
                                          </p:val>
                                        </p:tav>
                                      </p:tavLst>
                                    </p:anim>
                                    <p:anim calcmode="lin" valueType="num">
                                      <p:cBhvr additive="base">
                                        <p:cTn id="29" dur="500" fill="hold"/>
                                        <p:tgtEl>
                                          <p:spTgt spid="34823"/>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34824"/>
                                        </p:tgtEl>
                                        <p:attrNameLst>
                                          <p:attrName>style.visibility</p:attrName>
                                        </p:attrNameLst>
                                      </p:cBhvr>
                                      <p:to>
                                        <p:strVal val="visible"/>
                                      </p:to>
                                    </p:set>
                                    <p:animEffect transition="in" filter="wheel(4)">
                                      <p:cBhvr>
                                        <p:cTn id="34" dur="20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P spid="348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304800" y="152400"/>
            <a:ext cx="8382000" cy="609600"/>
          </a:xfrm>
        </p:spPr>
        <p:txBody>
          <a:bodyPr/>
          <a:lstStyle/>
          <a:p>
            <a:pPr eaLnBrk="1" hangingPunct="1">
              <a:defRPr/>
            </a:pPr>
            <a:r>
              <a:rPr lang="en-US" sz="2800" b="1" smtClean="0">
                <a:solidFill>
                  <a:srgbClr val="FF3300"/>
                </a:solidFill>
                <a:latin typeface="Times New Roman" pitchFamily="18" charset="0"/>
              </a:rPr>
              <a:t>Sinh sống trên sa mạc động vật có đặc điểm gì?</a:t>
            </a:r>
          </a:p>
        </p:txBody>
      </p:sp>
      <p:sp>
        <p:nvSpPr>
          <p:cNvPr id="35846" name="Text Box 6"/>
          <p:cNvSpPr txBox="1">
            <a:spLocks noChangeArrowheads="1"/>
          </p:cNvSpPr>
          <p:nvPr/>
        </p:nvSpPr>
        <p:spPr bwMode="auto">
          <a:xfrm>
            <a:off x="7239000" y="914400"/>
            <a:ext cx="1295400" cy="4478338"/>
          </a:xfrm>
          <a:prstGeom prst="rect">
            <a:avLst/>
          </a:prstGeom>
          <a:solidFill>
            <a:srgbClr val="E0BE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E0BED7"/>
                </a:solidFill>
                <a:effectDag name="">
                  <a:cont type="tree" name="">
                    <a:effect ref="fillLine"/>
                    <a:outerShdw dist="38100" dir="13500000" algn="br">
                      <a:srgbClr val="FFE6F9"/>
                    </a:outerShdw>
                  </a:cont>
                  <a:cont type="tree" name="">
                    <a:effect ref="fillLine"/>
                    <a:outerShdw dist="38100" dir="2700000" algn="tl">
                      <a:srgbClr val="867181"/>
                    </a:outerShdw>
                  </a:cont>
                  <a:effect ref="fillLine"/>
                </a:effectDag>
                <a:latin typeface="Times New Roman" pitchFamily="18" charset="0"/>
              </a:defRPr>
            </a:lvl1pPr>
            <a:lvl2pPr marL="742950" indent="-285750">
              <a:defRPr sz="3200" b="1">
                <a:solidFill>
                  <a:srgbClr val="E0BED7"/>
                </a:solidFill>
                <a:effectDag name="">
                  <a:cont type="tree" name="">
                    <a:effect ref="fillLine"/>
                    <a:outerShdw dist="38100" dir="13500000" algn="br">
                      <a:srgbClr val="FFE6F9"/>
                    </a:outerShdw>
                  </a:cont>
                  <a:cont type="tree" name="">
                    <a:effect ref="fillLine"/>
                    <a:outerShdw dist="38100" dir="2700000" algn="tl">
                      <a:srgbClr val="867181"/>
                    </a:outerShdw>
                  </a:cont>
                  <a:effect ref="fillLine"/>
                </a:effectDag>
                <a:latin typeface="Times New Roman" pitchFamily="18" charset="0"/>
              </a:defRPr>
            </a:lvl2pPr>
            <a:lvl3pPr marL="1143000" indent="-228600">
              <a:defRPr sz="3200" b="1">
                <a:solidFill>
                  <a:srgbClr val="E0BED7"/>
                </a:solidFill>
                <a:effectDag name="">
                  <a:cont type="tree" name="">
                    <a:effect ref="fillLine"/>
                    <a:outerShdw dist="38100" dir="13500000" algn="br">
                      <a:srgbClr val="FFE6F9"/>
                    </a:outerShdw>
                  </a:cont>
                  <a:cont type="tree" name="">
                    <a:effect ref="fillLine"/>
                    <a:outerShdw dist="38100" dir="2700000" algn="tl">
                      <a:srgbClr val="867181"/>
                    </a:outerShdw>
                  </a:cont>
                  <a:effect ref="fillLine"/>
                </a:effectDag>
                <a:latin typeface="Times New Roman" pitchFamily="18" charset="0"/>
              </a:defRPr>
            </a:lvl3pPr>
            <a:lvl4pPr marL="1600200" indent="-228600">
              <a:defRPr sz="3200" b="1">
                <a:solidFill>
                  <a:srgbClr val="E0BED7"/>
                </a:solidFill>
                <a:effectDag name="">
                  <a:cont type="tree" name="">
                    <a:effect ref="fillLine"/>
                    <a:outerShdw dist="38100" dir="13500000" algn="br">
                      <a:srgbClr val="FFE6F9"/>
                    </a:outerShdw>
                  </a:cont>
                  <a:cont type="tree" name="">
                    <a:effect ref="fillLine"/>
                    <a:outerShdw dist="38100" dir="2700000" algn="tl">
                      <a:srgbClr val="867181"/>
                    </a:outerShdw>
                  </a:cont>
                  <a:effect ref="fillLine"/>
                </a:effectDag>
                <a:latin typeface="Times New Roman" pitchFamily="18" charset="0"/>
              </a:defRPr>
            </a:lvl4pPr>
            <a:lvl5pPr marL="2057400" indent="-228600">
              <a:defRPr sz="3200" b="1">
                <a:solidFill>
                  <a:srgbClr val="E0BED7"/>
                </a:solidFill>
                <a:effectDag name="">
                  <a:cont type="tree" name="">
                    <a:effect ref="fillLine"/>
                    <a:outerShdw dist="38100" dir="13500000" algn="br">
                      <a:srgbClr val="FFE6F9"/>
                    </a:outerShdw>
                  </a:cont>
                  <a:cont type="tree" name="">
                    <a:effect ref="fillLine"/>
                    <a:outerShdw dist="38100" dir="2700000" algn="tl">
                      <a:srgbClr val="867181"/>
                    </a:outerShdw>
                  </a:cont>
                  <a:effect ref="fillLine"/>
                </a:effectDag>
                <a:latin typeface="Times New Roman" pitchFamily="18" charset="0"/>
              </a:defRPr>
            </a:lvl5pPr>
            <a:lvl6pPr marL="2514600" indent="-228600" eaLnBrk="0" fontAlgn="base" hangingPunct="0">
              <a:spcBef>
                <a:spcPct val="0"/>
              </a:spcBef>
              <a:spcAft>
                <a:spcPct val="0"/>
              </a:spcAft>
              <a:defRPr sz="3200" b="1">
                <a:solidFill>
                  <a:srgbClr val="E0BED7"/>
                </a:solidFill>
                <a:effectDag name="">
                  <a:cont type="tree" name="">
                    <a:effect ref="fillLine"/>
                    <a:outerShdw dist="38100" dir="13500000" algn="br">
                      <a:srgbClr val="FFE6F9"/>
                    </a:outerShdw>
                  </a:cont>
                  <a:cont type="tree" name="">
                    <a:effect ref="fillLine"/>
                    <a:outerShdw dist="38100" dir="2700000" algn="tl">
                      <a:srgbClr val="867181"/>
                    </a:outerShdw>
                  </a:cont>
                  <a:effect ref="fillLine"/>
                </a:effectDag>
                <a:latin typeface="Times New Roman" pitchFamily="18" charset="0"/>
              </a:defRPr>
            </a:lvl6pPr>
            <a:lvl7pPr marL="2971800" indent="-228600" eaLnBrk="0" fontAlgn="base" hangingPunct="0">
              <a:spcBef>
                <a:spcPct val="0"/>
              </a:spcBef>
              <a:spcAft>
                <a:spcPct val="0"/>
              </a:spcAft>
              <a:defRPr sz="3200" b="1">
                <a:solidFill>
                  <a:srgbClr val="E0BED7"/>
                </a:solidFill>
                <a:effectDag name="">
                  <a:cont type="tree" name="">
                    <a:effect ref="fillLine"/>
                    <a:outerShdw dist="38100" dir="13500000" algn="br">
                      <a:srgbClr val="FFE6F9"/>
                    </a:outerShdw>
                  </a:cont>
                  <a:cont type="tree" name="">
                    <a:effect ref="fillLine"/>
                    <a:outerShdw dist="38100" dir="2700000" algn="tl">
                      <a:srgbClr val="867181"/>
                    </a:outerShdw>
                  </a:cont>
                  <a:effect ref="fillLine"/>
                </a:effectDag>
                <a:latin typeface="Times New Roman" pitchFamily="18" charset="0"/>
              </a:defRPr>
            </a:lvl7pPr>
            <a:lvl8pPr marL="3429000" indent="-228600" eaLnBrk="0" fontAlgn="base" hangingPunct="0">
              <a:spcBef>
                <a:spcPct val="0"/>
              </a:spcBef>
              <a:spcAft>
                <a:spcPct val="0"/>
              </a:spcAft>
              <a:defRPr sz="3200" b="1">
                <a:solidFill>
                  <a:srgbClr val="E0BED7"/>
                </a:solidFill>
                <a:effectDag name="">
                  <a:cont type="tree" name="">
                    <a:effect ref="fillLine"/>
                    <a:outerShdw dist="38100" dir="13500000" algn="br">
                      <a:srgbClr val="FFE6F9"/>
                    </a:outerShdw>
                  </a:cont>
                  <a:cont type="tree" name="">
                    <a:effect ref="fillLine"/>
                    <a:outerShdw dist="38100" dir="2700000" algn="tl">
                      <a:srgbClr val="867181"/>
                    </a:outerShdw>
                  </a:cont>
                  <a:effect ref="fillLine"/>
                </a:effectDag>
                <a:latin typeface="Times New Roman" pitchFamily="18" charset="0"/>
              </a:defRPr>
            </a:lvl8pPr>
            <a:lvl9pPr marL="3886200" indent="-228600" eaLnBrk="0" fontAlgn="base" hangingPunct="0">
              <a:spcBef>
                <a:spcPct val="0"/>
              </a:spcBef>
              <a:spcAft>
                <a:spcPct val="0"/>
              </a:spcAft>
              <a:defRPr sz="3200" b="1">
                <a:solidFill>
                  <a:srgbClr val="E0BED7"/>
                </a:solidFill>
                <a:effectDag name="">
                  <a:cont type="tree" name="">
                    <a:effect ref="fillLine"/>
                    <a:outerShdw dist="38100" dir="13500000" algn="br">
                      <a:srgbClr val="FFE6F9"/>
                    </a:outerShdw>
                  </a:cont>
                  <a:cont type="tree" name="">
                    <a:effect ref="fillLine"/>
                    <a:outerShdw dist="38100" dir="2700000" algn="tl">
                      <a:srgbClr val="867181"/>
                    </a:outerShdw>
                  </a:cont>
                  <a:effect ref="fillLine"/>
                </a:effectDag>
                <a:latin typeface="Times New Roman" pitchFamily="18" charset="0"/>
              </a:defRPr>
            </a:lvl9pPr>
          </a:lstStyle>
          <a:p>
            <a:pPr eaLnBrk="1" hangingPunct="1">
              <a:spcBef>
                <a:spcPct val="50000"/>
              </a:spcBef>
            </a:pPr>
            <a:r>
              <a:rPr lang="en-US">
                <a:solidFill>
                  <a:schemeClr val="tx1"/>
                </a:solidFill>
                <a:effectLst/>
              </a:rPr>
              <a:t>Da có vảy sừng làm giảm khả năng mất nước . </a:t>
            </a:r>
          </a:p>
        </p:txBody>
      </p:sp>
      <p:pic>
        <p:nvPicPr>
          <p:cNvPr id="51204" name="Picture 10" descr="Phiêu lưu trong sắc màu Karijini, Du lịch, thien nhien, nui da, Tay nuoc Uc, du lich, du lich viet nam, du lich the gioi, du lich 2013, kinh nghiem du lich, du lich chau au, du lich chau a, kham pha the gioi, dia diem du li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39624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12" descr="090507091054-884-597%5B1%5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762000"/>
            <a:ext cx="24685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 Box 13"/>
          <p:cNvSpPr txBox="1">
            <a:spLocks noChangeArrowheads="1"/>
          </p:cNvSpPr>
          <p:nvPr/>
        </p:nvSpPr>
        <p:spPr bwMode="auto">
          <a:xfrm>
            <a:off x="1066800" y="3429000"/>
            <a:ext cx="1447800" cy="457200"/>
          </a:xfrm>
          <a:prstGeom prst="rect">
            <a:avLst/>
          </a:prstGeom>
          <a:solidFill>
            <a:srgbClr val="F3FD9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F3FD91"/>
                </a:solidFill>
                <a:effectDag name="">
                  <a:cont type="tree" name="">
                    <a:effect ref="fillLine"/>
                    <a:outerShdw dist="38100" dir="13500000" algn="br">
                      <a:srgbClr val="F9FFB7"/>
                    </a:outerShdw>
                  </a:cont>
                  <a:cont type="tree" name="">
                    <a:effect ref="fillLine"/>
                    <a:outerShdw dist="38100" dir="2700000" algn="tl">
                      <a:srgbClr val="919757"/>
                    </a:outerShdw>
                  </a:cont>
                  <a:effect ref="fillLine"/>
                </a:effectDag>
                <a:latin typeface="Times New Roman" pitchFamily="18" charset="0"/>
              </a:defRPr>
            </a:lvl1pPr>
            <a:lvl2pPr marL="742950" indent="-285750">
              <a:defRPr sz="3200" b="1">
                <a:solidFill>
                  <a:srgbClr val="F3FD91"/>
                </a:solidFill>
                <a:effectDag name="">
                  <a:cont type="tree" name="">
                    <a:effect ref="fillLine"/>
                    <a:outerShdw dist="38100" dir="13500000" algn="br">
                      <a:srgbClr val="F9FFB7"/>
                    </a:outerShdw>
                  </a:cont>
                  <a:cont type="tree" name="">
                    <a:effect ref="fillLine"/>
                    <a:outerShdw dist="38100" dir="2700000" algn="tl">
                      <a:srgbClr val="919757"/>
                    </a:outerShdw>
                  </a:cont>
                  <a:effect ref="fillLine"/>
                </a:effectDag>
                <a:latin typeface="Times New Roman" pitchFamily="18" charset="0"/>
              </a:defRPr>
            </a:lvl2pPr>
            <a:lvl3pPr marL="1143000" indent="-228600">
              <a:defRPr sz="3200" b="1">
                <a:solidFill>
                  <a:srgbClr val="F3FD91"/>
                </a:solidFill>
                <a:effectDag name="">
                  <a:cont type="tree" name="">
                    <a:effect ref="fillLine"/>
                    <a:outerShdw dist="38100" dir="13500000" algn="br">
                      <a:srgbClr val="F9FFB7"/>
                    </a:outerShdw>
                  </a:cont>
                  <a:cont type="tree" name="">
                    <a:effect ref="fillLine"/>
                    <a:outerShdw dist="38100" dir="2700000" algn="tl">
                      <a:srgbClr val="919757"/>
                    </a:outerShdw>
                  </a:cont>
                  <a:effect ref="fillLine"/>
                </a:effectDag>
                <a:latin typeface="Times New Roman" pitchFamily="18" charset="0"/>
              </a:defRPr>
            </a:lvl3pPr>
            <a:lvl4pPr marL="1600200" indent="-228600">
              <a:defRPr sz="3200" b="1">
                <a:solidFill>
                  <a:srgbClr val="F3FD91"/>
                </a:solidFill>
                <a:effectDag name="">
                  <a:cont type="tree" name="">
                    <a:effect ref="fillLine"/>
                    <a:outerShdw dist="38100" dir="13500000" algn="br">
                      <a:srgbClr val="F9FFB7"/>
                    </a:outerShdw>
                  </a:cont>
                  <a:cont type="tree" name="">
                    <a:effect ref="fillLine"/>
                    <a:outerShdw dist="38100" dir="2700000" algn="tl">
                      <a:srgbClr val="919757"/>
                    </a:outerShdw>
                  </a:cont>
                  <a:effect ref="fillLine"/>
                </a:effectDag>
                <a:latin typeface="Times New Roman" pitchFamily="18" charset="0"/>
              </a:defRPr>
            </a:lvl4pPr>
            <a:lvl5pPr marL="2057400" indent="-228600">
              <a:defRPr sz="3200" b="1">
                <a:solidFill>
                  <a:srgbClr val="F3FD91"/>
                </a:solidFill>
                <a:effectDag name="">
                  <a:cont type="tree" name="">
                    <a:effect ref="fillLine"/>
                    <a:outerShdw dist="38100" dir="13500000" algn="br">
                      <a:srgbClr val="F9FFB7"/>
                    </a:outerShdw>
                  </a:cont>
                  <a:cont type="tree" name="">
                    <a:effect ref="fillLine"/>
                    <a:outerShdw dist="38100" dir="2700000" algn="tl">
                      <a:srgbClr val="919757"/>
                    </a:outerShdw>
                  </a:cont>
                  <a:effect ref="fillLine"/>
                </a:effectDag>
                <a:latin typeface="Times New Roman" pitchFamily="18" charset="0"/>
              </a:defRPr>
            </a:lvl5pPr>
            <a:lvl6pPr marL="2514600" indent="-228600" eaLnBrk="0" fontAlgn="base" hangingPunct="0">
              <a:spcBef>
                <a:spcPct val="0"/>
              </a:spcBef>
              <a:spcAft>
                <a:spcPct val="0"/>
              </a:spcAft>
              <a:defRPr sz="3200" b="1">
                <a:solidFill>
                  <a:srgbClr val="F3FD91"/>
                </a:solidFill>
                <a:effectDag name="">
                  <a:cont type="tree" name="">
                    <a:effect ref="fillLine"/>
                    <a:outerShdw dist="38100" dir="13500000" algn="br">
                      <a:srgbClr val="F9FFB7"/>
                    </a:outerShdw>
                  </a:cont>
                  <a:cont type="tree" name="">
                    <a:effect ref="fillLine"/>
                    <a:outerShdw dist="38100" dir="2700000" algn="tl">
                      <a:srgbClr val="919757"/>
                    </a:outerShdw>
                  </a:cont>
                  <a:effect ref="fillLine"/>
                </a:effectDag>
                <a:latin typeface="Times New Roman" pitchFamily="18" charset="0"/>
              </a:defRPr>
            </a:lvl6pPr>
            <a:lvl7pPr marL="2971800" indent="-228600" eaLnBrk="0" fontAlgn="base" hangingPunct="0">
              <a:spcBef>
                <a:spcPct val="0"/>
              </a:spcBef>
              <a:spcAft>
                <a:spcPct val="0"/>
              </a:spcAft>
              <a:defRPr sz="3200" b="1">
                <a:solidFill>
                  <a:srgbClr val="F3FD91"/>
                </a:solidFill>
                <a:effectDag name="">
                  <a:cont type="tree" name="">
                    <a:effect ref="fillLine"/>
                    <a:outerShdw dist="38100" dir="13500000" algn="br">
                      <a:srgbClr val="F9FFB7"/>
                    </a:outerShdw>
                  </a:cont>
                  <a:cont type="tree" name="">
                    <a:effect ref="fillLine"/>
                    <a:outerShdw dist="38100" dir="2700000" algn="tl">
                      <a:srgbClr val="919757"/>
                    </a:outerShdw>
                  </a:cont>
                  <a:effect ref="fillLine"/>
                </a:effectDag>
                <a:latin typeface="Times New Roman" pitchFamily="18" charset="0"/>
              </a:defRPr>
            </a:lvl7pPr>
            <a:lvl8pPr marL="3429000" indent="-228600" eaLnBrk="0" fontAlgn="base" hangingPunct="0">
              <a:spcBef>
                <a:spcPct val="0"/>
              </a:spcBef>
              <a:spcAft>
                <a:spcPct val="0"/>
              </a:spcAft>
              <a:defRPr sz="3200" b="1">
                <a:solidFill>
                  <a:srgbClr val="F3FD91"/>
                </a:solidFill>
                <a:effectDag name="">
                  <a:cont type="tree" name="">
                    <a:effect ref="fillLine"/>
                    <a:outerShdw dist="38100" dir="13500000" algn="br">
                      <a:srgbClr val="F9FFB7"/>
                    </a:outerShdw>
                  </a:cont>
                  <a:cont type="tree" name="">
                    <a:effect ref="fillLine"/>
                    <a:outerShdw dist="38100" dir="2700000" algn="tl">
                      <a:srgbClr val="919757"/>
                    </a:outerShdw>
                  </a:cont>
                  <a:effect ref="fillLine"/>
                </a:effectDag>
                <a:latin typeface="Times New Roman" pitchFamily="18" charset="0"/>
              </a:defRPr>
            </a:lvl8pPr>
            <a:lvl9pPr marL="3886200" indent="-228600" eaLnBrk="0" fontAlgn="base" hangingPunct="0">
              <a:spcBef>
                <a:spcPct val="0"/>
              </a:spcBef>
              <a:spcAft>
                <a:spcPct val="0"/>
              </a:spcAft>
              <a:defRPr sz="3200" b="1">
                <a:solidFill>
                  <a:srgbClr val="F3FD91"/>
                </a:solidFill>
                <a:effectDag name="">
                  <a:cont type="tree" name="">
                    <a:effect ref="fillLine"/>
                    <a:outerShdw dist="38100" dir="13500000" algn="br">
                      <a:srgbClr val="F9FFB7"/>
                    </a:outerShdw>
                  </a:cont>
                  <a:cont type="tree" name="">
                    <a:effect ref="fillLine"/>
                    <a:outerShdw dist="38100" dir="2700000" algn="tl">
                      <a:srgbClr val="919757"/>
                    </a:outerShdw>
                  </a:cont>
                  <a:effect ref="fillLine"/>
                </a:effectDag>
                <a:latin typeface="Times New Roman" pitchFamily="18" charset="0"/>
              </a:defRPr>
            </a:lvl9pPr>
          </a:lstStyle>
          <a:p>
            <a:pPr eaLnBrk="1" hangingPunct="1">
              <a:spcBef>
                <a:spcPct val="50000"/>
              </a:spcBef>
            </a:pPr>
            <a:r>
              <a:rPr lang="en-US" sz="2400">
                <a:solidFill>
                  <a:srgbClr val="9933FF"/>
                </a:solidFill>
                <a:effectLst/>
              </a:rPr>
              <a:t>Tắc</a:t>
            </a:r>
            <a:r>
              <a:rPr lang="en-US" sz="2400">
                <a:solidFill>
                  <a:schemeClr val="tx1"/>
                </a:solidFill>
                <a:effectLst/>
              </a:rPr>
              <a:t> </a:t>
            </a:r>
            <a:r>
              <a:rPr lang="en-US" sz="2400">
                <a:solidFill>
                  <a:srgbClr val="9933FF"/>
                </a:solidFill>
                <a:effectLst/>
              </a:rPr>
              <a:t>kè</a:t>
            </a:r>
          </a:p>
        </p:txBody>
      </p:sp>
      <p:pic>
        <p:nvPicPr>
          <p:cNvPr id="51207" name="Picture 14" descr="http://www.vncreatures.net/phim/nr/nr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86200"/>
            <a:ext cx="39624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Text Box 15"/>
          <p:cNvSpPr txBox="1">
            <a:spLocks noChangeArrowheads="1"/>
          </p:cNvSpPr>
          <p:nvPr/>
        </p:nvSpPr>
        <p:spPr bwMode="auto">
          <a:xfrm>
            <a:off x="1066800" y="6400800"/>
            <a:ext cx="2209800" cy="457200"/>
          </a:xfrm>
          <a:prstGeom prst="rect">
            <a:avLst/>
          </a:prstGeom>
          <a:solidFill>
            <a:srgbClr val="F3FD9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F3FD91"/>
                </a:solidFill>
                <a:effectDag name="">
                  <a:cont type="tree" name="">
                    <a:effect ref="fillLine"/>
                    <a:outerShdw dist="38100" dir="13500000" algn="br">
                      <a:srgbClr val="F9FFB7"/>
                    </a:outerShdw>
                  </a:cont>
                  <a:cont type="tree" name="">
                    <a:effect ref="fillLine"/>
                    <a:outerShdw dist="38100" dir="2700000" algn="tl">
                      <a:srgbClr val="919757"/>
                    </a:outerShdw>
                  </a:cont>
                  <a:effect ref="fillLine"/>
                </a:effectDag>
                <a:latin typeface="Times New Roman" pitchFamily="18" charset="0"/>
              </a:defRPr>
            </a:lvl1pPr>
            <a:lvl2pPr marL="742950" indent="-285750">
              <a:defRPr sz="3200" b="1">
                <a:solidFill>
                  <a:srgbClr val="F3FD91"/>
                </a:solidFill>
                <a:effectDag name="">
                  <a:cont type="tree" name="">
                    <a:effect ref="fillLine"/>
                    <a:outerShdw dist="38100" dir="13500000" algn="br">
                      <a:srgbClr val="F9FFB7"/>
                    </a:outerShdw>
                  </a:cont>
                  <a:cont type="tree" name="">
                    <a:effect ref="fillLine"/>
                    <a:outerShdw dist="38100" dir="2700000" algn="tl">
                      <a:srgbClr val="919757"/>
                    </a:outerShdw>
                  </a:cont>
                  <a:effect ref="fillLine"/>
                </a:effectDag>
                <a:latin typeface="Times New Roman" pitchFamily="18" charset="0"/>
              </a:defRPr>
            </a:lvl2pPr>
            <a:lvl3pPr marL="1143000" indent="-228600">
              <a:defRPr sz="3200" b="1">
                <a:solidFill>
                  <a:srgbClr val="F3FD91"/>
                </a:solidFill>
                <a:effectDag name="">
                  <a:cont type="tree" name="">
                    <a:effect ref="fillLine"/>
                    <a:outerShdw dist="38100" dir="13500000" algn="br">
                      <a:srgbClr val="F9FFB7"/>
                    </a:outerShdw>
                  </a:cont>
                  <a:cont type="tree" name="">
                    <a:effect ref="fillLine"/>
                    <a:outerShdw dist="38100" dir="2700000" algn="tl">
                      <a:srgbClr val="919757"/>
                    </a:outerShdw>
                  </a:cont>
                  <a:effect ref="fillLine"/>
                </a:effectDag>
                <a:latin typeface="Times New Roman" pitchFamily="18" charset="0"/>
              </a:defRPr>
            </a:lvl3pPr>
            <a:lvl4pPr marL="1600200" indent="-228600">
              <a:defRPr sz="3200" b="1">
                <a:solidFill>
                  <a:srgbClr val="F3FD91"/>
                </a:solidFill>
                <a:effectDag name="">
                  <a:cont type="tree" name="">
                    <a:effect ref="fillLine"/>
                    <a:outerShdw dist="38100" dir="13500000" algn="br">
                      <a:srgbClr val="F9FFB7"/>
                    </a:outerShdw>
                  </a:cont>
                  <a:cont type="tree" name="">
                    <a:effect ref="fillLine"/>
                    <a:outerShdw dist="38100" dir="2700000" algn="tl">
                      <a:srgbClr val="919757"/>
                    </a:outerShdw>
                  </a:cont>
                  <a:effect ref="fillLine"/>
                </a:effectDag>
                <a:latin typeface="Times New Roman" pitchFamily="18" charset="0"/>
              </a:defRPr>
            </a:lvl4pPr>
            <a:lvl5pPr marL="2057400" indent="-228600">
              <a:defRPr sz="3200" b="1">
                <a:solidFill>
                  <a:srgbClr val="F3FD91"/>
                </a:solidFill>
                <a:effectDag name="">
                  <a:cont type="tree" name="">
                    <a:effect ref="fillLine"/>
                    <a:outerShdw dist="38100" dir="13500000" algn="br">
                      <a:srgbClr val="F9FFB7"/>
                    </a:outerShdw>
                  </a:cont>
                  <a:cont type="tree" name="">
                    <a:effect ref="fillLine"/>
                    <a:outerShdw dist="38100" dir="2700000" algn="tl">
                      <a:srgbClr val="919757"/>
                    </a:outerShdw>
                  </a:cont>
                  <a:effect ref="fillLine"/>
                </a:effectDag>
                <a:latin typeface="Times New Roman" pitchFamily="18" charset="0"/>
              </a:defRPr>
            </a:lvl5pPr>
            <a:lvl6pPr marL="2514600" indent="-228600" eaLnBrk="0" fontAlgn="base" hangingPunct="0">
              <a:spcBef>
                <a:spcPct val="0"/>
              </a:spcBef>
              <a:spcAft>
                <a:spcPct val="0"/>
              </a:spcAft>
              <a:defRPr sz="3200" b="1">
                <a:solidFill>
                  <a:srgbClr val="F3FD91"/>
                </a:solidFill>
                <a:effectDag name="">
                  <a:cont type="tree" name="">
                    <a:effect ref="fillLine"/>
                    <a:outerShdw dist="38100" dir="13500000" algn="br">
                      <a:srgbClr val="F9FFB7"/>
                    </a:outerShdw>
                  </a:cont>
                  <a:cont type="tree" name="">
                    <a:effect ref="fillLine"/>
                    <a:outerShdw dist="38100" dir="2700000" algn="tl">
                      <a:srgbClr val="919757"/>
                    </a:outerShdw>
                  </a:cont>
                  <a:effect ref="fillLine"/>
                </a:effectDag>
                <a:latin typeface="Times New Roman" pitchFamily="18" charset="0"/>
              </a:defRPr>
            </a:lvl6pPr>
            <a:lvl7pPr marL="2971800" indent="-228600" eaLnBrk="0" fontAlgn="base" hangingPunct="0">
              <a:spcBef>
                <a:spcPct val="0"/>
              </a:spcBef>
              <a:spcAft>
                <a:spcPct val="0"/>
              </a:spcAft>
              <a:defRPr sz="3200" b="1">
                <a:solidFill>
                  <a:srgbClr val="F3FD91"/>
                </a:solidFill>
                <a:effectDag name="">
                  <a:cont type="tree" name="">
                    <a:effect ref="fillLine"/>
                    <a:outerShdw dist="38100" dir="13500000" algn="br">
                      <a:srgbClr val="F9FFB7"/>
                    </a:outerShdw>
                  </a:cont>
                  <a:cont type="tree" name="">
                    <a:effect ref="fillLine"/>
                    <a:outerShdw dist="38100" dir="2700000" algn="tl">
                      <a:srgbClr val="919757"/>
                    </a:outerShdw>
                  </a:cont>
                  <a:effect ref="fillLine"/>
                </a:effectDag>
                <a:latin typeface="Times New Roman" pitchFamily="18" charset="0"/>
              </a:defRPr>
            </a:lvl7pPr>
            <a:lvl8pPr marL="3429000" indent="-228600" eaLnBrk="0" fontAlgn="base" hangingPunct="0">
              <a:spcBef>
                <a:spcPct val="0"/>
              </a:spcBef>
              <a:spcAft>
                <a:spcPct val="0"/>
              </a:spcAft>
              <a:defRPr sz="3200" b="1">
                <a:solidFill>
                  <a:srgbClr val="F3FD91"/>
                </a:solidFill>
                <a:effectDag name="">
                  <a:cont type="tree" name="">
                    <a:effect ref="fillLine"/>
                    <a:outerShdw dist="38100" dir="13500000" algn="br">
                      <a:srgbClr val="F9FFB7"/>
                    </a:outerShdw>
                  </a:cont>
                  <a:cont type="tree" name="">
                    <a:effect ref="fillLine"/>
                    <a:outerShdw dist="38100" dir="2700000" algn="tl">
                      <a:srgbClr val="919757"/>
                    </a:outerShdw>
                  </a:cont>
                  <a:effect ref="fillLine"/>
                </a:effectDag>
                <a:latin typeface="Times New Roman" pitchFamily="18" charset="0"/>
              </a:defRPr>
            </a:lvl8pPr>
            <a:lvl9pPr marL="3886200" indent="-228600" eaLnBrk="0" fontAlgn="base" hangingPunct="0">
              <a:spcBef>
                <a:spcPct val="0"/>
              </a:spcBef>
              <a:spcAft>
                <a:spcPct val="0"/>
              </a:spcAft>
              <a:defRPr sz="3200" b="1">
                <a:solidFill>
                  <a:srgbClr val="F3FD91"/>
                </a:solidFill>
                <a:effectDag name="">
                  <a:cont type="tree" name="">
                    <a:effect ref="fillLine"/>
                    <a:outerShdw dist="38100" dir="13500000" algn="br">
                      <a:srgbClr val="F9FFB7"/>
                    </a:outerShdw>
                  </a:cont>
                  <a:cont type="tree" name="">
                    <a:effect ref="fillLine"/>
                    <a:outerShdw dist="38100" dir="2700000" algn="tl">
                      <a:srgbClr val="919757"/>
                    </a:outerShdw>
                  </a:cont>
                  <a:effect ref="fillLine"/>
                </a:effectDag>
                <a:latin typeface="Times New Roman" pitchFamily="18" charset="0"/>
              </a:defRPr>
            </a:lvl9pPr>
          </a:lstStyle>
          <a:p>
            <a:pPr eaLnBrk="1" hangingPunct="1">
              <a:spcBef>
                <a:spcPct val="50000"/>
              </a:spcBef>
            </a:pPr>
            <a:r>
              <a:rPr lang="en-US" sz="2400">
                <a:solidFill>
                  <a:srgbClr val="9933FF"/>
                </a:solidFill>
                <a:effectLst/>
              </a:rPr>
              <a:t>Kỳ</a:t>
            </a:r>
            <a:r>
              <a:rPr lang="en-US" sz="2400">
                <a:solidFill>
                  <a:schemeClr val="tx1"/>
                </a:solidFill>
                <a:effectLst/>
              </a:rPr>
              <a:t> </a:t>
            </a:r>
            <a:r>
              <a:rPr lang="en-US" sz="2400">
                <a:solidFill>
                  <a:srgbClr val="9933FF"/>
                </a:solidFill>
                <a:effectLst/>
              </a:rPr>
              <a:t>nhông</a:t>
            </a:r>
          </a:p>
        </p:txBody>
      </p:sp>
      <p:sp>
        <p:nvSpPr>
          <p:cNvPr id="51209" name="Text Box 16"/>
          <p:cNvSpPr txBox="1">
            <a:spLocks noChangeArrowheads="1"/>
          </p:cNvSpPr>
          <p:nvPr/>
        </p:nvSpPr>
        <p:spPr bwMode="auto">
          <a:xfrm>
            <a:off x="4953000" y="4572000"/>
            <a:ext cx="1828800" cy="822325"/>
          </a:xfrm>
          <a:prstGeom prst="rect">
            <a:avLst/>
          </a:prstGeom>
          <a:solidFill>
            <a:srgbClr val="F3FD9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F3FD91"/>
                </a:solidFill>
                <a:effectDag name="">
                  <a:cont type="tree" name="">
                    <a:effect ref="fillLine"/>
                    <a:outerShdw dist="38100" dir="13500000" algn="br">
                      <a:srgbClr val="F9FFB7"/>
                    </a:outerShdw>
                  </a:cont>
                  <a:cont type="tree" name="">
                    <a:effect ref="fillLine"/>
                    <a:outerShdw dist="38100" dir="2700000" algn="tl">
                      <a:srgbClr val="919757"/>
                    </a:outerShdw>
                  </a:cont>
                  <a:effect ref="fillLine"/>
                </a:effectDag>
                <a:latin typeface="Times New Roman" pitchFamily="18" charset="0"/>
              </a:defRPr>
            </a:lvl1pPr>
            <a:lvl2pPr marL="742950" indent="-285750">
              <a:defRPr sz="3200" b="1">
                <a:solidFill>
                  <a:srgbClr val="F3FD91"/>
                </a:solidFill>
                <a:effectDag name="">
                  <a:cont type="tree" name="">
                    <a:effect ref="fillLine"/>
                    <a:outerShdw dist="38100" dir="13500000" algn="br">
                      <a:srgbClr val="F9FFB7"/>
                    </a:outerShdw>
                  </a:cont>
                  <a:cont type="tree" name="">
                    <a:effect ref="fillLine"/>
                    <a:outerShdw dist="38100" dir="2700000" algn="tl">
                      <a:srgbClr val="919757"/>
                    </a:outerShdw>
                  </a:cont>
                  <a:effect ref="fillLine"/>
                </a:effectDag>
                <a:latin typeface="Times New Roman" pitchFamily="18" charset="0"/>
              </a:defRPr>
            </a:lvl2pPr>
            <a:lvl3pPr marL="1143000" indent="-228600">
              <a:defRPr sz="3200" b="1">
                <a:solidFill>
                  <a:srgbClr val="F3FD91"/>
                </a:solidFill>
                <a:effectDag name="">
                  <a:cont type="tree" name="">
                    <a:effect ref="fillLine"/>
                    <a:outerShdw dist="38100" dir="13500000" algn="br">
                      <a:srgbClr val="F9FFB7"/>
                    </a:outerShdw>
                  </a:cont>
                  <a:cont type="tree" name="">
                    <a:effect ref="fillLine"/>
                    <a:outerShdw dist="38100" dir="2700000" algn="tl">
                      <a:srgbClr val="919757"/>
                    </a:outerShdw>
                  </a:cont>
                  <a:effect ref="fillLine"/>
                </a:effectDag>
                <a:latin typeface="Times New Roman" pitchFamily="18" charset="0"/>
              </a:defRPr>
            </a:lvl3pPr>
            <a:lvl4pPr marL="1600200" indent="-228600">
              <a:defRPr sz="3200" b="1">
                <a:solidFill>
                  <a:srgbClr val="F3FD91"/>
                </a:solidFill>
                <a:effectDag name="">
                  <a:cont type="tree" name="">
                    <a:effect ref="fillLine"/>
                    <a:outerShdw dist="38100" dir="13500000" algn="br">
                      <a:srgbClr val="F9FFB7"/>
                    </a:outerShdw>
                  </a:cont>
                  <a:cont type="tree" name="">
                    <a:effect ref="fillLine"/>
                    <a:outerShdw dist="38100" dir="2700000" algn="tl">
                      <a:srgbClr val="919757"/>
                    </a:outerShdw>
                  </a:cont>
                  <a:effect ref="fillLine"/>
                </a:effectDag>
                <a:latin typeface="Times New Roman" pitchFamily="18" charset="0"/>
              </a:defRPr>
            </a:lvl4pPr>
            <a:lvl5pPr marL="2057400" indent="-228600">
              <a:defRPr sz="3200" b="1">
                <a:solidFill>
                  <a:srgbClr val="F3FD91"/>
                </a:solidFill>
                <a:effectDag name="">
                  <a:cont type="tree" name="">
                    <a:effect ref="fillLine"/>
                    <a:outerShdw dist="38100" dir="13500000" algn="br">
                      <a:srgbClr val="F9FFB7"/>
                    </a:outerShdw>
                  </a:cont>
                  <a:cont type="tree" name="">
                    <a:effect ref="fillLine"/>
                    <a:outerShdw dist="38100" dir="2700000" algn="tl">
                      <a:srgbClr val="919757"/>
                    </a:outerShdw>
                  </a:cont>
                  <a:effect ref="fillLine"/>
                </a:effectDag>
                <a:latin typeface="Times New Roman" pitchFamily="18" charset="0"/>
              </a:defRPr>
            </a:lvl5pPr>
            <a:lvl6pPr marL="2514600" indent="-228600" eaLnBrk="0" fontAlgn="base" hangingPunct="0">
              <a:spcBef>
                <a:spcPct val="0"/>
              </a:spcBef>
              <a:spcAft>
                <a:spcPct val="0"/>
              </a:spcAft>
              <a:defRPr sz="3200" b="1">
                <a:solidFill>
                  <a:srgbClr val="F3FD91"/>
                </a:solidFill>
                <a:effectDag name="">
                  <a:cont type="tree" name="">
                    <a:effect ref="fillLine"/>
                    <a:outerShdw dist="38100" dir="13500000" algn="br">
                      <a:srgbClr val="F9FFB7"/>
                    </a:outerShdw>
                  </a:cont>
                  <a:cont type="tree" name="">
                    <a:effect ref="fillLine"/>
                    <a:outerShdw dist="38100" dir="2700000" algn="tl">
                      <a:srgbClr val="919757"/>
                    </a:outerShdw>
                  </a:cont>
                  <a:effect ref="fillLine"/>
                </a:effectDag>
                <a:latin typeface="Times New Roman" pitchFamily="18" charset="0"/>
              </a:defRPr>
            </a:lvl6pPr>
            <a:lvl7pPr marL="2971800" indent="-228600" eaLnBrk="0" fontAlgn="base" hangingPunct="0">
              <a:spcBef>
                <a:spcPct val="0"/>
              </a:spcBef>
              <a:spcAft>
                <a:spcPct val="0"/>
              </a:spcAft>
              <a:defRPr sz="3200" b="1">
                <a:solidFill>
                  <a:srgbClr val="F3FD91"/>
                </a:solidFill>
                <a:effectDag name="">
                  <a:cont type="tree" name="">
                    <a:effect ref="fillLine"/>
                    <a:outerShdw dist="38100" dir="13500000" algn="br">
                      <a:srgbClr val="F9FFB7"/>
                    </a:outerShdw>
                  </a:cont>
                  <a:cont type="tree" name="">
                    <a:effect ref="fillLine"/>
                    <a:outerShdw dist="38100" dir="2700000" algn="tl">
                      <a:srgbClr val="919757"/>
                    </a:outerShdw>
                  </a:cont>
                  <a:effect ref="fillLine"/>
                </a:effectDag>
                <a:latin typeface="Times New Roman" pitchFamily="18" charset="0"/>
              </a:defRPr>
            </a:lvl7pPr>
            <a:lvl8pPr marL="3429000" indent="-228600" eaLnBrk="0" fontAlgn="base" hangingPunct="0">
              <a:spcBef>
                <a:spcPct val="0"/>
              </a:spcBef>
              <a:spcAft>
                <a:spcPct val="0"/>
              </a:spcAft>
              <a:defRPr sz="3200" b="1">
                <a:solidFill>
                  <a:srgbClr val="F3FD91"/>
                </a:solidFill>
                <a:effectDag name="">
                  <a:cont type="tree" name="">
                    <a:effect ref="fillLine"/>
                    <a:outerShdw dist="38100" dir="13500000" algn="br">
                      <a:srgbClr val="F9FFB7"/>
                    </a:outerShdw>
                  </a:cont>
                  <a:cont type="tree" name="">
                    <a:effect ref="fillLine"/>
                    <a:outerShdw dist="38100" dir="2700000" algn="tl">
                      <a:srgbClr val="919757"/>
                    </a:outerShdw>
                  </a:cont>
                  <a:effect ref="fillLine"/>
                </a:effectDag>
                <a:latin typeface="Times New Roman" pitchFamily="18" charset="0"/>
              </a:defRPr>
            </a:lvl8pPr>
            <a:lvl9pPr marL="3886200" indent="-228600" eaLnBrk="0" fontAlgn="base" hangingPunct="0">
              <a:spcBef>
                <a:spcPct val="0"/>
              </a:spcBef>
              <a:spcAft>
                <a:spcPct val="0"/>
              </a:spcAft>
              <a:defRPr sz="3200" b="1">
                <a:solidFill>
                  <a:srgbClr val="F3FD91"/>
                </a:solidFill>
                <a:effectDag name="">
                  <a:cont type="tree" name="">
                    <a:effect ref="fillLine"/>
                    <a:outerShdw dist="38100" dir="13500000" algn="br">
                      <a:srgbClr val="F9FFB7"/>
                    </a:outerShdw>
                  </a:cont>
                  <a:cont type="tree" name="">
                    <a:effect ref="fillLine"/>
                    <a:outerShdw dist="38100" dir="2700000" algn="tl">
                      <a:srgbClr val="919757"/>
                    </a:outerShdw>
                  </a:cont>
                  <a:effect ref="fillLine"/>
                </a:effectDag>
                <a:latin typeface="Times New Roman" pitchFamily="18" charset="0"/>
              </a:defRPr>
            </a:lvl9pPr>
          </a:lstStyle>
          <a:p>
            <a:pPr eaLnBrk="1" hangingPunct="1">
              <a:spcBef>
                <a:spcPct val="50000"/>
              </a:spcBef>
            </a:pPr>
            <a:r>
              <a:rPr lang="en-US" sz="2400">
                <a:solidFill>
                  <a:srgbClr val="9933FF"/>
                </a:solidFill>
                <a:effectLst/>
              </a:rPr>
              <a:t>Thằn lằn sa mạc</a:t>
            </a:r>
          </a:p>
        </p:txBody>
      </p:sp>
    </p:spTree>
    <p:extLst>
      <p:ext uri="{BB962C8B-B14F-4D97-AF65-F5344CB8AC3E}">
        <p14:creationId xmlns:p14="http://schemas.microsoft.com/office/powerpoint/2010/main" val="1613190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box(in)">
                                      <p:cBhvr>
                                        <p:cTn id="7" dur="5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381000" y="152400"/>
            <a:ext cx="2743200" cy="39687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1pPr>
            <a:lvl2pPr marL="742950" indent="-285750">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2pPr>
            <a:lvl3pPr marL="1143000" indent="-228600">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3pPr>
            <a:lvl4pPr marL="1600200" indent="-228600">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4pPr>
            <a:lvl5pPr marL="2057400" indent="-228600">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5pPr>
            <a:lvl6pPr marL="2514600" indent="-228600" eaLnBrk="0" fontAlgn="base" hangingPunct="0">
              <a:spcBef>
                <a:spcPct val="0"/>
              </a:spcBef>
              <a:spcAft>
                <a:spcPct val="0"/>
              </a:spcAft>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6pPr>
            <a:lvl7pPr marL="2971800" indent="-228600" eaLnBrk="0" fontAlgn="base" hangingPunct="0">
              <a:spcBef>
                <a:spcPct val="0"/>
              </a:spcBef>
              <a:spcAft>
                <a:spcPct val="0"/>
              </a:spcAft>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7pPr>
            <a:lvl8pPr marL="3429000" indent="-228600" eaLnBrk="0" fontAlgn="base" hangingPunct="0">
              <a:spcBef>
                <a:spcPct val="0"/>
              </a:spcBef>
              <a:spcAft>
                <a:spcPct val="0"/>
              </a:spcAft>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8pPr>
            <a:lvl9pPr marL="3886200" indent="-228600" eaLnBrk="0" fontAlgn="base" hangingPunct="0">
              <a:spcBef>
                <a:spcPct val="0"/>
              </a:spcBef>
              <a:spcAft>
                <a:spcPct val="0"/>
              </a:spcAft>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9pPr>
          </a:lstStyle>
          <a:p>
            <a:pPr eaLnBrk="1" hangingPunct="1">
              <a:spcBef>
                <a:spcPct val="50000"/>
              </a:spcBef>
            </a:pPr>
            <a:r>
              <a:rPr lang="en-US" sz="2000" b="0">
                <a:solidFill>
                  <a:srgbClr val="0000FF"/>
                </a:solidFill>
                <a:effectLst/>
              </a:rPr>
              <a:t>Một số động vật ưa khô:</a:t>
            </a:r>
          </a:p>
        </p:txBody>
      </p:sp>
      <p:grpSp>
        <p:nvGrpSpPr>
          <p:cNvPr id="54275" name="Group 3"/>
          <p:cNvGrpSpPr>
            <a:grpSpLocks/>
          </p:cNvGrpSpPr>
          <p:nvPr/>
        </p:nvGrpSpPr>
        <p:grpSpPr bwMode="auto">
          <a:xfrm>
            <a:off x="0" y="152400"/>
            <a:ext cx="8610600" cy="6569075"/>
            <a:chOff x="96" y="96"/>
            <a:chExt cx="5424" cy="4138"/>
          </a:xfrm>
        </p:grpSpPr>
        <p:pic>
          <p:nvPicPr>
            <p:cNvPr id="54276" name="Picture 4" descr="Huou_cao_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 y="384"/>
              <a:ext cx="2592"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5" descr="The_gioi_dong_v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 y="1488"/>
              <a:ext cx="216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descr="LIZARD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2" y="2832"/>
              <a:ext cx="2160"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7" descr="ANMBR0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2" y="96"/>
              <a:ext cx="2208"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8" descr="lon ru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 y="2400"/>
              <a:ext cx="2496"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Text Box 9"/>
            <p:cNvSpPr txBox="1">
              <a:spLocks noChangeArrowheads="1"/>
            </p:cNvSpPr>
            <p:nvPr/>
          </p:nvSpPr>
          <p:spPr bwMode="auto">
            <a:xfrm>
              <a:off x="1680" y="2016"/>
              <a:ext cx="1056" cy="2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1pPr>
              <a:lvl2pPr marL="742950" indent="-285750">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2pPr>
              <a:lvl3pPr marL="1143000" indent="-228600">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3pPr>
              <a:lvl4pPr marL="1600200" indent="-228600">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4pPr>
              <a:lvl5pPr marL="2057400" indent="-228600">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5pPr>
              <a:lvl6pPr marL="2514600" indent="-228600" eaLnBrk="0" fontAlgn="base" hangingPunct="0">
                <a:spcBef>
                  <a:spcPct val="0"/>
                </a:spcBef>
                <a:spcAft>
                  <a:spcPct val="0"/>
                </a:spcAft>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6pPr>
              <a:lvl7pPr marL="2971800" indent="-228600" eaLnBrk="0" fontAlgn="base" hangingPunct="0">
                <a:spcBef>
                  <a:spcPct val="0"/>
                </a:spcBef>
                <a:spcAft>
                  <a:spcPct val="0"/>
                </a:spcAft>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7pPr>
              <a:lvl8pPr marL="3429000" indent="-228600" eaLnBrk="0" fontAlgn="base" hangingPunct="0">
                <a:spcBef>
                  <a:spcPct val="0"/>
                </a:spcBef>
                <a:spcAft>
                  <a:spcPct val="0"/>
                </a:spcAft>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8pPr>
              <a:lvl9pPr marL="3886200" indent="-228600" eaLnBrk="0" fontAlgn="base" hangingPunct="0">
                <a:spcBef>
                  <a:spcPct val="0"/>
                </a:spcBef>
                <a:spcAft>
                  <a:spcPct val="0"/>
                </a:spcAft>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9pPr>
            </a:lstStyle>
            <a:p>
              <a:pPr eaLnBrk="1" hangingPunct="1">
                <a:spcBef>
                  <a:spcPct val="50000"/>
                </a:spcBef>
              </a:pPr>
              <a:r>
                <a:rPr lang="en-US" sz="2000">
                  <a:solidFill>
                    <a:srgbClr val="0000CC"/>
                  </a:solidFill>
                  <a:effectLst/>
                </a:rPr>
                <a:t>Hươu cao cổ</a:t>
              </a:r>
            </a:p>
          </p:txBody>
        </p:sp>
        <p:sp>
          <p:nvSpPr>
            <p:cNvPr id="54282" name="Text Box 10"/>
            <p:cNvSpPr txBox="1">
              <a:spLocks noChangeArrowheads="1"/>
            </p:cNvSpPr>
            <p:nvPr/>
          </p:nvSpPr>
          <p:spPr bwMode="auto">
            <a:xfrm>
              <a:off x="1776" y="3936"/>
              <a:ext cx="816" cy="2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1pPr>
              <a:lvl2pPr marL="742950" indent="-285750">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2pPr>
              <a:lvl3pPr marL="1143000" indent="-228600">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3pPr>
              <a:lvl4pPr marL="1600200" indent="-228600">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4pPr>
              <a:lvl5pPr marL="2057400" indent="-228600">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5pPr>
              <a:lvl6pPr marL="2514600" indent="-228600" eaLnBrk="0" fontAlgn="base" hangingPunct="0">
                <a:spcBef>
                  <a:spcPct val="0"/>
                </a:spcBef>
                <a:spcAft>
                  <a:spcPct val="0"/>
                </a:spcAft>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6pPr>
              <a:lvl7pPr marL="2971800" indent="-228600" eaLnBrk="0" fontAlgn="base" hangingPunct="0">
                <a:spcBef>
                  <a:spcPct val="0"/>
                </a:spcBef>
                <a:spcAft>
                  <a:spcPct val="0"/>
                </a:spcAft>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7pPr>
              <a:lvl8pPr marL="3429000" indent="-228600" eaLnBrk="0" fontAlgn="base" hangingPunct="0">
                <a:spcBef>
                  <a:spcPct val="0"/>
                </a:spcBef>
                <a:spcAft>
                  <a:spcPct val="0"/>
                </a:spcAft>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8pPr>
              <a:lvl9pPr marL="3886200" indent="-228600" eaLnBrk="0" fontAlgn="base" hangingPunct="0">
                <a:spcBef>
                  <a:spcPct val="0"/>
                </a:spcBef>
                <a:spcAft>
                  <a:spcPct val="0"/>
                </a:spcAft>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9pPr>
            </a:lstStyle>
            <a:p>
              <a:pPr eaLnBrk="1" hangingPunct="1">
                <a:spcBef>
                  <a:spcPct val="50000"/>
                </a:spcBef>
              </a:pPr>
              <a:r>
                <a:rPr lang="en-US" sz="2000">
                  <a:solidFill>
                    <a:srgbClr val="0000CC"/>
                  </a:solidFill>
                  <a:effectLst/>
                </a:rPr>
                <a:t>Lợn rừng</a:t>
              </a:r>
            </a:p>
          </p:txBody>
        </p:sp>
        <p:sp>
          <p:nvSpPr>
            <p:cNvPr id="54283" name="Text Box 11"/>
            <p:cNvSpPr txBox="1">
              <a:spLocks noChangeArrowheads="1"/>
            </p:cNvSpPr>
            <p:nvPr/>
          </p:nvSpPr>
          <p:spPr bwMode="auto">
            <a:xfrm>
              <a:off x="3312" y="1200"/>
              <a:ext cx="384" cy="2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1pPr>
              <a:lvl2pPr marL="742950" indent="-285750">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2pPr>
              <a:lvl3pPr marL="1143000" indent="-228600">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3pPr>
              <a:lvl4pPr marL="1600200" indent="-228600">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4pPr>
              <a:lvl5pPr marL="2057400" indent="-228600">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5pPr>
              <a:lvl6pPr marL="2514600" indent="-228600" eaLnBrk="0" fontAlgn="base" hangingPunct="0">
                <a:spcBef>
                  <a:spcPct val="0"/>
                </a:spcBef>
                <a:spcAft>
                  <a:spcPct val="0"/>
                </a:spcAft>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6pPr>
              <a:lvl7pPr marL="2971800" indent="-228600" eaLnBrk="0" fontAlgn="base" hangingPunct="0">
                <a:spcBef>
                  <a:spcPct val="0"/>
                </a:spcBef>
                <a:spcAft>
                  <a:spcPct val="0"/>
                </a:spcAft>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7pPr>
              <a:lvl8pPr marL="3429000" indent="-228600" eaLnBrk="0" fontAlgn="base" hangingPunct="0">
                <a:spcBef>
                  <a:spcPct val="0"/>
                </a:spcBef>
                <a:spcAft>
                  <a:spcPct val="0"/>
                </a:spcAft>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8pPr>
              <a:lvl9pPr marL="3886200" indent="-228600" eaLnBrk="0" fontAlgn="base" hangingPunct="0">
                <a:spcBef>
                  <a:spcPct val="0"/>
                </a:spcBef>
                <a:spcAft>
                  <a:spcPct val="0"/>
                </a:spcAft>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9pPr>
            </a:lstStyle>
            <a:p>
              <a:pPr eaLnBrk="1" hangingPunct="1">
                <a:spcBef>
                  <a:spcPct val="50000"/>
                </a:spcBef>
              </a:pPr>
              <a:r>
                <a:rPr lang="en-US" sz="2000">
                  <a:solidFill>
                    <a:srgbClr val="0000CC"/>
                  </a:solidFill>
                  <a:effectLst/>
                </a:rPr>
                <a:t>Cú</a:t>
              </a:r>
            </a:p>
          </p:txBody>
        </p:sp>
        <p:sp>
          <p:nvSpPr>
            <p:cNvPr id="54284" name="Text Box 12"/>
            <p:cNvSpPr txBox="1">
              <a:spLocks noChangeArrowheads="1"/>
            </p:cNvSpPr>
            <p:nvPr/>
          </p:nvSpPr>
          <p:spPr bwMode="auto">
            <a:xfrm>
              <a:off x="3312" y="2544"/>
              <a:ext cx="864" cy="2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1pPr>
              <a:lvl2pPr marL="742950" indent="-285750">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2pPr>
              <a:lvl3pPr marL="1143000" indent="-228600">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3pPr>
              <a:lvl4pPr marL="1600200" indent="-228600">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4pPr>
              <a:lvl5pPr marL="2057400" indent="-228600">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5pPr>
              <a:lvl6pPr marL="2514600" indent="-228600" eaLnBrk="0" fontAlgn="base" hangingPunct="0">
                <a:spcBef>
                  <a:spcPct val="0"/>
                </a:spcBef>
                <a:spcAft>
                  <a:spcPct val="0"/>
                </a:spcAft>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6pPr>
              <a:lvl7pPr marL="2971800" indent="-228600" eaLnBrk="0" fontAlgn="base" hangingPunct="0">
                <a:spcBef>
                  <a:spcPct val="0"/>
                </a:spcBef>
                <a:spcAft>
                  <a:spcPct val="0"/>
                </a:spcAft>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7pPr>
              <a:lvl8pPr marL="3429000" indent="-228600" eaLnBrk="0" fontAlgn="base" hangingPunct="0">
                <a:spcBef>
                  <a:spcPct val="0"/>
                </a:spcBef>
                <a:spcAft>
                  <a:spcPct val="0"/>
                </a:spcAft>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8pPr>
              <a:lvl9pPr marL="3886200" indent="-228600" eaLnBrk="0" fontAlgn="base" hangingPunct="0">
                <a:spcBef>
                  <a:spcPct val="0"/>
                </a:spcBef>
                <a:spcAft>
                  <a:spcPct val="0"/>
                </a:spcAft>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9pPr>
            </a:lstStyle>
            <a:p>
              <a:pPr eaLnBrk="1" hangingPunct="1">
                <a:spcBef>
                  <a:spcPct val="50000"/>
                </a:spcBef>
              </a:pPr>
              <a:r>
                <a:rPr lang="en-US" sz="2000">
                  <a:solidFill>
                    <a:srgbClr val="0000CC"/>
                  </a:solidFill>
                  <a:effectLst/>
                </a:rPr>
                <a:t>Chim ong</a:t>
              </a:r>
            </a:p>
          </p:txBody>
        </p:sp>
        <p:sp>
          <p:nvSpPr>
            <p:cNvPr id="54285" name="Text Box 13"/>
            <p:cNvSpPr txBox="1">
              <a:spLocks noChangeArrowheads="1"/>
            </p:cNvSpPr>
            <p:nvPr/>
          </p:nvSpPr>
          <p:spPr bwMode="auto">
            <a:xfrm>
              <a:off x="3312" y="3984"/>
              <a:ext cx="624" cy="2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1pPr>
              <a:lvl2pPr marL="742950" indent="-285750">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2pPr>
              <a:lvl3pPr marL="1143000" indent="-228600">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3pPr>
              <a:lvl4pPr marL="1600200" indent="-228600">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4pPr>
              <a:lvl5pPr marL="2057400" indent="-228600">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5pPr>
              <a:lvl6pPr marL="2514600" indent="-228600" eaLnBrk="0" fontAlgn="base" hangingPunct="0">
                <a:spcBef>
                  <a:spcPct val="0"/>
                </a:spcBef>
                <a:spcAft>
                  <a:spcPct val="0"/>
                </a:spcAft>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6pPr>
              <a:lvl7pPr marL="2971800" indent="-228600" eaLnBrk="0" fontAlgn="base" hangingPunct="0">
                <a:spcBef>
                  <a:spcPct val="0"/>
                </a:spcBef>
                <a:spcAft>
                  <a:spcPct val="0"/>
                </a:spcAft>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7pPr>
              <a:lvl8pPr marL="3429000" indent="-228600" eaLnBrk="0" fontAlgn="base" hangingPunct="0">
                <a:spcBef>
                  <a:spcPct val="0"/>
                </a:spcBef>
                <a:spcAft>
                  <a:spcPct val="0"/>
                </a:spcAft>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8pPr>
              <a:lvl9pPr marL="3886200" indent="-228600" eaLnBrk="0" fontAlgn="base" hangingPunct="0">
                <a:spcBef>
                  <a:spcPct val="0"/>
                </a:spcBef>
                <a:spcAft>
                  <a:spcPct val="0"/>
                </a:spcAft>
                <a:defRPr sz="32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Times New Roman" pitchFamily="18" charset="0"/>
                </a:defRPr>
              </a:lvl9pPr>
            </a:lstStyle>
            <a:p>
              <a:pPr eaLnBrk="1" hangingPunct="1">
                <a:spcBef>
                  <a:spcPct val="50000"/>
                </a:spcBef>
              </a:pPr>
              <a:r>
                <a:rPr lang="en-US" sz="2000">
                  <a:solidFill>
                    <a:srgbClr val="0000CC"/>
                  </a:solidFill>
                  <a:effectLst/>
                </a:rPr>
                <a:t>Kì đà</a:t>
              </a:r>
            </a:p>
          </p:txBody>
        </p:sp>
      </p:grpSp>
    </p:spTree>
    <p:extLst>
      <p:ext uri="{BB962C8B-B14F-4D97-AF65-F5344CB8AC3E}">
        <p14:creationId xmlns:p14="http://schemas.microsoft.com/office/powerpoint/2010/main" val="1500828341"/>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1"/>
          <p:cNvSpPr txBox="1">
            <a:spLocks noChangeArrowheads="1"/>
          </p:cNvSpPr>
          <p:nvPr/>
        </p:nvSpPr>
        <p:spPr bwMode="auto">
          <a:xfrm>
            <a:off x="2590800" y="533400"/>
            <a:ext cx="3810000" cy="523220"/>
          </a:xfrm>
          <a:prstGeom prst="rect">
            <a:avLst/>
          </a:prstGeom>
          <a:noFill/>
          <a:ln w="9525">
            <a:noFill/>
            <a:miter lim="800000"/>
            <a:headEnd/>
            <a:tailEnd/>
          </a:ln>
          <a:effectLst/>
        </p:spPr>
        <p:txBody>
          <a:bodyPr>
            <a:spAutoFit/>
          </a:bodyPr>
          <a:lstStyle/>
          <a:p>
            <a:pPr algn="ctr">
              <a:spcBef>
                <a:spcPct val="50000"/>
              </a:spcBef>
            </a:pPr>
            <a:r>
              <a:rPr lang="en-US" sz="2800" b="1" dirty="0">
                <a:latin typeface="Times New Roman" pitchFamily="18" charset="0"/>
                <a:cs typeface="Times New Roman" pitchFamily="18" charset="0"/>
              </a:rPr>
              <a:t>Nhóm thực vật ưa </a:t>
            </a:r>
            <a:r>
              <a:rPr lang="en-US" sz="2800" b="1" dirty="0" smtClean="0">
                <a:latin typeface="Times New Roman" pitchFamily="18" charset="0"/>
                <a:cs typeface="Times New Roman" pitchFamily="18" charset="0"/>
              </a:rPr>
              <a:t>khô</a:t>
            </a:r>
            <a:endParaRPr lang="en-US" sz="2800" b="1" dirty="0">
              <a:latin typeface="Times New Roman" pitchFamily="18" charset="0"/>
              <a:cs typeface="Times New Roman" pitchFamily="18" charset="0"/>
            </a:endParaRPr>
          </a:p>
        </p:txBody>
      </p:sp>
      <p:pic>
        <p:nvPicPr>
          <p:cNvPr id="13" name="Picture 5" descr="P1000513"/>
          <p:cNvPicPr>
            <a:picLocks noGrp="1" noChangeAspect="1" noChangeArrowheads="1"/>
          </p:cNvPicPr>
          <p:nvPr>
            <p:ph sz="half" idx="1"/>
          </p:nvPr>
        </p:nvPicPr>
        <p:blipFill>
          <a:blip r:embed="rId2" cstate="print"/>
          <a:srcRect/>
          <a:stretch>
            <a:fillRect/>
          </a:stretch>
        </p:blipFill>
        <p:spPr>
          <a:xfrm>
            <a:off x="0" y="1219200"/>
            <a:ext cx="3429000" cy="3505200"/>
          </a:xfrm>
          <a:noFill/>
          <a:ln/>
        </p:spPr>
      </p:pic>
      <p:pic>
        <p:nvPicPr>
          <p:cNvPr id="14" name="Picture 7" descr="P1000512"/>
          <p:cNvPicPr>
            <a:picLocks noChangeAspect="1" noChangeArrowheads="1"/>
          </p:cNvPicPr>
          <p:nvPr/>
        </p:nvPicPr>
        <p:blipFill>
          <a:blip r:embed="rId3" cstate="print"/>
          <a:srcRect/>
          <a:stretch>
            <a:fillRect/>
          </a:stretch>
        </p:blipFill>
        <p:spPr>
          <a:xfrm>
            <a:off x="5562600" y="1219200"/>
            <a:ext cx="3505200" cy="3505200"/>
          </a:xfrm>
          <a:prstGeom prst="rect">
            <a:avLst/>
          </a:prstGeom>
          <a:noFill/>
          <a:ln/>
        </p:spPr>
      </p:pic>
      <p:pic>
        <p:nvPicPr>
          <p:cNvPr id="15" name="Picture 10" descr="P1000542"/>
          <p:cNvPicPr>
            <a:picLocks noChangeAspect="1" noChangeArrowheads="1"/>
          </p:cNvPicPr>
          <p:nvPr/>
        </p:nvPicPr>
        <p:blipFill>
          <a:blip r:embed="rId4" cstate="print"/>
          <a:srcRect/>
          <a:stretch>
            <a:fillRect/>
          </a:stretch>
        </p:blipFill>
        <p:spPr>
          <a:xfrm>
            <a:off x="3429000" y="1219200"/>
            <a:ext cx="2133600" cy="3505200"/>
          </a:xfrm>
          <a:prstGeom prst="rect">
            <a:avLst/>
          </a:prstGeom>
          <a:noFill/>
          <a:ln/>
        </p:spPr>
      </p:pic>
      <p:sp>
        <p:nvSpPr>
          <p:cNvPr id="8" name="Text Box 10"/>
          <p:cNvSpPr txBox="1">
            <a:spLocks noChangeArrowheads="1"/>
          </p:cNvSpPr>
          <p:nvPr/>
        </p:nvSpPr>
        <p:spPr bwMode="auto">
          <a:xfrm>
            <a:off x="152400" y="4953000"/>
            <a:ext cx="3200400" cy="830997"/>
          </a:xfrm>
          <a:prstGeom prst="rect">
            <a:avLst/>
          </a:prstGeom>
          <a:solidFill>
            <a:schemeClr val="accent1">
              <a:lumMod val="40000"/>
              <a:lumOff val="60000"/>
            </a:schemeClr>
          </a:solidFill>
          <a:ln w="9525">
            <a:noFill/>
            <a:miter lim="800000"/>
            <a:headEnd/>
            <a:tailEnd/>
          </a:ln>
          <a:effectLst/>
        </p:spPr>
        <p:txBody>
          <a:bodyPr wrap="square">
            <a:spAutoFit/>
          </a:bodyPr>
          <a:lstStyle/>
          <a:p>
            <a:pPr algn="ctr">
              <a:spcBef>
                <a:spcPct val="50000"/>
              </a:spcBef>
            </a:pPr>
            <a:r>
              <a:rPr lang="en-US" sz="2400" b="1" dirty="0" smtClean="0">
                <a:latin typeface="Times New Roman" pitchFamily="18" charset="0"/>
              </a:rPr>
              <a:t>Xương rồng và cây bụi vùng hoang mạc</a:t>
            </a:r>
            <a:endParaRPr lang="en-US" sz="2400" b="1" dirty="0">
              <a:latin typeface="Times New Roman" pitchFamily="18" charset="0"/>
            </a:endParaRPr>
          </a:p>
        </p:txBody>
      </p:sp>
      <p:sp>
        <p:nvSpPr>
          <p:cNvPr id="9" name="Text Box 10"/>
          <p:cNvSpPr txBox="1">
            <a:spLocks noChangeArrowheads="1"/>
          </p:cNvSpPr>
          <p:nvPr/>
        </p:nvSpPr>
        <p:spPr bwMode="auto">
          <a:xfrm>
            <a:off x="5638800" y="4960203"/>
            <a:ext cx="3200400" cy="830997"/>
          </a:xfrm>
          <a:prstGeom prst="rect">
            <a:avLst/>
          </a:prstGeom>
          <a:solidFill>
            <a:schemeClr val="accent1">
              <a:lumMod val="40000"/>
              <a:lumOff val="60000"/>
            </a:schemeClr>
          </a:solidFill>
          <a:ln w="9525">
            <a:noFill/>
            <a:miter lim="800000"/>
            <a:headEnd/>
            <a:tailEnd/>
          </a:ln>
          <a:effectLst/>
        </p:spPr>
        <p:txBody>
          <a:bodyPr wrap="square">
            <a:spAutoFit/>
          </a:bodyPr>
          <a:lstStyle/>
          <a:p>
            <a:pPr algn="ctr">
              <a:spcBef>
                <a:spcPct val="50000"/>
              </a:spcBef>
            </a:pPr>
            <a:r>
              <a:rPr lang="en-US" sz="2400" b="1" dirty="0" smtClean="0">
                <a:latin typeface="Times New Roman" pitchFamily="18" charset="0"/>
              </a:rPr>
              <a:t>Cây cỏ mọc trên các đụn cát ven biển</a:t>
            </a:r>
            <a:endParaRPr lang="en-US" sz="24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5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819400"/>
            <a:ext cx="27432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ChangeArrowheads="1"/>
          </p:cNvSpPr>
          <p:nvPr/>
        </p:nvSpPr>
        <p:spPr bwMode="auto">
          <a:xfrm>
            <a:off x="6934200" y="3581400"/>
            <a:ext cx="1905000" cy="2971800"/>
          </a:xfrm>
          <a:prstGeom prst="rect">
            <a:avLst/>
          </a:prstGeom>
          <a:solidFill>
            <a:srgbClr val="0000FF"/>
          </a:solidFill>
          <a:ln w="9525">
            <a:solidFill>
              <a:schemeClr val="tx1"/>
            </a:solidFill>
            <a:miter lim="800000"/>
            <a:headEnd/>
            <a:tailEnd/>
          </a:ln>
        </p:spPr>
        <p:txBody>
          <a:bodyPr anchor="ctr"/>
          <a:lstStyle/>
          <a:p>
            <a:pPr algn="ctr" eaLnBrk="1" hangingPunct="1"/>
            <a:r>
              <a:rPr lang="en-US" sz="2400" b="0">
                <a:solidFill>
                  <a:srgbClr val="FFFF00"/>
                </a:solidFill>
                <a:effectLst/>
                <a:latin typeface="Arial" charset="0"/>
              </a:rPr>
              <a:t>Da trần ẩm ướt,</a:t>
            </a:r>
          </a:p>
          <a:p>
            <a:pPr algn="ctr" eaLnBrk="1" hangingPunct="1"/>
            <a:r>
              <a:rPr lang="en-US" sz="2400" b="0">
                <a:solidFill>
                  <a:srgbClr val="FFFF00"/>
                </a:solidFill>
                <a:effectLst/>
                <a:latin typeface="Arial" charset="0"/>
              </a:rPr>
              <a:t> khi gặp điều kiện</a:t>
            </a:r>
          </a:p>
          <a:p>
            <a:pPr algn="ctr" eaLnBrk="1" hangingPunct="1"/>
            <a:r>
              <a:rPr lang="en-US" sz="2400" b="0">
                <a:solidFill>
                  <a:srgbClr val="FFFF00"/>
                </a:solidFill>
                <a:effectLst/>
                <a:latin typeface="Arial" charset="0"/>
              </a:rPr>
              <a:t> khô hạn dễ bị </a:t>
            </a:r>
          </a:p>
          <a:p>
            <a:pPr algn="ctr" eaLnBrk="1" hangingPunct="1"/>
            <a:r>
              <a:rPr lang="en-US" sz="2400" b="0">
                <a:solidFill>
                  <a:srgbClr val="FFFF00"/>
                </a:solidFill>
                <a:effectLst/>
                <a:latin typeface="Arial" charset="0"/>
              </a:rPr>
              <a:t>mất nước</a:t>
            </a:r>
          </a:p>
        </p:txBody>
      </p:sp>
      <p:sp>
        <p:nvSpPr>
          <p:cNvPr id="34820" name="AutoShape 4"/>
          <p:cNvSpPr>
            <a:spLocks noChangeArrowheads="1"/>
          </p:cNvSpPr>
          <p:nvPr/>
        </p:nvSpPr>
        <p:spPr bwMode="auto">
          <a:xfrm>
            <a:off x="3886200" y="1447800"/>
            <a:ext cx="976313" cy="485775"/>
          </a:xfrm>
          <a:prstGeom prst="rightArrow">
            <a:avLst>
              <a:gd name="adj1" fmla="val 50000"/>
              <a:gd name="adj2" fmla="val 50245"/>
            </a:avLst>
          </a:prstGeom>
          <a:solidFill>
            <a:srgbClr val="FF3300"/>
          </a:solidFill>
          <a:ln w="9525">
            <a:solidFill>
              <a:schemeClr val="tx1"/>
            </a:solidFill>
            <a:miter lim="800000"/>
            <a:headEnd/>
            <a:tailEnd/>
          </a:ln>
        </p:spPr>
        <p:txBody>
          <a:bodyPr wrap="none" anchor="ctr"/>
          <a:lstStyle/>
          <a:p>
            <a:pPr algn="ctr" eaLnBrk="1" hangingPunct="1"/>
            <a:endParaRPr lang="en-US" i="1">
              <a:solidFill>
                <a:schemeClr val="tx2"/>
              </a:solidFill>
              <a:effectLst/>
            </a:endParaRPr>
          </a:p>
        </p:txBody>
      </p:sp>
      <p:grpSp>
        <p:nvGrpSpPr>
          <p:cNvPr id="2" name="Group 5"/>
          <p:cNvGrpSpPr>
            <a:grpSpLocks/>
          </p:cNvGrpSpPr>
          <p:nvPr/>
        </p:nvGrpSpPr>
        <p:grpSpPr bwMode="auto">
          <a:xfrm>
            <a:off x="4648200" y="3352800"/>
            <a:ext cx="2362200" cy="1714500"/>
            <a:chOff x="3408" y="2112"/>
            <a:chExt cx="1488" cy="1080"/>
          </a:xfrm>
        </p:grpSpPr>
        <p:sp>
          <p:nvSpPr>
            <p:cNvPr id="52239" name="Oval 6"/>
            <p:cNvSpPr>
              <a:spLocks noChangeArrowheads="1"/>
            </p:cNvSpPr>
            <p:nvPr/>
          </p:nvSpPr>
          <p:spPr bwMode="auto">
            <a:xfrm>
              <a:off x="3408" y="2112"/>
              <a:ext cx="384" cy="2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i="1">
                <a:solidFill>
                  <a:schemeClr val="tx2"/>
                </a:solidFill>
                <a:effectLst/>
              </a:endParaRPr>
            </a:p>
          </p:txBody>
        </p:sp>
        <p:cxnSp>
          <p:nvCxnSpPr>
            <p:cNvPr id="52240" name="AutoShape 7"/>
            <p:cNvCxnSpPr>
              <a:cxnSpLocks noChangeShapeType="1"/>
              <a:stCxn id="52239" idx="4"/>
              <a:endCxn id="34819" idx="1"/>
            </p:cNvCxnSpPr>
            <p:nvPr/>
          </p:nvCxnSpPr>
          <p:spPr bwMode="auto">
            <a:xfrm rot="16200000" flipH="1">
              <a:off x="3852" y="2148"/>
              <a:ext cx="792" cy="1296"/>
            </a:xfrm>
            <a:prstGeom prst="curvedConnector2">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grpSp>
      <p:grpSp>
        <p:nvGrpSpPr>
          <p:cNvPr id="3" name="Group 8"/>
          <p:cNvGrpSpPr>
            <a:grpSpLocks/>
          </p:cNvGrpSpPr>
          <p:nvPr/>
        </p:nvGrpSpPr>
        <p:grpSpPr bwMode="auto">
          <a:xfrm>
            <a:off x="-152400" y="304800"/>
            <a:ext cx="3905250" cy="2879725"/>
            <a:chOff x="0" y="144"/>
            <a:chExt cx="2460" cy="1814"/>
          </a:xfrm>
        </p:grpSpPr>
        <p:pic>
          <p:nvPicPr>
            <p:cNvPr id="52237" name="Picture 9" descr="180px-Frog_žá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144"/>
              <a:ext cx="2268" cy="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8" name="AutoShape 10"/>
            <p:cNvSpPr>
              <a:spLocks noChangeArrowheads="1"/>
            </p:cNvSpPr>
            <p:nvPr/>
          </p:nvSpPr>
          <p:spPr bwMode="auto">
            <a:xfrm>
              <a:off x="0" y="1248"/>
              <a:ext cx="768" cy="480"/>
            </a:xfrm>
            <a:prstGeom prst="cloudCallout">
              <a:avLst>
                <a:gd name="adj1" fmla="val 15625"/>
                <a:gd name="adj2" fmla="val -118958"/>
              </a:avLst>
            </a:prstGeom>
            <a:solidFill>
              <a:schemeClr val="accent1"/>
            </a:solidFill>
            <a:ln w="9525">
              <a:solidFill>
                <a:schemeClr val="tx1"/>
              </a:solidFill>
              <a:round/>
              <a:headEnd/>
              <a:tailEnd/>
            </a:ln>
          </p:spPr>
          <p:txBody>
            <a:bodyPr/>
            <a:lstStyle/>
            <a:p>
              <a:pPr algn="ctr" eaLnBrk="1" hangingPunct="1"/>
              <a:r>
                <a:rPr lang="en-US" sz="1800" b="0">
                  <a:solidFill>
                    <a:schemeClr val="tx1"/>
                  </a:solidFill>
                  <a:effectLst/>
                  <a:latin typeface="Arial" charset="0"/>
                </a:rPr>
                <a:t>Ếch</a:t>
              </a:r>
            </a:p>
          </p:txBody>
        </p:sp>
      </p:grpSp>
      <p:grpSp>
        <p:nvGrpSpPr>
          <p:cNvPr id="4" name="Group 12"/>
          <p:cNvGrpSpPr>
            <a:grpSpLocks/>
          </p:cNvGrpSpPr>
          <p:nvPr/>
        </p:nvGrpSpPr>
        <p:grpSpPr bwMode="auto">
          <a:xfrm>
            <a:off x="5105400" y="533400"/>
            <a:ext cx="3900488" cy="3200400"/>
            <a:chOff x="3024" y="240"/>
            <a:chExt cx="2553" cy="2208"/>
          </a:xfrm>
        </p:grpSpPr>
        <p:pic>
          <p:nvPicPr>
            <p:cNvPr id="52234" name="Picture 13" descr="5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 y="240"/>
              <a:ext cx="2553" cy="14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52235" name="Oval 14"/>
            <p:cNvSpPr>
              <a:spLocks noChangeArrowheads="1"/>
            </p:cNvSpPr>
            <p:nvPr/>
          </p:nvSpPr>
          <p:spPr bwMode="auto">
            <a:xfrm>
              <a:off x="4224" y="768"/>
              <a:ext cx="480" cy="432"/>
            </a:xfrm>
            <a:prstGeom prst="ellipse">
              <a:avLst/>
            </a:prstGeom>
            <a:noFill/>
            <a:ln w="38100">
              <a:solidFill>
                <a:srgbClr val="FF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sz="1800" b="0">
                <a:solidFill>
                  <a:srgbClr val="FF3399"/>
                </a:solidFill>
                <a:effectLst/>
                <a:latin typeface="Arial" charset="0"/>
              </a:endParaRPr>
            </a:p>
          </p:txBody>
        </p:sp>
        <p:cxnSp>
          <p:nvCxnSpPr>
            <p:cNvPr id="52236" name="AutoShape 15"/>
            <p:cNvCxnSpPr>
              <a:cxnSpLocks noChangeShapeType="1"/>
              <a:stCxn id="52235" idx="6"/>
            </p:cNvCxnSpPr>
            <p:nvPr/>
          </p:nvCxnSpPr>
          <p:spPr bwMode="auto">
            <a:xfrm>
              <a:off x="4704" y="984"/>
              <a:ext cx="384" cy="1464"/>
            </a:xfrm>
            <a:prstGeom prst="curvedConnector2">
              <a:avLst/>
            </a:prstGeom>
            <a:noFill/>
            <a:ln w="38100">
              <a:solidFill>
                <a:srgbClr val="FF3399"/>
              </a:solidFill>
              <a:round/>
              <a:headEnd/>
              <a:tailEnd type="triangle" w="med" len="med"/>
            </a:ln>
            <a:extLst>
              <a:ext uri="{909E8E84-426E-40DD-AFC4-6F175D3DCCD1}">
                <a14:hiddenFill xmlns:a14="http://schemas.microsoft.com/office/drawing/2010/main">
                  <a:noFill/>
                </a14:hiddenFill>
              </a:ext>
            </a:extLst>
          </p:spPr>
        </p:cxnSp>
      </p:grpSp>
      <p:pic>
        <p:nvPicPr>
          <p:cNvPr id="52232" name="Picture 16" descr="blumenpflanzen108[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6389688"/>
            <a:ext cx="5334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6" name="AutoShape 20"/>
          <p:cNvSpPr>
            <a:spLocks noChangeArrowheads="1"/>
          </p:cNvSpPr>
          <p:nvPr/>
        </p:nvSpPr>
        <p:spPr bwMode="auto">
          <a:xfrm>
            <a:off x="0" y="4038600"/>
            <a:ext cx="3962400" cy="2362200"/>
          </a:xfrm>
          <a:prstGeom prst="wedgeEllipseCallout">
            <a:avLst>
              <a:gd name="adj1" fmla="val 47435"/>
              <a:gd name="adj2" fmla="val -55310"/>
            </a:avLst>
          </a:prstGeom>
          <a:solidFill>
            <a:srgbClr val="FFFFCC"/>
          </a:solidFill>
          <a:ln w="9525">
            <a:solidFill>
              <a:schemeClr val="tx1"/>
            </a:solidFill>
            <a:miter lim="800000"/>
            <a:headEnd/>
            <a:tailEnd/>
          </a:ln>
        </p:spPr>
        <p:txBody>
          <a:bodyPr/>
          <a:lstStyle/>
          <a:p>
            <a:pPr algn="ctr" eaLnBrk="1" hangingPunct="1"/>
            <a:r>
              <a:rPr lang="en-US" sz="2800">
                <a:solidFill>
                  <a:srgbClr val="FF3300"/>
                </a:solidFill>
                <a:effectLst/>
              </a:rPr>
              <a:t>Thường xuyên sống nơi có độ ẩm cao động vật có đặc điểm gì?</a:t>
            </a:r>
          </a:p>
        </p:txBody>
      </p:sp>
    </p:spTree>
    <p:extLst>
      <p:ext uri="{BB962C8B-B14F-4D97-AF65-F5344CB8AC3E}">
        <p14:creationId xmlns:p14="http://schemas.microsoft.com/office/powerpoint/2010/main" val="3861093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4820"/>
                                        </p:tgtEl>
                                        <p:attrNameLst>
                                          <p:attrName>style.visibility</p:attrName>
                                        </p:attrNameLst>
                                      </p:cBhvr>
                                      <p:to>
                                        <p:strVal val="visible"/>
                                      </p:to>
                                    </p:set>
                                    <p:anim calcmode="lin" valueType="num">
                                      <p:cBhvr additive="base">
                                        <p:cTn id="14" dur="500" fill="hold"/>
                                        <p:tgtEl>
                                          <p:spTgt spid="34820"/>
                                        </p:tgtEl>
                                        <p:attrNameLst>
                                          <p:attrName>ppt_x</p:attrName>
                                        </p:attrNameLst>
                                      </p:cBhvr>
                                      <p:tavLst>
                                        <p:tav tm="0">
                                          <p:val>
                                            <p:strVal val="#ppt_x"/>
                                          </p:val>
                                        </p:tav>
                                        <p:tav tm="100000">
                                          <p:val>
                                            <p:strVal val="#ppt_x"/>
                                          </p:val>
                                        </p:tav>
                                      </p:tavLst>
                                    </p:anim>
                                    <p:anim calcmode="lin" valueType="num">
                                      <p:cBhvr additive="base">
                                        <p:cTn id="15" dur="500" fill="hold"/>
                                        <p:tgtEl>
                                          <p:spTgt spid="34820"/>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grpId="1" nodeType="clickEffect">
                                  <p:stCondLst>
                                    <p:cond delay="0"/>
                                  </p:stCondLst>
                                  <p:childTnLst>
                                    <p:set>
                                      <p:cBhvr>
                                        <p:cTn id="19" dur="1" fill="hold">
                                          <p:stCondLst>
                                            <p:cond delay="0"/>
                                          </p:stCondLst>
                                        </p:cTn>
                                        <p:tgtEl>
                                          <p:spTgt spid="34820"/>
                                        </p:tgtEl>
                                        <p:attrNameLst>
                                          <p:attrName>style.visibility</p:attrName>
                                        </p:attrNameLst>
                                      </p:cBhvr>
                                      <p:to>
                                        <p:strVal val="visible"/>
                                      </p:to>
                                    </p:set>
                                    <p:animEffect transition="in" filter="randombar(horizontal)">
                                      <p:cBhvr>
                                        <p:cTn id="20" dur="500"/>
                                        <p:tgtEl>
                                          <p:spTgt spid="34820"/>
                                        </p:tgtEl>
                                      </p:cBhvr>
                                    </p:animEffect>
                                  </p:childTnLst>
                                </p:cTn>
                              </p:par>
                              <p:par>
                                <p:cTn id="21" presetID="14"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par>
                                <p:cTn id="24" presetID="14" presetClass="entr" presetSubtype="10" fill="hold" nodeType="withEffect">
                                  <p:stCondLst>
                                    <p:cond delay="0"/>
                                  </p:stCondLst>
                                  <p:childTnLst>
                                    <p:set>
                                      <p:cBhvr>
                                        <p:cTn id="25" dur="1" fill="hold">
                                          <p:stCondLst>
                                            <p:cond delay="0"/>
                                          </p:stCondLst>
                                        </p:cTn>
                                        <p:tgtEl>
                                          <p:spTgt spid="34818"/>
                                        </p:tgtEl>
                                        <p:attrNameLst>
                                          <p:attrName>style.visibility</p:attrName>
                                        </p:attrNameLst>
                                      </p:cBhvr>
                                      <p:to>
                                        <p:strVal val="visible"/>
                                      </p:to>
                                    </p:set>
                                    <p:animEffect transition="in" filter="randombar(horizontal)">
                                      <p:cBhvr>
                                        <p:cTn id="26" dur="500"/>
                                        <p:tgtEl>
                                          <p:spTgt spid="34818"/>
                                        </p:tgtEl>
                                      </p:cBhvr>
                                    </p:animEffect>
                                  </p:childTnLst>
                                </p:cTn>
                              </p:par>
                              <p:par>
                                <p:cTn id="27" presetID="14" presetClass="entr" presetSubtype="1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randombar(horizontal)">
                                      <p:cBhvr>
                                        <p:cTn id="29" dur="500"/>
                                        <p:tgtEl>
                                          <p:spTgt spid="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4836"/>
                                        </p:tgtEl>
                                        <p:attrNameLst>
                                          <p:attrName>style.visibility</p:attrName>
                                        </p:attrNameLst>
                                      </p:cBhvr>
                                      <p:to>
                                        <p:strVal val="visible"/>
                                      </p:to>
                                    </p:set>
                                    <p:anim calcmode="lin" valueType="num">
                                      <p:cBhvr additive="base">
                                        <p:cTn id="34" dur="500" fill="hold"/>
                                        <p:tgtEl>
                                          <p:spTgt spid="34836"/>
                                        </p:tgtEl>
                                        <p:attrNameLst>
                                          <p:attrName>ppt_x</p:attrName>
                                        </p:attrNameLst>
                                      </p:cBhvr>
                                      <p:tavLst>
                                        <p:tav tm="0">
                                          <p:val>
                                            <p:strVal val="#ppt_x"/>
                                          </p:val>
                                        </p:tav>
                                        <p:tav tm="100000">
                                          <p:val>
                                            <p:strVal val="#ppt_x"/>
                                          </p:val>
                                        </p:tav>
                                      </p:tavLst>
                                    </p:anim>
                                    <p:anim calcmode="lin" valueType="num">
                                      <p:cBhvr additive="base">
                                        <p:cTn id="35" dur="500" fill="hold"/>
                                        <p:tgtEl>
                                          <p:spTgt spid="34836"/>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4819"/>
                                        </p:tgtEl>
                                        <p:attrNameLst>
                                          <p:attrName>style.visibility</p:attrName>
                                        </p:attrNameLst>
                                      </p:cBhvr>
                                      <p:to>
                                        <p:strVal val="visible"/>
                                      </p:to>
                                    </p:set>
                                    <p:animEffect transition="in" filter="wipe(down)">
                                      <p:cBhvr>
                                        <p:cTn id="40"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P spid="34820" grpId="0" animBg="1"/>
      <p:bldP spid="34820" grpId="1" animBg="1"/>
      <p:bldP spid="348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914400" y="1524000"/>
            <a:ext cx="746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bg2"/>
                </a:solidFill>
                <a:effectDag name="">
                  <a:cont type="tree" name="">
                    <a:effect ref="fillLine"/>
                    <a:outerShdw dist="38100" dir="13500000" algn="br">
                      <a:srgbClr val="FFAC58"/>
                    </a:outerShdw>
                  </a:cont>
                  <a:cont type="tree" name="">
                    <a:effect ref="fillLine"/>
                    <a:outerShdw dist="38100" dir="2700000" algn="tl">
                      <a:srgbClr val="703801"/>
                    </a:outerShdw>
                  </a:cont>
                  <a:effect ref="fillLine"/>
                </a:effectDag>
                <a:latin typeface="Times New Roman" pitchFamily="18" charset="0"/>
              </a:defRPr>
            </a:lvl1pPr>
            <a:lvl2pPr marL="742950" indent="-285750">
              <a:defRPr sz="3200" b="1">
                <a:solidFill>
                  <a:schemeClr val="bg2"/>
                </a:solidFill>
                <a:effectDag name="">
                  <a:cont type="tree" name="">
                    <a:effect ref="fillLine"/>
                    <a:outerShdw dist="38100" dir="13500000" algn="br">
                      <a:srgbClr val="FFAC58"/>
                    </a:outerShdw>
                  </a:cont>
                  <a:cont type="tree" name="">
                    <a:effect ref="fillLine"/>
                    <a:outerShdw dist="38100" dir="2700000" algn="tl">
                      <a:srgbClr val="703801"/>
                    </a:outerShdw>
                  </a:cont>
                  <a:effect ref="fillLine"/>
                </a:effectDag>
                <a:latin typeface="Times New Roman" pitchFamily="18" charset="0"/>
              </a:defRPr>
            </a:lvl2pPr>
            <a:lvl3pPr marL="1143000" indent="-228600">
              <a:defRPr sz="3200" b="1">
                <a:solidFill>
                  <a:schemeClr val="bg2"/>
                </a:solidFill>
                <a:effectDag name="">
                  <a:cont type="tree" name="">
                    <a:effect ref="fillLine"/>
                    <a:outerShdw dist="38100" dir="13500000" algn="br">
                      <a:srgbClr val="FFAC58"/>
                    </a:outerShdw>
                  </a:cont>
                  <a:cont type="tree" name="">
                    <a:effect ref="fillLine"/>
                    <a:outerShdw dist="38100" dir="2700000" algn="tl">
                      <a:srgbClr val="703801"/>
                    </a:outerShdw>
                  </a:cont>
                  <a:effect ref="fillLine"/>
                </a:effectDag>
                <a:latin typeface="Times New Roman" pitchFamily="18" charset="0"/>
              </a:defRPr>
            </a:lvl3pPr>
            <a:lvl4pPr marL="1600200" indent="-228600">
              <a:defRPr sz="3200" b="1">
                <a:solidFill>
                  <a:schemeClr val="bg2"/>
                </a:solidFill>
                <a:effectDag name="">
                  <a:cont type="tree" name="">
                    <a:effect ref="fillLine"/>
                    <a:outerShdw dist="38100" dir="13500000" algn="br">
                      <a:srgbClr val="FFAC58"/>
                    </a:outerShdw>
                  </a:cont>
                  <a:cont type="tree" name="">
                    <a:effect ref="fillLine"/>
                    <a:outerShdw dist="38100" dir="2700000" algn="tl">
                      <a:srgbClr val="703801"/>
                    </a:outerShdw>
                  </a:cont>
                  <a:effect ref="fillLine"/>
                </a:effectDag>
                <a:latin typeface="Times New Roman" pitchFamily="18" charset="0"/>
              </a:defRPr>
            </a:lvl4pPr>
            <a:lvl5pPr marL="2057400" indent="-228600">
              <a:defRPr sz="3200" b="1">
                <a:solidFill>
                  <a:schemeClr val="bg2"/>
                </a:solidFill>
                <a:effectDag name="">
                  <a:cont type="tree" name="">
                    <a:effect ref="fillLine"/>
                    <a:outerShdw dist="38100" dir="13500000" algn="br">
                      <a:srgbClr val="FFAC58"/>
                    </a:outerShdw>
                  </a:cont>
                  <a:cont type="tree" name="">
                    <a:effect ref="fillLine"/>
                    <a:outerShdw dist="38100" dir="2700000" algn="tl">
                      <a:srgbClr val="703801"/>
                    </a:outerShdw>
                  </a:cont>
                  <a:effect ref="fillLine"/>
                </a:effectDag>
                <a:latin typeface="Times New Roman" pitchFamily="18" charset="0"/>
              </a:defRPr>
            </a:lvl5pPr>
            <a:lvl6pPr marL="2514600" indent="-228600" eaLnBrk="0" fontAlgn="base" hangingPunct="0">
              <a:spcBef>
                <a:spcPct val="0"/>
              </a:spcBef>
              <a:spcAft>
                <a:spcPct val="0"/>
              </a:spcAft>
              <a:defRPr sz="3200" b="1">
                <a:solidFill>
                  <a:schemeClr val="bg2"/>
                </a:solidFill>
                <a:effectDag name="">
                  <a:cont type="tree" name="">
                    <a:effect ref="fillLine"/>
                    <a:outerShdw dist="38100" dir="13500000" algn="br">
                      <a:srgbClr val="FFAC58"/>
                    </a:outerShdw>
                  </a:cont>
                  <a:cont type="tree" name="">
                    <a:effect ref="fillLine"/>
                    <a:outerShdw dist="38100" dir="2700000" algn="tl">
                      <a:srgbClr val="703801"/>
                    </a:outerShdw>
                  </a:cont>
                  <a:effect ref="fillLine"/>
                </a:effectDag>
                <a:latin typeface="Times New Roman" pitchFamily="18" charset="0"/>
              </a:defRPr>
            </a:lvl6pPr>
            <a:lvl7pPr marL="2971800" indent="-228600" eaLnBrk="0" fontAlgn="base" hangingPunct="0">
              <a:spcBef>
                <a:spcPct val="0"/>
              </a:spcBef>
              <a:spcAft>
                <a:spcPct val="0"/>
              </a:spcAft>
              <a:defRPr sz="3200" b="1">
                <a:solidFill>
                  <a:schemeClr val="bg2"/>
                </a:solidFill>
                <a:effectDag name="">
                  <a:cont type="tree" name="">
                    <a:effect ref="fillLine"/>
                    <a:outerShdw dist="38100" dir="13500000" algn="br">
                      <a:srgbClr val="FFAC58"/>
                    </a:outerShdw>
                  </a:cont>
                  <a:cont type="tree" name="">
                    <a:effect ref="fillLine"/>
                    <a:outerShdw dist="38100" dir="2700000" algn="tl">
                      <a:srgbClr val="703801"/>
                    </a:outerShdw>
                  </a:cont>
                  <a:effect ref="fillLine"/>
                </a:effectDag>
                <a:latin typeface="Times New Roman" pitchFamily="18" charset="0"/>
              </a:defRPr>
            </a:lvl7pPr>
            <a:lvl8pPr marL="3429000" indent="-228600" eaLnBrk="0" fontAlgn="base" hangingPunct="0">
              <a:spcBef>
                <a:spcPct val="0"/>
              </a:spcBef>
              <a:spcAft>
                <a:spcPct val="0"/>
              </a:spcAft>
              <a:defRPr sz="3200" b="1">
                <a:solidFill>
                  <a:schemeClr val="bg2"/>
                </a:solidFill>
                <a:effectDag name="">
                  <a:cont type="tree" name="">
                    <a:effect ref="fillLine"/>
                    <a:outerShdw dist="38100" dir="13500000" algn="br">
                      <a:srgbClr val="FFAC58"/>
                    </a:outerShdw>
                  </a:cont>
                  <a:cont type="tree" name="">
                    <a:effect ref="fillLine"/>
                    <a:outerShdw dist="38100" dir="2700000" algn="tl">
                      <a:srgbClr val="703801"/>
                    </a:outerShdw>
                  </a:cont>
                  <a:effect ref="fillLine"/>
                </a:effectDag>
                <a:latin typeface="Times New Roman" pitchFamily="18" charset="0"/>
              </a:defRPr>
            </a:lvl8pPr>
            <a:lvl9pPr marL="3886200" indent="-228600" eaLnBrk="0" fontAlgn="base" hangingPunct="0">
              <a:spcBef>
                <a:spcPct val="0"/>
              </a:spcBef>
              <a:spcAft>
                <a:spcPct val="0"/>
              </a:spcAft>
              <a:defRPr sz="3200" b="1">
                <a:solidFill>
                  <a:schemeClr val="bg2"/>
                </a:solidFill>
                <a:effectDag name="">
                  <a:cont type="tree" name="">
                    <a:effect ref="fillLine"/>
                    <a:outerShdw dist="38100" dir="13500000" algn="br">
                      <a:srgbClr val="FFAC58"/>
                    </a:outerShdw>
                  </a:cont>
                  <a:cont type="tree" name="">
                    <a:effect ref="fillLine"/>
                    <a:outerShdw dist="38100" dir="2700000" algn="tl">
                      <a:srgbClr val="703801"/>
                    </a:outerShdw>
                  </a:cont>
                  <a:effect ref="fillLine"/>
                </a:effectDag>
                <a:latin typeface="Times New Roman" pitchFamily="18" charset="0"/>
              </a:defRPr>
            </a:lvl9pPr>
          </a:lstStyle>
          <a:p>
            <a:pPr eaLnBrk="1" hangingPunct="1"/>
            <a:endParaRPr lang="en-US" sz="2000" b="0">
              <a:solidFill>
                <a:schemeClr val="tx1"/>
              </a:solidFill>
              <a:effectLst/>
            </a:endParaRPr>
          </a:p>
        </p:txBody>
      </p:sp>
      <p:pic>
        <p:nvPicPr>
          <p:cNvPr id="49155" name="Picture 3" descr="A_Scolopendrid_(Con_r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86000"/>
            <a:ext cx="3429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An_Earthworm_(Giun_d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0"/>
            <a:ext cx="3454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descr="Bach_tuo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85800"/>
            <a:ext cx="3581400" cy="2971800"/>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9158" name="Picture 6" descr="Coc_co_du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733800"/>
            <a:ext cx="3657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7" descr="Leech_(Con_dia_hut_ma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5720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Text Box 8"/>
          <p:cNvSpPr txBox="1">
            <a:spLocks noChangeArrowheads="1"/>
          </p:cNvSpPr>
          <p:nvPr/>
        </p:nvSpPr>
        <p:spPr bwMode="auto">
          <a:xfrm>
            <a:off x="457200" y="0"/>
            <a:ext cx="3048000" cy="39687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1pPr>
            <a:lvl2pPr marL="742950" indent="-285750">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2pPr>
            <a:lvl3pPr marL="1143000" indent="-228600">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3pPr>
            <a:lvl4pPr marL="1600200" indent="-228600">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4pPr>
            <a:lvl5pPr marL="2057400" indent="-228600">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5pPr>
            <a:lvl6pPr marL="2514600" indent="-228600" eaLnBrk="0" fontAlgn="base" hangingPunct="0">
              <a:spcBef>
                <a:spcPct val="0"/>
              </a:spcBef>
              <a:spcAft>
                <a:spcPct val="0"/>
              </a:spcAft>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6pPr>
            <a:lvl7pPr marL="2971800" indent="-228600" eaLnBrk="0" fontAlgn="base" hangingPunct="0">
              <a:spcBef>
                <a:spcPct val="0"/>
              </a:spcBef>
              <a:spcAft>
                <a:spcPct val="0"/>
              </a:spcAft>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7pPr>
            <a:lvl8pPr marL="3429000" indent="-228600" eaLnBrk="0" fontAlgn="base" hangingPunct="0">
              <a:spcBef>
                <a:spcPct val="0"/>
              </a:spcBef>
              <a:spcAft>
                <a:spcPct val="0"/>
              </a:spcAft>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8pPr>
            <a:lvl9pPr marL="3886200" indent="-228600" eaLnBrk="0" fontAlgn="base" hangingPunct="0">
              <a:spcBef>
                <a:spcPct val="0"/>
              </a:spcBef>
              <a:spcAft>
                <a:spcPct val="0"/>
              </a:spcAft>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9pPr>
          </a:lstStyle>
          <a:p>
            <a:pPr eaLnBrk="1" hangingPunct="1">
              <a:spcBef>
                <a:spcPct val="50000"/>
              </a:spcBef>
            </a:pPr>
            <a:r>
              <a:rPr lang="en-US" sz="2000">
                <a:solidFill>
                  <a:srgbClr val="0000FF"/>
                </a:solidFill>
                <a:effectLst/>
              </a:rPr>
              <a:t>- Một số động vật ưa ẩm:</a:t>
            </a:r>
          </a:p>
        </p:txBody>
      </p:sp>
      <p:sp>
        <p:nvSpPr>
          <p:cNvPr id="49161" name="Text Box 9"/>
          <p:cNvSpPr txBox="1">
            <a:spLocks noChangeArrowheads="1"/>
          </p:cNvSpPr>
          <p:nvPr/>
        </p:nvSpPr>
        <p:spPr bwMode="auto">
          <a:xfrm>
            <a:off x="2590800" y="3276600"/>
            <a:ext cx="1371600" cy="39687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1pPr>
            <a:lvl2pPr marL="742950" indent="-285750">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2pPr>
            <a:lvl3pPr marL="1143000" indent="-228600">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3pPr>
            <a:lvl4pPr marL="1600200" indent="-228600">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4pPr>
            <a:lvl5pPr marL="2057400" indent="-228600">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5pPr>
            <a:lvl6pPr marL="2514600" indent="-228600" eaLnBrk="0" fontAlgn="base" hangingPunct="0">
              <a:spcBef>
                <a:spcPct val="0"/>
              </a:spcBef>
              <a:spcAft>
                <a:spcPct val="0"/>
              </a:spcAft>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6pPr>
            <a:lvl7pPr marL="2971800" indent="-228600" eaLnBrk="0" fontAlgn="base" hangingPunct="0">
              <a:spcBef>
                <a:spcPct val="0"/>
              </a:spcBef>
              <a:spcAft>
                <a:spcPct val="0"/>
              </a:spcAft>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7pPr>
            <a:lvl8pPr marL="3429000" indent="-228600" eaLnBrk="0" fontAlgn="base" hangingPunct="0">
              <a:spcBef>
                <a:spcPct val="0"/>
              </a:spcBef>
              <a:spcAft>
                <a:spcPct val="0"/>
              </a:spcAft>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8pPr>
            <a:lvl9pPr marL="3886200" indent="-228600" eaLnBrk="0" fontAlgn="base" hangingPunct="0">
              <a:spcBef>
                <a:spcPct val="0"/>
              </a:spcBef>
              <a:spcAft>
                <a:spcPct val="0"/>
              </a:spcAft>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9pPr>
          </a:lstStyle>
          <a:p>
            <a:pPr eaLnBrk="1" hangingPunct="1">
              <a:spcBef>
                <a:spcPct val="50000"/>
              </a:spcBef>
            </a:pPr>
            <a:r>
              <a:rPr lang="en-US" sz="2000">
                <a:solidFill>
                  <a:srgbClr val="0000CC"/>
                </a:solidFill>
                <a:effectLst/>
              </a:rPr>
              <a:t>Bạch tuộc</a:t>
            </a:r>
          </a:p>
        </p:txBody>
      </p:sp>
      <p:sp>
        <p:nvSpPr>
          <p:cNvPr id="49162" name="Text Box 10"/>
          <p:cNvSpPr txBox="1">
            <a:spLocks noChangeArrowheads="1"/>
          </p:cNvSpPr>
          <p:nvPr/>
        </p:nvSpPr>
        <p:spPr bwMode="auto">
          <a:xfrm>
            <a:off x="2743200" y="6461125"/>
            <a:ext cx="1219200" cy="39687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1pPr>
            <a:lvl2pPr marL="742950" indent="-285750">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2pPr>
            <a:lvl3pPr marL="1143000" indent="-228600">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3pPr>
            <a:lvl4pPr marL="1600200" indent="-228600">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4pPr>
            <a:lvl5pPr marL="2057400" indent="-228600">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5pPr>
            <a:lvl6pPr marL="2514600" indent="-228600" eaLnBrk="0" fontAlgn="base" hangingPunct="0">
              <a:spcBef>
                <a:spcPct val="0"/>
              </a:spcBef>
              <a:spcAft>
                <a:spcPct val="0"/>
              </a:spcAft>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6pPr>
            <a:lvl7pPr marL="2971800" indent="-228600" eaLnBrk="0" fontAlgn="base" hangingPunct="0">
              <a:spcBef>
                <a:spcPct val="0"/>
              </a:spcBef>
              <a:spcAft>
                <a:spcPct val="0"/>
              </a:spcAft>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7pPr>
            <a:lvl8pPr marL="3429000" indent="-228600" eaLnBrk="0" fontAlgn="base" hangingPunct="0">
              <a:spcBef>
                <a:spcPct val="0"/>
              </a:spcBef>
              <a:spcAft>
                <a:spcPct val="0"/>
              </a:spcAft>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8pPr>
            <a:lvl9pPr marL="3886200" indent="-228600" eaLnBrk="0" fontAlgn="base" hangingPunct="0">
              <a:spcBef>
                <a:spcPct val="0"/>
              </a:spcBef>
              <a:spcAft>
                <a:spcPct val="0"/>
              </a:spcAft>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9pPr>
          </a:lstStyle>
          <a:p>
            <a:pPr eaLnBrk="1" hangingPunct="1">
              <a:spcBef>
                <a:spcPct val="50000"/>
              </a:spcBef>
            </a:pPr>
            <a:r>
              <a:rPr lang="en-US" sz="2000">
                <a:solidFill>
                  <a:srgbClr val="0000CC"/>
                </a:solidFill>
                <a:effectLst/>
              </a:rPr>
              <a:t>Ếch đuôi</a:t>
            </a:r>
          </a:p>
        </p:txBody>
      </p:sp>
      <p:sp>
        <p:nvSpPr>
          <p:cNvPr id="49163" name="Text Box 11"/>
          <p:cNvSpPr txBox="1">
            <a:spLocks noChangeArrowheads="1"/>
          </p:cNvSpPr>
          <p:nvPr/>
        </p:nvSpPr>
        <p:spPr bwMode="auto">
          <a:xfrm>
            <a:off x="7467600" y="1828800"/>
            <a:ext cx="1219200" cy="39687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1pPr>
            <a:lvl2pPr marL="742950" indent="-285750">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2pPr>
            <a:lvl3pPr marL="1143000" indent="-228600">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3pPr>
            <a:lvl4pPr marL="1600200" indent="-228600">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4pPr>
            <a:lvl5pPr marL="2057400" indent="-228600">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5pPr>
            <a:lvl6pPr marL="2514600" indent="-228600" eaLnBrk="0" fontAlgn="base" hangingPunct="0">
              <a:spcBef>
                <a:spcPct val="0"/>
              </a:spcBef>
              <a:spcAft>
                <a:spcPct val="0"/>
              </a:spcAft>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6pPr>
            <a:lvl7pPr marL="2971800" indent="-228600" eaLnBrk="0" fontAlgn="base" hangingPunct="0">
              <a:spcBef>
                <a:spcPct val="0"/>
              </a:spcBef>
              <a:spcAft>
                <a:spcPct val="0"/>
              </a:spcAft>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7pPr>
            <a:lvl8pPr marL="3429000" indent="-228600" eaLnBrk="0" fontAlgn="base" hangingPunct="0">
              <a:spcBef>
                <a:spcPct val="0"/>
              </a:spcBef>
              <a:spcAft>
                <a:spcPct val="0"/>
              </a:spcAft>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8pPr>
            <a:lvl9pPr marL="3886200" indent="-228600" eaLnBrk="0" fontAlgn="base" hangingPunct="0">
              <a:spcBef>
                <a:spcPct val="0"/>
              </a:spcBef>
              <a:spcAft>
                <a:spcPct val="0"/>
              </a:spcAft>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9pPr>
          </a:lstStyle>
          <a:p>
            <a:pPr eaLnBrk="1" hangingPunct="1">
              <a:spcBef>
                <a:spcPct val="50000"/>
              </a:spcBef>
            </a:pPr>
            <a:r>
              <a:rPr lang="en-US" sz="2000">
                <a:solidFill>
                  <a:srgbClr val="CC3300"/>
                </a:solidFill>
                <a:effectLst/>
              </a:rPr>
              <a:t>Giun đất</a:t>
            </a:r>
          </a:p>
        </p:txBody>
      </p:sp>
      <p:sp>
        <p:nvSpPr>
          <p:cNvPr id="49164" name="Text Box 12"/>
          <p:cNvSpPr txBox="1">
            <a:spLocks noChangeArrowheads="1"/>
          </p:cNvSpPr>
          <p:nvPr/>
        </p:nvSpPr>
        <p:spPr bwMode="auto">
          <a:xfrm>
            <a:off x="8001000" y="4114800"/>
            <a:ext cx="609600" cy="39687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1pPr>
            <a:lvl2pPr marL="742950" indent="-285750">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2pPr>
            <a:lvl3pPr marL="1143000" indent="-228600">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3pPr>
            <a:lvl4pPr marL="1600200" indent="-228600">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4pPr>
            <a:lvl5pPr marL="2057400" indent="-228600">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5pPr>
            <a:lvl6pPr marL="2514600" indent="-228600" eaLnBrk="0" fontAlgn="base" hangingPunct="0">
              <a:spcBef>
                <a:spcPct val="0"/>
              </a:spcBef>
              <a:spcAft>
                <a:spcPct val="0"/>
              </a:spcAft>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6pPr>
            <a:lvl7pPr marL="2971800" indent="-228600" eaLnBrk="0" fontAlgn="base" hangingPunct="0">
              <a:spcBef>
                <a:spcPct val="0"/>
              </a:spcBef>
              <a:spcAft>
                <a:spcPct val="0"/>
              </a:spcAft>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7pPr>
            <a:lvl8pPr marL="3429000" indent="-228600" eaLnBrk="0" fontAlgn="base" hangingPunct="0">
              <a:spcBef>
                <a:spcPct val="0"/>
              </a:spcBef>
              <a:spcAft>
                <a:spcPct val="0"/>
              </a:spcAft>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8pPr>
            <a:lvl9pPr marL="3886200" indent="-228600" eaLnBrk="0" fontAlgn="base" hangingPunct="0">
              <a:spcBef>
                <a:spcPct val="0"/>
              </a:spcBef>
              <a:spcAft>
                <a:spcPct val="0"/>
              </a:spcAft>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9pPr>
          </a:lstStyle>
          <a:p>
            <a:pPr eaLnBrk="1" hangingPunct="1">
              <a:spcBef>
                <a:spcPct val="50000"/>
              </a:spcBef>
            </a:pPr>
            <a:r>
              <a:rPr lang="en-US" sz="2000">
                <a:solidFill>
                  <a:srgbClr val="0000CC"/>
                </a:solidFill>
                <a:effectLst/>
              </a:rPr>
              <a:t>Rết</a:t>
            </a:r>
          </a:p>
        </p:txBody>
      </p:sp>
      <p:sp>
        <p:nvSpPr>
          <p:cNvPr id="49165" name="Text Box 13"/>
          <p:cNvSpPr txBox="1">
            <a:spLocks noChangeArrowheads="1"/>
          </p:cNvSpPr>
          <p:nvPr/>
        </p:nvSpPr>
        <p:spPr bwMode="auto">
          <a:xfrm>
            <a:off x="7848600" y="6324600"/>
            <a:ext cx="762000" cy="39687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1pPr>
            <a:lvl2pPr marL="742950" indent="-285750">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2pPr>
            <a:lvl3pPr marL="1143000" indent="-228600">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3pPr>
            <a:lvl4pPr marL="1600200" indent="-228600">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4pPr>
            <a:lvl5pPr marL="2057400" indent="-228600">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5pPr>
            <a:lvl6pPr marL="2514600" indent="-228600" eaLnBrk="0" fontAlgn="base" hangingPunct="0">
              <a:spcBef>
                <a:spcPct val="0"/>
              </a:spcBef>
              <a:spcAft>
                <a:spcPct val="0"/>
              </a:spcAft>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6pPr>
            <a:lvl7pPr marL="2971800" indent="-228600" eaLnBrk="0" fontAlgn="base" hangingPunct="0">
              <a:spcBef>
                <a:spcPct val="0"/>
              </a:spcBef>
              <a:spcAft>
                <a:spcPct val="0"/>
              </a:spcAft>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7pPr>
            <a:lvl8pPr marL="3429000" indent="-228600" eaLnBrk="0" fontAlgn="base" hangingPunct="0">
              <a:spcBef>
                <a:spcPct val="0"/>
              </a:spcBef>
              <a:spcAft>
                <a:spcPct val="0"/>
              </a:spcAft>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8pPr>
            <a:lvl9pPr marL="3886200" indent="-228600" eaLnBrk="0" fontAlgn="base" hangingPunct="0">
              <a:spcBef>
                <a:spcPct val="0"/>
              </a:spcBef>
              <a:spcAft>
                <a:spcPct val="0"/>
              </a:spcAft>
              <a:defRPr sz="3200" b="1">
                <a:solidFill>
                  <a:srgbClr val="FFCCFF"/>
                </a:solidFill>
                <a:effectDag name="">
                  <a:cont type="tree" name="">
                    <a:effect ref="fillLine"/>
                    <a:outerShdw dist="38100" dir="13500000" algn="br">
                      <a:srgbClr val="FFDDFF"/>
                    </a:outerShdw>
                  </a:cont>
                  <a:cont type="tree" name="">
                    <a:effect ref="fillLine"/>
                    <a:outerShdw dist="38100" dir="2700000" algn="tl">
                      <a:srgbClr val="987A99"/>
                    </a:outerShdw>
                  </a:cont>
                  <a:effect ref="fillLine"/>
                </a:effectDag>
                <a:latin typeface="Times New Roman" pitchFamily="18" charset="0"/>
              </a:defRPr>
            </a:lvl9pPr>
          </a:lstStyle>
          <a:p>
            <a:pPr eaLnBrk="1" hangingPunct="1">
              <a:spcBef>
                <a:spcPct val="50000"/>
              </a:spcBef>
            </a:pPr>
            <a:r>
              <a:rPr lang="en-US" sz="2000">
                <a:solidFill>
                  <a:srgbClr val="0000CC"/>
                </a:solidFill>
                <a:effectLst/>
              </a:rPr>
              <a:t>Đỉa</a:t>
            </a:r>
          </a:p>
        </p:txBody>
      </p:sp>
    </p:spTree>
    <p:extLst>
      <p:ext uri="{BB962C8B-B14F-4D97-AF65-F5344CB8AC3E}">
        <p14:creationId xmlns:p14="http://schemas.microsoft.com/office/powerpoint/2010/main" val="6178202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9160"/>
                                        </p:tgtEl>
                                        <p:attrNameLst>
                                          <p:attrName>style.visibility</p:attrName>
                                        </p:attrNameLst>
                                      </p:cBhvr>
                                      <p:to>
                                        <p:strVal val="visible"/>
                                      </p:to>
                                    </p:set>
                                    <p:animEffect transition="in" filter="randombar(horizontal)">
                                      <p:cBhvr>
                                        <p:cTn id="7" dur="500"/>
                                        <p:tgtEl>
                                          <p:spTgt spid="491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49157"/>
                                        </p:tgtEl>
                                        <p:attrNameLst>
                                          <p:attrName>style.visibility</p:attrName>
                                        </p:attrNameLst>
                                      </p:cBhvr>
                                      <p:to>
                                        <p:strVal val="visible"/>
                                      </p:to>
                                    </p:set>
                                    <p:anim calcmode="lin" valueType="num">
                                      <p:cBhvr>
                                        <p:cTn id="12" dur="1000" fill="hold"/>
                                        <p:tgtEl>
                                          <p:spTgt spid="49157"/>
                                        </p:tgtEl>
                                        <p:attrNameLst>
                                          <p:attrName>ppt_w</p:attrName>
                                        </p:attrNameLst>
                                      </p:cBhvr>
                                      <p:tavLst>
                                        <p:tav tm="0">
                                          <p:val>
                                            <p:strVal val="#ppt_w*0.70"/>
                                          </p:val>
                                        </p:tav>
                                        <p:tav tm="100000">
                                          <p:val>
                                            <p:strVal val="#ppt_w"/>
                                          </p:val>
                                        </p:tav>
                                      </p:tavLst>
                                    </p:anim>
                                    <p:anim calcmode="lin" valueType="num">
                                      <p:cBhvr>
                                        <p:cTn id="13" dur="1000" fill="hold"/>
                                        <p:tgtEl>
                                          <p:spTgt spid="49157"/>
                                        </p:tgtEl>
                                        <p:attrNameLst>
                                          <p:attrName>ppt_h</p:attrName>
                                        </p:attrNameLst>
                                      </p:cBhvr>
                                      <p:tavLst>
                                        <p:tav tm="0">
                                          <p:val>
                                            <p:strVal val="#ppt_h"/>
                                          </p:val>
                                        </p:tav>
                                        <p:tav tm="100000">
                                          <p:val>
                                            <p:strVal val="#ppt_h"/>
                                          </p:val>
                                        </p:tav>
                                      </p:tavLst>
                                    </p:anim>
                                    <p:animEffect transition="in" filter="fade">
                                      <p:cBhvr>
                                        <p:cTn id="14" dur="1000"/>
                                        <p:tgtEl>
                                          <p:spTgt spid="4915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9161"/>
                                        </p:tgtEl>
                                        <p:attrNameLst>
                                          <p:attrName>style.visibility</p:attrName>
                                        </p:attrNameLst>
                                      </p:cBhvr>
                                      <p:to>
                                        <p:strVal val="visible"/>
                                      </p:to>
                                    </p:set>
                                    <p:anim calcmode="lin" valueType="num">
                                      <p:cBhvr>
                                        <p:cTn id="17" dur="1000" fill="hold"/>
                                        <p:tgtEl>
                                          <p:spTgt spid="49161"/>
                                        </p:tgtEl>
                                        <p:attrNameLst>
                                          <p:attrName>ppt_w</p:attrName>
                                        </p:attrNameLst>
                                      </p:cBhvr>
                                      <p:tavLst>
                                        <p:tav tm="0">
                                          <p:val>
                                            <p:strVal val="#ppt_w*0.70"/>
                                          </p:val>
                                        </p:tav>
                                        <p:tav tm="100000">
                                          <p:val>
                                            <p:strVal val="#ppt_w"/>
                                          </p:val>
                                        </p:tav>
                                      </p:tavLst>
                                    </p:anim>
                                    <p:anim calcmode="lin" valueType="num">
                                      <p:cBhvr>
                                        <p:cTn id="18" dur="1000" fill="hold"/>
                                        <p:tgtEl>
                                          <p:spTgt spid="49161"/>
                                        </p:tgtEl>
                                        <p:attrNameLst>
                                          <p:attrName>ppt_h</p:attrName>
                                        </p:attrNameLst>
                                      </p:cBhvr>
                                      <p:tavLst>
                                        <p:tav tm="0">
                                          <p:val>
                                            <p:strVal val="#ppt_h"/>
                                          </p:val>
                                        </p:tav>
                                        <p:tav tm="100000">
                                          <p:val>
                                            <p:strVal val="#ppt_h"/>
                                          </p:val>
                                        </p:tav>
                                      </p:tavLst>
                                    </p:anim>
                                    <p:animEffect transition="in" filter="fade">
                                      <p:cBhvr>
                                        <p:cTn id="19" dur="1000"/>
                                        <p:tgtEl>
                                          <p:spTgt spid="49161"/>
                                        </p:tgtEl>
                                      </p:cBhvr>
                                    </p:animEffect>
                                  </p:childTnLst>
                                </p:cTn>
                              </p:par>
                              <p:par>
                                <p:cTn id="20" presetID="55" presetClass="entr" presetSubtype="0" fill="hold" nodeType="withEffect">
                                  <p:stCondLst>
                                    <p:cond delay="0"/>
                                  </p:stCondLst>
                                  <p:childTnLst>
                                    <p:set>
                                      <p:cBhvr>
                                        <p:cTn id="21" dur="1" fill="hold">
                                          <p:stCondLst>
                                            <p:cond delay="0"/>
                                          </p:stCondLst>
                                        </p:cTn>
                                        <p:tgtEl>
                                          <p:spTgt spid="49158"/>
                                        </p:tgtEl>
                                        <p:attrNameLst>
                                          <p:attrName>style.visibility</p:attrName>
                                        </p:attrNameLst>
                                      </p:cBhvr>
                                      <p:to>
                                        <p:strVal val="visible"/>
                                      </p:to>
                                    </p:set>
                                    <p:anim calcmode="lin" valueType="num">
                                      <p:cBhvr>
                                        <p:cTn id="22" dur="1000" fill="hold"/>
                                        <p:tgtEl>
                                          <p:spTgt spid="49158"/>
                                        </p:tgtEl>
                                        <p:attrNameLst>
                                          <p:attrName>ppt_w</p:attrName>
                                        </p:attrNameLst>
                                      </p:cBhvr>
                                      <p:tavLst>
                                        <p:tav tm="0">
                                          <p:val>
                                            <p:strVal val="#ppt_w*0.70"/>
                                          </p:val>
                                        </p:tav>
                                        <p:tav tm="100000">
                                          <p:val>
                                            <p:strVal val="#ppt_w"/>
                                          </p:val>
                                        </p:tav>
                                      </p:tavLst>
                                    </p:anim>
                                    <p:anim calcmode="lin" valueType="num">
                                      <p:cBhvr>
                                        <p:cTn id="23" dur="1000" fill="hold"/>
                                        <p:tgtEl>
                                          <p:spTgt spid="49158"/>
                                        </p:tgtEl>
                                        <p:attrNameLst>
                                          <p:attrName>ppt_h</p:attrName>
                                        </p:attrNameLst>
                                      </p:cBhvr>
                                      <p:tavLst>
                                        <p:tav tm="0">
                                          <p:val>
                                            <p:strVal val="#ppt_h"/>
                                          </p:val>
                                        </p:tav>
                                        <p:tav tm="100000">
                                          <p:val>
                                            <p:strVal val="#ppt_h"/>
                                          </p:val>
                                        </p:tav>
                                      </p:tavLst>
                                    </p:anim>
                                    <p:animEffect transition="in" filter="fade">
                                      <p:cBhvr>
                                        <p:cTn id="24" dur="1000"/>
                                        <p:tgtEl>
                                          <p:spTgt spid="49158"/>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49162"/>
                                        </p:tgtEl>
                                        <p:attrNameLst>
                                          <p:attrName>style.visibility</p:attrName>
                                        </p:attrNameLst>
                                      </p:cBhvr>
                                      <p:to>
                                        <p:strVal val="visible"/>
                                      </p:to>
                                    </p:set>
                                    <p:anim calcmode="lin" valueType="num">
                                      <p:cBhvr>
                                        <p:cTn id="27" dur="1000" fill="hold"/>
                                        <p:tgtEl>
                                          <p:spTgt spid="49162"/>
                                        </p:tgtEl>
                                        <p:attrNameLst>
                                          <p:attrName>ppt_w</p:attrName>
                                        </p:attrNameLst>
                                      </p:cBhvr>
                                      <p:tavLst>
                                        <p:tav tm="0">
                                          <p:val>
                                            <p:strVal val="#ppt_w*0.70"/>
                                          </p:val>
                                        </p:tav>
                                        <p:tav tm="100000">
                                          <p:val>
                                            <p:strVal val="#ppt_w"/>
                                          </p:val>
                                        </p:tav>
                                      </p:tavLst>
                                    </p:anim>
                                    <p:anim calcmode="lin" valueType="num">
                                      <p:cBhvr>
                                        <p:cTn id="28" dur="1000" fill="hold"/>
                                        <p:tgtEl>
                                          <p:spTgt spid="49162"/>
                                        </p:tgtEl>
                                        <p:attrNameLst>
                                          <p:attrName>ppt_h</p:attrName>
                                        </p:attrNameLst>
                                      </p:cBhvr>
                                      <p:tavLst>
                                        <p:tav tm="0">
                                          <p:val>
                                            <p:strVal val="#ppt_h"/>
                                          </p:val>
                                        </p:tav>
                                        <p:tav tm="100000">
                                          <p:val>
                                            <p:strVal val="#ppt_h"/>
                                          </p:val>
                                        </p:tav>
                                      </p:tavLst>
                                    </p:anim>
                                    <p:animEffect transition="in" filter="fade">
                                      <p:cBhvr>
                                        <p:cTn id="29" dur="1000"/>
                                        <p:tgtEl>
                                          <p:spTgt spid="49162"/>
                                        </p:tgtEl>
                                      </p:cBhvr>
                                    </p:animEffect>
                                  </p:childTnLst>
                                </p:cTn>
                              </p:par>
                              <p:par>
                                <p:cTn id="30" presetID="55" presetClass="entr" presetSubtype="0" fill="hold" nodeType="withEffect">
                                  <p:stCondLst>
                                    <p:cond delay="0"/>
                                  </p:stCondLst>
                                  <p:childTnLst>
                                    <p:set>
                                      <p:cBhvr>
                                        <p:cTn id="31" dur="1" fill="hold">
                                          <p:stCondLst>
                                            <p:cond delay="0"/>
                                          </p:stCondLst>
                                        </p:cTn>
                                        <p:tgtEl>
                                          <p:spTgt spid="49156"/>
                                        </p:tgtEl>
                                        <p:attrNameLst>
                                          <p:attrName>style.visibility</p:attrName>
                                        </p:attrNameLst>
                                      </p:cBhvr>
                                      <p:to>
                                        <p:strVal val="visible"/>
                                      </p:to>
                                    </p:set>
                                    <p:anim calcmode="lin" valueType="num">
                                      <p:cBhvr>
                                        <p:cTn id="32" dur="1000" fill="hold"/>
                                        <p:tgtEl>
                                          <p:spTgt spid="49156"/>
                                        </p:tgtEl>
                                        <p:attrNameLst>
                                          <p:attrName>ppt_w</p:attrName>
                                        </p:attrNameLst>
                                      </p:cBhvr>
                                      <p:tavLst>
                                        <p:tav tm="0">
                                          <p:val>
                                            <p:strVal val="#ppt_w*0.70"/>
                                          </p:val>
                                        </p:tav>
                                        <p:tav tm="100000">
                                          <p:val>
                                            <p:strVal val="#ppt_w"/>
                                          </p:val>
                                        </p:tav>
                                      </p:tavLst>
                                    </p:anim>
                                    <p:anim calcmode="lin" valueType="num">
                                      <p:cBhvr>
                                        <p:cTn id="33" dur="1000" fill="hold"/>
                                        <p:tgtEl>
                                          <p:spTgt spid="49156"/>
                                        </p:tgtEl>
                                        <p:attrNameLst>
                                          <p:attrName>ppt_h</p:attrName>
                                        </p:attrNameLst>
                                      </p:cBhvr>
                                      <p:tavLst>
                                        <p:tav tm="0">
                                          <p:val>
                                            <p:strVal val="#ppt_h"/>
                                          </p:val>
                                        </p:tav>
                                        <p:tav tm="100000">
                                          <p:val>
                                            <p:strVal val="#ppt_h"/>
                                          </p:val>
                                        </p:tav>
                                      </p:tavLst>
                                    </p:anim>
                                    <p:animEffect transition="in" filter="fade">
                                      <p:cBhvr>
                                        <p:cTn id="34" dur="1000"/>
                                        <p:tgtEl>
                                          <p:spTgt spid="49156"/>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49163"/>
                                        </p:tgtEl>
                                        <p:attrNameLst>
                                          <p:attrName>style.visibility</p:attrName>
                                        </p:attrNameLst>
                                      </p:cBhvr>
                                      <p:to>
                                        <p:strVal val="visible"/>
                                      </p:to>
                                    </p:set>
                                    <p:anim calcmode="lin" valueType="num">
                                      <p:cBhvr>
                                        <p:cTn id="37" dur="1000" fill="hold"/>
                                        <p:tgtEl>
                                          <p:spTgt spid="49163"/>
                                        </p:tgtEl>
                                        <p:attrNameLst>
                                          <p:attrName>ppt_w</p:attrName>
                                        </p:attrNameLst>
                                      </p:cBhvr>
                                      <p:tavLst>
                                        <p:tav tm="0">
                                          <p:val>
                                            <p:strVal val="#ppt_w*0.70"/>
                                          </p:val>
                                        </p:tav>
                                        <p:tav tm="100000">
                                          <p:val>
                                            <p:strVal val="#ppt_w"/>
                                          </p:val>
                                        </p:tav>
                                      </p:tavLst>
                                    </p:anim>
                                    <p:anim calcmode="lin" valueType="num">
                                      <p:cBhvr>
                                        <p:cTn id="38" dur="1000" fill="hold"/>
                                        <p:tgtEl>
                                          <p:spTgt spid="49163"/>
                                        </p:tgtEl>
                                        <p:attrNameLst>
                                          <p:attrName>ppt_h</p:attrName>
                                        </p:attrNameLst>
                                      </p:cBhvr>
                                      <p:tavLst>
                                        <p:tav tm="0">
                                          <p:val>
                                            <p:strVal val="#ppt_h"/>
                                          </p:val>
                                        </p:tav>
                                        <p:tav tm="100000">
                                          <p:val>
                                            <p:strVal val="#ppt_h"/>
                                          </p:val>
                                        </p:tav>
                                      </p:tavLst>
                                    </p:anim>
                                    <p:animEffect transition="in" filter="fade">
                                      <p:cBhvr>
                                        <p:cTn id="39" dur="1000"/>
                                        <p:tgtEl>
                                          <p:spTgt spid="49163"/>
                                        </p:tgtEl>
                                      </p:cBhvr>
                                    </p:animEffect>
                                  </p:childTnLst>
                                </p:cTn>
                              </p:par>
                              <p:par>
                                <p:cTn id="40" presetID="55" presetClass="entr" presetSubtype="0" fill="hold" nodeType="withEffect">
                                  <p:stCondLst>
                                    <p:cond delay="0"/>
                                  </p:stCondLst>
                                  <p:childTnLst>
                                    <p:set>
                                      <p:cBhvr>
                                        <p:cTn id="41" dur="1" fill="hold">
                                          <p:stCondLst>
                                            <p:cond delay="0"/>
                                          </p:stCondLst>
                                        </p:cTn>
                                        <p:tgtEl>
                                          <p:spTgt spid="49155"/>
                                        </p:tgtEl>
                                        <p:attrNameLst>
                                          <p:attrName>style.visibility</p:attrName>
                                        </p:attrNameLst>
                                      </p:cBhvr>
                                      <p:to>
                                        <p:strVal val="visible"/>
                                      </p:to>
                                    </p:set>
                                    <p:anim calcmode="lin" valueType="num">
                                      <p:cBhvr>
                                        <p:cTn id="42" dur="1000" fill="hold"/>
                                        <p:tgtEl>
                                          <p:spTgt spid="49155"/>
                                        </p:tgtEl>
                                        <p:attrNameLst>
                                          <p:attrName>ppt_w</p:attrName>
                                        </p:attrNameLst>
                                      </p:cBhvr>
                                      <p:tavLst>
                                        <p:tav tm="0">
                                          <p:val>
                                            <p:strVal val="#ppt_w*0.70"/>
                                          </p:val>
                                        </p:tav>
                                        <p:tav tm="100000">
                                          <p:val>
                                            <p:strVal val="#ppt_w"/>
                                          </p:val>
                                        </p:tav>
                                      </p:tavLst>
                                    </p:anim>
                                    <p:anim calcmode="lin" valueType="num">
                                      <p:cBhvr>
                                        <p:cTn id="43" dur="1000" fill="hold"/>
                                        <p:tgtEl>
                                          <p:spTgt spid="49155"/>
                                        </p:tgtEl>
                                        <p:attrNameLst>
                                          <p:attrName>ppt_h</p:attrName>
                                        </p:attrNameLst>
                                      </p:cBhvr>
                                      <p:tavLst>
                                        <p:tav tm="0">
                                          <p:val>
                                            <p:strVal val="#ppt_h"/>
                                          </p:val>
                                        </p:tav>
                                        <p:tav tm="100000">
                                          <p:val>
                                            <p:strVal val="#ppt_h"/>
                                          </p:val>
                                        </p:tav>
                                      </p:tavLst>
                                    </p:anim>
                                    <p:animEffect transition="in" filter="fade">
                                      <p:cBhvr>
                                        <p:cTn id="44" dur="1000"/>
                                        <p:tgtEl>
                                          <p:spTgt spid="49155"/>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49164"/>
                                        </p:tgtEl>
                                        <p:attrNameLst>
                                          <p:attrName>style.visibility</p:attrName>
                                        </p:attrNameLst>
                                      </p:cBhvr>
                                      <p:to>
                                        <p:strVal val="visible"/>
                                      </p:to>
                                    </p:set>
                                    <p:anim calcmode="lin" valueType="num">
                                      <p:cBhvr>
                                        <p:cTn id="47" dur="1000" fill="hold"/>
                                        <p:tgtEl>
                                          <p:spTgt spid="49164"/>
                                        </p:tgtEl>
                                        <p:attrNameLst>
                                          <p:attrName>ppt_w</p:attrName>
                                        </p:attrNameLst>
                                      </p:cBhvr>
                                      <p:tavLst>
                                        <p:tav tm="0">
                                          <p:val>
                                            <p:strVal val="#ppt_w*0.70"/>
                                          </p:val>
                                        </p:tav>
                                        <p:tav tm="100000">
                                          <p:val>
                                            <p:strVal val="#ppt_w"/>
                                          </p:val>
                                        </p:tav>
                                      </p:tavLst>
                                    </p:anim>
                                    <p:anim calcmode="lin" valueType="num">
                                      <p:cBhvr>
                                        <p:cTn id="48" dur="1000" fill="hold"/>
                                        <p:tgtEl>
                                          <p:spTgt spid="49164"/>
                                        </p:tgtEl>
                                        <p:attrNameLst>
                                          <p:attrName>ppt_h</p:attrName>
                                        </p:attrNameLst>
                                      </p:cBhvr>
                                      <p:tavLst>
                                        <p:tav tm="0">
                                          <p:val>
                                            <p:strVal val="#ppt_h"/>
                                          </p:val>
                                        </p:tav>
                                        <p:tav tm="100000">
                                          <p:val>
                                            <p:strVal val="#ppt_h"/>
                                          </p:val>
                                        </p:tav>
                                      </p:tavLst>
                                    </p:anim>
                                    <p:animEffect transition="in" filter="fade">
                                      <p:cBhvr>
                                        <p:cTn id="49" dur="1000"/>
                                        <p:tgtEl>
                                          <p:spTgt spid="49164"/>
                                        </p:tgtEl>
                                      </p:cBhvr>
                                    </p:animEffect>
                                  </p:childTnLst>
                                </p:cTn>
                              </p:par>
                              <p:par>
                                <p:cTn id="50" presetID="55" presetClass="entr" presetSubtype="0" fill="hold" nodeType="withEffect">
                                  <p:stCondLst>
                                    <p:cond delay="0"/>
                                  </p:stCondLst>
                                  <p:childTnLst>
                                    <p:set>
                                      <p:cBhvr>
                                        <p:cTn id="51" dur="1" fill="hold">
                                          <p:stCondLst>
                                            <p:cond delay="0"/>
                                          </p:stCondLst>
                                        </p:cTn>
                                        <p:tgtEl>
                                          <p:spTgt spid="49159"/>
                                        </p:tgtEl>
                                        <p:attrNameLst>
                                          <p:attrName>style.visibility</p:attrName>
                                        </p:attrNameLst>
                                      </p:cBhvr>
                                      <p:to>
                                        <p:strVal val="visible"/>
                                      </p:to>
                                    </p:set>
                                    <p:anim calcmode="lin" valueType="num">
                                      <p:cBhvr>
                                        <p:cTn id="52" dur="1000" fill="hold"/>
                                        <p:tgtEl>
                                          <p:spTgt spid="49159"/>
                                        </p:tgtEl>
                                        <p:attrNameLst>
                                          <p:attrName>ppt_w</p:attrName>
                                        </p:attrNameLst>
                                      </p:cBhvr>
                                      <p:tavLst>
                                        <p:tav tm="0">
                                          <p:val>
                                            <p:strVal val="#ppt_w*0.70"/>
                                          </p:val>
                                        </p:tav>
                                        <p:tav tm="100000">
                                          <p:val>
                                            <p:strVal val="#ppt_w"/>
                                          </p:val>
                                        </p:tav>
                                      </p:tavLst>
                                    </p:anim>
                                    <p:anim calcmode="lin" valueType="num">
                                      <p:cBhvr>
                                        <p:cTn id="53" dur="1000" fill="hold"/>
                                        <p:tgtEl>
                                          <p:spTgt spid="49159"/>
                                        </p:tgtEl>
                                        <p:attrNameLst>
                                          <p:attrName>ppt_h</p:attrName>
                                        </p:attrNameLst>
                                      </p:cBhvr>
                                      <p:tavLst>
                                        <p:tav tm="0">
                                          <p:val>
                                            <p:strVal val="#ppt_h"/>
                                          </p:val>
                                        </p:tav>
                                        <p:tav tm="100000">
                                          <p:val>
                                            <p:strVal val="#ppt_h"/>
                                          </p:val>
                                        </p:tav>
                                      </p:tavLst>
                                    </p:anim>
                                    <p:animEffect transition="in" filter="fade">
                                      <p:cBhvr>
                                        <p:cTn id="54" dur="1000"/>
                                        <p:tgtEl>
                                          <p:spTgt spid="49159"/>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49165"/>
                                        </p:tgtEl>
                                        <p:attrNameLst>
                                          <p:attrName>style.visibility</p:attrName>
                                        </p:attrNameLst>
                                      </p:cBhvr>
                                      <p:to>
                                        <p:strVal val="visible"/>
                                      </p:to>
                                    </p:set>
                                    <p:anim calcmode="lin" valueType="num">
                                      <p:cBhvr>
                                        <p:cTn id="57" dur="1000" fill="hold"/>
                                        <p:tgtEl>
                                          <p:spTgt spid="49165"/>
                                        </p:tgtEl>
                                        <p:attrNameLst>
                                          <p:attrName>ppt_w</p:attrName>
                                        </p:attrNameLst>
                                      </p:cBhvr>
                                      <p:tavLst>
                                        <p:tav tm="0">
                                          <p:val>
                                            <p:strVal val="#ppt_w*0.70"/>
                                          </p:val>
                                        </p:tav>
                                        <p:tav tm="100000">
                                          <p:val>
                                            <p:strVal val="#ppt_w"/>
                                          </p:val>
                                        </p:tav>
                                      </p:tavLst>
                                    </p:anim>
                                    <p:anim calcmode="lin" valueType="num">
                                      <p:cBhvr>
                                        <p:cTn id="58" dur="1000" fill="hold"/>
                                        <p:tgtEl>
                                          <p:spTgt spid="49165"/>
                                        </p:tgtEl>
                                        <p:attrNameLst>
                                          <p:attrName>ppt_h</p:attrName>
                                        </p:attrNameLst>
                                      </p:cBhvr>
                                      <p:tavLst>
                                        <p:tav tm="0">
                                          <p:val>
                                            <p:strVal val="#ppt_h"/>
                                          </p:val>
                                        </p:tav>
                                        <p:tav tm="100000">
                                          <p:val>
                                            <p:strVal val="#ppt_h"/>
                                          </p:val>
                                        </p:tav>
                                      </p:tavLst>
                                    </p:anim>
                                    <p:animEffect transition="in" filter="fade">
                                      <p:cBhvr>
                                        <p:cTn id="59" dur="1000"/>
                                        <p:tgtEl>
                                          <p:spTgt spid="49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animBg="1"/>
      <p:bldP spid="49161" grpId="0" animBg="1"/>
      <p:bldP spid="49162" grpId="0" animBg="1"/>
      <p:bldP spid="49163" grpId="0" animBg="1"/>
      <p:bldP spid="49164" grpId="0" animBg="1"/>
      <p:bldP spid="4916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1"/>
          <p:cNvSpPr txBox="1">
            <a:spLocks noChangeArrowheads="1"/>
          </p:cNvSpPr>
          <p:nvPr/>
        </p:nvSpPr>
        <p:spPr bwMode="auto">
          <a:xfrm>
            <a:off x="2590800" y="467380"/>
            <a:ext cx="3810000" cy="523220"/>
          </a:xfrm>
          <a:prstGeom prst="rect">
            <a:avLst/>
          </a:prstGeom>
          <a:noFill/>
          <a:ln w="9525">
            <a:noFill/>
            <a:miter lim="800000"/>
            <a:headEnd/>
            <a:tailEnd/>
          </a:ln>
          <a:effectLst/>
        </p:spPr>
        <p:txBody>
          <a:bodyPr>
            <a:spAutoFit/>
          </a:bodyPr>
          <a:lstStyle/>
          <a:p>
            <a:pPr algn="ctr">
              <a:spcBef>
                <a:spcPct val="50000"/>
              </a:spcBef>
            </a:pPr>
            <a:r>
              <a:rPr lang="en-US" sz="2800" b="1" dirty="0">
                <a:latin typeface="Times New Roman" pitchFamily="18" charset="0"/>
                <a:cs typeface="Times New Roman" pitchFamily="18" charset="0"/>
              </a:rPr>
              <a:t>Nhóm thực vật ưa ẩm</a:t>
            </a:r>
          </a:p>
        </p:txBody>
      </p:sp>
      <p:pic>
        <p:nvPicPr>
          <p:cNvPr id="7" name="Picture 5" descr="scan0001"/>
          <p:cNvPicPr>
            <a:picLocks noGrp="1" noChangeAspect="1" noChangeArrowheads="1"/>
          </p:cNvPicPr>
          <p:nvPr>
            <p:ph sz="half" idx="1"/>
          </p:nvPr>
        </p:nvPicPr>
        <p:blipFill>
          <a:blip r:embed="rId2"/>
          <a:srcRect/>
          <a:stretch>
            <a:fillRect/>
          </a:stretch>
        </p:blipFill>
        <p:spPr>
          <a:xfrm>
            <a:off x="76200" y="1295400"/>
            <a:ext cx="4495800" cy="3276600"/>
          </a:xfrm>
          <a:noFill/>
          <a:ln/>
        </p:spPr>
      </p:pic>
      <p:pic>
        <p:nvPicPr>
          <p:cNvPr id="8" name="Picture 7"/>
          <p:cNvPicPr>
            <a:picLocks noChangeAspect="1" noChangeArrowheads="1"/>
          </p:cNvPicPr>
          <p:nvPr/>
        </p:nvPicPr>
        <p:blipFill>
          <a:blip r:embed="rId3"/>
          <a:srcRect/>
          <a:stretch>
            <a:fillRect/>
          </a:stretch>
        </p:blipFill>
        <p:spPr>
          <a:xfrm>
            <a:off x="4572000" y="1295400"/>
            <a:ext cx="4572000" cy="3257550"/>
          </a:xfrm>
          <a:prstGeom prst="rect">
            <a:avLst/>
          </a:prstGeom>
          <a:noFill/>
          <a:ln/>
        </p:spPr>
      </p:pic>
      <p:sp>
        <p:nvSpPr>
          <p:cNvPr id="9" name="Text Box 10"/>
          <p:cNvSpPr txBox="1">
            <a:spLocks noChangeArrowheads="1"/>
          </p:cNvSpPr>
          <p:nvPr/>
        </p:nvSpPr>
        <p:spPr bwMode="auto">
          <a:xfrm>
            <a:off x="228600" y="4953000"/>
            <a:ext cx="3886200" cy="830997"/>
          </a:xfrm>
          <a:prstGeom prst="rect">
            <a:avLst/>
          </a:prstGeom>
          <a:solidFill>
            <a:schemeClr val="accent1">
              <a:lumMod val="40000"/>
              <a:lumOff val="60000"/>
            </a:schemeClr>
          </a:solidFill>
          <a:ln w="9525">
            <a:noFill/>
            <a:miter lim="800000"/>
            <a:headEnd/>
            <a:tailEnd/>
          </a:ln>
          <a:effectLst/>
        </p:spPr>
        <p:txBody>
          <a:bodyPr>
            <a:spAutoFit/>
          </a:bodyPr>
          <a:lstStyle/>
          <a:p>
            <a:pPr algn="ctr">
              <a:spcBef>
                <a:spcPct val="50000"/>
              </a:spcBef>
            </a:pPr>
            <a:r>
              <a:rPr lang="en-US" sz="2400" b="1" dirty="0">
                <a:latin typeface="Times New Roman" pitchFamily="18" charset="0"/>
                <a:cs typeface="Times New Roman" pitchFamily="18" charset="0"/>
              </a:rPr>
              <a:t>Cây sống nơi ẩm </a:t>
            </a:r>
            <a:r>
              <a:rPr lang="en-US" sz="2400" b="1" dirty="0" smtClean="0">
                <a:latin typeface="Times New Roman" pitchFamily="18" charset="0"/>
                <a:cs typeface="Times New Roman" pitchFamily="18" charset="0"/>
              </a:rPr>
              <a:t>ướt, thiếu </a:t>
            </a:r>
            <a:r>
              <a:rPr lang="en-US" sz="2400" b="1" dirty="0">
                <a:latin typeface="Times New Roman" pitchFamily="18" charset="0"/>
                <a:cs typeface="Times New Roman" pitchFamily="18" charset="0"/>
              </a:rPr>
              <a:t>ánh sáng</a:t>
            </a:r>
          </a:p>
        </p:txBody>
      </p:sp>
      <p:sp>
        <p:nvSpPr>
          <p:cNvPr id="11" name="Text Box 11"/>
          <p:cNvSpPr txBox="1">
            <a:spLocks noChangeArrowheads="1"/>
          </p:cNvSpPr>
          <p:nvPr/>
        </p:nvSpPr>
        <p:spPr bwMode="auto">
          <a:xfrm>
            <a:off x="4800600" y="4953000"/>
            <a:ext cx="4191000" cy="830997"/>
          </a:xfrm>
          <a:prstGeom prst="rect">
            <a:avLst/>
          </a:prstGeom>
          <a:solidFill>
            <a:schemeClr val="accent1">
              <a:lumMod val="40000"/>
              <a:lumOff val="60000"/>
            </a:schemeClr>
          </a:solidFill>
          <a:ln w="9525">
            <a:noFill/>
            <a:miter lim="800000"/>
            <a:headEnd/>
            <a:tailEnd/>
          </a:ln>
          <a:effectLst/>
        </p:spPr>
        <p:txBody>
          <a:bodyPr wrap="square">
            <a:spAutoFit/>
          </a:bodyPr>
          <a:lstStyle/>
          <a:p>
            <a:pPr algn="ctr">
              <a:spcBef>
                <a:spcPct val="50000"/>
              </a:spcBef>
            </a:pPr>
            <a:r>
              <a:rPr lang="en-US" sz="2400" b="1" dirty="0">
                <a:latin typeface="Times New Roman" pitchFamily="18" charset="0"/>
                <a:cs typeface="Times New Roman" pitchFamily="18" charset="0"/>
              </a:rPr>
              <a:t>Cây sống nơi ẩm ướt nhưng có nhiều ánh sáng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nhiệt đ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Grp="1" noChangeArrowheads="1"/>
          </p:cNvSpPr>
          <p:nvPr>
            <p:ph idx="4294967295"/>
          </p:nvPr>
        </p:nvSpPr>
        <p:spPr>
          <a:xfrm>
            <a:off x="1612900" y="1828800"/>
            <a:ext cx="6769100" cy="3657600"/>
          </a:xfrm>
        </p:spPr>
        <p:txBody>
          <a:bodyPr/>
          <a:lstStyle/>
          <a:p>
            <a:pPr algn="ctr" eaLnBrk="1" hangingPunct="1">
              <a:buFontTx/>
              <a:buNone/>
            </a:pPr>
            <a:endParaRPr lang="en-US" sz="4800" b="1" u="sng" smtClean="0"/>
          </a:p>
          <a:p>
            <a:pPr algn="ctr" eaLnBrk="1" hangingPunct="1">
              <a:buFontTx/>
              <a:buNone/>
            </a:pPr>
            <a:endParaRPr lang="en-US" sz="4800" b="1" u="sng" smtClean="0"/>
          </a:p>
          <a:p>
            <a:pPr algn="ctr" eaLnBrk="1" hangingPunct="1">
              <a:buFontTx/>
              <a:buNone/>
            </a:pPr>
            <a:r>
              <a:rPr lang="en-US" sz="6000" b="1" u="sng" smtClean="0">
                <a:solidFill>
                  <a:srgbClr val="FF5050"/>
                </a:solidFill>
              </a:rPr>
              <a:t>NHIỆT ĐỘ</a:t>
            </a:r>
          </a:p>
        </p:txBody>
      </p:sp>
    </p:spTree>
    <p:extLst>
      <p:ext uri="{BB962C8B-B14F-4D97-AF65-F5344CB8AC3E}">
        <p14:creationId xmlns:p14="http://schemas.microsoft.com/office/powerpoint/2010/main" val="3877817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05200"/>
            <a:ext cx="8686800" cy="1828800"/>
          </a:xfrm>
        </p:spPr>
        <p:txBody>
          <a:bodyPr>
            <a:normAutofit/>
          </a:bodyPr>
          <a:lstStyle/>
          <a:p>
            <a:pPr marL="0" indent="0">
              <a:buNone/>
            </a:pPr>
            <a:r>
              <a:rPr lang="en-US" sz="2600" dirty="0" smtClean="0">
                <a:latin typeface="Times New Roman" pitchFamily="18" charset="0"/>
                <a:cs typeface="Times New Roman" pitchFamily="18" charset="0"/>
              </a:rPr>
              <a:t>+ Cây sống nơi </a:t>
            </a:r>
            <a:r>
              <a:rPr lang="en-US" sz="2600" dirty="0" smtClean="0">
                <a:solidFill>
                  <a:srgbClr val="FF0000"/>
                </a:solidFill>
                <a:latin typeface="Times New Roman" pitchFamily="18" charset="0"/>
                <a:cs typeface="Times New Roman" pitchFamily="18" charset="0"/>
              </a:rPr>
              <a:t>ẩm ướt, thiếu ánh sáng</a:t>
            </a:r>
            <a:r>
              <a:rPr lang="en-US" sz="2600" dirty="0" smtClean="0">
                <a:latin typeface="Times New Roman" pitchFamily="18" charset="0"/>
                <a:cs typeface="Times New Roman" pitchFamily="18" charset="0"/>
              </a:rPr>
              <a:t>: phiến lá mỏng, bản lá rộng, mô giậu kém phát triển </a:t>
            </a:r>
          </a:p>
          <a:p>
            <a:pPr>
              <a:buFontTx/>
              <a:buChar char="-"/>
            </a:pPr>
            <a:endParaRPr lang="en-US" sz="2400" dirty="0">
              <a:latin typeface="Times New Roman" pitchFamily="18" charset="0"/>
              <a:cs typeface="Times New Roman" pitchFamily="18" charset="0"/>
            </a:endParaRPr>
          </a:p>
        </p:txBody>
      </p:sp>
      <p:pic>
        <p:nvPicPr>
          <p:cNvPr id="5" name="Picture 4" descr="Untitled_717.png"/>
          <p:cNvPicPr>
            <a:picLocks noChangeAspect="1"/>
          </p:cNvPicPr>
          <p:nvPr/>
        </p:nvPicPr>
        <p:blipFill>
          <a:blip r:embed="rId2"/>
          <a:stretch>
            <a:fillRect/>
          </a:stretch>
        </p:blipFill>
        <p:spPr>
          <a:xfrm>
            <a:off x="2819400" y="4267200"/>
            <a:ext cx="5257800" cy="2209800"/>
          </a:xfrm>
          <a:prstGeom prst="rect">
            <a:avLst/>
          </a:prstGeom>
        </p:spPr>
      </p:pic>
      <p:pic>
        <p:nvPicPr>
          <p:cNvPr id="4" name="Picture 3" descr="Untitled_718.png"/>
          <p:cNvPicPr>
            <a:picLocks noChangeAspect="1"/>
          </p:cNvPicPr>
          <p:nvPr/>
        </p:nvPicPr>
        <p:blipFill>
          <a:blip r:embed="rId3"/>
          <a:stretch>
            <a:fillRect/>
          </a:stretch>
        </p:blipFill>
        <p:spPr>
          <a:xfrm>
            <a:off x="2971800" y="876301"/>
            <a:ext cx="5181600" cy="2057400"/>
          </a:xfrm>
          <a:prstGeom prst="rect">
            <a:avLst/>
          </a:prstGeom>
        </p:spPr>
      </p:pic>
      <p:sp>
        <p:nvSpPr>
          <p:cNvPr id="6" name="Content Placeholder 2"/>
          <p:cNvSpPr txBox="1">
            <a:spLocks/>
          </p:cNvSpPr>
          <p:nvPr/>
        </p:nvSpPr>
        <p:spPr>
          <a:xfrm>
            <a:off x="228600" y="381001"/>
            <a:ext cx="8458200"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600" smtClean="0">
                <a:latin typeface="Times New Roman" pitchFamily="18" charset="0"/>
                <a:cs typeface="Times New Roman" pitchFamily="18" charset="0"/>
              </a:rPr>
              <a:t>    + Cây sống nơi ẩm ướt, ánh sáng mạnh: phiến lá hẹp, mô giậu phát triển </a:t>
            </a:r>
            <a:endParaRPr lang="en-US" sz="2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382000" cy="1066800"/>
          </a:xfrm>
        </p:spPr>
        <p:txBody>
          <a:bodyPr/>
          <a:lstStyle/>
          <a:p>
            <a:pPr>
              <a:buNone/>
            </a:pPr>
            <a:r>
              <a:rPr lang="en-US" dirty="0" smtClean="0"/>
              <a:t>    </a:t>
            </a:r>
            <a:r>
              <a:rPr lang="en-US" sz="2600" dirty="0" smtClean="0">
                <a:latin typeface="Times New Roman" pitchFamily="18" charset="0"/>
                <a:cs typeface="Times New Roman" pitchFamily="18" charset="0"/>
              </a:rPr>
              <a:t>+ Cây sống nơi khô hạn: cơ thể mọng nước, lá và thân tiêu giảm, lá biến thành gai.</a:t>
            </a:r>
            <a:endParaRPr lang="en-US" sz="2600" dirty="0">
              <a:latin typeface="Times New Roman" pitchFamily="18" charset="0"/>
              <a:cs typeface="Times New Roman" pitchFamily="18" charset="0"/>
            </a:endParaRPr>
          </a:p>
        </p:txBody>
      </p:sp>
      <p:pic>
        <p:nvPicPr>
          <p:cNvPr id="4" name="Picture 3" descr="Untitled_719.png"/>
          <p:cNvPicPr>
            <a:picLocks noChangeAspect="1"/>
          </p:cNvPicPr>
          <p:nvPr/>
        </p:nvPicPr>
        <p:blipFill>
          <a:blip r:embed="rId2"/>
          <a:stretch>
            <a:fillRect/>
          </a:stretch>
        </p:blipFill>
        <p:spPr>
          <a:xfrm>
            <a:off x="685800" y="1371600"/>
            <a:ext cx="7848600" cy="50292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1295400"/>
          </a:xfrm>
        </p:spPr>
        <p:txBody>
          <a:bodyPr>
            <a:noAutofit/>
          </a:bodyPr>
          <a:lstStyle/>
          <a:p>
            <a:pPr algn="l"/>
            <a:r>
              <a:rPr lang="en-US" sz="2400" dirty="0" smtClean="0">
                <a:latin typeface="Times New Roman" pitchFamily="18" charset="0"/>
                <a:cs typeface="Times New Roman" pitchFamily="18" charset="0"/>
              </a:rPr>
              <a:t>- Dựa vào ảnh hưởng của độ ẩm lên đời sống sinh vật, người ta chia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vật thành các nhóm: </a:t>
            </a:r>
            <a:br>
              <a:rPr lang="en-US" sz="2400" dirty="0" smtClean="0">
                <a:latin typeface="Times New Roman" pitchFamily="18" charset="0"/>
                <a:cs typeface="Times New Roman" pitchFamily="18" charset="0"/>
              </a:rPr>
            </a:br>
            <a:r>
              <a:rPr lang="en-US" sz="2400" dirty="0">
                <a:latin typeface="Times New Roman" pitchFamily="18" charset="0"/>
                <a:cs typeface="Times New Roman" pitchFamily="18" charset="0"/>
              </a:rPr>
              <a:t>+</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vật ưa ẩm, thực vật chịu hạn, </a:t>
            </a:r>
            <a:br>
              <a:rPr lang="en-US" sz="2400" dirty="0" smtClean="0">
                <a:latin typeface="Times New Roman" pitchFamily="18" charset="0"/>
                <a:cs typeface="Times New Roman" pitchFamily="18" charset="0"/>
              </a:rPr>
            </a:br>
            <a:r>
              <a:rPr lang="en-US" sz="2400" dirty="0">
                <a:latin typeface="Times New Roman" pitchFamily="18" charset="0"/>
                <a:cs typeface="Times New Roman" pitchFamily="18" charset="0"/>
              </a:rPr>
              <a:t>+</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vật ưa ẩm, động vật ưa khô</a:t>
            </a:r>
            <a:endParaRPr lang="en-US" sz="2400"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381000" y="1478280"/>
          <a:ext cx="8382000" cy="4480560"/>
        </p:xfrm>
        <a:graphic>
          <a:graphicData uri="http://schemas.openxmlformats.org/drawingml/2006/table">
            <a:tbl>
              <a:tblPr firstRow="1" bandRow="1">
                <a:tableStyleId>{5C22544A-7EE6-4342-B048-85BDC9FD1C3A}</a:tableStyleId>
              </a:tblPr>
              <a:tblGrid>
                <a:gridCol w="1566729"/>
                <a:gridCol w="3969047"/>
                <a:gridCol w="2846224"/>
              </a:tblGrid>
              <a:tr h="76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Times New Roman" pitchFamily="18" charset="0"/>
                          <a:cs typeface="Times New Roman" pitchFamily="18" charset="0"/>
                        </a:rPr>
                        <a:t>Các</a:t>
                      </a:r>
                      <a:r>
                        <a:rPr lang="en-US" sz="2400" b="1" baseline="0" dirty="0" smtClean="0">
                          <a:latin typeface="Times New Roman" pitchFamily="18" charset="0"/>
                          <a:cs typeface="Times New Roman" pitchFamily="18" charset="0"/>
                        </a:rPr>
                        <a:t> nhóm sinh vật</a:t>
                      </a:r>
                      <a:endParaRPr lang="en-US" sz="2400" b="1" dirty="0" smtClean="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Tên</a:t>
                      </a:r>
                      <a:r>
                        <a:rPr lang="en-US" sz="2400" baseline="0" dirty="0" smtClean="0">
                          <a:latin typeface="Times New Roman" pitchFamily="18" charset="0"/>
                          <a:cs typeface="Times New Roman" pitchFamily="18" charset="0"/>
                        </a:rPr>
                        <a:t> sinh vật</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Nơi</a:t>
                      </a:r>
                      <a:r>
                        <a:rPr lang="en-US" sz="2400" baseline="0" dirty="0" smtClean="0">
                          <a:latin typeface="Times New Roman" pitchFamily="18" charset="0"/>
                          <a:cs typeface="Times New Roman" pitchFamily="18" charset="0"/>
                        </a:rPr>
                        <a:t> sống</a:t>
                      </a:r>
                      <a:endParaRPr lang="en-US" sz="2400" dirty="0">
                        <a:latin typeface="Times New Roman" pitchFamily="18" charset="0"/>
                        <a:cs typeface="Times New Roman" pitchFamily="18" charset="0"/>
                      </a:endParaRPr>
                    </a:p>
                  </a:txBody>
                  <a:tcPr/>
                </a:tc>
              </a:tr>
              <a:tr h="762000">
                <a:tc>
                  <a:txBody>
                    <a:bodyPr/>
                    <a:lstStyle/>
                    <a:p>
                      <a:pPr algn="l"/>
                      <a:r>
                        <a:rPr lang="en-US" sz="2400" dirty="0" smtClean="0">
                          <a:latin typeface="Times New Roman" pitchFamily="18" charset="0"/>
                          <a:cs typeface="Times New Roman" pitchFamily="18" charset="0"/>
                        </a:rPr>
                        <a:t>Thực</a:t>
                      </a:r>
                      <a:r>
                        <a:rPr lang="en-US" sz="2400" baseline="0" dirty="0" smtClean="0">
                          <a:latin typeface="Times New Roman" pitchFamily="18" charset="0"/>
                          <a:cs typeface="Times New Roman" pitchFamily="18" charset="0"/>
                        </a:rPr>
                        <a:t> vật ưa ẩm</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Cây</a:t>
                      </a:r>
                      <a:r>
                        <a:rPr lang="en-US" sz="2400" baseline="0" dirty="0" smtClean="0">
                          <a:latin typeface="Times New Roman" pitchFamily="18" charset="0"/>
                          <a:cs typeface="Times New Roman" pitchFamily="18" charset="0"/>
                        </a:rPr>
                        <a:t> lúa, cây ráy, cây cói, cây dương xỉ...</a:t>
                      </a:r>
                    </a:p>
                  </a:txBody>
                  <a:tcPr/>
                </a:tc>
                <a:tc>
                  <a:txBody>
                    <a:bodyPr/>
                    <a:lstStyle/>
                    <a:p>
                      <a:r>
                        <a:rPr lang="en-US" sz="2400" dirty="0" smtClean="0">
                          <a:latin typeface="Times New Roman" pitchFamily="18" charset="0"/>
                          <a:cs typeface="Times New Roman" pitchFamily="18" charset="0"/>
                        </a:rPr>
                        <a:t>Ruộng lúa</a:t>
                      </a:r>
                      <a:r>
                        <a:rPr lang="en-US" sz="2400" baseline="0" dirty="0" smtClean="0">
                          <a:latin typeface="Times New Roman" pitchFamily="18" charset="0"/>
                          <a:cs typeface="Times New Roman" pitchFamily="18" charset="0"/>
                        </a:rPr>
                        <a:t> nước, bãi ngập ven biển, dưới tán cây rừng</a:t>
                      </a:r>
                      <a:endParaRPr lang="en-US" sz="2400" dirty="0">
                        <a:latin typeface="Times New Roman" pitchFamily="18" charset="0"/>
                        <a:cs typeface="Times New Roman" pitchFamily="18" charset="0"/>
                      </a:endParaRPr>
                    </a:p>
                  </a:txBody>
                  <a:tcPr/>
                </a:tc>
              </a:tr>
              <a:tr h="762000">
                <a:tc>
                  <a:txBody>
                    <a:bodyPr/>
                    <a:lstStyle/>
                    <a:p>
                      <a:pPr algn="l"/>
                      <a:r>
                        <a:rPr lang="en-US" sz="2400" dirty="0" smtClean="0">
                          <a:latin typeface="Times New Roman" pitchFamily="18" charset="0"/>
                          <a:cs typeface="Times New Roman" pitchFamily="18" charset="0"/>
                        </a:rPr>
                        <a:t>Thực</a:t>
                      </a:r>
                      <a:r>
                        <a:rPr lang="en-US" sz="2400" baseline="0" dirty="0" smtClean="0">
                          <a:latin typeface="Times New Roman" pitchFamily="18" charset="0"/>
                          <a:cs typeface="Times New Roman" pitchFamily="18" charset="0"/>
                        </a:rPr>
                        <a:t> vật chịu hạn</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Cây</a:t>
                      </a:r>
                      <a:r>
                        <a:rPr lang="en-US" sz="2400" baseline="0" dirty="0" smtClean="0">
                          <a:latin typeface="Times New Roman" pitchFamily="18" charset="0"/>
                          <a:cs typeface="Times New Roman" pitchFamily="18" charset="0"/>
                        </a:rPr>
                        <a:t> xương rồng, cây phi lao...</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Bãi</a:t>
                      </a:r>
                      <a:r>
                        <a:rPr lang="en-US" sz="2400" baseline="0" dirty="0" smtClean="0">
                          <a:latin typeface="Times New Roman" pitchFamily="18" charset="0"/>
                          <a:cs typeface="Times New Roman" pitchFamily="18" charset="0"/>
                        </a:rPr>
                        <a:t> cát, trên đồi, sa mạc</a:t>
                      </a:r>
                      <a:endParaRPr lang="en-US" sz="2400" dirty="0">
                        <a:latin typeface="Times New Roman" pitchFamily="18" charset="0"/>
                        <a:cs typeface="Times New Roman" pitchFamily="18" charset="0"/>
                      </a:endParaRPr>
                    </a:p>
                  </a:txBody>
                  <a:tcPr/>
                </a:tc>
              </a:tr>
              <a:tr h="762000">
                <a:tc>
                  <a:txBody>
                    <a:bodyPr/>
                    <a:lstStyle/>
                    <a:p>
                      <a:pPr algn="l"/>
                      <a:r>
                        <a:rPr lang="en-US" sz="2400" dirty="0" smtClean="0">
                          <a:latin typeface="Times New Roman" pitchFamily="18" charset="0"/>
                          <a:cs typeface="Times New Roman" pitchFamily="18" charset="0"/>
                        </a:rPr>
                        <a:t>Động</a:t>
                      </a:r>
                      <a:r>
                        <a:rPr lang="en-US" sz="2400" baseline="0" dirty="0" smtClean="0">
                          <a:latin typeface="Times New Roman" pitchFamily="18" charset="0"/>
                          <a:cs typeface="Times New Roman" pitchFamily="18" charset="0"/>
                        </a:rPr>
                        <a:t> vật ưa ẩm</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Giun đất,</a:t>
                      </a:r>
                      <a:r>
                        <a:rPr lang="en-US" sz="2400" baseline="0" dirty="0" smtClean="0">
                          <a:latin typeface="Times New Roman" pitchFamily="18" charset="0"/>
                          <a:cs typeface="Times New Roman" pitchFamily="18" charset="0"/>
                        </a:rPr>
                        <a:t> ốc sên, ếch...</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Ao, hồ,</a:t>
                      </a:r>
                      <a:r>
                        <a:rPr lang="en-US" sz="2400" baseline="0" dirty="0" smtClean="0">
                          <a:latin typeface="Times New Roman" pitchFamily="18" charset="0"/>
                          <a:cs typeface="Times New Roman" pitchFamily="18" charset="0"/>
                        </a:rPr>
                        <a:t> trên cây, trong vườn, trong đất</a:t>
                      </a:r>
                      <a:endParaRPr lang="en-US" sz="2400" dirty="0">
                        <a:latin typeface="Times New Roman" pitchFamily="18" charset="0"/>
                        <a:cs typeface="Times New Roman" pitchFamily="18" charset="0"/>
                      </a:endParaRPr>
                    </a:p>
                  </a:txBody>
                  <a:tcPr/>
                </a:tc>
              </a:tr>
              <a:tr h="762000">
                <a:tc>
                  <a:txBody>
                    <a:bodyPr/>
                    <a:lstStyle/>
                    <a:p>
                      <a:pPr algn="l"/>
                      <a:r>
                        <a:rPr lang="en-US" sz="2400" dirty="0" smtClean="0">
                          <a:latin typeface="Times New Roman" pitchFamily="18" charset="0"/>
                          <a:cs typeface="Times New Roman" pitchFamily="18" charset="0"/>
                        </a:rPr>
                        <a:t>Động</a:t>
                      </a:r>
                      <a:r>
                        <a:rPr lang="en-US" sz="2400" baseline="0" dirty="0" smtClean="0">
                          <a:latin typeface="Times New Roman" pitchFamily="18" charset="0"/>
                          <a:cs typeface="Times New Roman" pitchFamily="18" charset="0"/>
                        </a:rPr>
                        <a:t> vật ưa khô</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Tê</a:t>
                      </a:r>
                      <a:r>
                        <a:rPr lang="en-US" sz="2400" baseline="0" dirty="0" smtClean="0">
                          <a:latin typeface="Times New Roman" pitchFamily="18" charset="0"/>
                          <a:cs typeface="Times New Roman" pitchFamily="18" charset="0"/>
                        </a:rPr>
                        <a:t> tê, thằn lằn, lạc dà...</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Vùng</a:t>
                      </a:r>
                      <a:r>
                        <a:rPr lang="en-US" sz="2400" baseline="0" dirty="0" smtClean="0">
                          <a:latin typeface="Times New Roman" pitchFamily="18" charset="0"/>
                          <a:cs typeface="Times New Roman" pitchFamily="18" charset="0"/>
                        </a:rPr>
                        <a:t> cát khô, trên đồi, sa mạc</a:t>
                      </a:r>
                      <a:endParaRPr lang="en-US" sz="24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563" y="2611438"/>
            <a:ext cx="5273675"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6725" y="4479925"/>
            <a:ext cx="29051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8" y="4978400"/>
            <a:ext cx="31496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7125" y="4765675"/>
            <a:ext cx="20320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730875"/>
            <a:ext cx="3128963"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7"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5925" y="6227763"/>
            <a:ext cx="309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8"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8238" y="5629275"/>
            <a:ext cx="1951037"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9"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51200" y="4987925"/>
            <a:ext cx="61912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10"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9763" y="2835275"/>
            <a:ext cx="1635125"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Picture 11"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70238" y="0"/>
            <a:ext cx="4805362"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Picture 12"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64163" y="1270000"/>
            <a:ext cx="26924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3" name="Picture 13"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75275" y="1736725"/>
            <a:ext cx="29257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4" name="Picture 14"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21038" y="1108075"/>
            <a:ext cx="22955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5" name="Picture 15"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38325" y="863600"/>
            <a:ext cx="1676400"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6" name="Picture 16"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1000" y="2057400"/>
            <a:ext cx="3424238"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443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1216"/>
                                        </p:tgtEl>
                                        <p:attrNameLst>
                                          <p:attrName>style.visibility</p:attrName>
                                        </p:attrNameLst>
                                      </p:cBhvr>
                                      <p:to>
                                        <p:strVal val="visible"/>
                                      </p:to>
                                    </p:set>
                                    <p:animEffect transition="in" filter="box(out)">
                                      <p:cBhvr>
                                        <p:cTn id="7" dur="500"/>
                                        <p:tgtEl>
                                          <p:spTgt spid="512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1215"/>
                                        </p:tgtEl>
                                        <p:attrNameLst>
                                          <p:attrName>style.visibility</p:attrName>
                                        </p:attrNameLst>
                                      </p:cBhvr>
                                      <p:to>
                                        <p:strVal val="visible"/>
                                      </p:to>
                                    </p:set>
                                    <p:animEffect transition="in" filter="wipe(left)">
                                      <p:cBhvr>
                                        <p:cTn id="12" dur="500"/>
                                        <p:tgtEl>
                                          <p:spTgt spid="512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1211"/>
                                        </p:tgtEl>
                                        <p:attrNameLst>
                                          <p:attrName>style.visibility</p:attrName>
                                        </p:attrNameLst>
                                      </p:cBhvr>
                                      <p:to>
                                        <p:strVal val="visible"/>
                                      </p:to>
                                    </p:set>
                                    <p:animEffect transition="in" filter="wipe(left)">
                                      <p:cBhvr>
                                        <p:cTn id="17" dur="500"/>
                                        <p:tgtEl>
                                          <p:spTgt spid="512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1214"/>
                                        </p:tgtEl>
                                        <p:attrNameLst>
                                          <p:attrName>style.visibility</p:attrName>
                                        </p:attrNameLst>
                                      </p:cBhvr>
                                      <p:to>
                                        <p:strVal val="visible"/>
                                      </p:to>
                                    </p:set>
                                    <p:animEffect transition="in" filter="wipe(left)">
                                      <p:cBhvr>
                                        <p:cTn id="22" dur="500"/>
                                        <p:tgtEl>
                                          <p:spTgt spid="512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1212"/>
                                        </p:tgtEl>
                                        <p:attrNameLst>
                                          <p:attrName>style.visibility</p:attrName>
                                        </p:attrNameLst>
                                      </p:cBhvr>
                                      <p:to>
                                        <p:strVal val="visible"/>
                                      </p:to>
                                    </p:set>
                                    <p:animEffect transition="in" filter="wipe(left)">
                                      <p:cBhvr>
                                        <p:cTn id="27" dur="500"/>
                                        <p:tgtEl>
                                          <p:spTgt spid="512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1213"/>
                                        </p:tgtEl>
                                        <p:attrNameLst>
                                          <p:attrName>style.visibility</p:attrName>
                                        </p:attrNameLst>
                                      </p:cBhvr>
                                      <p:to>
                                        <p:strVal val="visible"/>
                                      </p:to>
                                    </p:set>
                                    <p:animEffect transition="in" filter="wipe(left)">
                                      <p:cBhvr>
                                        <p:cTn id="32" dur="500"/>
                                        <p:tgtEl>
                                          <p:spTgt spid="512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1210"/>
                                        </p:tgtEl>
                                        <p:attrNameLst>
                                          <p:attrName>style.visibility</p:attrName>
                                        </p:attrNameLst>
                                      </p:cBhvr>
                                      <p:to>
                                        <p:strVal val="visible"/>
                                      </p:to>
                                    </p:set>
                                    <p:animEffect transition="in" filter="wipe(left)">
                                      <p:cBhvr>
                                        <p:cTn id="37" dur="500"/>
                                        <p:tgtEl>
                                          <p:spTgt spid="512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51202"/>
                                        </p:tgtEl>
                                        <p:attrNameLst>
                                          <p:attrName>style.visibility</p:attrName>
                                        </p:attrNameLst>
                                      </p:cBhvr>
                                      <p:to>
                                        <p:strVal val="visible"/>
                                      </p:to>
                                    </p:set>
                                    <p:animEffect transition="in" filter="wipe(left)">
                                      <p:cBhvr>
                                        <p:cTn id="42" dur="500"/>
                                        <p:tgtEl>
                                          <p:spTgt spid="5120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51209"/>
                                        </p:tgtEl>
                                        <p:attrNameLst>
                                          <p:attrName>style.visibility</p:attrName>
                                        </p:attrNameLst>
                                      </p:cBhvr>
                                      <p:to>
                                        <p:strVal val="visible"/>
                                      </p:to>
                                    </p:set>
                                    <p:animEffect transition="in" filter="wipe(left)">
                                      <p:cBhvr>
                                        <p:cTn id="47" dur="500"/>
                                        <p:tgtEl>
                                          <p:spTgt spid="5120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51205"/>
                                        </p:tgtEl>
                                        <p:attrNameLst>
                                          <p:attrName>style.visibility</p:attrName>
                                        </p:attrNameLst>
                                      </p:cBhvr>
                                      <p:to>
                                        <p:strVal val="visible"/>
                                      </p:to>
                                    </p:set>
                                    <p:animEffect transition="in" filter="wipe(left)">
                                      <p:cBhvr>
                                        <p:cTn id="52" dur="500"/>
                                        <p:tgtEl>
                                          <p:spTgt spid="5120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51208"/>
                                        </p:tgtEl>
                                        <p:attrNameLst>
                                          <p:attrName>style.visibility</p:attrName>
                                        </p:attrNameLst>
                                      </p:cBhvr>
                                      <p:to>
                                        <p:strVal val="visible"/>
                                      </p:to>
                                    </p:set>
                                    <p:animEffect transition="in" filter="wipe(left)">
                                      <p:cBhvr>
                                        <p:cTn id="57" dur="500"/>
                                        <p:tgtEl>
                                          <p:spTgt spid="5120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51203"/>
                                        </p:tgtEl>
                                        <p:attrNameLst>
                                          <p:attrName>style.visibility</p:attrName>
                                        </p:attrNameLst>
                                      </p:cBhvr>
                                      <p:to>
                                        <p:strVal val="visible"/>
                                      </p:to>
                                    </p:set>
                                    <p:animEffect transition="in" filter="wipe(left)">
                                      <p:cBhvr>
                                        <p:cTn id="62" dur="500"/>
                                        <p:tgtEl>
                                          <p:spTgt spid="5120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51204"/>
                                        </p:tgtEl>
                                        <p:attrNameLst>
                                          <p:attrName>style.visibility</p:attrName>
                                        </p:attrNameLst>
                                      </p:cBhvr>
                                      <p:to>
                                        <p:strVal val="visible"/>
                                      </p:to>
                                    </p:set>
                                    <p:animEffect transition="in" filter="wipe(left)">
                                      <p:cBhvr>
                                        <p:cTn id="67" dur="500"/>
                                        <p:tgtEl>
                                          <p:spTgt spid="5120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51206"/>
                                        </p:tgtEl>
                                        <p:attrNameLst>
                                          <p:attrName>style.visibility</p:attrName>
                                        </p:attrNameLst>
                                      </p:cBhvr>
                                      <p:to>
                                        <p:strVal val="visible"/>
                                      </p:to>
                                    </p:set>
                                    <p:animEffect transition="in" filter="wipe(left)">
                                      <p:cBhvr>
                                        <p:cTn id="72" dur="500"/>
                                        <p:tgtEl>
                                          <p:spTgt spid="5120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51207"/>
                                        </p:tgtEl>
                                        <p:attrNameLst>
                                          <p:attrName>style.visibility</p:attrName>
                                        </p:attrNameLst>
                                      </p:cBhvr>
                                      <p:to>
                                        <p:strVal val="visible"/>
                                      </p:to>
                                    </p:set>
                                    <p:animEffect transition="in" filter="wipe(left)">
                                      <p:cBhvr>
                                        <p:cTn id="77" dur="500"/>
                                        <p:tgtEl>
                                          <p:spTgt spid="51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cam-on-17.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4" name="Text Box 7" descr="Blue tissue paper"/>
          <p:cNvSpPr txBox="1">
            <a:spLocks noChangeArrowheads="1"/>
          </p:cNvSpPr>
          <p:nvPr/>
        </p:nvSpPr>
        <p:spPr bwMode="auto">
          <a:xfrm>
            <a:off x="76200" y="533400"/>
            <a:ext cx="8915400" cy="477054"/>
          </a:xfrm>
          <a:prstGeom prst="rect">
            <a:avLst/>
          </a:prstGeom>
          <a:blipFill dpi="0" rotWithShape="1">
            <a:blip r:embed="rId2"/>
            <a:srcRect/>
            <a:tile tx="0" ty="0" sx="100000" sy="100000" flip="none" algn="tl"/>
          </a:blipFill>
          <a:ln w="9525">
            <a:noFill/>
            <a:miter lim="800000"/>
            <a:headEnd/>
            <a:tailEnd/>
          </a:ln>
          <a:effectLst/>
        </p:spPr>
        <p:txBody>
          <a:bodyPr wrap="square">
            <a:spAutoFit/>
          </a:bodyPr>
          <a:lstStyle/>
          <a:p>
            <a:pPr>
              <a:spcBef>
                <a:spcPct val="50000"/>
              </a:spcBef>
            </a:pPr>
            <a:r>
              <a:rPr lang="en-US" sz="2500" b="1" dirty="0" smtClean="0">
                <a:solidFill>
                  <a:srgbClr val="FF0000"/>
                </a:solidFill>
                <a:latin typeface="Times New Roman" pitchFamily="18" charset="0"/>
              </a:rPr>
              <a:t>I/ </a:t>
            </a:r>
            <a:r>
              <a:rPr lang="en-US" sz="2500" b="1" dirty="0">
                <a:solidFill>
                  <a:srgbClr val="FF0000"/>
                </a:solidFill>
                <a:latin typeface="Times New Roman" pitchFamily="18" charset="0"/>
              </a:rPr>
              <a:t>ẢNH HƯỞNG CỦA </a:t>
            </a:r>
            <a:r>
              <a:rPr lang="en-US" sz="2500" b="1" dirty="0" smtClean="0">
                <a:solidFill>
                  <a:srgbClr val="FF0000"/>
                </a:solidFill>
                <a:latin typeface="Times New Roman" pitchFamily="18" charset="0"/>
              </a:rPr>
              <a:t>NHIỆT ĐỘ LÊN </a:t>
            </a:r>
            <a:r>
              <a:rPr lang="en-US" sz="2500" b="1" dirty="0">
                <a:solidFill>
                  <a:srgbClr val="FF0000"/>
                </a:solidFill>
                <a:latin typeface="Times New Roman" pitchFamily="18" charset="0"/>
              </a:rPr>
              <a:t>ĐỜI SỐNG SINH </a:t>
            </a:r>
            <a:r>
              <a:rPr lang="en-US" sz="2500" b="1" dirty="0" smtClean="0">
                <a:solidFill>
                  <a:srgbClr val="FF0000"/>
                </a:solidFill>
                <a:latin typeface="Times New Roman" pitchFamily="18" charset="0"/>
              </a:rPr>
              <a:t>VẬT</a:t>
            </a:r>
            <a:endParaRPr lang="en-US" sz="2500" b="1" dirty="0">
              <a:solidFill>
                <a:srgbClr val="FF0000"/>
              </a:solidFill>
              <a:latin typeface="Times New Roman" pitchFamily="18" charset="0"/>
            </a:endParaRPr>
          </a:p>
        </p:txBody>
      </p:sp>
      <p:sp>
        <p:nvSpPr>
          <p:cNvPr id="5" name="Content Placeholder 2"/>
          <p:cNvSpPr>
            <a:spLocks noGrp="1"/>
          </p:cNvSpPr>
          <p:nvPr>
            <p:ph idx="1"/>
          </p:nvPr>
        </p:nvSpPr>
        <p:spPr>
          <a:xfrm>
            <a:off x="457200" y="1219201"/>
            <a:ext cx="8382000" cy="5867399"/>
          </a:xfrm>
        </p:spPr>
        <p:txBody>
          <a:bodyPr>
            <a:normAutofit/>
          </a:bodyPr>
          <a:lstStyle/>
          <a:p>
            <a:pPr>
              <a:buNone/>
            </a:pPr>
            <a:r>
              <a:rPr lang="en-US" sz="2600" dirty="0" smtClean="0">
                <a:latin typeface="Times New Roman" pitchFamily="18" charset="0"/>
                <a:cs typeface="Times New Roman" pitchFamily="18" charset="0"/>
              </a:rPr>
              <a:t>- Đa số các sinh vật sống trong phạm vi nhiệt độ từ 0 - 50</a:t>
            </a:r>
            <a:r>
              <a:rPr lang="en-US" sz="2600" b="1"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C</a:t>
            </a:r>
          </a:p>
          <a:p>
            <a:pPr>
              <a:buNone/>
            </a:pP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nhiên</a:t>
            </a:r>
            <a:r>
              <a:rPr lang="en-US" sz="2600" dirty="0" smtClean="0">
                <a:latin typeface="Times New Roman" pitchFamily="18" charset="0"/>
                <a:cs typeface="Times New Roman" pitchFamily="18" charset="0"/>
              </a:rPr>
              <a:t>:</a:t>
            </a:r>
          </a:p>
          <a:p>
            <a:pPr>
              <a:buNone/>
            </a:pPr>
            <a:r>
              <a:rPr lang="en-US" sz="2600" dirty="0" smtClean="0">
                <a:latin typeface="Times New Roman" pitchFamily="18" charset="0"/>
                <a:cs typeface="Times New Roman" pitchFamily="18" charset="0"/>
              </a:rPr>
              <a:t>   + Có một số </a:t>
            </a:r>
            <a:r>
              <a:rPr lang="en-US" sz="2600" dirty="0" err="1" smtClean="0">
                <a:latin typeface="Times New Roman" pitchFamily="18" charset="0"/>
                <a:cs typeface="Times New Roman" pitchFamily="18" charset="0"/>
              </a:rPr>
              <a:t>sinh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vật</a:t>
            </a:r>
            <a:r>
              <a:rPr lang="en-US" sz="2600" dirty="0" smtClean="0">
                <a:latin typeface="Times New Roman" pitchFamily="18" charset="0"/>
                <a:cs typeface="Times New Roman" pitchFamily="18" charset="0"/>
              </a:rPr>
              <a:t> sống ở nhiệt độ rất cao. </a:t>
            </a:r>
          </a:p>
          <a:p>
            <a:pPr>
              <a:buNone/>
            </a:pP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Ví</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dụ</a:t>
            </a:r>
            <a:r>
              <a:rPr lang="en-US" sz="2600" dirty="0" smtClean="0">
                <a:latin typeface="Times New Roman" pitchFamily="18" charset="0"/>
                <a:cs typeface="Times New Roman" pitchFamily="18" charset="0"/>
              </a:rPr>
              <a:t> </a:t>
            </a:r>
          </a:p>
          <a:p>
            <a:pPr>
              <a:buNone/>
            </a:pPr>
            <a:endParaRPr lang="en-US" sz="2600" dirty="0">
              <a:latin typeface="Times New Roman" pitchFamily="18" charset="0"/>
              <a:cs typeface="Times New Roman" pitchFamily="18" charset="0"/>
            </a:endParaRPr>
          </a:p>
          <a:p>
            <a:pPr>
              <a:buNone/>
            </a:pPr>
            <a:endParaRPr lang="en-US" sz="2600" dirty="0" smtClean="0">
              <a:latin typeface="Times New Roman" pitchFamily="18" charset="0"/>
              <a:cs typeface="Times New Roman" pitchFamily="18" charset="0"/>
            </a:endParaRPr>
          </a:p>
          <a:p>
            <a:pPr>
              <a:buNone/>
            </a:pPr>
            <a:endParaRPr lang="en-US" sz="2600" dirty="0">
              <a:latin typeface="Times New Roman" pitchFamily="18" charset="0"/>
              <a:cs typeface="Times New Roman" pitchFamily="18" charset="0"/>
            </a:endParaRPr>
          </a:p>
          <a:p>
            <a:pPr>
              <a:buNone/>
            </a:pPr>
            <a:r>
              <a:rPr lang="en-US" sz="2600" dirty="0">
                <a:latin typeface="Times New Roman" pitchFamily="18" charset="0"/>
                <a:cs typeface="Times New Roman" pitchFamily="18" charset="0"/>
              </a:rPr>
              <a:t>	+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1 </a:t>
            </a:r>
            <a:r>
              <a:rPr lang="en-US" sz="2600" dirty="0" err="1">
                <a:latin typeface="Times New Roman" pitchFamily="18" charset="0"/>
                <a:cs typeface="Times New Roman" pitchFamily="18" charset="0"/>
              </a:rPr>
              <a:t>số</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sinh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vật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sống</a:t>
            </a:r>
            <a:r>
              <a:rPr lang="en-US" sz="2600" dirty="0">
                <a:latin typeface="Times New Roman" pitchFamily="18" charset="0"/>
                <a:cs typeface="Times New Roman" pitchFamily="18" charset="0"/>
              </a:rPr>
              <a:t> ở </a:t>
            </a:r>
            <a:r>
              <a:rPr lang="en-US" sz="2600" dirty="0" err="1">
                <a:latin typeface="Times New Roman" pitchFamily="18" charset="0"/>
                <a:cs typeface="Times New Roman" pitchFamily="18" charset="0"/>
              </a:rPr>
              <a:t>nơi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nhiệt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độ</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rất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thấp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Ví</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dụ</a:t>
            </a:r>
            <a:endParaRPr lang="en-US" sz="2600" dirty="0">
              <a:latin typeface="Times New Roman" pitchFamily="18" charset="0"/>
              <a:cs typeface="Times New Roman" pitchFamily="18" charset="0"/>
            </a:endParaRPr>
          </a:p>
          <a:p>
            <a:pPr>
              <a:buNone/>
            </a:pPr>
            <a:endParaRPr lang="en-US" sz="2600" dirty="0">
              <a:latin typeface="Times New Roman" pitchFamily="18" charset="0"/>
              <a:cs typeface="Times New Roman" pitchFamily="18" charset="0"/>
            </a:endParaRPr>
          </a:p>
        </p:txBody>
      </p:sp>
      <p:pic>
        <p:nvPicPr>
          <p:cNvPr id="7" name="Picture 6" descr="Untitled_708.png"/>
          <p:cNvPicPr>
            <a:picLocks noChangeAspect="1"/>
          </p:cNvPicPr>
          <p:nvPr/>
        </p:nvPicPr>
        <p:blipFill>
          <a:blip r:embed="rId3"/>
          <a:stretch>
            <a:fillRect/>
          </a:stretch>
        </p:blipFill>
        <p:spPr>
          <a:xfrm>
            <a:off x="5334000" y="2667000"/>
            <a:ext cx="3810000" cy="1828800"/>
          </a:xfrm>
          <a:prstGeom prst="rect">
            <a:avLst/>
          </a:prstGeom>
        </p:spPr>
      </p:pic>
      <p:pic>
        <p:nvPicPr>
          <p:cNvPr id="6" name="Picture 5" descr="Untitled_710.png"/>
          <p:cNvPicPr>
            <a:picLocks noChangeAspect="1"/>
          </p:cNvPicPr>
          <p:nvPr/>
        </p:nvPicPr>
        <p:blipFill>
          <a:blip r:embed="rId4"/>
          <a:stretch>
            <a:fillRect/>
          </a:stretch>
        </p:blipFill>
        <p:spPr>
          <a:xfrm>
            <a:off x="4191000" y="4953000"/>
            <a:ext cx="4953000" cy="1905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box(in)">
                                      <p:cBhvr>
                                        <p:cTn id="30" dur="500"/>
                                        <p:tgtEl>
                                          <p:spTgt spid="5">
                                            <p:txEl>
                                              <p:pRg st="7" end="7"/>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amond(in)">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4419600" cy="1143000"/>
          </a:xfrm>
          <a:ln>
            <a:miter lim="800000"/>
            <a:headEnd/>
            <a:tailEnd/>
          </a:ln>
          <a:extLst/>
        </p:spPr>
        <p:txBody>
          <a:bodyPr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Aft>
                <a:spcPts val="0"/>
              </a:spcAft>
              <a:defRPr/>
            </a:pPr>
            <a:r>
              <a:rPr lang="en-US" sz="4000" b="1" kern="1200" dirty="0">
                <a:ln w="11430">
                  <a:solidFill>
                    <a:srgbClr val="00B0F0"/>
                  </a:solidFill>
                </a:ln>
                <a:solidFill>
                  <a:srgbClr val="00B0F0"/>
                </a:solidFill>
                <a:latin typeface="Times New Roman" pitchFamily="18" charset="0"/>
                <a:cs typeface="Times New Roman" pitchFamily="18" charset="0"/>
              </a:rPr>
              <a:t>Với</a:t>
            </a:r>
            <a:r>
              <a:rPr lang="en-US" sz="4000" b="1" kern="1200" dirty="0">
                <a:ln w="11430">
                  <a:solidFill>
                    <a:srgbClr val="00B0F0"/>
                  </a:solidFill>
                </a:ln>
                <a:solidFill>
                  <a:srgbClr val="00B0F0"/>
                </a:solidFill>
                <a:effectLst>
                  <a:outerShdw blurRad="50800" dist="39000" dir="5460000" algn="tl">
                    <a:srgbClr val="000000">
                      <a:alpha val="38000"/>
                    </a:srgbClr>
                  </a:outerShdw>
                </a:effectLst>
                <a:latin typeface="Times New Roman" pitchFamily="18" charset="0"/>
                <a:cs typeface="Times New Roman" pitchFamily="18" charset="0"/>
              </a:rPr>
              <a:t> động vật </a:t>
            </a:r>
          </a:p>
        </p:txBody>
      </p:sp>
      <p:pic>
        <p:nvPicPr>
          <p:cNvPr id="5" name="Content Placeholder 4"/>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52400" y="1752600"/>
            <a:ext cx="4398963" cy="252730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752600"/>
            <a:ext cx="40020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228600" y="4495800"/>
            <a:ext cx="3876675"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1pPr>
            <a:lvl2pPr marL="742950" indent="-28575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2pPr>
            <a:lvl3pPr marL="11430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3pPr>
            <a:lvl4pPr marL="16002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4pPr>
            <a:lvl5pPr marL="20574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5pPr>
            <a:lvl6pPr marL="25146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6pPr>
            <a:lvl7pPr marL="29718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7pPr>
            <a:lvl8pPr marL="34290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8pPr>
            <a:lvl9pPr marL="38862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9pPr>
          </a:lstStyle>
          <a:p>
            <a:pPr eaLnBrk="1" hangingPunct="1"/>
            <a:r>
              <a:rPr lang="en-US" sz="2200" b="0" dirty="0" err="1">
                <a:solidFill>
                  <a:schemeClr val="tx1"/>
                </a:solidFill>
                <a:effectLst/>
                <a:cs typeface="Times New Roman" pitchFamily="18" charset="0"/>
              </a:rPr>
              <a:t>Cáo</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Bắc</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Cực</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sống</a:t>
            </a:r>
            <a:r>
              <a:rPr lang="en-US" sz="2200" b="0" dirty="0">
                <a:solidFill>
                  <a:schemeClr val="tx1"/>
                </a:solidFill>
                <a:effectLst/>
                <a:cs typeface="Times New Roman" pitchFamily="18" charset="0"/>
              </a:rPr>
              <a:t> ở </a:t>
            </a:r>
            <a:r>
              <a:rPr lang="en-US" sz="2200" b="0" dirty="0" err="1">
                <a:solidFill>
                  <a:schemeClr val="tx1"/>
                </a:solidFill>
                <a:effectLst/>
                <a:cs typeface="Times New Roman" pitchFamily="18" charset="0"/>
              </a:rPr>
              <a:t>vùng</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lạnh</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có</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bộ</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lông</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dày</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và</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dài</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hơn</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màu</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trắng</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muốt</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để</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ngụy</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trang</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kích</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thước</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cơ</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thể</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lớn</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hơn</a:t>
            </a:r>
            <a:endParaRPr lang="en-US" sz="2200" b="0" dirty="0">
              <a:solidFill>
                <a:schemeClr val="tx1"/>
              </a:solidFill>
              <a:effectLst/>
              <a:cs typeface="Times New Roman" pitchFamily="18" charset="0"/>
            </a:endParaRPr>
          </a:p>
          <a:p>
            <a:pPr eaLnBrk="1" hangingPunct="1"/>
            <a:endParaRPr lang="en-US" sz="1800" b="0" dirty="0">
              <a:solidFill>
                <a:schemeClr val="tx1"/>
              </a:solidFill>
              <a:effectLst/>
              <a:latin typeface="Calibri" pitchFamily="34" charset="0"/>
            </a:endParaRPr>
          </a:p>
        </p:txBody>
      </p:sp>
      <p:sp>
        <p:nvSpPr>
          <p:cNvPr id="8" name="TextBox 7"/>
          <p:cNvSpPr txBox="1">
            <a:spLocks noChangeArrowheads="1"/>
          </p:cNvSpPr>
          <p:nvPr/>
        </p:nvSpPr>
        <p:spPr bwMode="auto">
          <a:xfrm>
            <a:off x="5073650" y="4495800"/>
            <a:ext cx="3455988"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1pPr>
            <a:lvl2pPr marL="742950" indent="-28575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2pPr>
            <a:lvl3pPr marL="11430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3pPr>
            <a:lvl4pPr marL="16002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4pPr>
            <a:lvl5pPr marL="20574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5pPr>
            <a:lvl6pPr marL="25146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6pPr>
            <a:lvl7pPr marL="29718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7pPr>
            <a:lvl8pPr marL="34290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8pPr>
            <a:lvl9pPr marL="38862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9pPr>
          </a:lstStyle>
          <a:p>
            <a:pPr eaLnBrk="1" hangingPunct="1"/>
            <a:r>
              <a:rPr lang="en-US" sz="2200" b="0" dirty="0" err="1">
                <a:solidFill>
                  <a:schemeClr val="tx1"/>
                </a:solidFill>
                <a:effectLst/>
                <a:cs typeface="Times New Roman" pitchFamily="18" charset="0"/>
              </a:rPr>
              <a:t>Cáo</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sa</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mạc</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sống</a:t>
            </a:r>
            <a:r>
              <a:rPr lang="en-US" sz="2200" b="0" dirty="0">
                <a:solidFill>
                  <a:schemeClr val="tx1"/>
                </a:solidFill>
                <a:effectLst/>
                <a:cs typeface="Times New Roman" pitchFamily="18" charset="0"/>
              </a:rPr>
              <a:t> ở </a:t>
            </a:r>
            <a:r>
              <a:rPr lang="en-US" sz="2200" b="0" dirty="0" err="1">
                <a:solidFill>
                  <a:schemeClr val="tx1"/>
                </a:solidFill>
                <a:effectLst/>
                <a:cs typeface="Times New Roman" pitchFamily="18" charset="0"/>
              </a:rPr>
              <a:t>vùng</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nóng</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bộ</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lông</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thưa</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và</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ngắn</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hơn</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kích</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thước</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cơ</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thể</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nhỏ</a:t>
            </a:r>
            <a:r>
              <a:rPr lang="en-US" sz="2200" b="0" dirty="0">
                <a:solidFill>
                  <a:schemeClr val="tx1"/>
                </a:solidFill>
                <a:effectLst/>
                <a:cs typeface="Times New Roman" pitchFamily="18" charset="0"/>
              </a:rPr>
              <a:t> </a:t>
            </a:r>
            <a:r>
              <a:rPr lang="en-US" sz="2200" b="0" dirty="0" err="1">
                <a:solidFill>
                  <a:schemeClr val="tx1"/>
                </a:solidFill>
                <a:effectLst/>
                <a:cs typeface="Times New Roman" pitchFamily="18" charset="0"/>
              </a:rPr>
              <a:t>hơn</a:t>
            </a:r>
            <a:r>
              <a:rPr lang="en-US" sz="2200" b="0" dirty="0">
                <a:solidFill>
                  <a:schemeClr val="tx1"/>
                </a:solidFill>
                <a:effectLst/>
                <a:cs typeface="Times New Roman" pitchFamily="18" charset="0"/>
              </a:rPr>
              <a:t>.</a:t>
            </a:r>
          </a:p>
          <a:p>
            <a:pPr eaLnBrk="1" hangingPunct="1"/>
            <a:endParaRPr lang="en-US" sz="2200" b="0" dirty="0">
              <a:solidFill>
                <a:schemeClr val="tx1"/>
              </a:solidFill>
              <a:effectLst/>
              <a:cs typeface="Times New Roman" pitchFamily="18" charset="0"/>
            </a:endParaRPr>
          </a:p>
        </p:txBody>
      </p:sp>
    </p:spTree>
    <p:custDataLst>
      <p:tags r:id="rId1"/>
    </p:custDataLst>
    <p:extLst>
      <p:ext uri="{BB962C8B-B14F-4D97-AF65-F5344CB8AC3E}">
        <p14:creationId xmlns:p14="http://schemas.microsoft.com/office/powerpoint/2010/main" val="34065660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50856289_g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2200"/>
            <a:ext cx="47625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g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362200"/>
            <a:ext cx="434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AutoShape 6"/>
          <p:cNvSpPr>
            <a:spLocks noChangeArrowheads="1"/>
          </p:cNvSpPr>
          <p:nvPr/>
        </p:nvSpPr>
        <p:spPr bwMode="auto">
          <a:xfrm>
            <a:off x="5105400" y="0"/>
            <a:ext cx="4038600" cy="2362200"/>
          </a:xfrm>
          <a:prstGeom prst="cloudCallout">
            <a:avLst>
              <a:gd name="adj1" fmla="val 24972"/>
              <a:gd name="adj2" fmla="val 42694"/>
            </a:avLst>
          </a:prstGeom>
          <a:solidFill>
            <a:schemeClr val="bg1"/>
          </a:solidFill>
          <a:ln w="9525">
            <a:solidFill>
              <a:srgbClr val="FFFF00"/>
            </a:solidFill>
            <a:round/>
            <a:headEnd/>
            <a:tailEnd/>
          </a:ln>
        </p:spPr>
        <p:txBody>
          <a:bodyPr/>
          <a:lstStyle/>
          <a:p>
            <a:pPr algn="ctr" eaLnBrk="1" hangingPunct="1"/>
            <a:r>
              <a:rPr lang="en-US" sz="2200" b="0">
                <a:solidFill>
                  <a:srgbClr val="FF0000"/>
                </a:solidFill>
                <a:effectLst/>
              </a:rPr>
              <a:t>Gấu ngựa ở Việt Nam (Sống vùng nóng): gấu có bộ lông thưa và ngắn hơn, kích thước cơ thể nhỏ hơn.</a:t>
            </a:r>
          </a:p>
          <a:p>
            <a:pPr algn="ctr" eaLnBrk="1" hangingPunct="1"/>
            <a:endParaRPr lang="en-US" sz="2200" b="0">
              <a:solidFill>
                <a:srgbClr val="FF0000"/>
              </a:solidFill>
              <a:effectLst/>
            </a:endParaRPr>
          </a:p>
        </p:txBody>
      </p:sp>
      <p:sp>
        <p:nvSpPr>
          <p:cNvPr id="18439" name="AutoShape 7"/>
          <p:cNvSpPr>
            <a:spLocks noChangeArrowheads="1"/>
          </p:cNvSpPr>
          <p:nvPr/>
        </p:nvSpPr>
        <p:spPr bwMode="auto">
          <a:xfrm>
            <a:off x="0" y="0"/>
            <a:ext cx="4343400" cy="2286000"/>
          </a:xfrm>
          <a:prstGeom prst="cloudCallout">
            <a:avLst>
              <a:gd name="adj1" fmla="val -3116"/>
              <a:gd name="adj2" fmla="val 63796"/>
            </a:avLst>
          </a:prstGeom>
          <a:solidFill>
            <a:schemeClr val="bg1"/>
          </a:solidFill>
          <a:ln w="9525">
            <a:solidFill>
              <a:srgbClr val="FFFF00"/>
            </a:solidFill>
            <a:round/>
            <a:headEnd/>
            <a:tailEnd/>
          </a:ln>
        </p:spPr>
        <p:txBody>
          <a:bodyPr/>
          <a:lstStyle/>
          <a:p>
            <a:pPr algn="ctr" eaLnBrk="1" hangingPunct="1"/>
            <a:r>
              <a:rPr lang="en-US" sz="2200" b="0">
                <a:solidFill>
                  <a:schemeClr val="tx1"/>
                </a:solidFill>
                <a:effectLst/>
              </a:rPr>
              <a:t>Gấu trắng ở Bắc Cực (Sống vùng lạnh): gấu có bộ lông dày và dài hơn, kích thước cơ thể lớn hơn</a:t>
            </a:r>
          </a:p>
        </p:txBody>
      </p:sp>
    </p:spTree>
    <p:extLst>
      <p:ext uri="{BB962C8B-B14F-4D97-AF65-F5344CB8AC3E}">
        <p14:creationId xmlns:p14="http://schemas.microsoft.com/office/powerpoint/2010/main" val="29107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heckerboard(across)">
                                      <p:cBhvr>
                                        <p:cTn id="7" dur="500"/>
                                        <p:tgtEl>
                                          <p:spTgt spid="18434"/>
                                        </p:tgtEl>
                                      </p:cBhvr>
                                    </p:animEffect>
                                  </p:childTnLst>
                                </p:cTn>
                              </p:par>
                            </p:childTnLst>
                          </p:cTn>
                        </p:par>
                        <p:par>
                          <p:cTn id="8" fill="hold" nodeType="afterGroup">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18439"/>
                                        </p:tgtEl>
                                        <p:attrNameLst>
                                          <p:attrName>style.visibility</p:attrName>
                                        </p:attrNameLst>
                                      </p:cBhvr>
                                      <p:to>
                                        <p:strVal val="visible"/>
                                      </p:to>
                                    </p:set>
                                    <p:animEffect transition="in" filter="diamond(in)">
                                      <p:cBhvr>
                                        <p:cTn id="11" dur="2000"/>
                                        <p:tgtEl>
                                          <p:spTgt spid="1843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18435"/>
                                        </p:tgtEl>
                                        <p:attrNameLst>
                                          <p:attrName>style.visibility</p:attrName>
                                        </p:attrNameLst>
                                      </p:cBhvr>
                                      <p:to>
                                        <p:strVal val="visible"/>
                                      </p:to>
                                    </p:set>
                                    <p:animEffect transition="in" filter="box(in)">
                                      <p:cBhvr>
                                        <p:cTn id="16" dur="500"/>
                                        <p:tgtEl>
                                          <p:spTgt spid="18435"/>
                                        </p:tgtEl>
                                      </p:cBhvr>
                                    </p:animEffect>
                                  </p:childTnLst>
                                </p:cTn>
                              </p:par>
                            </p:childTnLst>
                          </p:cTn>
                        </p:par>
                        <p:par>
                          <p:cTn id="17" fill="hold" nodeType="afterGroup">
                            <p:stCondLst>
                              <p:cond delay="500"/>
                            </p:stCondLst>
                            <p:childTnLst>
                              <p:par>
                                <p:cTn id="18" presetID="8" presetClass="entr" presetSubtype="16" fill="hold" grpId="0" nodeType="afterEffect">
                                  <p:stCondLst>
                                    <p:cond delay="0"/>
                                  </p:stCondLst>
                                  <p:childTnLst>
                                    <p:set>
                                      <p:cBhvr>
                                        <p:cTn id="19" dur="1" fill="hold">
                                          <p:stCondLst>
                                            <p:cond delay="0"/>
                                          </p:stCondLst>
                                        </p:cTn>
                                        <p:tgtEl>
                                          <p:spTgt spid="18438"/>
                                        </p:tgtEl>
                                        <p:attrNameLst>
                                          <p:attrName>style.visibility</p:attrName>
                                        </p:attrNameLst>
                                      </p:cBhvr>
                                      <p:to>
                                        <p:strVal val="visible"/>
                                      </p:to>
                                    </p:set>
                                    <p:animEffect transition="in" filter="diamond(in)">
                                      <p:cBhvr>
                                        <p:cTn id="20" dur="2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P spid="184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0"/>
            <a:ext cx="3322638" cy="1143000"/>
          </a:xfrm>
        </p:spPr>
        <p:txBody>
          <a:bodyPr/>
          <a:lstStyle/>
          <a:p>
            <a:pPr eaLnBrk="1" hangingPunct="1">
              <a:defRPr/>
            </a:pPr>
            <a:r>
              <a:rPr lang="en-US" sz="2800" smtClean="0">
                <a:latin typeface="Times New Roman" pitchFamily="18" charset="0"/>
                <a:cs typeface="Times New Roman" pitchFamily="18" charset="0"/>
              </a:rPr>
              <a:t>Cú tuyết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4375" y="914401"/>
            <a:ext cx="46196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5334000" y="0"/>
            <a:ext cx="33226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b="1">
                <a:solidFill>
                  <a:schemeClr val="bg2"/>
                </a:solidFill>
                <a:effectDag name="">
                  <a:cont type="tree" name="">
                    <a:effect ref="fillLine"/>
                    <a:outerShdw dist="38100" dir="13500000" algn="br">
                      <a:srgbClr val="996533"/>
                    </a:outerShdw>
                  </a:cont>
                  <a:cont type="tree" name="">
                    <a:effect ref="fillLine"/>
                    <a:outerShdw dist="38100" dir="2700000" algn="tl">
                      <a:srgbClr val="3D1E00"/>
                    </a:outerShdw>
                  </a:cont>
                  <a:effect ref="fillLine"/>
                </a:effectDag>
                <a:latin typeface="Times New Roman" pitchFamily="18" charset="0"/>
              </a:defRPr>
            </a:lvl1pPr>
            <a:lvl2pPr marL="742950" indent="-285750">
              <a:defRPr sz="3200" b="1">
                <a:solidFill>
                  <a:schemeClr val="bg2"/>
                </a:solidFill>
                <a:effectDag name="">
                  <a:cont type="tree" name="">
                    <a:effect ref="fillLine"/>
                    <a:outerShdw dist="38100" dir="13500000" algn="br">
                      <a:srgbClr val="996533"/>
                    </a:outerShdw>
                  </a:cont>
                  <a:cont type="tree" name="">
                    <a:effect ref="fillLine"/>
                    <a:outerShdw dist="38100" dir="2700000" algn="tl">
                      <a:srgbClr val="3D1E00"/>
                    </a:outerShdw>
                  </a:cont>
                  <a:effect ref="fillLine"/>
                </a:effectDag>
                <a:latin typeface="Times New Roman" pitchFamily="18" charset="0"/>
              </a:defRPr>
            </a:lvl2pPr>
            <a:lvl3pPr marL="1143000" indent="-228600">
              <a:defRPr sz="3200" b="1">
                <a:solidFill>
                  <a:schemeClr val="bg2"/>
                </a:solidFill>
                <a:effectDag name="">
                  <a:cont type="tree" name="">
                    <a:effect ref="fillLine"/>
                    <a:outerShdw dist="38100" dir="13500000" algn="br">
                      <a:srgbClr val="996533"/>
                    </a:outerShdw>
                  </a:cont>
                  <a:cont type="tree" name="">
                    <a:effect ref="fillLine"/>
                    <a:outerShdw dist="38100" dir="2700000" algn="tl">
                      <a:srgbClr val="3D1E00"/>
                    </a:outerShdw>
                  </a:cont>
                  <a:effect ref="fillLine"/>
                </a:effectDag>
                <a:latin typeface="Times New Roman" pitchFamily="18" charset="0"/>
              </a:defRPr>
            </a:lvl3pPr>
            <a:lvl4pPr marL="1600200" indent="-228600">
              <a:defRPr sz="3200" b="1">
                <a:solidFill>
                  <a:schemeClr val="bg2"/>
                </a:solidFill>
                <a:effectDag name="">
                  <a:cont type="tree" name="">
                    <a:effect ref="fillLine"/>
                    <a:outerShdw dist="38100" dir="13500000" algn="br">
                      <a:srgbClr val="996533"/>
                    </a:outerShdw>
                  </a:cont>
                  <a:cont type="tree" name="">
                    <a:effect ref="fillLine"/>
                    <a:outerShdw dist="38100" dir="2700000" algn="tl">
                      <a:srgbClr val="3D1E00"/>
                    </a:outerShdw>
                  </a:cont>
                  <a:effect ref="fillLine"/>
                </a:effectDag>
                <a:latin typeface="Times New Roman" pitchFamily="18" charset="0"/>
              </a:defRPr>
            </a:lvl4pPr>
            <a:lvl5pPr marL="2057400" indent="-228600">
              <a:defRPr sz="3200" b="1">
                <a:solidFill>
                  <a:schemeClr val="bg2"/>
                </a:solidFill>
                <a:effectDag name="">
                  <a:cont type="tree" name="">
                    <a:effect ref="fillLine"/>
                    <a:outerShdw dist="38100" dir="13500000" algn="br">
                      <a:srgbClr val="996533"/>
                    </a:outerShdw>
                  </a:cont>
                  <a:cont type="tree" name="">
                    <a:effect ref="fillLine"/>
                    <a:outerShdw dist="38100" dir="2700000" algn="tl">
                      <a:srgbClr val="3D1E00"/>
                    </a:outerShdw>
                  </a:cont>
                  <a:effect ref="fillLine"/>
                </a:effectDag>
                <a:latin typeface="Times New Roman" pitchFamily="18" charset="0"/>
              </a:defRPr>
            </a:lvl5pPr>
            <a:lvl6pPr marL="2514600" indent="-228600" eaLnBrk="0" fontAlgn="base" hangingPunct="0">
              <a:spcBef>
                <a:spcPct val="0"/>
              </a:spcBef>
              <a:spcAft>
                <a:spcPct val="0"/>
              </a:spcAft>
              <a:defRPr sz="3200" b="1">
                <a:solidFill>
                  <a:schemeClr val="bg2"/>
                </a:solidFill>
                <a:effectDag name="">
                  <a:cont type="tree" name="">
                    <a:effect ref="fillLine"/>
                    <a:outerShdw dist="38100" dir="13500000" algn="br">
                      <a:srgbClr val="996533"/>
                    </a:outerShdw>
                  </a:cont>
                  <a:cont type="tree" name="">
                    <a:effect ref="fillLine"/>
                    <a:outerShdw dist="38100" dir="2700000" algn="tl">
                      <a:srgbClr val="3D1E00"/>
                    </a:outerShdw>
                  </a:cont>
                  <a:effect ref="fillLine"/>
                </a:effectDag>
                <a:latin typeface="Times New Roman" pitchFamily="18" charset="0"/>
              </a:defRPr>
            </a:lvl6pPr>
            <a:lvl7pPr marL="2971800" indent="-228600" eaLnBrk="0" fontAlgn="base" hangingPunct="0">
              <a:spcBef>
                <a:spcPct val="0"/>
              </a:spcBef>
              <a:spcAft>
                <a:spcPct val="0"/>
              </a:spcAft>
              <a:defRPr sz="3200" b="1">
                <a:solidFill>
                  <a:schemeClr val="bg2"/>
                </a:solidFill>
                <a:effectDag name="">
                  <a:cont type="tree" name="">
                    <a:effect ref="fillLine"/>
                    <a:outerShdw dist="38100" dir="13500000" algn="br">
                      <a:srgbClr val="996533"/>
                    </a:outerShdw>
                  </a:cont>
                  <a:cont type="tree" name="">
                    <a:effect ref="fillLine"/>
                    <a:outerShdw dist="38100" dir="2700000" algn="tl">
                      <a:srgbClr val="3D1E00"/>
                    </a:outerShdw>
                  </a:cont>
                  <a:effect ref="fillLine"/>
                </a:effectDag>
                <a:latin typeface="Times New Roman" pitchFamily="18" charset="0"/>
              </a:defRPr>
            </a:lvl7pPr>
            <a:lvl8pPr marL="3429000" indent="-228600" eaLnBrk="0" fontAlgn="base" hangingPunct="0">
              <a:spcBef>
                <a:spcPct val="0"/>
              </a:spcBef>
              <a:spcAft>
                <a:spcPct val="0"/>
              </a:spcAft>
              <a:defRPr sz="3200" b="1">
                <a:solidFill>
                  <a:schemeClr val="bg2"/>
                </a:solidFill>
                <a:effectDag name="">
                  <a:cont type="tree" name="">
                    <a:effect ref="fillLine"/>
                    <a:outerShdw dist="38100" dir="13500000" algn="br">
                      <a:srgbClr val="996533"/>
                    </a:outerShdw>
                  </a:cont>
                  <a:cont type="tree" name="">
                    <a:effect ref="fillLine"/>
                    <a:outerShdw dist="38100" dir="2700000" algn="tl">
                      <a:srgbClr val="3D1E00"/>
                    </a:outerShdw>
                  </a:cont>
                  <a:effect ref="fillLine"/>
                </a:effectDag>
                <a:latin typeface="Times New Roman" pitchFamily="18" charset="0"/>
              </a:defRPr>
            </a:lvl8pPr>
            <a:lvl9pPr marL="3886200" indent="-228600" eaLnBrk="0" fontAlgn="base" hangingPunct="0">
              <a:spcBef>
                <a:spcPct val="0"/>
              </a:spcBef>
              <a:spcAft>
                <a:spcPct val="0"/>
              </a:spcAft>
              <a:defRPr sz="3200" b="1">
                <a:solidFill>
                  <a:schemeClr val="bg2"/>
                </a:solidFill>
                <a:effectDag name="">
                  <a:cont type="tree" name="">
                    <a:effect ref="fillLine"/>
                    <a:outerShdw dist="38100" dir="13500000" algn="br">
                      <a:srgbClr val="996533"/>
                    </a:outerShdw>
                  </a:cont>
                  <a:cont type="tree" name="">
                    <a:effect ref="fillLine"/>
                    <a:outerShdw dist="38100" dir="2700000" algn="tl">
                      <a:srgbClr val="3D1E00"/>
                    </a:outerShdw>
                  </a:cont>
                  <a:effect ref="fillLine"/>
                </a:effectDag>
                <a:latin typeface="Times New Roman" pitchFamily="18" charset="0"/>
              </a:defRPr>
            </a:lvl9pPr>
          </a:lstStyle>
          <a:p>
            <a:pPr algn="ctr" eaLnBrk="1" hangingPunct="1"/>
            <a:r>
              <a:rPr lang="en-US" sz="2800" b="0">
                <a:solidFill>
                  <a:schemeClr val="tx1"/>
                </a:solidFill>
                <a:effectLst/>
                <a:cs typeface="Times New Roman" pitchFamily="18" charset="0"/>
              </a:rPr>
              <a:t>Cú mèo</a:t>
            </a:r>
          </a:p>
        </p:txBody>
      </p:sp>
      <p:sp>
        <p:nvSpPr>
          <p:cNvPr id="44037" name="Rectangle 6"/>
          <p:cNvSpPr>
            <a:spLocks noChangeArrowheads="1"/>
          </p:cNvSpPr>
          <p:nvPr/>
        </p:nvSpPr>
        <p:spPr bwMode="auto">
          <a:xfrm>
            <a:off x="0" y="4379913"/>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vi-VN" sz="2400" b="0" dirty="0">
                <a:solidFill>
                  <a:schemeClr val="tx1"/>
                </a:solidFill>
                <a:effectLst/>
                <a:cs typeface="Times New Roman" pitchFamily="18" charset="0"/>
              </a:rPr>
              <a:t>Bộ lông trắng muốt và tuyệt đẹp của loài cú mèo này bảo vệ chúng khỏi sự tấn công của những loài săn mồi khác bằng cách ẩn mình trong lớp tuyết dày của vùng Bắc Cực lạnh giá</a:t>
            </a:r>
            <a:endParaRPr lang="en-US" sz="2400" b="0" dirty="0">
              <a:solidFill>
                <a:schemeClr val="tx1"/>
              </a:solidFill>
              <a:effectLst/>
              <a:cs typeface="Times New Roman" pitchFamily="18" charset="0"/>
            </a:endParaRPr>
          </a:p>
        </p:txBody>
      </p:sp>
      <p:pic>
        <p:nvPicPr>
          <p:cNvPr id="44038" name="Picture 2" descr="https://kenh14cdn.com/Images/Uploaded/Share/2011/08/25/110826kpcumeotran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3581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ectangle 9"/>
          <p:cNvSpPr>
            <a:spLocks noChangeArrowheads="1"/>
          </p:cNvSpPr>
          <p:nvPr/>
        </p:nvSpPr>
        <p:spPr bwMode="auto">
          <a:xfrm>
            <a:off x="5029200" y="4387132"/>
            <a:ext cx="411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vi-VN" sz="2400" b="0" dirty="0">
                <a:solidFill>
                  <a:schemeClr val="tx1"/>
                </a:solidFill>
                <a:effectLst/>
                <a:cs typeface="Times New Roman" pitchFamily="18" charset="0"/>
              </a:rPr>
              <a:t>Bộ lông </a:t>
            </a:r>
            <a:r>
              <a:rPr lang="en-US" sz="2400" b="0" dirty="0" err="1">
                <a:solidFill>
                  <a:schemeClr val="tx1"/>
                </a:solidFill>
                <a:effectLst/>
                <a:cs typeface="Times New Roman" pitchFamily="18" charset="0"/>
              </a:rPr>
              <a:t>màu</a:t>
            </a:r>
            <a:r>
              <a:rPr lang="en-US" sz="2400" b="0" dirty="0">
                <a:solidFill>
                  <a:schemeClr val="tx1"/>
                </a:solidFill>
                <a:effectLst/>
                <a:cs typeface="Times New Roman" pitchFamily="18" charset="0"/>
              </a:rPr>
              <a:t> </a:t>
            </a:r>
            <a:r>
              <a:rPr lang="en-US" sz="2400" b="0" dirty="0" err="1">
                <a:solidFill>
                  <a:schemeClr val="tx1"/>
                </a:solidFill>
                <a:effectLst/>
                <a:cs typeface="Times New Roman" pitchFamily="18" charset="0"/>
              </a:rPr>
              <a:t>xám</a:t>
            </a:r>
            <a:r>
              <a:rPr lang="en-US" sz="2400" b="0" dirty="0">
                <a:solidFill>
                  <a:schemeClr val="tx1"/>
                </a:solidFill>
                <a:effectLst/>
                <a:cs typeface="Times New Roman" pitchFamily="18" charset="0"/>
              </a:rPr>
              <a:t> </a:t>
            </a:r>
            <a:r>
              <a:rPr lang="en-US" sz="2400" b="0" dirty="0" err="1">
                <a:solidFill>
                  <a:schemeClr val="tx1"/>
                </a:solidFill>
                <a:effectLst/>
                <a:cs typeface="Times New Roman" pitchFamily="18" charset="0"/>
              </a:rPr>
              <a:t>lẫn</a:t>
            </a:r>
            <a:r>
              <a:rPr lang="en-US" sz="2400" b="0" dirty="0">
                <a:solidFill>
                  <a:schemeClr val="tx1"/>
                </a:solidFill>
                <a:effectLst/>
                <a:cs typeface="Times New Roman" pitchFamily="18" charset="0"/>
              </a:rPr>
              <a:t> </a:t>
            </a:r>
            <a:r>
              <a:rPr lang="en-US" sz="2400" b="0" dirty="0" err="1">
                <a:solidFill>
                  <a:schemeClr val="tx1"/>
                </a:solidFill>
                <a:effectLst/>
                <a:cs typeface="Times New Roman" pitchFamily="18" charset="0"/>
              </a:rPr>
              <a:t>với</a:t>
            </a:r>
            <a:r>
              <a:rPr lang="en-US" sz="2400" b="0" dirty="0">
                <a:solidFill>
                  <a:schemeClr val="tx1"/>
                </a:solidFill>
                <a:effectLst/>
                <a:cs typeface="Times New Roman" pitchFamily="18" charset="0"/>
              </a:rPr>
              <a:t> </a:t>
            </a:r>
            <a:r>
              <a:rPr lang="en-US" sz="2400" b="0" dirty="0" err="1">
                <a:solidFill>
                  <a:schemeClr val="tx1"/>
                </a:solidFill>
                <a:effectLst/>
                <a:cs typeface="Times New Roman" pitchFamily="18" charset="0"/>
              </a:rPr>
              <a:t>bóng</a:t>
            </a:r>
            <a:r>
              <a:rPr lang="en-US" sz="2400" b="0" dirty="0">
                <a:solidFill>
                  <a:schemeClr val="tx1"/>
                </a:solidFill>
                <a:effectLst/>
                <a:cs typeface="Times New Roman" pitchFamily="18" charset="0"/>
              </a:rPr>
              <a:t> </a:t>
            </a:r>
            <a:r>
              <a:rPr lang="en-US" sz="2400" b="0" dirty="0" err="1">
                <a:solidFill>
                  <a:schemeClr val="tx1"/>
                </a:solidFill>
                <a:effectLst/>
                <a:cs typeface="Times New Roman" pitchFamily="18" charset="0"/>
              </a:rPr>
              <a:t>đêm</a:t>
            </a:r>
            <a:r>
              <a:rPr lang="en-US" sz="2400" b="0" dirty="0">
                <a:solidFill>
                  <a:schemeClr val="tx1"/>
                </a:solidFill>
                <a:effectLst/>
                <a:cs typeface="Times New Roman" pitchFamily="18" charset="0"/>
              </a:rPr>
              <a:t> </a:t>
            </a:r>
            <a:r>
              <a:rPr lang="en-US" sz="2400" b="0" dirty="0" err="1">
                <a:solidFill>
                  <a:schemeClr val="tx1"/>
                </a:solidFill>
                <a:effectLst/>
                <a:cs typeface="Times New Roman" pitchFamily="18" charset="0"/>
              </a:rPr>
              <a:t>tránh</a:t>
            </a:r>
            <a:r>
              <a:rPr lang="en-US" sz="2400" b="0" dirty="0">
                <a:solidFill>
                  <a:schemeClr val="tx1"/>
                </a:solidFill>
                <a:effectLst/>
                <a:cs typeface="Times New Roman" pitchFamily="18" charset="0"/>
              </a:rPr>
              <a:t> </a:t>
            </a:r>
            <a:r>
              <a:rPr lang="en-US" sz="2400" b="0" dirty="0" err="1">
                <a:solidFill>
                  <a:schemeClr val="tx1"/>
                </a:solidFill>
                <a:effectLst/>
                <a:cs typeface="Times New Roman" pitchFamily="18" charset="0"/>
              </a:rPr>
              <a:t>kẻ</a:t>
            </a:r>
            <a:r>
              <a:rPr lang="en-US" sz="2400" b="0" dirty="0">
                <a:solidFill>
                  <a:schemeClr val="tx1"/>
                </a:solidFill>
                <a:effectLst/>
                <a:cs typeface="Times New Roman" pitchFamily="18" charset="0"/>
              </a:rPr>
              <a:t> </a:t>
            </a:r>
            <a:r>
              <a:rPr lang="en-US" sz="2400" b="0" dirty="0" err="1">
                <a:solidFill>
                  <a:schemeClr val="tx1"/>
                </a:solidFill>
                <a:effectLst/>
                <a:cs typeface="Times New Roman" pitchFamily="18" charset="0"/>
              </a:rPr>
              <a:t>thù</a:t>
            </a:r>
            <a:r>
              <a:rPr lang="en-US" sz="2400" b="0" dirty="0">
                <a:solidFill>
                  <a:schemeClr val="tx1"/>
                </a:solidFill>
                <a:effectLst/>
                <a:cs typeface="Times New Roman" pitchFamily="18" charset="0"/>
              </a:rPr>
              <a:t>.</a:t>
            </a:r>
          </a:p>
        </p:txBody>
      </p:sp>
    </p:spTree>
    <p:custDataLst>
      <p:tags r:id="rId1"/>
    </p:custDataLst>
    <p:extLst>
      <p:ext uri="{BB962C8B-B14F-4D97-AF65-F5344CB8AC3E}">
        <p14:creationId xmlns:p14="http://schemas.microsoft.com/office/powerpoint/2010/main" val="29230389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6"/>
          <p:cNvSpPr txBox="1">
            <a:spLocks noChangeArrowheads="1"/>
          </p:cNvSpPr>
          <p:nvPr/>
        </p:nvSpPr>
        <p:spPr bwMode="auto">
          <a:xfrm>
            <a:off x="715478" y="838200"/>
            <a:ext cx="320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1pPr>
            <a:lvl2pPr marL="742950" indent="-28575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2pPr>
            <a:lvl3pPr marL="11430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3pPr>
            <a:lvl4pPr marL="16002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4pPr>
            <a:lvl5pPr marL="20574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5pPr>
            <a:lvl6pPr marL="25146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6pPr>
            <a:lvl7pPr marL="29718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7pPr>
            <a:lvl8pPr marL="34290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8pPr>
            <a:lvl9pPr marL="38862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9pPr>
          </a:lstStyle>
          <a:p>
            <a:pPr>
              <a:spcBef>
                <a:spcPct val="50000"/>
              </a:spcBef>
            </a:pPr>
            <a:r>
              <a:rPr lang="en-US" sz="2800" dirty="0" err="1">
                <a:solidFill>
                  <a:srgbClr val="0033CC"/>
                </a:solidFill>
                <a:effectLst/>
                <a:cs typeface="Times New Roman" pitchFamily="18" charset="0"/>
              </a:rPr>
              <a:t>Động</a:t>
            </a:r>
            <a:r>
              <a:rPr lang="en-US" sz="2800" dirty="0">
                <a:solidFill>
                  <a:srgbClr val="0033CC"/>
                </a:solidFill>
                <a:effectLst/>
                <a:cs typeface="Times New Roman" pitchFamily="18" charset="0"/>
              </a:rPr>
              <a:t> </a:t>
            </a:r>
            <a:r>
              <a:rPr lang="en-US" sz="2800" dirty="0" err="1">
                <a:solidFill>
                  <a:srgbClr val="0033CC"/>
                </a:solidFill>
                <a:effectLst/>
                <a:cs typeface="Times New Roman" pitchFamily="18" charset="0"/>
              </a:rPr>
              <a:t>vật</a:t>
            </a:r>
            <a:endParaRPr lang="en-US" sz="2800" dirty="0">
              <a:solidFill>
                <a:srgbClr val="0033CC"/>
              </a:solidFill>
              <a:effectLst/>
              <a:cs typeface="Times New Roman" pitchFamily="18" charset="0"/>
            </a:endParaRPr>
          </a:p>
        </p:txBody>
      </p:sp>
      <p:sp>
        <p:nvSpPr>
          <p:cNvPr id="31751" name="Text Box 7"/>
          <p:cNvSpPr txBox="1">
            <a:spLocks noChangeArrowheads="1"/>
          </p:cNvSpPr>
          <p:nvPr/>
        </p:nvSpPr>
        <p:spPr bwMode="auto">
          <a:xfrm>
            <a:off x="719488" y="1676400"/>
            <a:ext cx="7315200" cy="3092450"/>
          </a:xfrm>
          <a:prstGeom prst="rect">
            <a:avLst/>
          </a:prstGeom>
          <a:noFill/>
          <a:ln w="9525">
            <a:solidFill>
              <a:srgbClr val="0033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1pPr>
            <a:lvl2pPr marL="742950" indent="-28575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2pPr>
            <a:lvl3pPr marL="11430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3pPr>
            <a:lvl4pPr marL="16002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4pPr>
            <a:lvl5pPr marL="2057400" indent="-228600">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5pPr>
            <a:lvl6pPr marL="25146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6pPr>
            <a:lvl7pPr marL="29718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7pPr>
            <a:lvl8pPr marL="34290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8pPr>
            <a:lvl9pPr marL="3886200" indent="-228600" eaLnBrk="0" fontAlgn="base" hangingPunct="0">
              <a:spcBef>
                <a:spcPct val="0"/>
              </a:spcBef>
              <a:spcAft>
                <a:spcPct val="0"/>
              </a:spcAft>
              <a:defRPr sz="3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defRPr>
            </a:lvl9pPr>
          </a:lstStyle>
          <a:p>
            <a:pPr>
              <a:spcBef>
                <a:spcPct val="50000"/>
              </a:spcBef>
              <a:buFontTx/>
              <a:buChar char="-"/>
            </a:pPr>
            <a:r>
              <a:rPr lang="en-US" sz="2800" u="sng" dirty="0">
                <a:solidFill>
                  <a:schemeClr val="tx1"/>
                </a:solidFill>
                <a:effectLst/>
              </a:rPr>
              <a:t>Ở </a:t>
            </a:r>
            <a:r>
              <a:rPr lang="en-US" sz="2800" u="sng" dirty="0" err="1">
                <a:solidFill>
                  <a:schemeClr val="tx1"/>
                </a:solidFill>
                <a:effectLst/>
              </a:rPr>
              <a:t>vùng</a:t>
            </a:r>
            <a:r>
              <a:rPr lang="en-US" sz="2800" u="sng" dirty="0">
                <a:solidFill>
                  <a:schemeClr val="tx1"/>
                </a:solidFill>
                <a:effectLst/>
              </a:rPr>
              <a:t> </a:t>
            </a:r>
            <a:r>
              <a:rPr lang="en-US" sz="2800" u="sng" dirty="0" err="1">
                <a:solidFill>
                  <a:schemeClr val="tx1"/>
                </a:solidFill>
                <a:effectLst/>
              </a:rPr>
              <a:t>nóng</a:t>
            </a:r>
            <a:r>
              <a:rPr lang="en-US" sz="2800" dirty="0">
                <a:solidFill>
                  <a:schemeClr val="tx1"/>
                </a:solidFill>
                <a:effectLst/>
              </a:rPr>
              <a:t>: </a:t>
            </a:r>
            <a:r>
              <a:rPr lang="en-US" sz="2800" dirty="0" err="1">
                <a:solidFill>
                  <a:schemeClr val="tx1"/>
                </a:solidFill>
                <a:effectLst/>
              </a:rPr>
              <a:t>kích</a:t>
            </a:r>
            <a:r>
              <a:rPr lang="en-US" sz="2800" dirty="0">
                <a:solidFill>
                  <a:schemeClr val="tx1"/>
                </a:solidFill>
                <a:effectLst/>
              </a:rPr>
              <a:t> </a:t>
            </a:r>
            <a:r>
              <a:rPr lang="en-US" sz="2800" dirty="0" err="1">
                <a:solidFill>
                  <a:schemeClr val="tx1"/>
                </a:solidFill>
                <a:effectLst/>
              </a:rPr>
              <a:t>thước</a:t>
            </a:r>
            <a:r>
              <a:rPr lang="en-US" sz="2800" dirty="0">
                <a:solidFill>
                  <a:schemeClr val="tx1"/>
                </a:solidFill>
                <a:effectLst/>
              </a:rPr>
              <a:t> </a:t>
            </a:r>
            <a:r>
              <a:rPr lang="en-US" sz="2800" dirty="0" err="1">
                <a:solidFill>
                  <a:schemeClr val="tx1"/>
                </a:solidFill>
                <a:effectLst/>
              </a:rPr>
              <a:t>cơ</a:t>
            </a:r>
            <a:r>
              <a:rPr lang="en-US" sz="2800" dirty="0">
                <a:solidFill>
                  <a:schemeClr val="tx1"/>
                </a:solidFill>
                <a:effectLst/>
              </a:rPr>
              <a:t> </a:t>
            </a:r>
            <a:r>
              <a:rPr lang="en-US" sz="2800" dirty="0" err="1">
                <a:solidFill>
                  <a:schemeClr val="tx1"/>
                </a:solidFill>
                <a:effectLst/>
              </a:rPr>
              <a:t>thể</a:t>
            </a:r>
            <a:r>
              <a:rPr lang="en-US" sz="2800" dirty="0">
                <a:solidFill>
                  <a:schemeClr val="tx1"/>
                </a:solidFill>
                <a:effectLst/>
              </a:rPr>
              <a:t> </a:t>
            </a:r>
            <a:r>
              <a:rPr lang="en-US" sz="2800" dirty="0" err="1">
                <a:solidFill>
                  <a:schemeClr val="tx1"/>
                </a:solidFill>
                <a:effectLst/>
              </a:rPr>
              <a:t>bé</a:t>
            </a:r>
            <a:r>
              <a:rPr lang="en-US" sz="2800" dirty="0">
                <a:solidFill>
                  <a:schemeClr val="tx1"/>
                </a:solidFill>
                <a:effectLst/>
              </a:rPr>
              <a:t> </a:t>
            </a:r>
            <a:r>
              <a:rPr lang="en-US" sz="2800" dirty="0" err="1">
                <a:solidFill>
                  <a:schemeClr val="tx1"/>
                </a:solidFill>
                <a:effectLst/>
              </a:rPr>
              <a:t>hơn</a:t>
            </a:r>
            <a:r>
              <a:rPr lang="en-US" sz="2800" dirty="0">
                <a:solidFill>
                  <a:schemeClr val="tx1"/>
                </a:solidFill>
                <a:effectLst/>
              </a:rPr>
              <a:t>, </a:t>
            </a:r>
            <a:r>
              <a:rPr lang="en-US" sz="2800" dirty="0" err="1">
                <a:solidFill>
                  <a:schemeClr val="tx1"/>
                </a:solidFill>
                <a:effectLst/>
              </a:rPr>
              <a:t>bộ</a:t>
            </a:r>
            <a:r>
              <a:rPr lang="en-US" sz="2800" dirty="0">
                <a:solidFill>
                  <a:schemeClr val="tx1"/>
                </a:solidFill>
                <a:effectLst/>
              </a:rPr>
              <a:t> </a:t>
            </a:r>
            <a:r>
              <a:rPr lang="en-US" sz="2800" dirty="0" err="1">
                <a:solidFill>
                  <a:schemeClr val="tx1"/>
                </a:solidFill>
                <a:effectLst/>
              </a:rPr>
              <a:t>lông</a:t>
            </a:r>
            <a:r>
              <a:rPr lang="en-US" sz="2800" dirty="0">
                <a:solidFill>
                  <a:schemeClr val="tx1"/>
                </a:solidFill>
                <a:effectLst/>
              </a:rPr>
              <a:t> </a:t>
            </a:r>
            <a:r>
              <a:rPr lang="en-US" sz="2800" dirty="0" err="1">
                <a:solidFill>
                  <a:schemeClr val="tx1"/>
                </a:solidFill>
                <a:effectLst/>
              </a:rPr>
              <a:t>thưa</a:t>
            </a:r>
            <a:r>
              <a:rPr lang="en-US" sz="2800" dirty="0">
                <a:solidFill>
                  <a:schemeClr val="tx1"/>
                </a:solidFill>
                <a:effectLst/>
              </a:rPr>
              <a:t> </a:t>
            </a:r>
            <a:r>
              <a:rPr lang="en-US" sz="2800" dirty="0" err="1">
                <a:solidFill>
                  <a:schemeClr val="tx1"/>
                </a:solidFill>
                <a:effectLst/>
              </a:rPr>
              <a:t>và</a:t>
            </a:r>
            <a:r>
              <a:rPr lang="en-US" sz="2800" dirty="0">
                <a:solidFill>
                  <a:schemeClr val="tx1"/>
                </a:solidFill>
                <a:effectLst/>
              </a:rPr>
              <a:t> </a:t>
            </a:r>
            <a:r>
              <a:rPr lang="en-US" sz="2800" dirty="0" err="1">
                <a:solidFill>
                  <a:schemeClr val="tx1"/>
                </a:solidFill>
                <a:effectLst/>
              </a:rPr>
              <a:t>ngắn</a:t>
            </a:r>
            <a:r>
              <a:rPr lang="en-US" sz="2800" dirty="0">
                <a:solidFill>
                  <a:schemeClr val="tx1"/>
                </a:solidFill>
                <a:effectLst/>
              </a:rPr>
              <a:t> </a:t>
            </a:r>
            <a:r>
              <a:rPr lang="en-US" sz="2800" dirty="0" err="1">
                <a:solidFill>
                  <a:schemeClr val="tx1"/>
                </a:solidFill>
                <a:effectLst/>
              </a:rPr>
              <a:t>hơn</a:t>
            </a:r>
            <a:endParaRPr lang="en-US" sz="2800" dirty="0">
              <a:solidFill>
                <a:schemeClr val="tx1"/>
              </a:solidFill>
              <a:effectLst/>
            </a:endParaRPr>
          </a:p>
          <a:p>
            <a:pPr>
              <a:spcBef>
                <a:spcPct val="50000"/>
              </a:spcBef>
              <a:buFontTx/>
              <a:buChar char="-"/>
            </a:pPr>
            <a:r>
              <a:rPr lang="en-US" sz="2800" u="sng" dirty="0">
                <a:solidFill>
                  <a:schemeClr val="tx1"/>
                </a:solidFill>
                <a:effectLst/>
                <a:cs typeface="Times New Roman" pitchFamily="18" charset="0"/>
              </a:rPr>
              <a:t>Ở </a:t>
            </a:r>
            <a:r>
              <a:rPr lang="en-US" sz="2800" u="sng" dirty="0" err="1">
                <a:solidFill>
                  <a:schemeClr val="tx1"/>
                </a:solidFill>
                <a:effectLst/>
                <a:cs typeface="Times New Roman" pitchFamily="18" charset="0"/>
              </a:rPr>
              <a:t>vùng</a:t>
            </a:r>
            <a:r>
              <a:rPr lang="en-US" sz="2800" u="sng" dirty="0">
                <a:solidFill>
                  <a:schemeClr val="tx1"/>
                </a:solidFill>
                <a:effectLst/>
                <a:cs typeface="Times New Roman" pitchFamily="18" charset="0"/>
              </a:rPr>
              <a:t> </a:t>
            </a:r>
            <a:r>
              <a:rPr lang="en-US" sz="2800" u="sng" dirty="0" err="1">
                <a:solidFill>
                  <a:schemeClr val="tx1"/>
                </a:solidFill>
                <a:effectLst/>
                <a:cs typeface="Times New Roman" pitchFamily="18" charset="0"/>
              </a:rPr>
              <a:t>lạnh</a:t>
            </a:r>
            <a:r>
              <a:rPr lang="en-US" sz="2800" dirty="0">
                <a:solidFill>
                  <a:schemeClr val="tx1"/>
                </a:solidFill>
                <a:effectLst/>
                <a:cs typeface="Times New Roman" pitchFamily="18" charset="0"/>
              </a:rPr>
              <a:t>: </a:t>
            </a:r>
            <a:r>
              <a:rPr lang="en-US" sz="2800" dirty="0" err="1">
                <a:solidFill>
                  <a:schemeClr val="tx1"/>
                </a:solidFill>
                <a:effectLst/>
                <a:cs typeface="Times New Roman" pitchFamily="18" charset="0"/>
              </a:rPr>
              <a:t>kích</a:t>
            </a:r>
            <a:r>
              <a:rPr lang="en-US" sz="2800" dirty="0">
                <a:solidFill>
                  <a:schemeClr val="tx1"/>
                </a:solidFill>
                <a:effectLst/>
                <a:cs typeface="Times New Roman" pitchFamily="18" charset="0"/>
              </a:rPr>
              <a:t> </a:t>
            </a:r>
            <a:r>
              <a:rPr lang="en-US" sz="2800" dirty="0" err="1">
                <a:solidFill>
                  <a:schemeClr val="tx1"/>
                </a:solidFill>
                <a:effectLst/>
                <a:cs typeface="Times New Roman" pitchFamily="18" charset="0"/>
              </a:rPr>
              <a:t>thước</a:t>
            </a:r>
            <a:r>
              <a:rPr lang="en-US" sz="2800" dirty="0">
                <a:solidFill>
                  <a:schemeClr val="tx1"/>
                </a:solidFill>
                <a:effectLst/>
                <a:cs typeface="Times New Roman" pitchFamily="18" charset="0"/>
              </a:rPr>
              <a:t> </a:t>
            </a:r>
            <a:r>
              <a:rPr lang="en-US" sz="2800" dirty="0" err="1">
                <a:solidFill>
                  <a:schemeClr val="tx1"/>
                </a:solidFill>
                <a:effectLst/>
                <a:cs typeface="Times New Roman" pitchFamily="18" charset="0"/>
              </a:rPr>
              <a:t>cơ</a:t>
            </a:r>
            <a:r>
              <a:rPr lang="en-US" sz="2800" dirty="0">
                <a:solidFill>
                  <a:schemeClr val="tx1"/>
                </a:solidFill>
                <a:effectLst/>
                <a:cs typeface="Times New Roman" pitchFamily="18" charset="0"/>
              </a:rPr>
              <a:t> </a:t>
            </a:r>
            <a:r>
              <a:rPr lang="en-US" sz="2800" dirty="0" err="1">
                <a:solidFill>
                  <a:schemeClr val="tx1"/>
                </a:solidFill>
                <a:effectLst/>
                <a:cs typeface="Times New Roman" pitchFamily="18" charset="0"/>
              </a:rPr>
              <a:t>thể</a:t>
            </a:r>
            <a:r>
              <a:rPr lang="en-US" sz="2800" dirty="0">
                <a:solidFill>
                  <a:schemeClr val="tx1"/>
                </a:solidFill>
                <a:effectLst/>
                <a:cs typeface="Times New Roman" pitchFamily="18" charset="0"/>
              </a:rPr>
              <a:t> </a:t>
            </a:r>
            <a:r>
              <a:rPr lang="en-US" sz="2800" dirty="0" err="1">
                <a:solidFill>
                  <a:schemeClr val="tx1"/>
                </a:solidFill>
                <a:effectLst/>
                <a:cs typeface="Times New Roman" pitchFamily="18" charset="0"/>
              </a:rPr>
              <a:t>lớn</a:t>
            </a:r>
            <a:r>
              <a:rPr lang="en-US" sz="2800" dirty="0">
                <a:solidFill>
                  <a:schemeClr val="tx1"/>
                </a:solidFill>
                <a:effectLst/>
                <a:cs typeface="Times New Roman" pitchFamily="18" charset="0"/>
              </a:rPr>
              <a:t> </a:t>
            </a:r>
            <a:r>
              <a:rPr lang="en-US" sz="2800" dirty="0" err="1">
                <a:solidFill>
                  <a:schemeClr val="tx1"/>
                </a:solidFill>
                <a:effectLst/>
                <a:cs typeface="Times New Roman" pitchFamily="18" charset="0"/>
              </a:rPr>
              <a:t>hơn</a:t>
            </a:r>
            <a:r>
              <a:rPr lang="en-US" sz="2800" dirty="0">
                <a:solidFill>
                  <a:schemeClr val="tx1"/>
                </a:solidFill>
                <a:effectLst/>
                <a:cs typeface="Times New Roman" pitchFamily="18" charset="0"/>
              </a:rPr>
              <a:t>, </a:t>
            </a:r>
            <a:r>
              <a:rPr lang="en-US" sz="2800" dirty="0" err="1">
                <a:solidFill>
                  <a:schemeClr val="tx1"/>
                </a:solidFill>
                <a:effectLst/>
                <a:cs typeface="Times New Roman" pitchFamily="18" charset="0"/>
              </a:rPr>
              <a:t>bộ</a:t>
            </a:r>
            <a:r>
              <a:rPr lang="en-US" sz="2800" dirty="0">
                <a:solidFill>
                  <a:schemeClr val="tx1"/>
                </a:solidFill>
                <a:effectLst/>
                <a:cs typeface="Times New Roman" pitchFamily="18" charset="0"/>
              </a:rPr>
              <a:t> </a:t>
            </a:r>
            <a:r>
              <a:rPr lang="en-US" sz="2800" dirty="0" err="1">
                <a:solidFill>
                  <a:schemeClr val="tx1"/>
                </a:solidFill>
                <a:effectLst/>
                <a:cs typeface="Times New Roman" pitchFamily="18" charset="0"/>
              </a:rPr>
              <a:t>lông</a:t>
            </a:r>
            <a:r>
              <a:rPr lang="en-US" sz="2800" dirty="0">
                <a:solidFill>
                  <a:schemeClr val="tx1"/>
                </a:solidFill>
                <a:effectLst/>
                <a:cs typeface="Times New Roman" pitchFamily="18" charset="0"/>
              </a:rPr>
              <a:t> </a:t>
            </a:r>
            <a:r>
              <a:rPr lang="en-US" sz="2800" dirty="0" err="1">
                <a:solidFill>
                  <a:schemeClr val="tx1"/>
                </a:solidFill>
                <a:effectLst/>
                <a:cs typeface="Times New Roman" pitchFamily="18" charset="0"/>
              </a:rPr>
              <a:t>dài</a:t>
            </a:r>
            <a:r>
              <a:rPr lang="en-US" sz="2800" dirty="0">
                <a:solidFill>
                  <a:schemeClr val="tx1"/>
                </a:solidFill>
                <a:effectLst/>
                <a:cs typeface="Times New Roman" pitchFamily="18" charset="0"/>
              </a:rPr>
              <a:t> </a:t>
            </a:r>
            <a:r>
              <a:rPr lang="en-US" sz="2800" dirty="0" err="1">
                <a:solidFill>
                  <a:schemeClr val="tx1"/>
                </a:solidFill>
                <a:effectLst/>
                <a:cs typeface="Times New Roman" pitchFamily="18" charset="0"/>
              </a:rPr>
              <a:t>và</a:t>
            </a:r>
            <a:r>
              <a:rPr lang="en-US" sz="2800" dirty="0">
                <a:solidFill>
                  <a:schemeClr val="tx1"/>
                </a:solidFill>
                <a:effectLst/>
                <a:cs typeface="Times New Roman" pitchFamily="18" charset="0"/>
              </a:rPr>
              <a:t> </a:t>
            </a:r>
            <a:r>
              <a:rPr lang="en-US" sz="2800" dirty="0" err="1">
                <a:solidFill>
                  <a:schemeClr val="tx1"/>
                </a:solidFill>
                <a:effectLst/>
                <a:cs typeface="Times New Roman" pitchFamily="18" charset="0"/>
              </a:rPr>
              <a:t>dày</a:t>
            </a:r>
            <a:r>
              <a:rPr lang="en-US" sz="2800" dirty="0">
                <a:solidFill>
                  <a:schemeClr val="tx1"/>
                </a:solidFill>
                <a:effectLst/>
                <a:cs typeface="Times New Roman" pitchFamily="18" charset="0"/>
              </a:rPr>
              <a:t> </a:t>
            </a:r>
            <a:r>
              <a:rPr lang="en-US" sz="2800" dirty="0" err="1">
                <a:solidFill>
                  <a:schemeClr val="tx1"/>
                </a:solidFill>
                <a:effectLst/>
                <a:cs typeface="Times New Roman" pitchFamily="18" charset="0"/>
              </a:rPr>
              <a:t>hơn</a:t>
            </a:r>
            <a:r>
              <a:rPr lang="en-US" sz="2800" dirty="0">
                <a:solidFill>
                  <a:schemeClr val="tx1"/>
                </a:solidFill>
                <a:effectLst/>
                <a:cs typeface="Times New Roman" pitchFamily="18" charset="0"/>
              </a:rPr>
              <a:t> </a:t>
            </a:r>
          </a:p>
          <a:p>
            <a:pPr>
              <a:spcBef>
                <a:spcPct val="50000"/>
              </a:spcBef>
            </a:pPr>
            <a:r>
              <a:rPr lang="en-US" sz="2800" dirty="0">
                <a:solidFill>
                  <a:schemeClr val="tx1"/>
                </a:solidFill>
                <a:effectLst/>
                <a:cs typeface="Times New Roman" pitchFamily="18" charset="0"/>
              </a:rPr>
              <a:t>+ </a:t>
            </a:r>
            <a:r>
              <a:rPr lang="en-US" sz="2800" u="sng" dirty="0" err="1">
                <a:solidFill>
                  <a:schemeClr val="tx1"/>
                </a:solidFill>
                <a:effectLst/>
                <a:cs typeface="Times New Roman" pitchFamily="18" charset="0"/>
              </a:rPr>
              <a:t>Có</a:t>
            </a:r>
            <a:r>
              <a:rPr lang="en-US" sz="2800" u="sng" dirty="0">
                <a:solidFill>
                  <a:schemeClr val="tx1"/>
                </a:solidFill>
                <a:effectLst/>
                <a:cs typeface="Times New Roman" pitchFamily="18" charset="0"/>
              </a:rPr>
              <a:t> </a:t>
            </a:r>
            <a:r>
              <a:rPr lang="en-US" sz="2800" u="sng" dirty="0" err="1">
                <a:solidFill>
                  <a:schemeClr val="tx1"/>
                </a:solidFill>
                <a:effectLst/>
                <a:cs typeface="Times New Roman" pitchFamily="18" charset="0"/>
              </a:rPr>
              <a:t>tập</a:t>
            </a:r>
            <a:r>
              <a:rPr lang="en-US" sz="2800" u="sng" dirty="0">
                <a:solidFill>
                  <a:schemeClr val="tx1"/>
                </a:solidFill>
                <a:effectLst/>
                <a:cs typeface="Times New Roman" pitchFamily="18" charset="0"/>
              </a:rPr>
              <a:t> </a:t>
            </a:r>
            <a:r>
              <a:rPr lang="en-US" sz="2800" u="sng" dirty="0" err="1">
                <a:solidFill>
                  <a:schemeClr val="tx1"/>
                </a:solidFill>
                <a:effectLst/>
                <a:cs typeface="Times New Roman" pitchFamily="18" charset="0"/>
              </a:rPr>
              <a:t>tính</a:t>
            </a:r>
            <a:r>
              <a:rPr lang="en-US" sz="2800" dirty="0">
                <a:solidFill>
                  <a:schemeClr val="tx1"/>
                </a:solidFill>
                <a:effectLst/>
                <a:cs typeface="Times New Roman" pitchFamily="18" charset="0"/>
              </a:rPr>
              <a:t>: </a:t>
            </a:r>
            <a:r>
              <a:rPr lang="en-US" sz="2800" dirty="0" err="1">
                <a:solidFill>
                  <a:schemeClr val="tx1"/>
                </a:solidFill>
                <a:effectLst/>
                <a:cs typeface="Times New Roman" pitchFamily="18" charset="0"/>
              </a:rPr>
              <a:t>ngủ</a:t>
            </a:r>
            <a:r>
              <a:rPr lang="en-US" sz="2800" dirty="0">
                <a:solidFill>
                  <a:schemeClr val="tx1"/>
                </a:solidFill>
                <a:effectLst/>
                <a:cs typeface="Times New Roman" pitchFamily="18" charset="0"/>
              </a:rPr>
              <a:t> </a:t>
            </a:r>
            <a:r>
              <a:rPr lang="en-US" sz="2800" dirty="0" err="1">
                <a:solidFill>
                  <a:schemeClr val="tx1"/>
                </a:solidFill>
                <a:effectLst/>
                <a:cs typeface="Times New Roman" pitchFamily="18" charset="0"/>
              </a:rPr>
              <a:t>đông</a:t>
            </a:r>
            <a:r>
              <a:rPr lang="en-US" sz="2800" dirty="0">
                <a:solidFill>
                  <a:schemeClr val="tx1"/>
                </a:solidFill>
                <a:effectLst/>
                <a:cs typeface="Times New Roman" pitchFamily="18" charset="0"/>
              </a:rPr>
              <a:t>, </a:t>
            </a:r>
            <a:r>
              <a:rPr lang="en-US" sz="2800" dirty="0" err="1">
                <a:solidFill>
                  <a:schemeClr val="tx1"/>
                </a:solidFill>
                <a:effectLst/>
                <a:cs typeface="Times New Roman" pitchFamily="18" charset="0"/>
              </a:rPr>
              <a:t>ngủ</a:t>
            </a:r>
            <a:r>
              <a:rPr lang="en-US" sz="2800" dirty="0">
                <a:solidFill>
                  <a:schemeClr val="tx1"/>
                </a:solidFill>
                <a:effectLst/>
                <a:cs typeface="Times New Roman" pitchFamily="18" charset="0"/>
              </a:rPr>
              <a:t> </a:t>
            </a:r>
            <a:r>
              <a:rPr lang="en-US" sz="2800" dirty="0" err="1">
                <a:solidFill>
                  <a:schemeClr val="tx1"/>
                </a:solidFill>
                <a:effectLst/>
                <a:cs typeface="Times New Roman" pitchFamily="18" charset="0"/>
              </a:rPr>
              <a:t>hè</a:t>
            </a:r>
            <a:r>
              <a:rPr lang="en-US" sz="2800" dirty="0">
                <a:solidFill>
                  <a:schemeClr val="tx1"/>
                </a:solidFill>
                <a:effectLst/>
                <a:cs typeface="Times New Roman" pitchFamily="18" charset="0"/>
              </a:rPr>
              <a:t> </a:t>
            </a:r>
            <a:r>
              <a:rPr lang="en-US" sz="2800" dirty="0" err="1">
                <a:solidFill>
                  <a:schemeClr val="tx1"/>
                </a:solidFill>
                <a:effectLst/>
                <a:cs typeface="Times New Roman" pitchFamily="18" charset="0"/>
              </a:rPr>
              <a:t>hoặc</a:t>
            </a:r>
            <a:r>
              <a:rPr lang="en-US" sz="2800" dirty="0">
                <a:solidFill>
                  <a:schemeClr val="tx1"/>
                </a:solidFill>
                <a:effectLst/>
                <a:cs typeface="Times New Roman" pitchFamily="18" charset="0"/>
              </a:rPr>
              <a:t> </a:t>
            </a:r>
            <a:r>
              <a:rPr lang="en-US" sz="2800" dirty="0" err="1">
                <a:solidFill>
                  <a:schemeClr val="tx1"/>
                </a:solidFill>
                <a:effectLst/>
                <a:cs typeface="Times New Roman" pitchFamily="18" charset="0"/>
              </a:rPr>
              <a:t>chui</a:t>
            </a:r>
            <a:r>
              <a:rPr lang="en-US" sz="2800" dirty="0">
                <a:solidFill>
                  <a:schemeClr val="tx1"/>
                </a:solidFill>
                <a:effectLst/>
                <a:cs typeface="Times New Roman" pitchFamily="18" charset="0"/>
              </a:rPr>
              <a:t> </a:t>
            </a:r>
            <a:r>
              <a:rPr lang="en-US" sz="2800" dirty="0" err="1">
                <a:solidFill>
                  <a:schemeClr val="tx1"/>
                </a:solidFill>
                <a:effectLst/>
                <a:cs typeface="Times New Roman" pitchFamily="18" charset="0"/>
              </a:rPr>
              <a:t>vào</a:t>
            </a:r>
            <a:r>
              <a:rPr lang="en-US" sz="2800" dirty="0">
                <a:solidFill>
                  <a:schemeClr val="tx1"/>
                </a:solidFill>
                <a:effectLst/>
                <a:cs typeface="Times New Roman" pitchFamily="18" charset="0"/>
              </a:rPr>
              <a:t> hang </a:t>
            </a:r>
            <a:r>
              <a:rPr lang="en-US" sz="2800" dirty="0" err="1">
                <a:solidFill>
                  <a:schemeClr val="tx1"/>
                </a:solidFill>
                <a:effectLst/>
                <a:cs typeface="Times New Roman" pitchFamily="18" charset="0"/>
              </a:rPr>
              <a:t>để</a:t>
            </a:r>
            <a:r>
              <a:rPr lang="en-US" sz="2800" dirty="0">
                <a:solidFill>
                  <a:schemeClr val="tx1"/>
                </a:solidFill>
                <a:effectLst/>
                <a:cs typeface="Times New Roman" pitchFamily="18" charset="0"/>
              </a:rPr>
              <a:t> </a:t>
            </a:r>
            <a:r>
              <a:rPr lang="en-US" sz="2800" dirty="0" err="1">
                <a:solidFill>
                  <a:schemeClr val="tx1"/>
                </a:solidFill>
                <a:effectLst/>
                <a:cs typeface="Times New Roman" pitchFamily="18" charset="0"/>
              </a:rPr>
              <a:t>chống</a:t>
            </a:r>
            <a:r>
              <a:rPr lang="en-US" sz="2800" dirty="0">
                <a:solidFill>
                  <a:schemeClr val="tx1"/>
                </a:solidFill>
                <a:effectLst/>
                <a:cs typeface="Times New Roman" pitchFamily="18" charset="0"/>
              </a:rPr>
              <a:t> </a:t>
            </a:r>
            <a:r>
              <a:rPr lang="en-US" sz="2800" dirty="0" err="1">
                <a:solidFill>
                  <a:schemeClr val="tx1"/>
                </a:solidFill>
                <a:effectLst/>
                <a:cs typeface="Times New Roman" pitchFamily="18" charset="0"/>
              </a:rPr>
              <a:t>nóng</a:t>
            </a:r>
            <a:r>
              <a:rPr lang="en-US" sz="2800" dirty="0">
                <a:solidFill>
                  <a:schemeClr val="tx1"/>
                </a:solidFill>
                <a:effectLst/>
                <a:cs typeface="Times New Roman" pitchFamily="18" charset="0"/>
              </a:rPr>
              <a:t> (</a:t>
            </a:r>
            <a:r>
              <a:rPr lang="en-US" sz="2800" dirty="0" err="1">
                <a:solidFill>
                  <a:schemeClr val="tx1"/>
                </a:solidFill>
                <a:effectLst/>
                <a:cs typeface="Times New Roman" pitchFamily="18" charset="0"/>
              </a:rPr>
              <a:t>lạnh</a:t>
            </a:r>
            <a:r>
              <a:rPr lang="en-US" sz="2800" dirty="0">
                <a:solidFill>
                  <a:schemeClr val="tx1"/>
                </a:solidFill>
                <a:effectLst/>
                <a:cs typeface="Times New Roman" pitchFamily="18" charset="0"/>
              </a:rPr>
              <a:t>)</a:t>
            </a:r>
          </a:p>
        </p:txBody>
      </p:sp>
    </p:spTree>
    <p:extLst>
      <p:ext uri="{BB962C8B-B14F-4D97-AF65-F5344CB8AC3E}">
        <p14:creationId xmlns:p14="http://schemas.microsoft.com/office/powerpoint/2010/main" val="18501241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1751">
                                            <p:txEl>
                                              <p:pRg st="0" end="0"/>
                                            </p:txEl>
                                          </p:spTgt>
                                        </p:tgtEl>
                                        <p:attrNameLst>
                                          <p:attrName>style.visibility</p:attrName>
                                        </p:attrNameLst>
                                      </p:cBhvr>
                                      <p:to>
                                        <p:strVal val="visible"/>
                                      </p:to>
                                    </p:set>
                                    <p:animEffect transition="in" filter="blinds(horizontal)">
                                      <p:cBhvr>
                                        <p:cTn id="7" dur="500"/>
                                        <p:tgtEl>
                                          <p:spTgt spid="317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1751">
                                            <p:txEl>
                                              <p:pRg st="1" end="1"/>
                                            </p:txEl>
                                          </p:spTgt>
                                        </p:tgtEl>
                                        <p:attrNameLst>
                                          <p:attrName>style.visibility</p:attrName>
                                        </p:attrNameLst>
                                      </p:cBhvr>
                                      <p:to>
                                        <p:strVal val="visible"/>
                                      </p:to>
                                    </p:set>
                                    <p:animEffect transition="in" filter="blinds(horizontal)">
                                      <p:cBhvr>
                                        <p:cTn id="12" dur="500"/>
                                        <p:tgtEl>
                                          <p:spTgt spid="317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1751">
                                            <p:txEl>
                                              <p:pRg st="2" end="2"/>
                                            </p:txEl>
                                          </p:spTgt>
                                        </p:tgtEl>
                                        <p:attrNameLst>
                                          <p:attrName>style.visibility</p:attrName>
                                        </p:attrNameLst>
                                      </p:cBhvr>
                                      <p:to>
                                        <p:strVal val="visible"/>
                                      </p:to>
                                    </p:set>
                                    <p:animEffect transition="in" filter="blinds(horizontal)">
                                      <p:cBhvr>
                                        <p:cTn id="17" dur="500"/>
                                        <p:tgtEl>
                                          <p:spTgt spid="317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2286000"/>
          </a:xfrm>
        </p:spPr>
        <p:txBody>
          <a:bodyPr>
            <a:normAutofit/>
          </a:bodyPr>
          <a:lstStyle/>
          <a:p>
            <a:pPr>
              <a:buFontTx/>
              <a:buChar char="-"/>
            </a:pPr>
            <a:r>
              <a:rPr lang="en-US" sz="2400" dirty="0" smtClean="0">
                <a:latin typeface="Times New Roman" pitchFamily="18" charset="0"/>
                <a:cs typeface="Times New Roman" pitchFamily="18" charset="0"/>
              </a:rPr>
              <a:t>Ở thực vật cây chỉ quang hợp và hô hấp ở nhiệt độ từ 20 - 30</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C. Nhiệt độ </a:t>
            </a:r>
            <a:r>
              <a:rPr lang="en-US" sz="2400" smtClean="0">
                <a:latin typeface="Times New Roman" pitchFamily="18" charset="0"/>
                <a:cs typeface="Times New Roman" pitchFamily="18" charset="0"/>
              </a:rPr>
              <a:t>trên 40</a:t>
            </a:r>
            <a:r>
              <a:rPr lang="en-US" sz="2400" b="1" smtClean="0">
                <a:latin typeface="Times New Roman" pitchFamily="18" charset="0"/>
                <a:cs typeface="Times New Roman" pitchFamily="18" charset="0"/>
              </a:rPr>
              <a:t>°</a:t>
            </a:r>
            <a:r>
              <a:rPr lang="en-US" sz="2400" smtClean="0">
                <a:latin typeface="Times New Roman" pitchFamily="18" charset="0"/>
                <a:cs typeface="Times New Roman" pitchFamily="18" charset="0"/>
              </a:rPr>
              <a:t>C </a:t>
            </a:r>
            <a:r>
              <a:rPr lang="en-US" sz="2400" dirty="0" smtClean="0">
                <a:latin typeface="Times New Roman" pitchFamily="18" charset="0"/>
                <a:cs typeface="Times New Roman" pitchFamily="18" charset="0"/>
              </a:rPr>
              <a:t>và dưới 0</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C cây ngừng quang hợp và hô hấp</a:t>
            </a:r>
          </a:p>
          <a:p>
            <a:pPr>
              <a:buFontTx/>
              <a:buChar char="-"/>
            </a:pPr>
            <a:r>
              <a:rPr lang="en-US" sz="2400" dirty="0" smtClean="0">
                <a:latin typeface="Times New Roman" pitchFamily="18" charset="0"/>
                <a:cs typeface="Times New Roman" pitchFamily="18" charset="0"/>
              </a:rPr>
              <a:t>Cây sống ở vùng nhiệt đới và ôn đới có đặc diểm về hình thái khác nhau</a:t>
            </a:r>
          </a:p>
          <a:p>
            <a:pPr>
              <a:buNone/>
            </a:pPr>
            <a:endParaRPr lang="en-US" sz="2600" dirty="0" smtClean="0">
              <a:latin typeface="Times New Roman" pitchFamily="18" charset="0"/>
              <a:cs typeface="Times New Roman" pitchFamily="18" charset="0"/>
            </a:endParaRPr>
          </a:p>
          <a:p>
            <a:pPr>
              <a:buFontTx/>
              <a:buChar char="-"/>
            </a:pPr>
            <a:endParaRPr lang="en-US" sz="2600"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533400" y="2200705"/>
          <a:ext cx="7924800" cy="4504895"/>
        </p:xfrm>
        <a:graphic>
          <a:graphicData uri="http://schemas.openxmlformats.org/drawingml/2006/table">
            <a:tbl>
              <a:tblPr firstRow="1" bandRow="1">
                <a:tableStyleId>{5C22544A-7EE6-4342-B048-85BDC9FD1C3A}</a:tableStyleId>
              </a:tblPr>
              <a:tblGrid>
                <a:gridCol w="3962400"/>
                <a:gridCol w="3962400"/>
              </a:tblGrid>
              <a:tr h="629241">
                <a:tc>
                  <a:txBody>
                    <a:bodyPr/>
                    <a:lstStyle/>
                    <a:p>
                      <a:pPr algn="ctr"/>
                      <a:r>
                        <a:rPr lang="en-US" sz="2400" dirty="0" smtClean="0">
                          <a:latin typeface="Times New Roman" pitchFamily="18" charset="0"/>
                          <a:cs typeface="Times New Roman" pitchFamily="18" charset="0"/>
                        </a:rPr>
                        <a:t>Cây</a:t>
                      </a:r>
                      <a:r>
                        <a:rPr lang="en-US" sz="2400" baseline="0" dirty="0" smtClean="0">
                          <a:latin typeface="Times New Roman" pitchFamily="18" charset="0"/>
                          <a:cs typeface="Times New Roman" pitchFamily="18" charset="0"/>
                        </a:rPr>
                        <a:t> ở vùng nhiệt đới</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Cây</a:t>
                      </a:r>
                      <a:r>
                        <a:rPr lang="en-US" sz="2400" baseline="0" dirty="0" smtClean="0">
                          <a:latin typeface="Times New Roman" pitchFamily="18" charset="0"/>
                          <a:cs typeface="Times New Roman" pitchFamily="18" charset="0"/>
                        </a:rPr>
                        <a:t> ở vùng ôn đới</a:t>
                      </a:r>
                      <a:endParaRPr lang="en-US" sz="2400" dirty="0">
                        <a:latin typeface="Times New Roman" pitchFamily="18" charset="0"/>
                        <a:cs typeface="Times New Roman" pitchFamily="18" charset="0"/>
                      </a:endParaRPr>
                    </a:p>
                  </a:txBody>
                  <a:tcPr/>
                </a:tc>
              </a:tr>
              <a:tr h="1852763">
                <a:tc>
                  <a:txBody>
                    <a:bodyPr/>
                    <a:lstStyle/>
                    <a:p>
                      <a:endParaRPr lang="en-US" sz="240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r>
              <a:tr h="2022891">
                <a:tc>
                  <a:txBody>
                    <a:bodyPr/>
                    <a:lstStyle/>
                    <a:p>
                      <a:r>
                        <a:rPr lang="en-US" sz="2400" dirty="0" smtClean="0">
                          <a:latin typeface="Times New Roman" pitchFamily="18" charset="0"/>
                          <a:cs typeface="Times New Roman" pitchFamily="18" charset="0"/>
                        </a:rPr>
                        <a:t>+ Lá</a:t>
                      </a:r>
                      <a:r>
                        <a:rPr lang="en-US" sz="2400" baseline="0" dirty="0" smtClean="0">
                          <a:latin typeface="Times New Roman" pitchFamily="18" charset="0"/>
                          <a:cs typeface="Times New Roman" pitchFamily="18" charset="0"/>
                        </a:rPr>
                        <a:t> biến thành gai, bề mặt có tầng cutin dày: hạn chế sự thoát hơi nước khi nhiệt độ không khí cao</a:t>
                      </a:r>
                    </a:p>
                    <a:p>
                      <a:r>
                        <a:rPr lang="en-US" sz="2400" baseline="0" dirty="0" smtClean="0">
                          <a:latin typeface="Times New Roman" pitchFamily="18" charset="0"/>
                          <a:cs typeface="Times New Roman" pitchFamily="18" charset="0"/>
                        </a:rPr>
                        <a:t>+ Thân mọng nước</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 Về</a:t>
                      </a:r>
                      <a:r>
                        <a:rPr lang="en-US" sz="2400" baseline="0" dirty="0" smtClean="0">
                          <a:latin typeface="Times New Roman" pitchFamily="18" charset="0"/>
                          <a:cs typeface="Times New Roman" pitchFamily="18" charset="0"/>
                        </a:rPr>
                        <a:t> mùa dông, cây thường rụng lá: giảm diện tích tiếp xúc với không khí lạnh</a:t>
                      </a:r>
                    </a:p>
                    <a:p>
                      <a:r>
                        <a:rPr lang="en-US" sz="2400" baseline="0" dirty="0" smtClean="0">
                          <a:latin typeface="Times New Roman" pitchFamily="18" charset="0"/>
                          <a:cs typeface="Times New Roman" pitchFamily="18" charset="0"/>
                        </a:rPr>
                        <a:t>+ Thân và rễ có lớp bần dày tạo thành lớp vỏ bảo vệ cây.</a:t>
                      </a:r>
                      <a:endParaRPr lang="en-US" sz="2400" dirty="0">
                        <a:latin typeface="Times New Roman" pitchFamily="18" charset="0"/>
                        <a:cs typeface="Times New Roman" pitchFamily="18" charset="0"/>
                      </a:endParaRPr>
                    </a:p>
                  </a:txBody>
                  <a:tcPr/>
                </a:tc>
              </a:tr>
            </a:tbl>
          </a:graphicData>
        </a:graphic>
      </p:graphicFrame>
      <p:pic>
        <p:nvPicPr>
          <p:cNvPr id="6" name="Picture 5" descr="Untitled_710.png"/>
          <p:cNvPicPr>
            <a:picLocks noChangeAspect="1"/>
          </p:cNvPicPr>
          <p:nvPr/>
        </p:nvPicPr>
        <p:blipFill>
          <a:blip r:embed="rId2"/>
          <a:stretch>
            <a:fillRect/>
          </a:stretch>
        </p:blipFill>
        <p:spPr>
          <a:xfrm>
            <a:off x="533400" y="2810305"/>
            <a:ext cx="3962400" cy="1846288"/>
          </a:xfrm>
          <a:prstGeom prst="rect">
            <a:avLst/>
          </a:prstGeom>
        </p:spPr>
      </p:pic>
      <p:pic>
        <p:nvPicPr>
          <p:cNvPr id="7" name="Picture 6" descr="Untitled_712.png"/>
          <p:cNvPicPr>
            <a:picLocks noChangeAspect="1"/>
          </p:cNvPicPr>
          <p:nvPr/>
        </p:nvPicPr>
        <p:blipFill>
          <a:blip r:embed="rId3"/>
          <a:stretch>
            <a:fillRect/>
          </a:stretch>
        </p:blipFill>
        <p:spPr>
          <a:xfrm>
            <a:off x="4495801" y="2810306"/>
            <a:ext cx="3962400" cy="18462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par>
                                <p:cTn id="18" presetID="1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lide(fromBottom)">
                                      <p:cBhvr>
                                        <p:cTn id="20" dur="500"/>
                                        <p:tgtEl>
                                          <p:spTgt spid="7"/>
                                        </p:tgtEl>
                                      </p:cBhvr>
                                    </p:animEffect>
                                  </p:childTnLst>
                                </p:cTn>
                              </p:par>
                              <p:par>
                                <p:cTn id="21" presetID="1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lide(fromBottom)">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7938" y="841375"/>
            <a:ext cx="23622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1pPr>
            <a:lvl2pPr marL="742950" indent="-285750">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2pPr>
            <a:lvl3pPr marL="1143000" indent="-228600">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3pPr>
            <a:lvl4pPr marL="1600200" indent="-228600">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4pPr>
            <a:lvl5pPr marL="2057400" indent="-228600">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5pPr>
            <a:lvl6pPr marL="2514600" indent="-228600" eaLnBrk="0" fontAlgn="base" hangingPunct="0">
              <a:spcBef>
                <a:spcPct val="0"/>
              </a:spcBef>
              <a:spcAft>
                <a:spcPct val="0"/>
              </a:spcAft>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6pPr>
            <a:lvl7pPr marL="2971800" indent="-228600" eaLnBrk="0" fontAlgn="base" hangingPunct="0">
              <a:spcBef>
                <a:spcPct val="0"/>
              </a:spcBef>
              <a:spcAft>
                <a:spcPct val="0"/>
              </a:spcAft>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7pPr>
            <a:lvl8pPr marL="3429000" indent="-228600" eaLnBrk="0" fontAlgn="base" hangingPunct="0">
              <a:spcBef>
                <a:spcPct val="0"/>
              </a:spcBef>
              <a:spcAft>
                <a:spcPct val="0"/>
              </a:spcAft>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8pPr>
            <a:lvl9pPr marL="3886200" indent="-228600" eaLnBrk="0" fontAlgn="base" hangingPunct="0">
              <a:spcBef>
                <a:spcPct val="0"/>
              </a:spcBef>
              <a:spcAft>
                <a:spcPct val="0"/>
              </a:spcAft>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9pPr>
          </a:lstStyle>
          <a:p>
            <a:pPr algn="ctr"/>
            <a:r>
              <a:rPr lang="en-US" sz="5400">
                <a:solidFill>
                  <a:schemeClr val="tx1"/>
                </a:solidFill>
                <a:effectLst/>
              </a:rPr>
              <a:t>Sinh vật</a:t>
            </a:r>
          </a:p>
        </p:txBody>
      </p:sp>
      <p:sp>
        <p:nvSpPr>
          <p:cNvPr id="39939" name="Text Box 3"/>
          <p:cNvSpPr txBox="1">
            <a:spLocks noChangeArrowheads="1"/>
          </p:cNvSpPr>
          <p:nvPr/>
        </p:nvSpPr>
        <p:spPr bwMode="auto">
          <a:xfrm>
            <a:off x="3587750" y="669925"/>
            <a:ext cx="47180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1pPr>
            <a:lvl2pPr marL="742950" indent="-285750">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2pPr>
            <a:lvl3pPr marL="1143000" indent="-228600">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3pPr>
            <a:lvl4pPr marL="1600200" indent="-228600">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4pPr>
            <a:lvl5pPr marL="2057400" indent="-228600">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5pPr>
            <a:lvl6pPr marL="2514600" indent="-228600" eaLnBrk="0" fontAlgn="base" hangingPunct="0">
              <a:spcBef>
                <a:spcPct val="0"/>
              </a:spcBef>
              <a:spcAft>
                <a:spcPct val="0"/>
              </a:spcAft>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6pPr>
            <a:lvl7pPr marL="2971800" indent="-228600" eaLnBrk="0" fontAlgn="base" hangingPunct="0">
              <a:spcBef>
                <a:spcPct val="0"/>
              </a:spcBef>
              <a:spcAft>
                <a:spcPct val="0"/>
              </a:spcAft>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7pPr>
            <a:lvl8pPr marL="3429000" indent="-228600" eaLnBrk="0" fontAlgn="base" hangingPunct="0">
              <a:spcBef>
                <a:spcPct val="0"/>
              </a:spcBef>
              <a:spcAft>
                <a:spcPct val="0"/>
              </a:spcAft>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8pPr>
            <a:lvl9pPr marL="3886200" indent="-228600" eaLnBrk="0" fontAlgn="base" hangingPunct="0">
              <a:spcBef>
                <a:spcPct val="0"/>
              </a:spcBef>
              <a:spcAft>
                <a:spcPct val="0"/>
              </a:spcAft>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9pPr>
          </a:lstStyle>
          <a:p>
            <a:r>
              <a:rPr lang="en-US" sz="4400">
                <a:solidFill>
                  <a:schemeClr val="tx1"/>
                </a:solidFill>
                <a:effectLst/>
              </a:rPr>
              <a:t>Sinh vật biến nhiệt</a:t>
            </a:r>
          </a:p>
        </p:txBody>
      </p:sp>
      <p:sp>
        <p:nvSpPr>
          <p:cNvPr id="39940" name="Text Box 4"/>
          <p:cNvSpPr txBox="1">
            <a:spLocks noChangeArrowheads="1"/>
          </p:cNvSpPr>
          <p:nvPr/>
        </p:nvSpPr>
        <p:spPr bwMode="auto">
          <a:xfrm>
            <a:off x="3511550" y="1965325"/>
            <a:ext cx="48752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1pPr>
            <a:lvl2pPr marL="742950" indent="-285750">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2pPr>
            <a:lvl3pPr marL="1143000" indent="-228600">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3pPr>
            <a:lvl4pPr marL="1600200" indent="-228600">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4pPr>
            <a:lvl5pPr marL="2057400" indent="-228600">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5pPr>
            <a:lvl6pPr marL="2514600" indent="-228600" eaLnBrk="0" fontAlgn="base" hangingPunct="0">
              <a:spcBef>
                <a:spcPct val="0"/>
              </a:spcBef>
              <a:spcAft>
                <a:spcPct val="0"/>
              </a:spcAft>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6pPr>
            <a:lvl7pPr marL="2971800" indent="-228600" eaLnBrk="0" fontAlgn="base" hangingPunct="0">
              <a:spcBef>
                <a:spcPct val="0"/>
              </a:spcBef>
              <a:spcAft>
                <a:spcPct val="0"/>
              </a:spcAft>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7pPr>
            <a:lvl8pPr marL="3429000" indent="-228600" eaLnBrk="0" fontAlgn="base" hangingPunct="0">
              <a:spcBef>
                <a:spcPct val="0"/>
              </a:spcBef>
              <a:spcAft>
                <a:spcPct val="0"/>
              </a:spcAft>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8pPr>
            <a:lvl9pPr marL="3886200" indent="-228600" eaLnBrk="0" fontAlgn="base" hangingPunct="0">
              <a:spcBef>
                <a:spcPct val="0"/>
              </a:spcBef>
              <a:spcAft>
                <a:spcPct val="0"/>
              </a:spcAft>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9pPr>
          </a:lstStyle>
          <a:p>
            <a:r>
              <a:rPr lang="en-US" sz="4400">
                <a:solidFill>
                  <a:schemeClr val="tx1"/>
                </a:solidFill>
                <a:effectLst/>
              </a:rPr>
              <a:t>Sinh vật hằng nhiệt</a:t>
            </a:r>
          </a:p>
        </p:txBody>
      </p:sp>
      <p:sp>
        <p:nvSpPr>
          <p:cNvPr id="39941" name="Line 5"/>
          <p:cNvSpPr>
            <a:spLocks noChangeShapeType="1"/>
          </p:cNvSpPr>
          <p:nvPr/>
        </p:nvSpPr>
        <p:spPr bwMode="auto">
          <a:xfrm flipV="1">
            <a:off x="2362200" y="1109663"/>
            <a:ext cx="1219200" cy="609600"/>
          </a:xfrm>
          <a:prstGeom prst="line">
            <a:avLst/>
          </a:prstGeom>
          <a:noFill/>
          <a:ln w="139700" cap="sq">
            <a:solidFill>
              <a:srgbClr val="FF0000"/>
            </a:solidFill>
            <a:round/>
            <a:headEnd type="none" w="sm" len="sm"/>
            <a:tailEnd type="triangle" w="sm" len="sm"/>
          </a:ln>
        </p:spPr>
        <p:txBody>
          <a:bodyPr/>
          <a:lstStyle/>
          <a:p>
            <a:pPr>
              <a:defRPr/>
            </a:pPr>
            <a:endParaRPr lang="en-US"/>
          </a:p>
        </p:txBody>
      </p:sp>
      <p:sp>
        <p:nvSpPr>
          <p:cNvPr id="39942" name="Line 6"/>
          <p:cNvSpPr>
            <a:spLocks noChangeShapeType="1"/>
          </p:cNvSpPr>
          <p:nvPr/>
        </p:nvSpPr>
        <p:spPr bwMode="auto">
          <a:xfrm>
            <a:off x="2362200" y="1795463"/>
            <a:ext cx="1143000" cy="457200"/>
          </a:xfrm>
          <a:prstGeom prst="line">
            <a:avLst/>
          </a:prstGeom>
          <a:noFill/>
          <a:ln w="139700" cap="sq">
            <a:solidFill>
              <a:srgbClr val="FF0000"/>
            </a:solidFill>
            <a:round/>
            <a:headEnd type="none" w="sm" len="sm"/>
            <a:tailEnd type="triangle" w="sm" len="sm"/>
          </a:ln>
        </p:spPr>
        <p:txBody>
          <a:bodyPr/>
          <a:lstStyle/>
          <a:p>
            <a:pPr>
              <a:defRPr/>
            </a:pPr>
            <a:endParaRPr lang="en-US"/>
          </a:p>
        </p:txBody>
      </p:sp>
      <p:sp>
        <p:nvSpPr>
          <p:cNvPr id="39946" name="Text Box 10"/>
          <p:cNvSpPr txBox="1">
            <a:spLocks noChangeArrowheads="1"/>
          </p:cNvSpPr>
          <p:nvPr/>
        </p:nvSpPr>
        <p:spPr bwMode="auto">
          <a:xfrm>
            <a:off x="609600" y="2938463"/>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1pPr>
            <a:lvl2pPr marL="742950" indent="-285750">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2pPr>
            <a:lvl3pPr marL="1143000" indent="-228600">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3pPr>
            <a:lvl4pPr marL="1600200" indent="-228600">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4pPr>
            <a:lvl5pPr marL="2057400" indent="-228600">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5pPr>
            <a:lvl6pPr marL="2514600" indent="-228600" eaLnBrk="0" fontAlgn="base" hangingPunct="0">
              <a:spcBef>
                <a:spcPct val="0"/>
              </a:spcBef>
              <a:spcAft>
                <a:spcPct val="0"/>
              </a:spcAft>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6pPr>
            <a:lvl7pPr marL="2971800" indent="-228600" eaLnBrk="0" fontAlgn="base" hangingPunct="0">
              <a:spcBef>
                <a:spcPct val="0"/>
              </a:spcBef>
              <a:spcAft>
                <a:spcPct val="0"/>
              </a:spcAft>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7pPr>
            <a:lvl8pPr marL="3429000" indent="-228600" eaLnBrk="0" fontAlgn="base" hangingPunct="0">
              <a:spcBef>
                <a:spcPct val="0"/>
              </a:spcBef>
              <a:spcAft>
                <a:spcPct val="0"/>
              </a:spcAft>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8pPr>
            <a:lvl9pPr marL="3886200" indent="-228600" eaLnBrk="0" fontAlgn="base" hangingPunct="0">
              <a:spcBef>
                <a:spcPct val="0"/>
              </a:spcBef>
              <a:spcAft>
                <a:spcPct val="0"/>
              </a:spcAft>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9pPr>
          </a:lstStyle>
          <a:p>
            <a:pPr algn="just"/>
            <a:r>
              <a:rPr lang="en-US" sz="3600" b="0" dirty="0" err="1">
                <a:solidFill>
                  <a:schemeClr val="tx1"/>
                </a:solidFill>
                <a:effectLst/>
              </a:rPr>
              <a:t>Sinh</a:t>
            </a:r>
            <a:r>
              <a:rPr lang="en-US" sz="3600" b="0" dirty="0">
                <a:solidFill>
                  <a:schemeClr val="tx1"/>
                </a:solidFill>
                <a:effectLst/>
              </a:rPr>
              <a:t> </a:t>
            </a:r>
            <a:r>
              <a:rPr lang="en-US" sz="3600" b="0" dirty="0" err="1">
                <a:solidFill>
                  <a:schemeClr val="tx1"/>
                </a:solidFill>
                <a:effectLst/>
              </a:rPr>
              <a:t>vật</a:t>
            </a:r>
            <a:r>
              <a:rPr lang="en-US" sz="3600" b="0" dirty="0">
                <a:solidFill>
                  <a:schemeClr val="tx1"/>
                </a:solidFill>
                <a:effectLst/>
              </a:rPr>
              <a:t> </a:t>
            </a:r>
            <a:r>
              <a:rPr lang="en-US" sz="3600" b="0" dirty="0" err="1">
                <a:solidFill>
                  <a:schemeClr val="tx1"/>
                </a:solidFill>
                <a:effectLst/>
              </a:rPr>
              <a:t>biến</a:t>
            </a:r>
            <a:r>
              <a:rPr lang="en-US" sz="3600" b="0" dirty="0">
                <a:solidFill>
                  <a:schemeClr val="tx1"/>
                </a:solidFill>
                <a:effectLst/>
              </a:rPr>
              <a:t> </a:t>
            </a:r>
            <a:r>
              <a:rPr lang="en-US" sz="3600" b="0" dirty="0" err="1" smtClean="0">
                <a:solidFill>
                  <a:schemeClr val="tx1"/>
                </a:solidFill>
                <a:effectLst/>
              </a:rPr>
              <a:t>nhiệt</a:t>
            </a:r>
            <a:r>
              <a:rPr lang="en-US" sz="3600" b="0" dirty="0" smtClean="0">
                <a:solidFill>
                  <a:schemeClr val="tx1"/>
                </a:solidFill>
                <a:effectLst/>
              </a:rPr>
              <a:t>: </a:t>
            </a:r>
            <a:r>
              <a:rPr lang="en-US" sz="3600" b="0" dirty="0" err="1">
                <a:solidFill>
                  <a:schemeClr val="tx1"/>
                </a:solidFill>
                <a:effectLst/>
              </a:rPr>
              <a:t>có</a:t>
            </a:r>
            <a:r>
              <a:rPr lang="en-US" sz="3600" b="0" dirty="0">
                <a:solidFill>
                  <a:schemeClr val="tx1"/>
                </a:solidFill>
                <a:effectLst/>
              </a:rPr>
              <a:t> </a:t>
            </a:r>
            <a:r>
              <a:rPr lang="en-US" sz="3600" b="0" dirty="0" err="1">
                <a:solidFill>
                  <a:schemeClr val="tx1"/>
                </a:solidFill>
                <a:effectLst/>
              </a:rPr>
              <a:t>nhiệt</a:t>
            </a:r>
            <a:r>
              <a:rPr lang="en-US" sz="3600" b="0" dirty="0">
                <a:solidFill>
                  <a:schemeClr val="tx1"/>
                </a:solidFill>
                <a:effectLst/>
              </a:rPr>
              <a:t> </a:t>
            </a:r>
            <a:r>
              <a:rPr lang="en-US" sz="3600" b="0" dirty="0" err="1">
                <a:solidFill>
                  <a:schemeClr val="tx1"/>
                </a:solidFill>
                <a:effectLst/>
              </a:rPr>
              <a:t>độ</a:t>
            </a:r>
            <a:r>
              <a:rPr lang="en-US" sz="3600" b="0" dirty="0">
                <a:solidFill>
                  <a:schemeClr val="tx1"/>
                </a:solidFill>
                <a:effectLst/>
              </a:rPr>
              <a:t> </a:t>
            </a:r>
            <a:r>
              <a:rPr lang="en-US" sz="3600" b="0" dirty="0" err="1">
                <a:solidFill>
                  <a:schemeClr val="tx1"/>
                </a:solidFill>
                <a:effectLst/>
              </a:rPr>
              <a:t>cơ</a:t>
            </a:r>
            <a:r>
              <a:rPr lang="en-US" sz="3600" b="0" dirty="0">
                <a:solidFill>
                  <a:schemeClr val="tx1"/>
                </a:solidFill>
                <a:effectLst/>
              </a:rPr>
              <a:t> </a:t>
            </a:r>
            <a:r>
              <a:rPr lang="en-US" sz="3600" b="0" dirty="0" err="1">
                <a:solidFill>
                  <a:schemeClr val="tx1"/>
                </a:solidFill>
                <a:effectLst/>
              </a:rPr>
              <a:t>thể</a:t>
            </a:r>
            <a:r>
              <a:rPr lang="en-US" sz="3600" b="0" dirty="0">
                <a:solidFill>
                  <a:schemeClr val="tx1"/>
                </a:solidFill>
                <a:effectLst/>
              </a:rPr>
              <a:t> </a:t>
            </a:r>
            <a:r>
              <a:rPr lang="en-US" sz="3600" b="0" dirty="0" err="1">
                <a:solidFill>
                  <a:schemeClr val="tx1"/>
                </a:solidFill>
                <a:effectLst/>
              </a:rPr>
              <a:t>phụ</a:t>
            </a:r>
            <a:r>
              <a:rPr lang="en-US" sz="3600" b="0" dirty="0">
                <a:solidFill>
                  <a:schemeClr val="tx1"/>
                </a:solidFill>
                <a:effectLst/>
              </a:rPr>
              <a:t> </a:t>
            </a:r>
            <a:r>
              <a:rPr lang="en-US" sz="3600" b="0" dirty="0" err="1">
                <a:solidFill>
                  <a:schemeClr val="tx1"/>
                </a:solidFill>
                <a:effectLst/>
              </a:rPr>
              <a:t>thuộc</a:t>
            </a:r>
            <a:r>
              <a:rPr lang="en-US" sz="3600" b="0" dirty="0">
                <a:solidFill>
                  <a:schemeClr val="tx1"/>
                </a:solidFill>
                <a:effectLst/>
              </a:rPr>
              <a:t> </a:t>
            </a:r>
            <a:r>
              <a:rPr lang="en-US" sz="3600" b="0" dirty="0" err="1">
                <a:solidFill>
                  <a:schemeClr val="tx1"/>
                </a:solidFill>
                <a:effectLst/>
              </a:rPr>
              <a:t>vào</a:t>
            </a:r>
            <a:r>
              <a:rPr lang="en-US" sz="3600" b="0" dirty="0">
                <a:solidFill>
                  <a:schemeClr val="tx1"/>
                </a:solidFill>
                <a:effectLst/>
              </a:rPr>
              <a:t> </a:t>
            </a:r>
            <a:r>
              <a:rPr lang="en-US" sz="3600" b="0" dirty="0" err="1">
                <a:solidFill>
                  <a:schemeClr val="tx1"/>
                </a:solidFill>
                <a:effectLst/>
              </a:rPr>
              <a:t>nhiệt</a:t>
            </a:r>
            <a:r>
              <a:rPr lang="en-US" sz="3600" b="0" dirty="0">
                <a:solidFill>
                  <a:schemeClr val="tx1"/>
                </a:solidFill>
                <a:effectLst/>
              </a:rPr>
              <a:t> </a:t>
            </a:r>
            <a:r>
              <a:rPr lang="en-US" sz="3600" b="0" dirty="0" err="1">
                <a:solidFill>
                  <a:schemeClr val="tx1"/>
                </a:solidFill>
                <a:effectLst/>
              </a:rPr>
              <a:t>độ</a:t>
            </a:r>
            <a:r>
              <a:rPr lang="en-US" sz="3600" b="0" dirty="0">
                <a:solidFill>
                  <a:schemeClr val="tx1"/>
                </a:solidFill>
                <a:effectLst/>
              </a:rPr>
              <a:t> </a:t>
            </a:r>
            <a:r>
              <a:rPr lang="en-US" sz="3600" b="0" dirty="0" err="1">
                <a:solidFill>
                  <a:schemeClr val="tx1"/>
                </a:solidFill>
                <a:effectLst/>
              </a:rPr>
              <a:t>của</a:t>
            </a:r>
            <a:r>
              <a:rPr lang="en-US" sz="3600" b="0" dirty="0">
                <a:solidFill>
                  <a:schemeClr val="tx1"/>
                </a:solidFill>
                <a:effectLst/>
              </a:rPr>
              <a:t> </a:t>
            </a:r>
            <a:r>
              <a:rPr lang="en-US" sz="3600" b="0" dirty="0" err="1">
                <a:solidFill>
                  <a:schemeClr val="tx1"/>
                </a:solidFill>
                <a:effectLst/>
              </a:rPr>
              <a:t>môi</a:t>
            </a:r>
            <a:r>
              <a:rPr lang="en-US" sz="3600" b="0" dirty="0">
                <a:solidFill>
                  <a:schemeClr val="tx1"/>
                </a:solidFill>
                <a:effectLst/>
              </a:rPr>
              <a:t> </a:t>
            </a:r>
            <a:r>
              <a:rPr lang="en-US" sz="3600" b="0" dirty="0" err="1">
                <a:solidFill>
                  <a:schemeClr val="tx1"/>
                </a:solidFill>
                <a:effectLst/>
              </a:rPr>
              <a:t>trường</a:t>
            </a:r>
            <a:r>
              <a:rPr lang="en-US" sz="3600" b="0" dirty="0">
                <a:solidFill>
                  <a:schemeClr val="tx1"/>
                </a:solidFill>
                <a:effectLst/>
              </a:rPr>
              <a:t>.</a:t>
            </a:r>
          </a:p>
        </p:txBody>
      </p:sp>
      <p:sp>
        <p:nvSpPr>
          <p:cNvPr id="39947" name="Text Box 11"/>
          <p:cNvSpPr txBox="1">
            <a:spLocks noChangeArrowheads="1"/>
          </p:cNvSpPr>
          <p:nvPr/>
        </p:nvSpPr>
        <p:spPr bwMode="auto">
          <a:xfrm>
            <a:off x="685800" y="4219575"/>
            <a:ext cx="8458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1pPr>
            <a:lvl2pPr marL="742950" indent="-285750">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2pPr>
            <a:lvl3pPr marL="1143000" indent="-228600">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3pPr>
            <a:lvl4pPr marL="1600200" indent="-228600">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4pPr>
            <a:lvl5pPr marL="2057400" indent="-228600">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5pPr>
            <a:lvl6pPr marL="2514600" indent="-228600" eaLnBrk="0" fontAlgn="base" hangingPunct="0">
              <a:spcBef>
                <a:spcPct val="0"/>
              </a:spcBef>
              <a:spcAft>
                <a:spcPct val="0"/>
              </a:spcAft>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6pPr>
            <a:lvl7pPr marL="2971800" indent="-228600" eaLnBrk="0" fontAlgn="base" hangingPunct="0">
              <a:spcBef>
                <a:spcPct val="0"/>
              </a:spcBef>
              <a:spcAft>
                <a:spcPct val="0"/>
              </a:spcAft>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7pPr>
            <a:lvl8pPr marL="3429000" indent="-228600" eaLnBrk="0" fontAlgn="base" hangingPunct="0">
              <a:spcBef>
                <a:spcPct val="0"/>
              </a:spcBef>
              <a:spcAft>
                <a:spcPct val="0"/>
              </a:spcAft>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8pPr>
            <a:lvl9pPr marL="3886200" indent="-228600" eaLnBrk="0" fontAlgn="base" hangingPunct="0">
              <a:spcBef>
                <a:spcPct val="0"/>
              </a:spcBef>
              <a:spcAft>
                <a:spcPct val="0"/>
              </a:spcAft>
              <a:defRPr sz="3200" b="1">
                <a:solidFill>
                  <a:srgbClr val="414161"/>
                </a:solidFill>
                <a:effectDag name="">
                  <a:cont type="tree" name="">
                    <a:effect ref="fillLine"/>
                    <a:outerShdw dist="38100" dir="13500000" algn="br">
                      <a:srgbClr val="717191"/>
                    </a:outerShdw>
                  </a:cont>
                  <a:cont type="tree" name="">
                    <a:effect ref="fillLine"/>
                    <a:outerShdw dist="38100" dir="2700000" algn="tl">
                      <a:srgbClr val="26273A"/>
                    </a:outerShdw>
                  </a:cont>
                  <a:effect ref="fillLine"/>
                </a:effectDag>
                <a:latin typeface="Times New Roman" pitchFamily="18" charset="0"/>
              </a:defRPr>
            </a:lvl9pPr>
          </a:lstStyle>
          <a:p>
            <a:pPr algn="just"/>
            <a:r>
              <a:rPr lang="en-US" sz="3600" b="0" dirty="0" err="1">
                <a:solidFill>
                  <a:schemeClr val="tx1"/>
                </a:solidFill>
                <a:effectLst/>
              </a:rPr>
              <a:t>Sinh</a:t>
            </a:r>
            <a:r>
              <a:rPr lang="en-US" sz="3600" b="0" dirty="0">
                <a:solidFill>
                  <a:schemeClr val="tx1"/>
                </a:solidFill>
                <a:effectLst/>
              </a:rPr>
              <a:t> </a:t>
            </a:r>
            <a:r>
              <a:rPr lang="en-US" sz="3600" b="0" dirty="0" err="1">
                <a:solidFill>
                  <a:schemeClr val="tx1"/>
                </a:solidFill>
                <a:effectLst/>
              </a:rPr>
              <a:t>vật</a:t>
            </a:r>
            <a:r>
              <a:rPr lang="en-US" sz="3600" b="0" dirty="0">
                <a:solidFill>
                  <a:schemeClr val="tx1"/>
                </a:solidFill>
                <a:effectLst/>
              </a:rPr>
              <a:t> </a:t>
            </a:r>
            <a:r>
              <a:rPr lang="en-US" sz="3600" b="0" dirty="0" err="1">
                <a:solidFill>
                  <a:schemeClr val="tx1"/>
                </a:solidFill>
                <a:effectLst/>
              </a:rPr>
              <a:t>hằng</a:t>
            </a:r>
            <a:r>
              <a:rPr lang="en-US" sz="3600" b="0" dirty="0">
                <a:solidFill>
                  <a:schemeClr val="tx1"/>
                </a:solidFill>
                <a:effectLst/>
              </a:rPr>
              <a:t> </a:t>
            </a:r>
            <a:r>
              <a:rPr lang="en-US" sz="3600" b="0" dirty="0" err="1" smtClean="0">
                <a:solidFill>
                  <a:schemeClr val="tx1"/>
                </a:solidFill>
                <a:effectLst/>
              </a:rPr>
              <a:t>nhiệt</a:t>
            </a:r>
            <a:r>
              <a:rPr lang="en-US" sz="3600" b="0" dirty="0" smtClean="0">
                <a:solidFill>
                  <a:schemeClr val="tx1"/>
                </a:solidFill>
                <a:effectLst/>
              </a:rPr>
              <a:t>: </a:t>
            </a:r>
            <a:r>
              <a:rPr lang="en-US" sz="3600" b="0" dirty="0" err="1">
                <a:solidFill>
                  <a:schemeClr val="tx1"/>
                </a:solidFill>
                <a:effectLst/>
              </a:rPr>
              <a:t>có</a:t>
            </a:r>
            <a:r>
              <a:rPr lang="en-US" sz="3600" b="0" dirty="0">
                <a:solidFill>
                  <a:schemeClr val="tx1"/>
                </a:solidFill>
                <a:effectLst/>
              </a:rPr>
              <a:t> </a:t>
            </a:r>
            <a:r>
              <a:rPr lang="en-US" sz="3600" b="0" dirty="0" err="1">
                <a:solidFill>
                  <a:schemeClr val="tx1"/>
                </a:solidFill>
                <a:effectLst/>
              </a:rPr>
              <a:t>nhiệt</a:t>
            </a:r>
            <a:r>
              <a:rPr lang="en-US" sz="3600" b="0" dirty="0">
                <a:solidFill>
                  <a:schemeClr val="tx1"/>
                </a:solidFill>
                <a:effectLst/>
              </a:rPr>
              <a:t> </a:t>
            </a:r>
            <a:r>
              <a:rPr lang="en-US" sz="3600" b="0" dirty="0" err="1">
                <a:solidFill>
                  <a:schemeClr val="tx1"/>
                </a:solidFill>
                <a:effectLst/>
              </a:rPr>
              <a:t>độ</a:t>
            </a:r>
            <a:r>
              <a:rPr lang="en-US" sz="3600" b="0" dirty="0">
                <a:solidFill>
                  <a:schemeClr val="tx1"/>
                </a:solidFill>
                <a:effectLst/>
              </a:rPr>
              <a:t> </a:t>
            </a:r>
            <a:r>
              <a:rPr lang="en-US" sz="3600" b="0" dirty="0" err="1">
                <a:solidFill>
                  <a:schemeClr val="tx1"/>
                </a:solidFill>
                <a:effectLst/>
              </a:rPr>
              <a:t>cơ</a:t>
            </a:r>
            <a:r>
              <a:rPr lang="en-US" sz="3600" b="0" dirty="0">
                <a:solidFill>
                  <a:schemeClr val="tx1"/>
                </a:solidFill>
                <a:effectLst/>
              </a:rPr>
              <a:t> </a:t>
            </a:r>
            <a:r>
              <a:rPr lang="en-US" sz="3600" b="0" dirty="0" err="1">
                <a:solidFill>
                  <a:schemeClr val="tx1"/>
                </a:solidFill>
                <a:effectLst/>
              </a:rPr>
              <a:t>thể</a:t>
            </a:r>
            <a:r>
              <a:rPr lang="en-US" sz="3600" b="0" dirty="0">
                <a:solidFill>
                  <a:schemeClr val="tx1"/>
                </a:solidFill>
                <a:effectLst/>
              </a:rPr>
              <a:t> </a:t>
            </a:r>
            <a:r>
              <a:rPr lang="en-US" sz="3600" b="0" dirty="0" err="1">
                <a:solidFill>
                  <a:schemeClr val="tx1"/>
                </a:solidFill>
                <a:effectLst/>
              </a:rPr>
              <a:t>không</a:t>
            </a:r>
            <a:r>
              <a:rPr lang="en-US" sz="3600" b="0" dirty="0">
                <a:solidFill>
                  <a:schemeClr val="tx1"/>
                </a:solidFill>
                <a:effectLst/>
              </a:rPr>
              <a:t> </a:t>
            </a:r>
            <a:r>
              <a:rPr lang="en-US" sz="3600" b="0" dirty="0" err="1">
                <a:solidFill>
                  <a:schemeClr val="tx1"/>
                </a:solidFill>
                <a:effectLst/>
              </a:rPr>
              <a:t>phụ</a:t>
            </a:r>
            <a:r>
              <a:rPr lang="en-US" sz="3600" b="0" dirty="0">
                <a:solidFill>
                  <a:schemeClr val="tx1"/>
                </a:solidFill>
                <a:effectLst/>
              </a:rPr>
              <a:t> </a:t>
            </a:r>
            <a:r>
              <a:rPr lang="en-US" sz="3600" b="0" dirty="0" err="1">
                <a:solidFill>
                  <a:schemeClr val="tx1"/>
                </a:solidFill>
                <a:effectLst/>
              </a:rPr>
              <a:t>thuộc</a:t>
            </a:r>
            <a:r>
              <a:rPr lang="en-US" sz="3600" b="0" dirty="0">
                <a:solidFill>
                  <a:schemeClr val="tx1"/>
                </a:solidFill>
                <a:effectLst/>
              </a:rPr>
              <a:t> </a:t>
            </a:r>
            <a:r>
              <a:rPr lang="en-US" sz="3600" b="0" dirty="0" err="1">
                <a:solidFill>
                  <a:schemeClr val="tx1"/>
                </a:solidFill>
                <a:effectLst/>
              </a:rPr>
              <a:t>vào</a:t>
            </a:r>
            <a:r>
              <a:rPr lang="en-US" sz="3600" b="0" dirty="0">
                <a:solidFill>
                  <a:schemeClr val="tx1"/>
                </a:solidFill>
                <a:effectLst/>
              </a:rPr>
              <a:t> </a:t>
            </a:r>
            <a:r>
              <a:rPr lang="en-US" sz="3600" b="0" dirty="0" err="1">
                <a:solidFill>
                  <a:schemeClr val="tx1"/>
                </a:solidFill>
                <a:effectLst/>
              </a:rPr>
              <a:t>nhiệt</a:t>
            </a:r>
            <a:r>
              <a:rPr lang="en-US" sz="3600" b="0" dirty="0">
                <a:solidFill>
                  <a:schemeClr val="tx1"/>
                </a:solidFill>
                <a:effectLst/>
              </a:rPr>
              <a:t> </a:t>
            </a:r>
            <a:r>
              <a:rPr lang="en-US" sz="3600" b="0" dirty="0" err="1">
                <a:solidFill>
                  <a:schemeClr val="tx1"/>
                </a:solidFill>
                <a:effectLst/>
              </a:rPr>
              <a:t>độ</a:t>
            </a:r>
            <a:r>
              <a:rPr lang="en-US" sz="3600" b="0" dirty="0">
                <a:solidFill>
                  <a:schemeClr val="tx1"/>
                </a:solidFill>
                <a:effectLst/>
              </a:rPr>
              <a:t> </a:t>
            </a:r>
            <a:r>
              <a:rPr lang="en-US" sz="3600" b="0" dirty="0" err="1">
                <a:solidFill>
                  <a:schemeClr val="tx1"/>
                </a:solidFill>
                <a:effectLst/>
              </a:rPr>
              <a:t>của</a:t>
            </a:r>
            <a:r>
              <a:rPr lang="en-US" sz="3600" b="0" dirty="0">
                <a:solidFill>
                  <a:schemeClr val="tx1"/>
                </a:solidFill>
                <a:effectLst/>
              </a:rPr>
              <a:t> </a:t>
            </a:r>
            <a:r>
              <a:rPr lang="en-US" sz="3600" b="0" dirty="0" err="1">
                <a:solidFill>
                  <a:schemeClr val="tx1"/>
                </a:solidFill>
                <a:effectLst/>
              </a:rPr>
              <a:t>môi</a:t>
            </a:r>
            <a:r>
              <a:rPr lang="en-US" sz="3600" b="0" dirty="0">
                <a:solidFill>
                  <a:schemeClr val="tx1"/>
                </a:solidFill>
                <a:effectLst/>
              </a:rPr>
              <a:t> </a:t>
            </a:r>
            <a:r>
              <a:rPr lang="en-US" sz="3600" b="0" dirty="0" err="1">
                <a:solidFill>
                  <a:schemeClr val="tx1"/>
                </a:solidFill>
                <a:effectLst/>
              </a:rPr>
              <a:t>trường</a:t>
            </a:r>
            <a:endParaRPr lang="en-US" sz="3600" b="0" dirty="0">
              <a:solidFill>
                <a:schemeClr val="tx1"/>
              </a:solidFill>
              <a:effectLst/>
            </a:endParaRPr>
          </a:p>
        </p:txBody>
      </p:sp>
      <p:sp>
        <p:nvSpPr>
          <p:cNvPr id="39948" name="AutoShape 12">
            <a:hlinkClick r:id="rId2" action="ppaction://hlinksldjump"/>
          </p:cNvPr>
          <p:cNvSpPr>
            <a:spLocks noChangeArrowheads="1"/>
          </p:cNvSpPr>
          <p:nvPr/>
        </p:nvSpPr>
        <p:spPr bwMode="auto">
          <a:xfrm>
            <a:off x="0" y="3124200"/>
            <a:ext cx="609600" cy="457200"/>
          </a:xfrm>
          <a:prstGeom prst="rightArrow">
            <a:avLst>
              <a:gd name="adj1" fmla="val 50000"/>
              <a:gd name="adj2" fmla="val 33333"/>
            </a:avLst>
          </a:prstGeom>
          <a:solidFill>
            <a:srgbClr val="FF3300"/>
          </a:solidFill>
          <a:ln w="9525">
            <a:solidFill>
              <a:schemeClr val="tx1"/>
            </a:solidFill>
            <a:miter lim="800000"/>
            <a:headEnd/>
            <a:tailEnd/>
          </a:ln>
        </p:spPr>
        <p:txBody>
          <a:bodyPr wrap="none" anchor="ctr"/>
          <a:lstStyle/>
          <a:p>
            <a:pPr algn="ctr" eaLnBrk="1" hangingPunct="1"/>
            <a:endParaRPr lang="en-US" sz="1800" b="0">
              <a:solidFill>
                <a:schemeClr val="tx1"/>
              </a:solidFill>
              <a:effectLst/>
              <a:latin typeface="Calibri" pitchFamily="34" charset="0"/>
            </a:endParaRPr>
          </a:p>
        </p:txBody>
      </p:sp>
      <p:sp>
        <p:nvSpPr>
          <p:cNvPr id="39949" name="AutoShape 13">
            <a:hlinkClick r:id="rId2" action="ppaction://hlinksldjump"/>
          </p:cNvPr>
          <p:cNvSpPr>
            <a:spLocks noChangeArrowheads="1"/>
          </p:cNvSpPr>
          <p:nvPr/>
        </p:nvSpPr>
        <p:spPr bwMode="auto">
          <a:xfrm>
            <a:off x="0" y="4295775"/>
            <a:ext cx="609600" cy="457200"/>
          </a:xfrm>
          <a:prstGeom prst="rightArrow">
            <a:avLst>
              <a:gd name="adj1" fmla="val 50000"/>
              <a:gd name="adj2" fmla="val 33333"/>
            </a:avLst>
          </a:prstGeom>
          <a:solidFill>
            <a:srgbClr val="FF3300"/>
          </a:solidFill>
          <a:ln w="9525">
            <a:solidFill>
              <a:schemeClr val="tx1"/>
            </a:solidFill>
            <a:miter lim="800000"/>
            <a:headEnd/>
            <a:tailEnd/>
          </a:ln>
        </p:spPr>
        <p:txBody>
          <a:bodyPr wrap="none" anchor="ctr"/>
          <a:lstStyle/>
          <a:p>
            <a:pPr algn="ctr" eaLnBrk="1" hangingPunct="1"/>
            <a:endParaRPr lang="en-US" sz="1800" b="0">
              <a:solidFill>
                <a:schemeClr val="tx1"/>
              </a:solidFill>
              <a:effectLst/>
              <a:latin typeface="Calibri" pitchFamily="34" charset="0"/>
            </a:endParaRPr>
          </a:p>
        </p:txBody>
      </p:sp>
    </p:spTree>
    <p:extLst>
      <p:ext uri="{BB962C8B-B14F-4D97-AF65-F5344CB8AC3E}">
        <p14:creationId xmlns:p14="http://schemas.microsoft.com/office/powerpoint/2010/main" val="17859309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strips(downRight)">
                                      <p:cBhvr>
                                        <p:cTn id="7" dur="500"/>
                                        <p:tgtEl>
                                          <p:spTgt spid="39938"/>
                                        </p:tgtEl>
                                      </p:cBhvr>
                                    </p:animEffect>
                                  </p:childTnLst>
                                </p:cTn>
                              </p:par>
                              <p:par>
                                <p:cTn id="8" presetID="18" presetClass="entr" presetSubtype="6" repeatCount="indefinite" fill="hold" nodeType="withEffect">
                                  <p:stCondLst>
                                    <p:cond delay="0"/>
                                  </p:stCondLst>
                                  <p:childTnLst>
                                    <p:set>
                                      <p:cBhvr>
                                        <p:cTn id="9" dur="1" fill="hold">
                                          <p:stCondLst>
                                            <p:cond delay="0"/>
                                          </p:stCondLst>
                                        </p:cTn>
                                        <p:tgtEl>
                                          <p:spTgt spid="39942"/>
                                        </p:tgtEl>
                                        <p:attrNameLst>
                                          <p:attrName>style.visibility</p:attrName>
                                        </p:attrNameLst>
                                      </p:cBhvr>
                                      <p:to>
                                        <p:strVal val="visible"/>
                                      </p:to>
                                    </p:set>
                                    <p:animEffect transition="in" filter="strips(downRight)">
                                      <p:cBhvr>
                                        <p:cTn id="10" dur="1000"/>
                                        <p:tgtEl>
                                          <p:spTgt spid="39942"/>
                                        </p:tgtEl>
                                      </p:cBhvr>
                                    </p:animEffect>
                                  </p:childTnLst>
                                </p:cTn>
                              </p:par>
                              <p:par>
                                <p:cTn id="11" presetID="18" presetClass="entr" presetSubtype="3" repeatCount="indefinite" fill="hold" nodeType="withEffect">
                                  <p:stCondLst>
                                    <p:cond delay="0"/>
                                  </p:stCondLst>
                                  <p:childTnLst>
                                    <p:set>
                                      <p:cBhvr>
                                        <p:cTn id="12" dur="1" fill="hold">
                                          <p:stCondLst>
                                            <p:cond delay="0"/>
                                          </p:stCondLst>
                                        </p:cTn>
                                        <p:tgtEl>
                                          <p:spTgt spid="39941"/>
                                        </p:tgtEl>
                                        <p:attrNameLst>
                                          <p:attrName>style.visibility</p:attrName>
                                        </p:attrNameLst>
                                      </p:cBhvr>
                                      <p:to>
                                        <p:strVal val="visible"/>
                                      </p:to>
                                    </p:set>
                                    <p:animEffect transition="in" filter="strips(upRight)">
                                      <p:cBhvr>
                                        <p:cTn id="13" dur="1000"/>
                                        <p:tgtEl>
                                          <p:spTgt spid="3994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9939"/>
                                        </p:tgtEl>
                                        <p:attrNameLst>
                                          <p:attrName>style.visibility</p:attrName>
                                        </p:attrNameLst>
                                      </p:cBhvr>
                                      <p:to>
                                        <p:strVal val="visible"/>
                                      </p:to>
                                    </p:set>
                                    <p:animEffect transition="in" filter="wipe(left)">
                                      <p:cBhvr>
                                        <p:cTn id="16" dur="1000"/>
                                        <p:tgtEl>
                                          <p:spTgt spid="3993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9940"/>
                                        </p:tgtEl>
                                        <p:attrNameLst>
                                          <p:attrName>style.visibility</p:attrName>
                                        </p:attrNameLst>
                                      </p:cBhvr>
                                      <p:to>
                                        <p:strVal val="visible"/>
                                      </p:to>
                                    </p:set>
                                    <p:animEffect transition="in" filter="wipe(left)">
                                      <p:cBhvr>
                                        <p:cTn id="19" dur="1000"/>
                                        <p:tgtEl>
                                          <p:spTgt spid="3994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39948"/>
                                        </p:tgtEl>
                                        <p:attrNameLst>
                                          <p:attrName>style.visibility</p:attrName>
                                        </p:attrNameLst>
                                      </p:cBhvr>
                                      <p:to>
                                        <p:strVal val="visible"/>
                                      </p:to>
                                    </p:set>
                                    <p:animEffect transition="in" filter="strips(downRight)">
                                      <p:cBhvr>
                                        <p:cTn id="24" dur="500"/>
                                        <p:tgtEl>
                                          <p:spTgt spid="3994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9946"/>
                                        </p:tgtEl>
                                        <p:attrNameLst>
                                          <p:attrName>style.visibility</p:attrName>
                                        </p:attrNameLst>
                                      </p:cBhvr>
                                      <p:to>
                                        <p:strVal val="visible"/>
                                      </p:to>
                                    </p:set>
                                    <p:animEffect transition="in" filter="wipe(left)">
                                      <p:cBhvr>
                                        <p:cTn id="27" dur="1000"/>
                                        <p:tgtEl>
                                          <p:spTgt spid="39946"/>
                                        </p:tgtEl>
                                      </p:cBhvr>
                                    </p:animEffect>
                                  </p:childTnLst>
                                </p:cTn>
                              </p:par>
                              <p:par>
                                <p:cTn id="28" presetID="1" presetClass="emph" presetSubtype="6" repeatCount="indefinite" accel="50000" decel="50000" fill="hold" grpId="1" nodeType="withEffect">
                                  <p:stCondLst>
                                    <p:cond delay="0"/>
                                  </p:stCondLst>
                                  <p:childTnLst>
                                    <p:animClr clrSpc="hsl" dir="cw">
                                      <p:cBhvr>
                                        <p:cTn id="29" dur="1000" fill="hold"/>
                                        <p:tgtEl>
                                          <p:spTgt spid="39948"/>
                                        </p:tgtEl>
                                        <p:attrNameLst>
                                          <p:attrName>fillcolor</p:attrName>
                                        </p:attrNameLst>
                                      </p:cBhvr>
                                      <p:to>
                                        <a:srgbClr val="FF3300"/>
                                      </p:to>
                                    </p:animClr>
                                    <p:set>
                                      <p:cBhvr>
                                        <p:cTn id="30" dur="1000" fill="hold"/>
                                        <p:tgtEl>
                                          <p:spTgt spid="39948"/>
                                        </p:tgtEl>
                                        <p:attrNameLst>
                                          <p:attrName>fill.type</p:attrName>
                                        </p:attrNameLst>
                                      </p:cBhvr>
                                      <p:to>
                                        <p:strVal val="solid"/>
                                      </p:to>
                                    </p:set>
                                    <p:set>
                                      <p:cBhvr>
                                        <p:cTn id="31" dur="1000" fill="hold"/>
                                        <p:tgtEl>
                                          <p:spTgt spid="39948"/>
                                        </p:tgtEl>
                                        <p:attrNameLst>
                                          <p:attrName>fill.on</p:attrName>
                                        </p:attrNameLst>
                                      </p:cBhvr>
                                      <p:to>
                                        <p:strVal val="tru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39949"/>
                                        </p:tgtEl>
                                        <p:attrNameLst>
                                          <p:attrName>style.visibility</p:attrName>
                                        </p:attrNameLst>
                                      </p:cBhvr>
                                      <p:to>
                                        <p:strVal val="visible"/>
                                      </p:to>
                                    </p:set>
                                    <p:animEffect transition="in" filter="strips(downRight)">
                                      <p:cBhvr>
                                        <p:cTn id="36" dur="500"/>
                                        <p:tgtEl>
                                          <p:spTgt spid="39949"/>
                                        </p:tgtEl>
                                      </p:cBhvr>
                                    </p:animEffect>
                                  </p:childTnLst>
                                </p:cTn>
                              </p:par>
                              <p:par>
                                <p:cTn id="37" presetID="1" presetClass="emph" presetSubtype="6" repeatCount="indefinite" accel="50000" decel="50000" fill="hold" grpId="1" nodeType="withEffect">
                                  <p:stCondLst>
                                    <p:cond delay="0"/>
                                  </p:stCondLst>
                                  <p:childTnLst>
                                    <p:animClr clrSpc="hsl" dir="cw">
                                      <p:cBhvr>
                                        <p:cTn id="38" dur="1000" fill="hold"/>
                                        <p:tgtEl>
                                          <p:spTgt spid="39949"/>
                                        </p:tgtEl>
                                        <p:attrNameLst>
                                          <p:attrName>fillcolor</p:attrName>
                                        </p:attrNameLst>
                                      </p:cBhvr>
                                      <p:to>
                                        <a:srgbClr val="FF3300"/>
                                      </p:to>
                                    </p:animClr>
                                    <p:set>
                                      <p:cBhvr>
                                        <p:cTn id="39" dur="1000" fill="hold"/>
                                        <p:tgtEl>
                                          <p:spTgt spid="39949"/>
                                        </p:tgtEl>
                                        <p:attrNameLst>
                                          <p:attrName>fill.type</p:attrName>
                                        </p:attrNameLst>
                                      </p:cBhvr>
                                      <p:to>
                                        <p:strVal val="solid"/>
                                      </p:to>
                                    </p:set>
                                    <p:set>
                                      <p:cBhvr>
                                        <p:cTn id="40" dur="1000" fill="hold"/>
                                        <p:tgtEl>
                                          <p:spTgt spid="39949"/>
                                        </p:tgtEl>
                                        <p:attrNameLst>
                                          <p:attrName>fill.on</p:attrName>
                                        </p:attrNameLst>
                                      </p:cBhvr>
                                      <p:to>
                                        <p:strVal val="true"/>
                                      </p:to>
                                    </p:set>
                                  </p:childTnLst>
                                </p:cTn>
                              </p:par>
                              <p:par>
                                <p:cTn id="41" presetID="22" presetClass="entr" presetSubtype="8" fill="hold" grpId="0" nodeType="withEffect">
                                  <p:stCondLst>
                                    <p:cond delay="0"/>
                                  </p:stCondLst>
                                  <p:childTnLst>
                                    <p:set>
                                      <p:cBhvr>
                                        <p:cTn id="42" dur="1" fill="hold">
                                          <p:stCondLst>
                                            <p:cond delay="0"/>
                                          </p:stCondLst>
                                        </p:cTn>
                                        <p:tgtEl>
                                          <p:spTgt spid="39947"/>
                                        </p:tgtEl>
                                        <p:attrNameLst>
                                          <p:attrName>style.visibility</p:attrName>
                                        </p:attrNameLst>
                                      </p:cBhvr>
                                      <p:to>
                                        <p:strVal val="visible"/>
                                      </p:to>
                                    </p:set>
                                    <p:animEffect transition="in" filter="wipe(left)">
                                      <p:cBhvr>
                                        <p:cTn id="43" dur="1000"/>
                                        <p:tgtEl>
                                          <p:spTgt spid="39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p:bldP spid="39940" grpId="0"/>
      <p:bldP spid="39946" grpId="0"/>
      <p:bldP spid="39947" grpId="0"/>
      <p:bldP spid="39948" grpId="0" animBg="1"/>
      <p:bldP spid="39948" grpId="1" animBg="1"/>
      <p:bldP spid="39949" grpId="0" animBg="1"/>
      <p:bldP spid="39949"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4|0.6|1.3|9.3"/>
</p:tagLst>
</file>

<file path=ppt/tags/tag2.xml><?xml version="1.0" encoding="utf-8"?>
<p:tagLst xmlns:a="http://schemas.openxmlformats.org/drawingml/2006/main" xmlns:r="http://schemas.openxmlformats.org/officeDocument/2006/relationships" xmlns:p="http://schemas.openxmlformats.org/presentationml/2006/main">
  <p:tag name="TIMING" val="|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TotalTime>
  <Words>1066</Words>
  <Application>Microsoft Office PowerPoint</Application>
  <PresentationFormat>On-screen Show (4:3)</PresentationFormat>
  <Paragraphs>131</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 </vt:lpstr>
      <vt:lpstr>Với động vật </vt:lpstr>
      <vt:lpstr>PowerPoint Presentation</vt:lpstr>
      <vt:lpstr>Cú tuyết</vt:lpstr>
      <vt:lpstr>PowerPoint Presentation</vt:lpstr>
      <vt:lpstr>PowerPoint Presentation</vt:lpstr>
      <vt:lpstr>PowerPoint Presentation</vt:lpstr>
      <vt:lpstr>PowerPoint Presentation</vt:lpstr>
      <vt:lpstr>PowerPoint Presentation</vt:lpstr>
      <vt:lpstr>PowerPoint Presentation</vt:lpstr>
      <vt:lpstr> </vt:lpstr>
      <vt:lpstr>Sinh sống trên sa mạc động vật có đặc điểm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Dựa vào ảnh hưởng của độ ẩm lên đời sống sinh vật, người ta chia thực, động vật thành các nhóm:  +thực vật ưa ẩm, thực vật chịu hạn,  +động vật ưa ẩm, động vật ưa khô</vt:lpstr>
      <vt:lpstr>PowerPoint Presentation</vt:lpstr>
      <vt:lpstr>PowerPoint Presentation</vt:lpstr>
    </vt:vector>
  </TitlesOfParts>
  <Company>ctn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Huy</dc:creator>
  <cp:lastModifiedBy>MY PC</cp:lastModifiedBy>
  <cp:revision>34</cp:revision>
  <dcterms:created xsi:type="dcterms:W3CDTF">2019-01-10T05:09:43Z</dcterms:created>
  <dcterms:modified xsi:type="dcterms:W3CDTF">2021-02-04T03:44:46Z</dcterms:modified>
</cp:coreProperties>
</file>