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0" r:id="rId22"/>
    <p:sldId id="276" r:id="rId23"/>
    <p:sldId id="277" r:id="rId24"/>
    <p:sldId id="278" r:id="rId25"/>
    <p:sldId id="281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6" y="-3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̉n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010966" y="123765"/>
            <a:ext cx="7020314" cy="1697444"/>
          </a:xfrm>
        </p:spPr>
        <p:txBody>
          <a:bodyPr anchor="b">
            <a:normAutofit/>
          </a:bodyPr>
          <a:lstStyle>
            <a:lvl1pPr algn="ctr" latinLnBrk="0">
              <a:defRPr lang="vi-VN" sz="6600"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2927497" y="1857688"/>
            <a:ext cx="5187252" cy="13287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vi-VN"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 latinLnBrk="0">
              <a:buNone/>
              <a:defRPr lang="vi-VN" sz="2800"/>
            </a:lvl2pPr>
            <a:lvl3pPr marL="914400" indent="0" algn="ctr" latinLnBrk="0">
              <a:buNone/>
              <a:defRPr lang="vi-VN" sz="2400"/>
            </a:lvl3pPr>
            <a:lvl4pPr marL="1371600" indent="0" algn="ctr" latinLnBrk="0">
              <a:buNone/>
              <a:defRPr lang="vi-VN" sz="2000"/>
            </a:lvl4pPr>
            <a:lvl5pPr marL="1828800" indent="0" algn="ctr" latinLnBrk="0">
              <a:buNone/>
              <a:defRPr lang="vi-VN" sz="2000"/>
            </a:lvl5pPr>
            <a:lvl6pPr marL="2286000" indent="0" algn="ctr" latinLnBrk="0">
              <a:buNone/>
              <a:defRPr lang="vi-VN" sz="2000"/>
            </a:lvl6pPr>
            <a:lvl7pPr marL="2743200" indent="0" algn="ctr" latinLnBrk="0">
              <a:buNone/>
              <a:defRPr lang="vi-VN" sz="2000"/>
            </a:lvl7pPr>
            <a:lvl8pPr marL="3200400" indent="0" algn="ctr" latinLnBrk="0">
              <a:buNone/>
              <a:defRPr lang="vi-VN" sz="2000"/>
            </a:lvl8pPr>
            <a:lvl9pPr marL="3657600" indent="0" algn="ctr" latinLnBrk="0">
              <a:buNone/>
              <a:defRPr lang="vi-VN" sz="2000"/>
            </a:lvl9pPr>
          </a:lstStyle>
          <a:p>
            <a:r>
              <a:rPr lang="en-US" smtClean="0"/>
              <a:t>Click to edit Master subtitle style</a:t>
            </a:r>
            <a:endParaRPr lang="vi-VN" dirty="0"/>
          </a:p>
        </p:txBody>
      </p:sp>
      <p:grpSp>
        <p:nvGrpSpPr>
          <p:cNvPr id="4" name="Nhóm 3"/>
          <p:cNvGrpSpPr/>
          <p:nvPr/>
        </p:nvGrpSpPr>
        <p:grpSpPr>
          <a:xfrm rot="248467">
            <a:off x="167673" y="1931557"/>
            <a:ext cx="3516640" cy="1818626"/>
            <a:chOff x="-10068" y="2615721"/>
            <a:chExt cx="5488038" cy="2838132"/>
          </a:xfrm>
        </p:grpSpPr>
        <p:sp>
          <p:nvSpPr>
            <p:cNvPr id="5" name="Hình tự do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Hình tự do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Hình tự do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Hình tự do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Hình tự do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Hình tự do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Hình tự do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Hình tự do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Hình tự do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Hình tự do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Hình tự do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Hình tự do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Hình tự do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Hình tự do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Hình tự do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Hình tự do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Hình tự do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Hình tự do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Hình tự do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Hình tự do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Hình tự do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Hình tự do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Hình tự do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Hình tự do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Hình tự do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Hình tự do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Hình tự do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Hình tự do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Hình tự do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Hình tự do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Hình tự do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Hình tự do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Hình tự do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Hình tự do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Hình tự do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Nhóm 39"/>
          <p:cNvGrpSpPr/>
          <p:nvPr/>
        </p:nvGrpSpPr>
        <p:grpSpPr>
          <a:xfrm rot="18988672">
            <a:off x="51419" y="142217"/>
            <a:ext cx="387923" cy="440688"/>
            <a:chOff x="11036616" y="1071278"/>
            <a:chExt cx="1030189" cy="1170315"/>
          </a:xfrm>
        </p:grpSpPr>
        <p:sp>
          <p:nvSpPr>
            <p:cNvPr id="41" name="Hình tự do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Hình tự do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Hình tự do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Hình tự do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Hình tự do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Hình tự do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Hình tự do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Hình tự do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Hình tự do 500"/>
          <p:cNvSpPr>
            <a:spLocks/>
          </p:cNvSpPr>
          <p:nvPr/>
        </p:nvSpPr>
        <p:spPr bwMode="auto">
          <a:xfrm>
            <a:off x="2463243" y="3498135"/>
            <a:ext cx="6677183" cy="1645367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Nhóm 49"/>
          <p:cNvGrpSpPr/>
          <p:nvPr/>
        </p:nvGrpSpPr>
        <p:grpSpPr>
          <a:xfrm>
            <a:off x="8575624" y="4907"/>
            <a:ext cx="509347" cy="534396"/>
            <a:chOff x="11231706" y="127529"/>
            <a:chExt cx="679129" cy="712528"/>
          </a:xfrm>
        </p:grpSpPr>
        <p:sp>
          <p:nvSpPr>
            <p:cNvPr id="51" name="Hình tự do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Hình tự do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Hình tự do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Hình tự do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Hình tự do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Hình tự do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Hình tự do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Hình tự do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Hình tự do 413"/>
          <p:cNvSpPr>
            <a:spLocks/>
          </p:cNvSpPr>
          <p:nvPr/>
        </p:nvSpPr>
        <p:spPr bwMode="auto">
          <a:xfrm>
            <a:off x="-17524" y="2255634"/>
            <a:ext cx="9141714" cy="2887866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Hình tự do 414"/>
          <p:cNvSpPr>
            <a:spLocks/>
          </p:cNvSpPr>
          <p:nvPr/>
        </p:nvSpPr>
        <p:spPr bwMode="auto">
          <a:xfrm>
            <a:off x="-17524" y="2493561"/>
            <a:ext cx="9141714" cy="2537393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Nhóm 5"/>
          <p:cNvGrpSpPr>
            <a:grpSpLocks noChangeAspect="1"/>
          </p:cNvGrpSpPr>
          <p:nvPr/>
        </p:nvGrpSpPr>
        <p:grpSpPr bwMode="auto">
          <a:xfrm>
            <a:off x="-1140" y="640610"/>
            <a:ext cx="1411106" cy="1756322"/>
            <a:chOff x="3000" y="1116"/>
            <a:chExt cx="1680" cy="2091"/>
          </a:xfrm>
        </p:grpSpPr>
        <p:sp>
          <p:nvSpPr>
            <p:cNvPr id="62" name="Hình tự do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Hình tự do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Hình tự do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Hình tự do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Hình tự do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Hình tự do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Hình tự do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Hình tự do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Hình tự do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Hình tự do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Hình tự do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Hình tự do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Hình tự do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Hình tự do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Hình tự do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Hình tự do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Hình tự do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Hình tự do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Hình tự do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Nhóm 33"/>
          <p:cNvGrpSpPr>
            <a:grpSpLocks noChangeAspect="1"/>
          </p:cNvGrpSpPr>
          <p:nvPr/>
        </p:nvGrpSpPr>
        <p:grpSpPr bwMode="auto">
          <a:xfrm>
            <a:off x="1286242" y="3408164"/>
            <a:ext cx="1404951" cy="1743152"/>
            <a:chOff x="3359" y="1523"/>
            <a:chExt cx="943" cy="1170"/>
          </a:xfrm>
        </p:grpSpPr>
        <p:sp>
          <p:nvSpPr>
            <p:cNvPr id="82" name="Hình tự do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Hình tự do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Hình tự do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Hình tự do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Hình tự do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Nhóm 43"/>
          <p:cNvGrpSpPr>
            <a:grpSpLocks noChangeAspect="1"/>
          </p:cNvGrpSpPr>
          <p:nvPr/>
        </p:nvGrpSpPr>
        <p:grpSpPr bwMode="auto">
          <a:xfrm>
            <a:off x="876300" y="3758286"/>
            <a:ext cx="1122760" cy="1393031"/>
            <a:chOff x="3367" y="1523"/>
            <a:chExt cx="943" cy="1170"/>
          </a:xfrm>
        </p:grpSpPr>
        <p:sp>
          <p:nvSpPr>
            <p:cNvPr id="88" name="Hình tự do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Hình tự do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Hình tự do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Hình tự do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Hình tự do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Hình tự do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Nhóm 93"/>
          <p:cNvGrpSpPr/>
          <p:nvPr/>
        </p:nvGrpSpPr>
        <p:grpSpPr>
          <a:xfrm>
            <a:off x="-16478" y="3262677"/>
            <a:ext cx="1272587" cy="1888640"/>
            <a:chOff x="-3496" y="4350236"/>
            <a:chExt cx="1696783" cy="2518186"/>
          </a:xfrm>
        </p:grpSpPr>
        <p:sp>
          <p:nvSpPr>
            <p:cNvPr id="95" name="Hình tự do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Hình tự do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Hình tự do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Hình tự do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Nhóm 43"/>
          <p:cNvGrpSpPr>
            <a:grpSpLocks noChangeAspect="1"/>
          </p:cNvGrpSpPr>
          <p:nvPr/>
        </p:nvGrpSpPr>
        <p:grpSpPr bwMode="auto">
          <a:xfrm>
            <a:off x="2183502" y="3429354"/>
            <a:ext cx="1387874" cy="1721963"/>
            <a:chOff x="3367" y="1523"/>
            <a:chExt cx="943" cy="1170"/>
          </a:xfrm>
        </p:grpSpPr>
        <p:sp>
          <p:nvSpPr>
            <p:cNvPr id="100" name="Hình tự do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Hình tự do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Hình tự do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Hình tự do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Hình tự do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Hình tự do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Nhóm 105"/>
          <p:cNvGrpSpPr/>
          <p:nvPr/>
        </p:nvGrpSpPr>
        <p:grpSpPr>
          <a:xfrm rot="1576354">
            <a:off x="8344344" y="2171982"/>
            <a:ext cx="772642" cy="877736"/>
            <a:chOff x="11036616" y="1071278"/>
            <a:chExt cx="1030189" cy="1170315"/>
          </a:xfrm>
        </p:grpSpPr>
        <p:sp>
          <p:nvSpPr>
            <p:cNvPr id="107" name="Hình tự do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Hình tự do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Hình tự do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Hình tự do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Hình tự do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Hình tự do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Hình tự do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Hình tự do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Hình tự do 8"/>
          <p:cNvSpPr>
            <a:spLocks/>
          </p:cNvSpPr>
          <p:nvPr/>
        </p:nvSpPr>
        <p:spPr bwMode="auto">
          <a:xfrm>
            <a:off x="3031996" y="4013921"/>
            <a:ext cx="261938" cy="167878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Hình tự do 115"/>
          <p:cNvSpPr/>
          <p:nvPr/>
        </p:nvSpPr>
        <p:spPr>
          <a:xfrm>
            <a:off x="-21175" y="2650253"/>
            <a:ext cx="9104588" cy="2272452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Nhóm 116"/>
          <p:cNvGrpSpPr/>
          <p:nvPr/>
        </p:nvGrpSpPr>
        <p:grpSpPr>
          <a:xfrm rot="198573">
            <a:off x="899457" y="2013165"/>
            <a:ext cx="1616019" cy="1264924"/>
            <a:chOff x="1175948" y="2708421"/>
            <a:chExt cx="2159248" cy="1690131"/>
          </a:xfrm>
        </p:grpSpPr>
        <p:sp>
          <p:nvSpPr>
            <p:cNvPr id="118" name="Hình tự do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Hình tự do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Hình tự do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Hình tự do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Hình tự do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Hình tự do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Hình tự do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Hình tự do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Hình tự do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Hình tự do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Hình tự do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Hình tự do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Hình tự do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Hình tự do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Hình tự do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Hình tự do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Hình tự do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Hình tự do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Hình tự do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Hình tự do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Hình tự do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Hình tự do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Hình tự do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Hình tự do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Hình tự do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Hình tự do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Hình tự do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Hình tự do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Nhóm 5"/>
          <p:cNvGrpSpPr>
            <a:grpSpLocks noChangeAspect="1"/>
          </p:cNvGrpSpPr>
          <p:nvPr/>
        </p:nvGrpSpPr>
        <p:grpSpPr bwMode="auto">
          <a:xfrm>
            <a:off x="6875517" y="3103771"/>
            <a:ext cx="2267293" cy="2039729"/>
            <a:chOff x="2887" y="1286"/>
            <a:chExt cx="1903" cy="1712"/>
          </a:xfrm>
        </p:grpSpPr>
        <p:sp>
          <p:nvSpPr>
            <p:cNvPr id="147" name="Hình tự do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Hình tự do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Hình tự do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Hình tự do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Hình tự do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Hình tự do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Hình tự do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Hình tự do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Hình tự do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Hình tự do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Hình tự do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Hình tự do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Hình tự do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Hình tự do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Hình tự do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Hình tự do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Hình tự do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Hình tự do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Hình tự do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Hình tự do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Hình tự do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Hình tự do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Hình tự do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Hình tự do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Nhóm 64"/>
          <p:cNvGrpSpPr>
            <a:grpSpLocks noChangeAspect="1"/>
          </p:cNvGrpSpPr>
          <p:nvPr/>
        </p:nvGrpSpPr>
        <p:grpSpPr bwMode="auto">
          <a:xfrm rot="12827499" flipH="1">
            <a:off x="8520313" y="1753901"/>
            <a:ext cx="362814" cy="402497"/>
            <a:chOff x="2052" y="995"/>
            <a:chExt cx="768" cy="852"/>
          </a:xfrm>
        </p:grpSpPr>
        <p:sp>
          <p:nvSpPr>
            <p:cNvPr id="172" name="Hình tự do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Hình tự do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Hình tự do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Hình tự do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Hình tự do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Hình tự do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Hình tự do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Hình tự do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à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iêu đề và Văn bản Dọ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hỗ dành sẵn Ngày 3"/>
          <p:cNvSpPr>
            <a:spLocks noGrp="1"/>
          </p:cNvSpPr>
          <p:nvPr>
            <p:ph type="dt" sz="half" idx="10"/>
          </p:nvPr>
        </p:nvSpPr>
        <p:spPr>
          <a:xfrm>
            <a:off x="6656832" y="4951476"/>
            <a:ext cx="720090" cy="178308"/>
          </a:xfrm>
          <a:prstGeom prst="rect">
            <a:avLst/>
          </a:prstGeom>
        </p:spPr>
        <p:txBody>
          <a:bodyPr/>
          <a:lstStyle/>
          <a:p>
            <a:fld id="{FA7CC343-401E-4D94-8029-3DE4309649A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Chỗ dành sẵn Chân trang 4"/>
          <p:cNvSpPr>
            <a:spLocks noGrp="1"/>
          </p:cNvSpPr>
          <p:nvPr>
            <p:ph type="ftr" sz="quarter" idx="11"/>
          </p:nvPr>
        </p:nvSpPr>
        <p:spPr>
          <a:xfrm>
            <a:off x="1141810" y="4951476"/>
            <a:ext cx="5233845" cy="1783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ành sẵn Số Bản chiếu 5"/>
          <p:cNvSpPr>
            <a:spLocks noGrp="1"/>
          </p:cNvSpPr>
          <p:nvPr>
            <p:ph type="sldNum" sz="quarter" idx="12"/>
          </p:nvPr>
        </p:nvSpPr>
        <p:spPr>
          <a:xfrm>
            <a:off x="7517511" y="4951476"/>
            <a:ext cx="480060" cy="178308"/>
          </a:xfrm>
          <a:prstGeom prst="rect">
            <a:avLst/>
          </a:prstGeom>
        </p:spPr>
        <p:txBody>
          <a:bodyPr/>
          <a:lstStyle/>
          <a:p>
            <a:fld id="{E7D0D8EF-3B1F-45FD-B59F-6CB115DB1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ề và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6543676" y="444501"/>
            <a:ext cx="1971675" cy="4184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hỗ dành sẵn Văn bản dọc 2"/>
          <p:cNvSpPr>
            <a:spLocks noGrp="1"/>
          </p:cNvSpPr>
          <p:nvPr>
            <p:ph type="body" orient="vert" idx="1"/>
          </p:nvPr>
        </p:nvSpPr>
        <p:spPr>
          <a:xfrm>
            <a:off x="628651" y="444501"/>
            <a:ext cx="5800725" cy="4184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hỗ dành sẵn Ngày 3"/>
          <p:cNvSpPr>
            <a:spLocks noGrp="1"/>
          </p:cNvSpPr>
          <p:nvPr>
            <p:ph type="dt" sz="half" idx="10"/>
          </p:nvPr>
        </p:nvSpPr>
        <p:spPr>
          <a:xfrm>
            <a:off x="6656832" y="4951476"/>
            <a:ext cx="720090" cy="178308"/>
          </a:xfrm>
          <a:prstGeom prst="rect">
            <a:avLst/>
          </a:prstGeom>
        </p:spPr>
        <p:txBody>
          <a:bodyPr/>
          <a:lstStyle/>
          <a:p>
            <a:fld id="{FA7CC343-401E-4D94-8029-3DE4309649A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Chỗ dành sẵn Chân trang 4"/>
          <p:cNvSpPr>
            <a:spLocks noGrp="1"/>
          </p:cNvSpPr>
          <p:nvPr>
            <p:ph type="ftr" sz="quarter" idx="11"/>
          </p:nvPr>
        </p:nvSpPr>
        <p:spPr>
          <a:xfrm>
            <a:off x="1141810" y="4951476"/>
            <a:ext cx="5233845" cy="1783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ỗ dành sẵn Số Bản chiếu 5"/>
          <p:cNvSpPr>
            <a:spLocks noGrp="1"/>
          </p:cNvSpPr>
          <p:nvPr>
            <p:ph type="sldNum" sz="quarter" idx="12"/>
          </p:nvPr>
        </p:nvSpPr>
        <p:spPr>
          <a:xfrm>
            <a:off x="7517511" y="4951476"/>
            <a:ext cx="480060" cy="178308"/>
          </a:xfrm>
          <a:prstGeom prst="rect">
            <a:avLst/>
          </a:prstGeom>
        </p:spPr>
        <p:txBody>
          <a:bodyPr/>
          <a:lstStyle/>
          <a:p>
            <a:fld id="{E7D0D8EF-3B1F-45FD-B59F-6CB115DB1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?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Nội dung 2"/>
          <p:cNvSpPr>
            <a:spLocks noGrp="1"/>
          </p:cNvSpPr>
          <p:nvPr>
            <p:ph idx="1"/>
          </p:nvPr>
        </p:nvSpPr>
        <p:spPr/>
        <p:txBody>
          <a:bodyPr/>
          <a:lstStyle>
            <a:lvl6pPr latinLnBrk="0">
              <a:defRPr lang="vi-VN"/>
            </a:lvl6pPr>
            <a:lvl7pPr latinLnBrk="0">
              <a:defRPr lang="vi-VN"/>
            </a:lvl7pPr>
            <a:lvl8pPr latinLnBrk="0">
              <a:defRPr lang="vi-VN"/>
            </a:lvl8pPr>
            <a:lvl9pPr latinLnBrk="0">
              <a:defRPr lang="vi-VN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4" name="Chỗ dành sẵn Ngày 3"/>
          <p:cNvSpPr>
            <a:spLocks noGrp="1"/>
          </p:cNvSpPr>
          <p:nvPr>
            <p:ph type="dt" sz="half" idx="10"/>
          </p:nvPr>
        </p:nvSpPr>
        <p:spPr>
          <a:xfrm>
            <a:off x="6656832" y="4951476"/>
            <a:ext cx="720090" cy="178308"/>
          </a:xfrm>
          <a:prstGeom prst="rect">
            <a:avLst/>
          </a:prstGeom>
        </p:spPr>
        <p:txBody>
          <a:bodyPr/>
          <a:lstStyle/>
          <a:p>
            <a:fld id="{FA7CC343-401E-4D94-8029-3DE4309649A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Chỗ dành sẵn Chân trang 4"/>
          <p:cNvSpPr>
            <a:spLocks noGrp="1"/>
          </p:cNvSpPr>
          <p:nvPr>
            <p:ph type="ftr" sz="quarter" idx="11"/>
          </p:nvPr>
        </p:nvSpPr>
        <p:spPr>
          <a:xfrm>
            <a:off x="1141810" y="4951476"/>
            <a:ext cx="5233845" cy="1783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ỗ dành sẵn Số Bản chiếu 5"/>
          <p:cNvSpPr>
            <a:spLocks noGrp="1"/>
          </p:cNvSpPr>
          <p:nvPr>
            <p:ph type="sldNum" sz="quarter" idx="12"/>
          </p:nvPr>
        </p:nvSpPr>
        <p:spPr>
          <a:xfrm>
            <a:off x="7517511" y="4951476"/>
            <a:ext cx="480060" cy="178308"/>
          </a:xfrm>
          <a:prstGeom prst="rect">
            <a:avLst/>
          </a:prstGeom>
        </p:spPr>
        <p:txBody>
          <a:bodyPr/>
          <a:lstStyle/>
          <a:p>
            <a:fld id="{E7D0D8EF-3B1F-45FD-B59F-6CB115DB1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143001" y="1114425"/>
            <a:ext cx="6858001" cy="2200275"/>
          </a:xfrm>
        </p:spPr>
        <p:txBody>
          <a:bodyPr anchor="b">
            <a:normAutofit/>
          </a:bodyPr>
          <a:lstStyle>
            <a:lvl1pPr algn="l" latinLnBrk="0">
              <a:defRPr lang="vi-VN" sz="5200" b="0"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Văn bản 2"/>
          <p:cNvSpPr>
            <a:spLocks noGrp="1"/>
          </p:cNvSpPr>
          <p:nvPr>
            <p:ph type="body" idx="1"/>
          </p:nvPr>
        </p:nvSpPr>
        <p:spPr>
          <a:xfrm>
            <a:off x="1141810" y="3340525"/>
            <a:ext cx="6858000" cy="888575"/>
          </a:xfrm>
        </p:spPr>
        <p:txBody>
          <a:bodyPr anchor="t"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vi-VN" sz="2400" cap="none" baseline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ỗ dành sẵn Ngày 3"/>
          <p:cNvSpPr>
            <a:spLocks noGrp="1"/>
          </p:cNvSpPr>
          <p:nvPr>
            <p:ph type="dt" sz="half" idx="10"/>
          </p:nvPr>
        </p:nvSpPr>
        <p:spPr>
          <a:xfrm>
            <a:off x="6656832" y="4951476"/>
            <a:ext cx="720090" cy="178308"/>
          </a:xfrm>
          <a:prstGeom prst="rect">
            <a:avLst/>
          </a:prstGeom>
        </p:spPr>
        <p:txBody>
          <a:bodyPr/>
          <a:lstStyle/>
          <a:p>
            <a:fld id="{FA7CC343-401E-4D94-8029-3DE4309649A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Chỗ dành sẵn Chân trang 4"/>
          <p:cNvSpPr>
            <a:spLocks noGrp="1"/>
          </p:cNvSpPr>
          <p:nvPr>
            <p:ph type="ftr" sz="quarter" idx="11"/>
          </p:nvPr>
        </p:nvSpPr>
        <p:spPr>
          <a:xfrm>
            <a:off x="1141810" y="4951476"/>
            <a:ext cx="5233845" cy="1783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ỗ dành sẵn Số Bản chiếu 5"/>
          <p:cNvSpPr>
            <a:spLocks noGrp="1"/>
          </p:cNvSpPr>
          <p:nvPr>
            <p:ph type="sldNum" sz="quarter" idx="12"/>
          </p:nvPr>
        </p:nvSpPr>
        <p:spPr>
          <a:xfrm>
            <a:off x="7517511" y="4951476"/>
            <a:ext cx="480060" cy="178308"/>
          </a:xfrm>
          <a:prstGeom prst="rect">
            <a:avLst/>
          </a:prstGeom>
        </p:spPr>
        <p:txBody>
          <a:bodyPr/>
          <a:lstStyle/>
          <a:p>
            <a:fld id="{E7D0D8EF-3B1F-45FD-B59F-6CB115DB1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Nội dung 2"/>
          <p:cNvSpPr>
            <a:spLocks noGrp="1"/>
          </p:cNvSpPr>
          <p:nvPr>
            <p:ph sz="half" idx="1"/>
          </p:nvPr>
        </p:nvSpPr>
        <p:spPr>
          <a:xfrm>
            <a:off x="1146429" y="1114425"/>
            <a:ext cx="3360420" cy="3092958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4" name="Chỗ dành sẵn Nội dung 3"/>
          <p:cNvSpPr>
            <a:spLocks noGrp="1"/>
          </p:cNvSpPr>
          <p:nvPr>
            <p:ph sz="half" idx="2"/>
          </p:nvPr>
        </p:nvSpPr>
        <p:spPr>
          <a:xfrm>
            <a:off x="4632877" y="1114425"/>
            <a:ext cx="3360420" cy="3092958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hỗ dành sẵn Ngày 4"/>
          <p:cNvSpPr>
            <a:spLocks noGrp="1"/>
          </p:cNvSpPr>
          <p:nvPr>
            <p:ph type="dt" sz="half" idx="10"/>
          </p:nvPr>
        </p:nvSpPr>
        <p:spPr>
          <a:xfrm>
            <a:off x="6656832" y="4951476"/>
            <a:ext cx="720090" cy="178308"/>
          </a:xfrm>
          <a:prstGeom prst="rect">
            <a:avLst/>
          </a:prstGeom>
        </p:spPr>
        <p:txBody>
          <a:bodyPr/>
          <a:lstStyle/>
          <a:p>
            <a:fld id="{FA7CC343-401E-4D94-8029-3DE4309649A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Chỗ dành sẵn Chân trang 5"/>
          <p:cNvSpPr>
            <a:spLocks noGrp="1"/>
          </p:cNvSpPr>
          <p:nvPr>
            <p:ph type="ftr" sz="quarter" idx="11"/>
          </p:nvPr>
        </p:nvSpPr>
        <p:spPr>
          <a:xfrm>
            <a:off x="1141810" y="4951476"/>
            <a:ext cx="5233845" cy="1783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ỗ dành sẵn Số Bản chiếu 6"/>
          <p:cNvSpPr>
            <a:spLocks noGrp="1"/>
          </p:cNvSpPr>
          <p:nvPr>
            <p:ph type="sldNum" sz="quarter" idx="12"/>
          </p:nvPr>
        </p:nvSpPr>
        <p:spPr>
          <a:xfrm>
            <a:off x="7517511" y="4951476"/>
            <a:ext cx="480060" cy="178308"/>
          </a:xfrm>
          <a:prstGeom prst="rect">
            <a:avLst/>
          </a:prstGeom>
        </p:spPr>
        <p:txBody>
          <a:bodyPr/>
          <a:lstStyle/>
          <a:p>
            <a:fld id="{E7D0D8EF-3B1F-45FD-B59F-6CB115DB1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ỗ dành sẵn Văn bản 2"/>
          <p:cNvSpPr>
            <a:spLocks noGrp="1"/>
          </p:cNvSpPr>
          <p:nvPr>
            <p:ph type="body" idx="1"/>
          </p:nvPr>
        </p:nvSpPr>
        <p:spPr>
          <a:xfrm>
            <a:off x="1146429" y="1032014"/>
            <a:ext cx="3360420" cy="576072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000" b="1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ỗ dành sẵn Nội dung 3"/>
          <p:cNvSpPr>
            <a:spLocks noGrp="1"/>
          </p:cNvSpPr>
          <p:nvPr>
            <p:ph sz="half" idx="2"/>
          </p:nvPr>
        </p:nvSpPr>
        <p:spPr>
          <a:xfrm>
            <a:off x="1146429" y="1608085"/>
            <a:ext cx="3360420" cy="2621015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5" name="Chỗ dành sẵn Văn bản 4"/>
          <p:cNvSpPr>
            <a:spLocks noGrp="1"/>
          </p:cNvSpPr>
          <p:nvPr>
            <p:ph type="body" sz="quarter" idx="3"/>
          </p:nvPr>
        </p:nvSpPr>
        <p:spPr>
          <a:xfrm>
            <a:off x="4632877" y="1032014"/>
            <a:ext cx="3360420" cy="576072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000" b="1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ỗ dành sẵn Nội dung 5"/>
          <p:cNvSpPr>
            <a:spLocks noGrp="1"/>
          </p:cNvSpPr>
          <p:nvPr>
            <p:ph sz="quarter" idx="4"/>
          </p:nvPr>
        </p:nvSpPr>
        <p:spPr>
          <a:xfrm>
            <a:off x="4632877" y="1608085"/>
            <a:ext cx="3360420" cy="2621015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Chỗ dành sẵn Ngày 6"/>
          <p:cNvSpPr>
            <a:spLocks noGrp="1"/>
          </p:cNvSpPr>
          <p:nvPr>
            <p:ph type="dt" sz="half" idx="10"/>
          </p:nvPr>
        </p:nvSpPr>
        <p:spPr>
          <a:xfrm>
            <a:off x="6656832" y="4951476"/>
            <a:ext cx="720090" cy="178308"/>
          </a:xfrm>
          <a:prstGeom prst="rect">
            <a:avLst/>
          </a:prstGeom>
        </p:spPr>
        <p:txBody>
          <a:bodyPr/>
          <a:lstStyle/>
          <a:p>
            <a:fld id="{FA7CC343-401E-4D94-8029-3DE4309649A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8" name="Chỗ dành sẵn Chân trang 7"/>
          <p:cNvSpPr>
            <a:spLocks noGrp="1"/>
          </p:cNvSpPr>
          <p:nvPr>
            <p:ph type="ftr" sz="quarter" idx="11"/>
          </p:nvPr>
        </p:nvSpPr>
        <p:spPr>
          <a:xfrm>
            <a:off x="1141810" y="4951476"/>
            <a:ext cx="5233845" cy="1783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ỗ dành sẵn Số Bản chiếu 8"/>
          <p:cNvSpPr>
            <a:spLocks noGrp="1"/>
          </p:cNvSpPr>
          <p:nvPr>
            <p:ph type="sldNum" sz="quarter" idx="12"/>
          </p:nvPr>
        </p:nvSpPr>
        <p:spPr>
          <a:xfrm>
            <a:off x="7517511" y="4951476"/>
            <a:ext cx="480060" cy="178308"/>
          </a:xfrm>
          <a:prstGeom prst="rect">
            <a:avLst/>
          </a:prstGeom>
        </p:spPr>
        <p:txBody>
          <a:bodyPr/>
          <a:lstStyle/>
          <a:p>
            <a:fld id="{E7D0D8EF-3B1F-45FD-B59F-6CB115DB1C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êu đề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?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526178" y="621658"/>
            <a:ext cx="4543914" cy="2630662"/>
          </a:xfrm>
        </p:spPr>
        <p:txBody>
          <a:bodyPr anchor="ctr">
            <a:normAutofit/>
          </a:bodyPr>
          <a:lstStyle>
            <a:lvl1pPr algn="ctr" latinLnBrk="0">
              <a:defRPr lang="vi-VN" sz="5400"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Hình tự do 92"/>
          <p:cNvSpPr>
            <a:spLocks/>
          </p:cNvSpPr>
          <p:nvPr/>
        </p:nvSpPr>
        <p:spPr bwMode="auto">
          <a:xfrm>
            <a:off x="6482634" y="2916439"/>
            <a:ext cx="159761" cy="750995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4" name="Hình tự do 50"/>
          <p:cNvSpPr>
            <a:spLocks/>
          </p:cNvSpPr>
          <p:nvPr/>
        </p:nvSpPr>
        <p:spPr bwMode="auto">
          <a:xfrm>
            <a:off x="5085159" y="3143250"/>
            <a:ext cx="4057470" cy="200025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5" name="Hình tự do 51"/>
          <p:cNvSpPr>
            <a:spLocks/>
          </p:cNvSpPr>
          <p:nvPr/>
        </p:nvSpPr>
        <p:spPr bwMode="auto">
          <a:xfrm>
            <a:off x="-94" y="3429001"/>
            <a:ext cx="8561457" cy="17145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" name="Nhóm 69"/>
          <p:cNvGrpSpPr>
            <a:grpSpLocks noChangeAspect="1"/>
          </p:cNvGrpSpPr>
          <p:nvPr/>
        </p:nvGrpSpPr>
        <p:grpSpPr bwMode="auto">
          <a:xfrm flipH="1">
            <a:off x="7299178" y="718991"/>
            <a:ext cx="1050614" cy="3001308"/>
            <a:chOff x="3220" y="236"/>
            <a:chExt cx="1347" cy="3848"/>
          </a:xfrm>
        </p:grpSpPr>
        <p:sp>
          <p:nvSpPr>
            <p:cNvPr id="7" name="Hình tự do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Hình tự do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Hình tự do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Hình tự do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Hình tự d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Hình tự do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Hình tự do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Hình tự do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Hình tự do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Hình tự do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Hình tự do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Hình tự d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Hình tự d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Hình tự d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Hình tự d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Hình tự d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Hình tự d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Hình tự d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Hình tự do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Hình tự do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Hình tự d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Hình tự d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Hình tự do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Hình tự do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Hình tự d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Hình tự d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Hình tự d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Hình tự d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Hình tự d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Hình tự d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Hình tự do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Hình tự d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Hình tự d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Hình tự d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Hình tự d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Hình tự d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Hình tự d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Hình tự d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Hình tự d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Hình tự do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Hình tự d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Hình tự d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Hình tự d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Hình tự d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Hình tự d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Hình tự d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Hình tự d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Hình tự do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Hình tự d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Hình tự do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Hình tự d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Hình tự d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Hình tự d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Hình tự d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Hình tự d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Hình tự d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Hình tự d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Hình tự d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Hình tự do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Hình tự d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Hình tự d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Hình tự do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Hình tự d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Hình tự do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Hình tự do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Hình tự d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Hình tự d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Hình tự d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Hình tự d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Hình tự d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Hình tự d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Hình tự do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Hình tự d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Hình tự d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Hình tự do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Hình tự d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Hình tự do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Hình tự do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Hình tự d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Hình tự d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Hình tự d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Hình tự d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Hình tự d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0" name="Nhóm 69"/>
          <p:cNvGrpSpPr>
            <a:grpSpLocks noChangeAspect="1"/>
          </p:cNvGrpSpPr>
          <p:nvPr/>
        </p:nvGrpSpPr>
        <p:grpSpPr bwMode="auto">
          <a:xfrm>
            <a:off x="8171260" y="936448"/>
            <a:ext cx="941097" cy="2509592"/>
            <a:chOff x="3124" y="236"/>
            <a:chExt cx="1443" cy="3848"/>
          </a:xfrm>
        </p:grpSpPr>
        <p:sp>
          <p:nvSpPr>
            <p:cNvPr id="91" name="Hình tự do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Hình tự do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Hình tự do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Hình tự do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Hình tự d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Hình tự do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Hình tự do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Hình tự do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Hình tự do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Hình tự do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Hình tự do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Hình tự d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Hình tự d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Hình tự d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Hình tự d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Hình tự d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Hình tự d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Hình tự d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Hình tự do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Hình tự do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Hình tự d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Hình tự d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Hình tự do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Hình tự do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Hình tự d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Hình tự d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Hình tự d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Hình tự d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Hình tự d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Hình tự d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Hình tự do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Hình tự d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Hình tự d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Hình tự d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Hình tự d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Hình tự d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Hình tự d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Hình tự d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Hình tự d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Hình tự do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Hình tự d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Hình tự d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Hình tự d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Hình tự d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Hình tự d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Hình tự d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Hình tự d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Hình tự do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Hình tự d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Hình tự do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Hình tự d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Hình tự d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Hình tự d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Hình tự d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Hình tự d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Hình tự d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Hình tự d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Hình tự d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Hình tự do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Hình tự d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Hình tự d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Hình tự do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Hình tự d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Hình tự do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Hình tự do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Hình tự d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Hình tự d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Hình tự d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Hình tự d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Hình tự d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Hình tự d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Hình tự do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Hình tự d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Hình tự d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Hình tự do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Hình tự do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Hình tự do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Hình tự do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Hình tự do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Hình tự d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Hình tự d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Hình tự d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Hình tự d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4" name="Nhóm 69"/>
          <p:cNvGrpSpPr>
            <a:grpSpLocks noChangeAspect="1"/>
          </p:cNvGrpSpPr>
          <p:nvPr/>
        </p:nvGrpSpPr>
        <p:grpSpPr bwMode="auto">
          <a:xfrm>
            <a:off x="6815591" y="2052733"/>
            <a:ext cx="679655" cy="1812412"/>
            <a:chOff x="3124" y="236"/>
            <a:chExt cx="1443" cy="3848"/>
          </a:xfrm>
        </p:grpSpPr>
        <p:sp>
          <p:nvSpPr>
            <p:cNvPr id="175" name="Hình tự do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Hình tự do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Hình tự do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Hình tự do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Hình tự do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Hình tự do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Hình tự do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Hình tự do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Hình tự do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Hình tự do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Hình tự do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Hình tự d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Hình tự d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Hình tự d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Hình tự d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Hình tự d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Hình tự d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Hình tự d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Hình tự do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Hình tự do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Hình tự d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Hình tự d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Hình tự do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Hình tự d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Hình tự d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Hình tự do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Hình tự d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Hình tự d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Hình tự d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Hình tự do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Hình tự do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Hình tự d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Hình tự d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Hình tự d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Hình tự d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Hình tự do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Hình tự d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Hình tự d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Hình tự do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Hình tự d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Hình tự d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Hình tự d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Hình tự d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Hình tự d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Hình tự d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Hình tự d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Hình tự do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Hình tự do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Hình tự do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Hình tự d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Hình tự d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Hình tự d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Hình tự d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Hình tự do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Hình tự d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Hình tự d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Hình tự d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Hình tự do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Hình tự d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Hình tự d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Hình tự do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Hình tự d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Hình tự do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Hình tự do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Hình tự d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Hình tự d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Hình tự d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Hình tự d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Hình tự d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Hình tự d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Hình tự do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Hình tự d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Hình tự d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Hình tự do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Hình tự d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Hình tự do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Hình tự do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Hình tự do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Hình tự d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Hình tự d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Hình tự d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Hình tự d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57" name="Nhóm 50"/>
          <p:cNvGrpSpPr>
            <a:grpSpLocks noChangeAspect="1"/>
          </p:cNvGrpSpPr>
          <p:nvPr/>
        </p:nvGrpSpPr>
        <p:grpSpPr bwMode="auto">
          <a:xfrm>
            <a:off x="7885509" y="1828801"/>
            <a:ext cx="1113762" cy="1646947"/>
            <a:chOff x="3369" y="1563"/>
            <a:chExt cx="940" cy="1390"/>
          </a:xfrm>
        </p:grpSpPr>
        <p:sp>
          <p:nvSpPr>
            <p:cNvPr id="258" name="Hình tự do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Hình tự do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Hình tự do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Hình tự do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Hình tự do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Hình tự do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Hình tự do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Hình tự do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Hình tự do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Hình tự do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Hình tự do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Hình tự do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Hình tự do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1" name="Hình tự do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Hình tự do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Hình tự do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Hình tự do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5" name="Hình tự do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Hình tự do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Hình tự do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Hình tự do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Hình tự do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Hình tự do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Hình tự do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2" name="Hình tự do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3" name="Hình tự do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Hình tự do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Hình tự do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6" name="Nhóm 5"/>
          <p:cNvGrpSpPr>
            <a:grpSpLocks noChangeAspect="1"/>
          </p:cNvGrpSpPr>
          <p:nvPr/>
        </p:nvGrpSpPr>
        <p:grpSpPr bwMode="auto">
          <a:xfrm>
            <a:off x="5991046" y="2241485"/>
            <a:ext cx="1829681" cy="2306074"/>
            <a:chOff x="2968" y="1107"/>
            <a:chExt cx="1736" cy="2188"/>
          </a:xfrm>
        </p:grpSpPr>
        <p:sp>
          <p:nvSpPr>
            <p:cNvPr id="287" name="Hình tự do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Bầu dục 13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Hình tự do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Hình tự do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Hình tự do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Hình tự do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Hình tự do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Hình tự do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Hình tự do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Hình tự do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Hình tự do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Hình tự do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Hình tự do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Hình tự do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Hình tự do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Hình tự do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Hình tự do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Hình tự do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Hình tự do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Hình tự do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07" name="Hình tự do 52"/>
          <p:cNvSpPr>
            <a:spLocks/>
          </p:cNvSpPr>
          <p:nvPr/>
        </p:nvSpPr>
        <p:spPr bwMode="auto">
          <a:xfrm>
            <a:off x="1" y="3886201"/>
            <a:ext cx="8372756" cy="12572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08" name="Nhóm29"/>
          <p:cNvGrpSpPr>
            <a:grpSpLocks noChangeAspect="1"/>
          </p:cNvGrpSpPr>
          <p:nvPr/>
        </p:nvGrpSpPr>
        <p:grpSpPr bwMode="auto">
          <a:xfrm flipH="1">
            <a:off x="6893653" y="3600450"/>
            <a:ext cx="2249156" cy="1562484"/>
            <a:chOff x="2481" y="1188"/>
            <a:chExt cx="2735" cy="1900"/>
          </a:xfrm>
        </p:grpSpPr>
        <p:sp>
          <p:nvSpPr>
            <p:cNvPr id="309" name="Hình tự do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Hình tự do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Hình tự do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Hình tự do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Hình tự do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Hình tự do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Hình tự do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Hình tự do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Hình tự do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Hình tự do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Hình tự do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Hình tự do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Hình tự do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Hình tự do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Hình tự do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Hình tự do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Hình tự do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Hình tự do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Hình tự do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Hình tự do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Hình tự do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Hình tự do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Hình tự do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Hình tự do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Hình tự do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Hình tự do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Hình tự do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Hình tự do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Hình tự do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Hình tự do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Hình tự do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Hình tự do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Hình tự do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Hình tự do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Hình tự do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Hình tự do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5" name="Nhóm 347"/>
          <p:cNvGrpSpPr/>
          <p:nvPr/>
        </p:nvGrpSpPr>
        <p:grpSpPr>
          <a:xfrm>
            <a:off x="-1191" y="2849552"/>
            <a:ext cx="3289808" cy="2313383"/>
            <a:chOff x="-1588" y="4419600"/>
            <a:chExt cx="3504440" cy="2464312"/>
          </a:xfrm>
        </p:grpSpPr>
        <p:grpSp>
          <p:nvGrpSpPr>
            <p:cNvPr id="346" name="Nhóm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2" name="Hình tự do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Hình tự do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Hình tự do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5" name="Hình tự do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Hình tự do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Hình tự do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Hình tự do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Hình tự do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Hình tự do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Hình tự do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Hình tự do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Hình tự do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Hình tự do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Hình tự do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Hình tự do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Hình tự do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Hình tự do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Hình tự do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Hình tự do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Hình tự do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Hình tự do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Hình tự do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Hình tự do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Hình tự do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Hình tự do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Hình tự do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Hình tự do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Hình tự do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Hình tự do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Hình tự do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Hình tự do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Hình tự do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Hình tự do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Hình tự do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Hình tự do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Hình tự do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Hình tự do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Hình tự do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Hình tự do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Hình tự do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Hình tự do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Hình tự do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Hình tự do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Hình tự do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Hình tự do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Hình tự do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Hình tự do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47" name="Nhóm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3" name="Hình tự do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Hình tự do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Hình tự do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6" name="Hình tự do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Hình tự do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Hình tự do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Hình tự do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Hình tự do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Hình tự do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48" name="Nhóm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6" name="Hình tự do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Hình tự do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Hình tự do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9" name="Hình tự do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Hình tự do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Hình tự do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Hình tự do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49" name="Nhóm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0" name="Hình tự do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1" name="Hình tự do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2" name="Hình tự do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3" name="Hình tự do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Hình tự do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Hình tự do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19" name="Nhóm 52"/>
          <p:cNvGrpSpPr>
            <a:grpSpLocks noChangeAspect="1"/>
          </p:cNvGrpSpPr>
          <p:nvPr/>
        </p:nvGrpSpPr>
        <p:grpSpPr bwMode="auto">
          <a:xfrm rot="19948164">
            <a:off x="276934" y="379720"/>
            <a:ext cx="669674" cy="766328"/>
            <a:chOff x="4634" y="754"/>
            <a:chExt cx="1164" cy="1332"/>
          </a:xfrm>
        </p:grpSpPr>
        <p:sp>
          <p:nvSpPr>
            <p:cNvPr id="420" name="Hình tự do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1" name="Hình tự do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2" name="Hình tự do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3" name="Hình tự do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Hình tự do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Hình tự do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Hình tự do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Hình tự do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28" name="Nhóm 52"/>
          <p:cNvGrpSpPr>
            <a:grpSpLocks noChangeAspect="1"/>
          </p:cNvGrpSpPr>
          <p:nvPr/>
        </p:nvGrpSpPr>
        <p:grpSpPr bwMode="auto">
          <a:xfrm rot="5825446">
            <a:off x="8726820" y="295777"/>
            <a:ext cx="306129" cy="350313"/>
            <a:chOff x="4634" y="754"/>
            <a:chExt cx="1164" cy="1332"/>
          </a:xfrm>
        </p:grpSpPr>
        <p:sp>
          <p:nvSpPr>
            <p:cNvPr id="429" name="Hình tự do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Hình tự do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1" name="Hình tự do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2" name="Hình tự do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Hình tự do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Hình tự do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Hình tự do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Hình tự do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7" name="Nhóm 66"/>
          <p:cNvGrpSpPr>
            <a:grpSpLocks noChangeAspect="1"/>
          </p:cNvGrpSpPr>
          <p:nvPr/>
        </p:nvGrpSpPr>
        <p:grpSpPr bwMode="auto">
          <a:xfrm>
            <a:off x="17578" y="2286745"/>
            <a:ext cx="291131" cy="273509"/>
            <a:chOff x="3636" y="1964"/>
            <a:chExt cx="413" cy="388"/>
          </a:xfrm>
        </p:grpSpPr>
        <p:sp>
          <p:nvSpPr>
            <p:cNvPr id="438" name="Hình tự do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Hình tự do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0" name="Hình tự do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1" name="Hình tự do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Hình tự do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Hình tự do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Hình tự do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Hình tự do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46" name="Chỗ dành sẵn Ngày2"/>
          <p:cNvSpPr>
            <a:spLocks noGrp="1"/>
          </p:cNvSpPr>
          <p:nvPr>
            <p:ph type="dt" sz="half" idx="10"/>
          </p:nvPr>
        </p:nvSpPr>
        <p:spPr>
          <a:xfrm>
            <a:off x="6656832" y="4951476"/>
            <a:ext cx="720090" cy="178308"/>
          </a:xfrm>
        </p:spPr>
        <p:txBody>
          <a:bodyPr/>
          <a:lstStyle/>
          <a:p>
            <a:fld id="{FA7CC343-401E-4D94-8029-3DE4309649A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47" name="Chỗ dành sẵn Chân trangr 3"/>
          <p:cNvSpPr>
            <a:spLocks noGrp="1"/>
          </p:cNvSpPr>
          <p:nvPr>
            <p:ph type="ftr" sz="quarter" idx="11"/>
          </p:nvPr>
        </p:nvSpPr>
        <p:spPr>
          <a:xfrm>
            <a:off x="1141810" y="4951476"/>
            <a:ext cx="5233845" cy="178308"/>
          </a:xfrm>
        </p:spPr>
        <p:txBody>
          <a:bodyPr/>
          <a:lstStyle/>
          <a:p>
            <a:endParaRPr lang="en-US"/>
          </a:p>
        </p:txBody>
      </p:sp>
      <p:sp>
        <p:nvSpPr>
          <p:cNvPr id="448" name="Chỗ dành sẵn Số Bản chiếur 4"/>
          <p:cNvSpPr>
            <a:spLocks noGrp="1"/>
          </p:cNvSpPr>
          <p:nvPr>
            <p:ph type="sldNum" sz="quarter" idx="12"/>
          </p:nvPr>
        </p:nvSpPr>
        <p:spPr>
          <a:xfrm>
            <a:off x="7517511" y="4951476"/>
            <a:ext cx="480060" cy="178308"/>
          </a:xfrm>
        </p:spPr>
        <p:txBody>
          <a:bodyPr/>
          <a:lstStyle/>
          <a:p>
            <a:fld id="{E7D0D8EF-3B1F-45FD-B59F-6CB115DB1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Ngày 1"/>
          <p:cNvSpPr>
            <a:spLocks noGrp="1"/>
          </p:cNvSpPr>
          <p:nvPr>
            <p:ph type="dt" sz="half" idx="10"/>
          </p:nvPr>
        </p:nvSpPr>
        <p:spPr>
          <a:xfrm>
            <a:off x="6656832" y="4951476"/>
            <a:ext cx="720090" cy="178308"/>
          </a:xfrm>
          <a:prstGeom prst="rect">
            <a:avLst/>
          </a:prstGeom>
        </p:spPr>
        <p:txBody>
          <a:bodyPr/>
          <a:lstStyle/>
          <a:p>
            <a:fld id="{FA7CC343-401E-4D94-8029-3DE4309649A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3" name="Chỗ dành sẵn Chân trang 2"/>
          <p:cNvSpPr>
            <a:spLocks noGrp="1"/>
          </p:cNvSpPr>
          <p:nvPr>
            <p:ph type="ftr" sz="quarter" idx="11"/>
          </p:nvPr>
        </p:nvSpPr>
        <p:spPr>
          <a:xfrm>
            <a:off x="1141810" y="4951476"/>
            <a:ext cx="5233845" cy="1783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ỗ dành sẵn Số Bản chiếu 3"/>
          <p:cNvSpPr>
            <a:spLocks noGrp="1"/>
          </p:cNvSpPr>
          <p:nvPr>
            <p:ph type="sldNum" sz="quarter" idx="12"/>
          </p:nvPr>
        </p:nvSpPr>
        <p:spPr>
          <a:xfrm>
            <a:off x="7517511" y="4951476"/>
            <a:ext cx="480060" cy="178308"/>
          </a:xfrm>
          <a:prstGeom prst="rect">
            <a:avLst/>
          </a:prstGeom>
        </p:spPr>
        <p:txBody>
          <a:bodyPr/>
          <a:lstStyle/>
          <a:p>
            <a:fld id="{E7D0D8EF-3B1F-45FD-B59F-6CB115DB1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822960" y="891540"/>
            <a:ext cx="2331720" cy="1714500"/>
          </a:xfrm>
        </p:spPr>
        <p:txBody>
          <a:bodyPr anchor="b">
            <a:normAutofit/>
          </a:bodyPr>
          <a:lstStyle>
            <a:lvl1pPr latinLnBrk="0">
              <a:defRPr lang="vi-VN" sz="3400" b="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hỗ dành sẵn Nội dung 2"/>
          <p:cNvSpPr>
            <a:spLocks noGrp="1"/>
          </p:cNvSpPr>
          <p:nvPr>
            <p:ph idx="1"/>
          </p:nvPr>
        </p:nvSpPr>
        <p:spPr>
          <a:xfrm>
            <a:off x="3360420" y="342900"/>
            <a:ext cx="5006340" cy="4457700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400"/>
            </a:lvl6pPr>
            <a:lvl7pPr latinLnBrk="0">
              <a:defRPr lang="vi-VN" sz="1400"/>
            </a:lvl7pPr>
            <a:lvl8pPr latinLnBrk="0">
              <a:defRPr lang="vi-VN" sz="1400"/>
            </a:lvl8pPr>
            <a:lvl9pPr latinLnBrk="0">
              <a:defRPr lang="vi-VN"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hỗ dành sẵn Văn bản 3"/>
          <p:cNvSpPr>
            <a:spLocks noGrp="1"/>
          </p:cNvSpPr>
          <p:nvPr>
            <p:ph type="body" sz="half" idx="2"/>
          </p:nvPr>
        </p:nvSpPr>
        <p:spPr>
          <a:xfrm>
            <a:off x="822960" y="2606040"/>
            <a:ext cx="2331720" cy="10287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600"/>
            </a:lvl1pPr>
            <a:lvl2pPr marL="457200" indent="0" latinLnBrk="0">
              <a:buNone/>
              <a:defRPr lang="vi-VN" sz="1200"/>
            </a:lvl2pPr>
            <a:lvl3pPr marL="914400" indent="0" latinLnBrk="0">
              <a:buNone/>
              <a:defRPr lang="vi-VN" sz="1000"/>
            </a:lvl3pPr>
            <a:lvl4pPr marL="1371600" indent="0" latinLnBrk="0">
              <a:buNone/>
              <a:defRPr lang="vi-VN" sz="900"/>
            </a:lvl4pPr>
            <a:lvl5pPr marL="1828800" indent="0" latinLnBrk="0">
              <a:buNone/>
              <a:defRPr lang="vi-VN" sz="900"/>
            </a:lvl5pPr>
            <a:lvl6pPr marL="2286000" indent="0" latinLnBrk="0">
              <a:buNone/>
              <a:defRPr lang="vi-VN" sz="900"/>
            </a:lvl6pPr>
            <a:lvl7pPr marL="2743200" indent="0" latinLnBrk="0">
              <a:buNone/>
              <a:defRPr lang="vi-VN" sz="900"/>
            </a:lvl7pPr>
            <a:lvl8pPr marL="3200400" indent="0" latinLnBrk="0">
              <a:buNone/>
              <a:defRPr lang="vi-VN" sz="900"/>
            </a:lvl8pPr>
            <a:lvl9pPr marL="3657600" indent="0" latinLnBrk="0">
              <a:buNone/>
              <a:defRPr lang="vi-VN"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ỗ dành sẵn Ngày 4"/>
          <p:cNvSpPr>
            <a:spLocks noGrp="1"/>
          </p:cNvSpPr>
          <p:nvPr>
            <p:ph type="dt" sz="half" idx="10"/>
          </p:nvPr>
        </p:nvSpPr>
        <p:spPr>
          <a:xfrm>
            <a:off x="6656832" y="4951476"/>
            <a:ext cx="720090" cy="178308"/>
          </a:xfrm>
          <a:prstGeom prst="rect">
            <a:avLst/>
          </a:prstGeom>
        </p:spPr>
        <p:txBody>
          <a:bodyPr/>
          <a:lstStyle/>
          <a:p>
            <a:fld id="{FA7CC343-401E-4D94-8029-3DE4309649A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Chỗ dành sẵn Chân trang 5"/>
          <p:cNvSpPr>
            <a:spLocks noGrp="1"/>
          </p:cNvSpPr>
          <p:nvPr>
            <p:ph type="ftr" sz="quarter" idx="11"/>
          </p:nvPr>
        </p:nvSpPr>
        <p:spPr>
          <a:xfrm>
            <a:off x="1141810" y="4951476"/>
            <a:ext cx="5233845" cy="1783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ỗ dành sẵn Số Bản chiếu 6"/>
          <p:cNvSpPr>
            <a:spLocks noGrp="1"/>
          </p:cNvSpPr>
          <p:nvPr>
            <p:ph type="sldNum" sz="quarter" idx="12"/>
          </p:nvPr>
        </p:nvSpPr>
        <p:spPr>
          <a:xfrm>
            <a:off x="7517511" y="4951476"/>
            <a:ext cx="480060" cy="178308"/>
          </a:xfrm>
          <a:prstGeom prst="rect">
            <a:avLst/>
          </a:prstGeom>
        </p:spPr>
        <p:txBody>
          <a:bodyPr/>
          <a:lstStyle/>
          <a:p>
            <a:fld id="{E7D0D8EF-3B1F-45FD-B59F-6CB115DB1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822960" y="891540"/>
            <a:ext cx="2331720" cy="1714500"/>
          </a:xfrm>
        </p:spPr>
        <p:txBody>
          <a:bodyPr anchor="b">
            <a:normAutofit/>
          </a:bodyPr>
          <a:lstStyle>
            <a:lvl1pPr latinLnBrk="0">
              <a:defRPr lang="vi-VN" sz="3400" b="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hỗ dành sẵn Hình ảnh 2"/>
          <p:cNvSpPr>
            <a:spLocks noGrp="1"/>
          </p:cNvSpPr>
          <p:nvPr>
            <p:ph type="pic" idx="1"/>
          </p:nvPr>
        </p:nvSpPr>
        <p:spPr>
          <a:xfrm>
            <a:off x="3360420" y="342900"/>
            <a:ext cx="5006340" cy="44577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vi-VN" sz="20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en-US" smtClean="0"/>
              <a:t>Click icon to add picture</a:t>
            </a:r>
            <a:endParaRPr lang="vi-VN"/>
          </a:p>
        </p:txBody>
      </p:sp>
      <p:sp>
        <p:nvSpPr>
          <p:cNvPr id="4" name="Chỗ dành sẵn Văn bản 3"/>
          <p:cNvSpPr>
            <a:spLocks noGrp="1"/>
          </p:cNvSpPr>
          <p:nvPr>
            <p:ph type="body" sz="half" idx="2"/>
          </p:nvPr>
        </p:nvSpPr>
        <p:spPr>
          <a:xfrm>
            <a:off x="822960" y="2606040"/>
            <a:ext cx="2331720" cy="10287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600"/>
            </a:lvl1pPr>
            <a:lvl2pPr marL="457200" indent="0" latinLnBrk="0">
              <a:buNone/>
              <a:defRPr lang="vi-VN" sz="1200"/>
            </a:lvl2pPr>
            <a:lvl3pPr marL="914400" indent="0" latinLnBrk="0">
              <a:buNone/>
              <a:defRPr lang="vi-VN" sz="1000"/>
            </a:lvl3pPr>
            <a:lvl4pPr marL="1371600" indent="0" latinLnBrk="0">
              <a:buNone/>
              <a:defRPr lang="vi-VN" sz="900"/>
            </a:lvl4pPr>
            <a:lvl5pPr marL="1828800" indent="0" latinLnBrk="0">
              <a:buNone/>
              <a:defRPr lang="vi-VN" sz="900"/>
            </a:lvl5pPr>
            <a:lvl6pPr marL="2286000" indent="0" latinLnBrk="0">
              <a:buNone/>
              <a:defRPr lang="vi-VN" sz="900"/>
            </a:lvl6pPr>
            <a:lvl7pPr marL="2743200" indent="0" latinLnBrk="0">
              <a:buNone/>
              <a:defRPr lang="vi-VN" sz="900"/>
            </a:lvl7pPr>
            <a:lvl8pPr marL="3200400" indent="0" latinLnBrk="0">
              <a:buNone/>
              <a:defRPr lang="vi-VN" sz="900"/>
            </a:lvl8pPr>
            <a:lvl9pPr marL="3657600" indent="0" latinLnBrk="0">
              <a:buNone/>
              <a:defRPr lang="vi-VN"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ỗ dành sẵn Ngày 4"/>
          <p:cNvSpPr>
            <a:spLocks noGrp="1"/>
          </p:cNvSpPr>
          <p:nvPr>
            <p:ph type="dt" sz="half" idx="10"/>
          </p:nvPr>
        </p:nvSpPr>
        <p:spPr>
          <a:xfrm>
            <a:off x="6656832" y="4951476"/>
            <a:ext cx="720090" cy="178308"/>
          </a:xfrm>
          <a:prstGeom prst="rect">
            <a:avLst/>
          </a:prstGeom>
        </p:spPr>
        <p:txBody>
          <a:bodyPr/>
          <a:lstStyle/>
          <a:p>
            <a:fld id="{FA7CC343-401E-4D94-8029-3DE4309649A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Chỗ dành sẵn Chân trang 5"/>
          <p:cNvSpPr>
            <a:spLocks noGrp="1"/>
          </p:cNvSpPr>
          <p:nvPr>
            <p:ph type="ftr" sz="quarter" idx="11"/>
          </p:nvPr>
        </p:nvSpPr>
        <p:spPr>
          <a:xfrm>
            <a:off x="1141810" y="4951476"/>
            <a:ext cx="5233845" cy="1783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ỗ dành sẵn Số Bản chiếu 6"/>
          <p:cNvSpPr>
            <a:spLocks noGrp="1"/>
          </p:cNvSpPr>
          <p:nvPr>
            <p:ph type="sldNum" sz="quarter" idx="12"/>
          </p:nvPr>
        </p:nvSpPr>
        <p:spPr>
          <a:xfrm>
            <a:off x="7517511" y="4951476"/>
            <a:ext cx="480060" cy="178308"/>
          </a:xfrm>
          <a:prstGeom prst="rect">
            <a:avLst/>
          </a:prstGeom>
        </p:spPr>
        <p:txBody>
          <a:bodyPr/>
          <a:lstStyle/>
          <a:p>
            <a:fld id="{E7D0D8EF-3B1F-45FD-B59F-6CB115DB1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Tiêu đề 1"/>
          <p:cNvSpPr>
            <a:spLocks noGrp="1"/>
          </p:cNvSpPr>
          <p:nvPr>
            <p:ph type="title"/>
          </p:nvPr>
        </p:nvSpPr>
        <p:spPr>
          <a:xfrm>
            <a:off x="1143000" y="59182"/>
            <a:ext cx="6850298" cy="925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 dirty="0" err="1"/>
              <a:t>Bấm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tiêu </a:t>
            </a:r>
            <a:r>
              <a:rPr lang="vi-VN" dirty="0" err="1"/>
              <a:t>đề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3" name="Chỗ dành sẵn Văn bản 2"/>
          <p:cNvSpPr>
            <a:spLocks noGrp="1"/>
          </p:cNvSpPr>
          <p:nvPr>
            <p:ph type="body" idx="1"/>
          </p:nvPr>
        </p:nvSpPr>
        <p:spPr>
          <a:xfrm>
            <a:off x="1146429" y="1114426"/>
            <a:ext cx="6851142" cy="3114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dirty="0" err="1"/>
              <a:t>Bấm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4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Hình tự do 50"/>
          <p:cNvSpPr>
            <a:spLocks/>
          </p:cNvSpPr>
          <p:nvPr/>
        </p:nvSpPr>
        <p:spPr bwMode="auto">
          <a:xfrm>
            <a:off x="6571059" y="4141146"/>
            <a:ext cx="2571570" cy="1002354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5" name="Hình tự do 51"/>
          <p:cNvSpPr>
            <a:spLocks/>
          </p:cNvSpPr>
          <p:nvPr/>
        </p:nvSpPr>
        <p:spPr bwMode="auto">
          <a:xfrm>
            <a:off x="2" y="4239135"/>
            <a:ext cx="8561363" cy="904367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" name="Hình tự do 51"/>
          <p:cNvSpPr>
            <a:spLocks/>
          </p:cNvSpPr>
          <p:nvPr/>
        </p:nvSpPr>
        <p:spPr bwMode="auto">
          <a:xfrm>
            <a:off x="-10311" y="4398777"/>
            <a:ext cx="8561363" cy="753244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7" name="Nhóm 66"/>
          <p:cNvGrpSpPr>
            <a:grpSpLocks noChangeAspect="1"/>
          </p:cNvGrpSpPr>
          <p:nvPr/>
        </p:nvGrpSpPr>
        <p:grpSpPr bwMode="auto">
          <a:xfrm>
            <a:off x="8735766" y="710683"/>
            <a:ext cx="319984" cy="300614"/>
            <a:chOff x="3636" y="1964"/>
            <a:chExt cx="413" cy="388"/>
          </a:xfrm>
        </p:grpSpPr>
        <p:sp>
          <p:nvSpPr>
            <p:cNvPr id="8" name="Hình tự do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Hình tự do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Hình tự do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Hình tự do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Hình tự do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Hình tự do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Hình tự do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Hình tự do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6" name="Nhóm 18"/>
          <p:cNvGrpSpPr/>
          <p:nvPr/>
        </p:nvGrpSpPr>
        <p:grpSpPr>
          <a:xfrm>
            <a:off x="8481697" y="4659022"/>
            <a:ext cx="656603" cy="484479"/>
            <a:chOff x="7344986" y="5566058"/>
            <a:chExt cx="1750940" cy="1291943"/>
          </a:xfrm>
        </p:grpSpPr>
        <p:sp>
          <p:nvSpPr>
            <p:cNvPr id="17" name="Hình tự do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Hình tự do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Hình tự do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Hình tự do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Hình tự do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Hình tự do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3" name="Nhóm 5"/>
          <p:cNvGrpSpPr>
            <a:grpSpLocks noChangeAspect="1"/>
          </p:cNvGrpSpPr>
          <p:nvPr/>
        </p:nvGrpSpPr>
        <p:grpSpPr bwMode="auto">
          <a:xfrm>
            <a:off x="1832" y="2155417"/>
            <a:ext cx="447921" cy="591977"/>
            <a:chOff x="2121" y="1060"/>
            <a:chExt cx="597" cy="789"/>
          </a:xfrm>
        </p:grpSpPr>
        <p:sp>
          <p:nvSpPr>
            <p:cNvPr id="24" name="Hình tự do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Hình tự do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Hình tự do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Hình tự do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Hình tự do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Hình tự do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Hình tự do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1" name="Nhóm 16"/>
          <p:cNvGrpSpPr>
            <a:grpSpLocks noChangeAspect="1"/>
          </p:cNvGrpSpPr>
          <p:nvPr/>
        </p:nvGrpSpPr>
        <p:grpSpPr bwMode="auto">
          <a:xfrm>
            <a:off x="104629" y="-9758"/>
            <a:ext cx="1037180" cy="603183"/>
            <a:chOff x="1922" y="1129"/>
            <a:chExt cx="987" cy="574"/>
          </a:xfrm>
        </p:grpSpPr>
        <p:sp>
          <p:nvSpPr>
            <p:cNvPr id="32" name="Hình tự do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Hình tự do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Hình tự do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Hình tự do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Hình tự do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Hình tự do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Hình tự do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Hình tự do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Nhóm 28"/>
          <p:cNvGrpSpPr>
            <a:grpSpLocks noChangeAspect="1"/>
          </p:cNvGrpSpPr>
          <p:nvPr/>
        </p:nvGrpSpPr>
        <p:grpSpPr bwMode="auto">
          <a:xfrm>
            <a:off x="0" y="3755671"/>
            <a:ext cx="515890" cy="860792"/>
            <a:chOff x="1901" y="2020"/>
            <a:chExt cx="1059" cy="1767"/>
          </a:xfrm>
        </p:grpSpPr>
        <p:sp>
          <p:nvSpPr>
            <p:cNvPr id="41" name="Hình tự do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Hình tự do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Hình tự do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Hình tự do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Hình tự do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Hình tự do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Hình tự do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Hình tự do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9" name="Nhóm 52"/>
          <p:cNvGrpSpPr>
            <a:grpSpLocks noChangeAspect="1"/>
          </p:cNvGrpSpPr>
          <p:nvPr/>
        </p:nvGrpSpPr>
        <p:grpSpPr bwMode="auto">
          <a:xfrm rot="19948164">
            <a:off x="8357437" y="78861"/>
            <a:ext cx="506303" cy="579379"/>
            <a:chOff x="4634" y="754"/>
            <a:chExt cx="1164" cy="1332"/>
          </a:xfrm>
        </p:grpSpPr>
        <p:sp>
          <p:nvSpPr>
            <p:cNvPr id="50" name="Hình tự do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Hình tự do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Hình tự do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Hình tự do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Hình tự do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Hình tự do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Hình tự do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Hình tự do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8" name="Nhóm 64"/>
          <p:cNvGrpSpPr>
            <a:grpSpLocks noChangeAspect="1"/>
          </p:cNvGrpSpPr>
          <p:nvPr/>
        </p:nvGrpSpPr>
        <p:grpSpPr bwMode="auto">
          <a:xfrm flipH="1">
            <a:off x="8086999" y="2219095"/>
            <a:ext cx="771182" cy="855529"/>
            <a:chOff x="2052" y="995"/>
            <a:chExt cx="768" cy="852"/>
          </a:xfrm>
        </p:grpSpPr>
        <p:sp>
          <p:nvSpPr>
            <p:cNvPr id="59" name="Hình tự do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Hình tự do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Hình tự do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Hình tự do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Hình tự do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Hình tự do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Hình tự do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Hình tự do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67" name="Chỗ dành sẵn Ngày 3"/>
          <p:cNvSpPr>
            <a:spLocks noGrp="1"/>
          </p:cNvSpPr>
          <p:nvPr>
            <p:ph type="dt" sz="half" idx="2"/>
          </p:nvPr>
        </p:nvSpPr>
        <p:spPr>
          <a:xfrm>
            <a:off x="6656832" y="4951476"/>
            <a:ext cx="720090" cy="178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FA7CC343-401E-4D94-8029-3DE4309649A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8" name="Chỗ dành sẵn Chân trang 4"/>
          <p:cNvSpPr>
            <a:spLocks noGrp="1"/>
          </p:cNvSpPr>
          <p:nvPr>
            <p:ph type="ftr" sz="quarter" idx="3"/>
          </p:nvPr>
        </p:nvSpPr>
        <p:spPr>
          <a:xfrm>
            <a:off x="1141810" y="4951476"/>
            <a:ext cx="5233845" cy="178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none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9" name="Chỗ dành sẵn Số Bản chiếu 5"/>
          <p:cNvSpPr>
            <a:spLocks noGrp="1"/>
          </p:cNvSpPr>
          <p:nvPr>
            <p:ph type="sldNum" sz="quarter" idx="4"/>
          </p:nvPr>
        </p:nvSpPr>
        <p:spPr>
          <a:xfrm>
            <a:off x="7517511" y="4951476"/>
            <a:ext cx="480060" cy="178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7D0D8EF-3B1F-45FD-B59F-6CB115DB1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lang="vi-VN"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vi-VN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vi-VN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936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3552">
          <p15:clr>
            <a:srgbClr val="F26B43"/>
          </p15:clr>
        </p15:guide>
        <p15:guide id="5" pos="6720">
          <p15:clr>
            <a:srgbClr val="F26B43"/>
          </p15:clr>
        </p15:guide>
        <p15:guide id="6" pos="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7.png"/><Relationship Id="rId2" Type="http://schemas.openxmlformats.org/officeDocument/2006/relationships/video" Target="file:///D:\khueCD\buon.avi" TargetMode="External"/><Relationship Id="rId1" Type="http://schemas.openxmlformats.org/officeDocument/2006/relationships/video" Target="file:///D:\khueCD\vui.avi" TargetMode="External"/><Relationship Id="rId6" Type="http://schemas.openxmlformats.org/officeDocument/2006/relationships/image" Target="../media/image36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61950"/>
            <a:ext cx="7848600" cy="1219200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r>
              <a:rPr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Trường THCS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Long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Biên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1733550"/>
            <a:ext cx="5187252" cy="1529038"/>
          </a:xfrm>
        </p:spPr>
        <p:txBody>
          <a:bodyPr/>
          <a:lstStyle/>
          <a:p>
            <a:r>
              <a:rPr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Môn: Sinh học 6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         </a:t>
            </a:r>
            <a:r>
              <a:rPr lang="en-US" sz="3200" dirty="0" err="1" smtClean="0"/>
              <a:t>Thảo</a:t>
            </a:r>
            <a:r>
              <a:rPr lang="en-US" sz="3200" dirty="0" smtClean="0"/>
              <a:t> </a:t>
            </a:r>
            <a:r>
              <a:rPr lang="en-US" sz="3200" dirty="0" err="1" smtClean="0"/>
              <a:t>luận</a:t>
            </a:r>
            <a:r>
              <a:rPr lang="en-US" sz="3200" dirty="0" smtClean="0"/>
              <a:t> </a:t>
            </a:r>
            <a:r>
              <a:rPr lang="en-US" sz="3200" dirty="0" err="1" smtClean="0"/>
              <a:t>nhóm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câu</a:t>
            </a:r>
            <a:r>
              <a:rPr lang="en-US" sz="3200" dirty="0" smtClean="0"/>
              <a:t> </a:t>
            </a:r>
            <a:r>
              <a:rPr lang="en-US" sz="3200" dirty="0" err="1" smtClean="0"/>
              <a:t>hỏi</a:t>
            </a:r>
            <a:r>
              <a:rPr lang="en-US" sz="3200" dirty="0" smtClean="0"/>
              <a:t> </a:t>
            </a:r>
            <a:r>
              <a:rPr lang="en-US" sz="3200" dirty="0" err="1" smtClean="0"/>
              <a:t>sau</a:t>
            </a:r>
            <a:r>
              <a:rPr lang="en-US" sz="3200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thân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rễ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lá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  </a:t>
            </a:r>
            <a:r>
              <a:rPr lang="en-US" b="1" i="1" u="sng" dirty="0" err="1" smtClean="0">
                <a:solidFill>
                  <a:srgbClr val="FF0000"/>
                </a:solidFill>
              </a:rPr>
              <a:t>Đáp</a:t>
            </a:r>
            <a:r>
              <a:rPr lang="en-US" b="1" i="1" u="sng" dirty="0" smtClean="0">
                <a:solidFill>
                  <a:srgbClr val="FF0000"/>
                </a:solidFill>
              </a:rPr>
              <a:t> </a:t>
            </a:r>
            <a:r>
              <a:rPr lang="en-US" b="1" i="1" u="sng" dirty="0" err="1" smtClean="0">
                <a:solidFill>
                  <a:srgbClr val="FF0000"/>
                </a:solidFill>
              </a:rPr>
              <a:t>án</a:t>
            </a:r>
            <a:r>
              <a:rPr lang="en-US" b="1" i="1" u="sng" dirty="0" smtClean="0">
                <a:solidFill>
                  <a:srgbClr val="FF0000"/>
                </a:solidFill>
              </a:rPr>
              <a:t>:</a:t>
            </a:r>
          </a:p>
          <a:p>
            <a:pPr>
              <a:buFontTx/>
              <a:buNone/>
            </a:pP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cọc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None/>
            </a:pP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mút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b="1" i="1" u="sng" dirty="0">
              <a:solidFill>
                <a:srgbClr val="FF0000"/>
              </a:solidFill>
            </a:endParaRPr>
          </a:p>
        </p:txBody>
      </p:sp>
      <p:pic>
        <p:nvPicPr>
          <p:cNvPr id="5" name="Picture 4" descr="h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3335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Kết quả hình ảnh cho lá đơ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0"/>
            <a:ext cx="7315200" cy="5467350"/>
          </a:xfrm>
          <a:prstGeom prst="rect">
            <a:avLst/>
          </a:prstGeom>
          <a:noFill/>
        </p:spPr>
      </p:pic>
      <p:cxnSp>
        <p:nvCxnSpPr>
          <p:cNvPr id="9" name="Straight Connector 8"/>
          <p:cNvCxnSpPr>
            <a:endCxn id="22532" idx="2"/>
          </p:cNvCxnSpPr>
          <p:nvPr/>
        </p:nvCxnSpPr>
        <p:spPr>
          <a:xfrm rot="5400000">
            <a:off x="2753519" y="2733675"/>
            <a:ext cx="5466556" cy="79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74295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Nhóm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lá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09800" y="4552950"/>
            <a:ext cx="28194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Lá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đơn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91200" y="4476750"/>
            <a:ext cx="31242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</a:rPr>
              <a:t>Lá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kép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         </a:t>
            </a:r>
            <a:r>
              <a:rPr lang="en-US" sz="3200" dirty="0" err="1" smtClean="0"/>
              <a:t>Thảo</a:t>
            </a:r>
            <a:r>
              <a:rPr lang="en-US" sz="3200" dirty="0" smtClean="0"/>
              <a:t> </a:t>
            </a:r>
            <a:r>
              <a:rPr lang="en-US" sz="3200" dirty="0" err="1" smtClean="0"/>
              <a:t>luận</a:t>
            </a:r>
            <a:r>
              <a:rPr lang="en-US" sz="3200" dirty="0" smtClean="0"/>
              <a:t> </a:t>
            </a:r>
            <a:r>
              <a:rPr lang="en-US" sz="3200" dirty="0" err="1" smtClean="0"/>
              <a:t>nhóm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câu</a:t>
            </a:r>
            <a:r>
              <a:rPr lang="en-US" sz="3200" dirty="0" smtClean="0"/>
              <a:t> </a:t>
            </a:r>
            <a:r>
              <a:rPr lang="en-US" sz="3200" dirty="0" err="1" smtClean="0"/>
              <a:t>hỏi</a:t>
            </a:r>
            <a:r>
              <a:rPr lang="en-US" sz="3200" dirty="0" smtClean="0"/>
              <a:t> </a:t>
            </a:r>
            <a:r>
              <a:rPr lang="en-US" sz="3200" dirty="0" err="1" smtClean="0"/>
              <a:t>sau</a:t>
            </a:r>
            <a:r>
              <a:rPr lang="en-US" sz="3200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thân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rễ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lá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  </a:t>
            </a:r>
            <a:r>
              <a:rPr lang="en-US" b="1" i="1" u="sng" dirty="0" err="1" smtClean="0">
                <a:solidFill>
                  <a:srgbClr val="FF0000"/>
                </a:solidFill>
              </a:rPr>
              <a:t>Đáp</a:t>
            </a:r>
            <a:r>
              <a:rPr lang="en-US" b="1" i="1" u="sng" dirty="0" smtClean="0">
                <a:solidFill>
                  <a:srgbClr val="FF0000"/>
                </a:solidFill>
              </a:rPr>
              <a:t> </a:t>
            </a:r>
            <a:r>
              <a:rPr lang="en-US" b="1" i="1" u="sng" dirty="0" err="1" smtClean="0">
                <a:solidFill>
                  <a:srgbClr val="FF0000"/>
                </a:solidFill>
              </a:rPr>
              <a:t>án</a:t>
            </a:r>
            <a:r>
              <a:rPr lang="en-US" b="1" i="1" u="sng" dirty="0" smtClean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b="1" i="1" u="sng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 descr="h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3335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Gân</a:t>
            </a:r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lá</a:t>
            </a:r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:</a:t>
            </a:r>
            <a:endParaRPr lang="en-US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Picture 2" descr="Cackieugan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2950"/>
            <a:ext cx="9144000" cy="4400550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         </a:t>
            </a:r>
            <a:r>
              <a:rPr lang="en-US" sz="3200" dirty="0" err="1" smtClean="0"/>
              <a:t>Thảo</a:t>
            </a:r>
            <a:r>
              <a:rPr lang="en-US" sz="3200" dirty="0" smtClean="0"/>
              <a:t> </a:t>
            </a:r>
            <a:r>
              <a:rPr lang="en-US" sz="3200" dirty="0" err="1" smtClean="0"/>
              <a:t>luận</a:t>
            </a:r>
            <a:r>
              <a:rPr lang="en-US" sz="3200" dirty="0" smtClean="0"/>
              <a:t> </a:t>
            </a:r>
            <a:r>
              <a:rPr lang="en-US" sz="3200" dirty="0" err="1" smtClean="0"/>
              <a:t>nhóm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câu</a:t>
            </a:r>
            <a:r>
              <a:rPr lang="en-US" sz="3200" dirty="0" smtClean="0"/>
              <a:t> </a:t>
            </a:r>
            <a:r>
              <a:rPr lang="en-US" sz="3200" dirty="0" err="1" smtClean="0"/>
              <a:t>hỏi</a:t>
            </a:r>
            <a:r>
              <a:rPr lang="en-US" sz="3200" dirty="0" smtClean="0"/>
              <a:t> </a:t>
            </a:r>
            <a:r>
              <a:rPr lang="en-US" sz="3200" dirty="0" err="1" smtClean="0"/>
              <a:t>sau</a:t>
            </a:r>
            <a:r>
              <a:rPr lang="en-US" sz="3200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thân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rễ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lá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  </a:t>
            </a:r>
            <a:r>
              <a:rPr lang="en-US" b="1" i="1" u="sng" dirty="0" err="1" smtClean="0">
                <a:solidFill>
                  <a:srgbClr val="FF0000"/>
                </a:solidFill>
              </a:rPr>
              <a:t>Đáp</a:t>
            </a:r>
            <a:r>
              <a:rPr lang="en-US" b="1" i="1" u="sng" dirty="0" smtClean="0">
                <a:solidFill>
                  <a:srgbClr val="FF0000"/>
                </a:solidFill>
              </a:rPr>
              <a:t> </a:t>
            </a:r>
            <a:r>
              <a:rPr lang="en-US" b="1" i="1" u="sng" dirty="0" err="1" smtClean="0">
                <a:solidFill>
                  <a:srgbClr val="FF0000"/>
                </a:solidFill>
              </a:rPr>
              <a:t>án</a:t>
            </a:r>
            <a:r>
              <a:rPr lang="en-US" b="1" i="1" u="sng" dirty="0" smtClean="0">
                <a:solidFill>
                  <a:srgbClr val="FF0000"/>
                </a:solidFill>
              </a:rPr>
              <a:t>:</a:t>
            </a:r>
          </a:p>
          <a:p>
            <a:pPr>
              <a:buClr>
                <a:srgbClr val="FF0000"/>
              </a:buClr>
              <a:buFontTx/>
              <a:buChar char="-"/>
            </a:pP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Clr>
                <a:srgbClr val="FF0000"/>
              </a:buClr>
              <a:buFontTx/>
              <a:buChar char="-"/>
            </a:pP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song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en-US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i="1" u="sng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 descr="h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3335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657350"/>
            <a:ext cx="4572000" cy="144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578" name="Picture 2" descr="Kết quả hình ảnh cho cây xương rồng đẹ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25717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/>
              <a:t>Lá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biến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thành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gai</a:t>
            </a:r>
            <a:endParaRPr lang="en-US" sz="2400" b="1" i="1" dirty="0"/>
          </a:p>
        </p:txBody>
      </p:sp>
      <p:pic>
        <p:nvPicPr>
          <p:cNvPr id="24580" name="Picture 4" descr="Kết quả hình ảnh cho củ dong 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4572000" cy="16573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0"/>
            <a:ext cx="45720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/>
              <a:t>Lá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vảy</a:t>
            </a:r>
            <a:endParaRPr lang="en-US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2647950"/>
            <a:ext cx="16764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/>
              <a:t>Lá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dự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trữ</a:t>
            </a:r>
            <a:endParaRPr lang="en-US" sz="2400" b="1" i="1" dirty="0"/>
          </a:p>
        </p:txBody>
      </p:sp>
      <p:pic>
        <p:nvPicPr>
          <p:cNvPr id="8" name="Picture 12" descr="h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571750"/>
            <a:ext cx="2286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h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2571750"/>
            <a:ext cx="2286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4681835"/>
            <a:ext cx="22860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/>
              <a:t>Tua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cuốn</a:t>
            </a:r>
            <a:endParaRPr lang="en-US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0" y="4681835"/>
            <a:ext cx="22860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/>
              <a:t>Tay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móc</a:t>
            </a:r>
            <a:endParaRPr lang="en-US" sz="2400" b="1" i="1" dirty="0"/>
          </a:p>
        </p:txBody>
      </p:sp>
      <p:pic>
        <p:nvPicPr>
          <p:cNvPr id="24584" name="Picture 8" descr="Kết quả hình ảnh cho cây bèo đất, nắp ấ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3105150"/>
            <a:ext cx="4572000" cy="203835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498998" y="4681835"/>
            <a:ext cx="1645002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i="1" dirty="0" err="1" smtClean="0"/>
              <a:t>Lá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bắt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mồi</a:t>
            </a:r>
            <a:endParaRPr lang="en-US" sz="2400" b="1" i="1" dirty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4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4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4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240"/>
                            </p:stCondLst>
                            <p:childTnLst>
                              <p:par>
                                <p:cTn id="5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240"/>
                            </p:stCondLst>
                            <p:childTnLst>
                              <p:par>
                                <p:cTn id="5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740"/>
                            </p:stCondLst>
                            <p:childTnLst>
                              <p:par>
                                <p:cTn id="6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240"/>
                            </p:stCondLst>
                            <p:childTnLst>
                              <p:par>
                                <p:cTn id="6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740"/>
                            </p:stCondLst>
                            <p:childTnLst>
                              <p:par>
                                <p:cTn id="7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 animBg="1"/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         </a:t>
            </a:r>
            <a:r>
              <a:rPr lang="en-US" sz="3200" dirty="0" err="1" smtClean="0"/>
              <a:t>Thảo</a:t>
            </a:r>
            <a:r>
              <a:rPr lang="en-US" sz="3200" dirty="0" smtClean="0"/>
              <a:t> </a:t>
            </a:r>
            <a:r>
              <a:rPr lang="en-US" sz="3200" dirty="0" err="1" smtClean="0"/>
              <a:t>luận</a:t>
            </a:r>
            <a:r>
              <a:rPr lang="en-US" sz="3200" dirty="0" smtClean="0"/>
              <a:t> </a:t>
            </a:r>
            <a:r>
              <a:rPr lang="en-US" sz="3200" dirty="0" err="1" smtClean="0"/>
              <a:t>nhóm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câu</a:t>
            </a:r>
            <a:r>
              <a:rPr lang="en-US" sz="3200" dirty="0" smtClean="0"/>
              <a:t> </a:t>
            </a:r>
            <a:r>
              <a:rPr lang="en-US" sz="3200" dirty="0" err="1" smtClean="0"/>
              <a:t>hỏi</a:t>
            </a:r>
            <a:r>
              <a:rPr lang="en-US" sz="3200" dirty="0" smtClean="0"/>
              <a:t> </a:t>
            </a:r>
            <a:r>
              <a:rPr lang="en-US" sz="3200" dirty="0" err="1" smtClean="0"/>
              <a:t>sau</a:t>
            </a:r>
            <a:r>
              <a:rPr lang="en-US" sz="3200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thân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rễ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lá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877" y="1114424"/>
            <a:ext cx="3360420" cy="328612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  </a:t>
            </a:r>
            <a:r>
              <a:rPr lang="en-US" b="1" i="1" u="sng" dirty="0" err="1" smtClean="0">
                <a:solidFill>
                  <a:srgbClr val="FF0000"/>
                </a:solidFill>
              </a:rPr>
              <a:t>Đáp</a:t>
            </a:r>
            <a:r>
              <a:rPr lang="en-US" b="1" i="1" u="sng" dirty="0" smtClean="0">
                <a:solidFill>
                  <a:srgbClr val="FF0000"/>
                </a:solidFill>
              </a:rPr>
              <a:t> </a:t>
            </a:r>
            <a:r>
              <a:rPr lang="en-US" b="1" i="1" u="sng" dirty="0" err="1" smtClean="0">
                <a:solidFill>
                  <a:srgbClr val="FF0000"/>
                </a:solidFill>
              </a:rPr>
              <a:t>án</a:t>
            </a:r>
            <a:r>
              <a:rPr lang="en-US" b="1" i="1" u="sng" dirty="0" smtClean="0">
                <a:solidFill>
                  <a:srgbClr val="FF0000"/>
                </a:solidFill>
              </a:rPr>
              <a:t>:</a:t>
            </a:r>
          </a:p>
          <a:p>
            <a:pPr>
              <a:buClr>
                <a:srgbClr val="FF0000"/>
              </a:buClr>
              <a:buFontTx/>
              <a:buChar char="-"/>
            </a:pP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Clr>
                <a:srgbClr val="FF0000"/>
              </a:buClr>
              <a:buFontTx/>
              <a:buChar char="-"/>
            </a:pP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song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Clr>
                <a:srgbClr val="FF0000"/>
              </a:buClr>
              <a:buFontTx/>
              <a:buChar char="-"/>
            </a:pP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dạng:lá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gai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vảy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tua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mồi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Clr>
                <a:srgbClr val="FF0000"/>
              </a:buClr>
              <a:buFontTx/>
              <a:buChar char="-"/>
            </a:pPr>
            <a:endParaRPr lang="en-US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i="1" u="sng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 descr="h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3335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14400" y="1002987"/>
            <a:ext cx="3360420" cy="576072"/>
          </a:xfrm>
        </p:spPr>
        <p:txBody>
          <a:bodyPr>
            <a:normAutofit/>
          </a:bodyPr>
          <a:lstStyle/>
          <a:p>
            <a:r>
              <a:rPr lang="en-US" sz="2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</a:t>
            </a:r>
            <a:r>
              <a:rPr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) Cơ quan sinh dưỡng</a:t>
            </a:r>
            <a:endParaRPr lang="en-US" sz="24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85800" y="1608085"/>
            <a:ext cx="4648200" cy="3535415"/>
          </a:xfrm>
        </p:spPr>
        <p:txBody>
          <a:bodyPr/>
          <a:lstStyle/>
          <a:p>
            <a:r>
              <a:rPr lang="en-US" b="1" i="1" u="sng" dirty="0" err="1" smtClean="0"/>
              <a:t>Thân</a:t>
            </a:r>
            <a:r>
              <a:rPr lang="en-US" i="1" dirty="0" smtClean="0"/>
              <a:t>: </a:t>
            </a:r>
            <a:r>
              <a:rPr lang="en-US" i="1" dirty="0" err="1" smtClean="0"/>
              <a:t>có</a:t>
            </a:r>
            <a:r>
              <a:rPr lang="en-US" i="1" dirty="0" smtClean="0"/>
              <a:t> </a:t>
            </a:r>
            <a:r>
              <a:rPr lang="en-US" i="1" dirty="0" err="1" smtClean="0"/>
              <a:t>nhiều</a:t>
            </a:r>
            <a:r>
              <a:rPr lang="en-US" i="1" dirty="0" smtClean="0"/>
              <a:t> </a:t>
            </a:r>
            <a:r>
              <a:rPr lang="en-US" i="1" dirty="0" err="1" smtClean="0"/>
              <a:t>loại</a:t>
            </a:r>
            <a:r>
              <a:rPr lang="en-US" i="1" dirty="0" smtClean="0"/>
              <a:t> </a:t>
            </a:r>
            <a:r>
              <a:rPr lang="en-US" i="1" dirty="0" err="1" smtClean="0"/>
              <a:t>thân</a:t>
            </a:r>
            <a:r>
              <a:rPr lang="en-US" i="1" dirty="0" smtClean="0"/>
              <a:t> (</a:t>
            </a:r>
            <a:r>
              <a:rPr lang="en-US" i="1" dirty="0" err="1" smtClean="0"/>
              <a:t>thân</a:t>
            </a:r>
            <a:r>
              <a:rPr lang="en-US" i="1" dirty="0" smtClean="0"/>
              <a:t> </a:t>
            </a:r>
            <a:r>
              <a:rPr lang="en-US" i="1" dirty="0" err="1" smtClean="0"/>
              <a:t>gỗ</a:t>
            </a:r>
            <a:r>
              <a:rPr lang="en-US" i="1" dirty="0" smtClean="0"/>
              <a:t>, </a:t>
            </a:r>
            <a:r>
              <a:rPr lang="en-US" i="1" dirty="0" err="1" smtClean="0"/>
              <a:t>thân</a:t>
            </a:r>
            <a:r>
              <a:rPr lang="en-US" i="1" dirty="0" smtClean="0"/>
              <a:t> </a:t>
            </a:r>
            <a:r>
              <a:rPr lang="en-US" i="1" dirty="0" err="1" smtClean="0"/>
              <a:t>cột</a:t>
            </a:r>
            <a:r>
              <a:rPr lang="en-US" i="1" dirty="0" smtClean="0"/>
              <a:t>, </a:t>
            </a:r>
            <a:r>
              <a:rPr lang="en-US" i="1" dirty="0" err="1" smtClean="0"/>
              <a:t>thân</a:t>
            </a:r>
            <a:r>
              <a:rPr lang="en-US" i="1" dirty="0" smtClean="0"/>
              <a:t> </a:t>
            </a:r>
            <a:r>
              <a:rPr lang="en-US" i="1" dirty="0" err="1" smtClean="0"/>
              <a:t>cỏ</a:t>
            </a:r>
            <a:r>
              <a:rPr lang="en-US" i="1" dirty="0" smtClean="0"/>
              <a:t>, </a:t>
            </a:r>
            <a:r>
              <a:rPr lang="en-US" i="1" dirty="0" err="1" smtClean="0"/>
              <a:t>thân</a:t>
            </a:r>
            <a:r>
              <a:rPr lang="en-US" i="1" dirty="0" smtClean="0"/>
              <a:t> </a:t>
            </a:r>
            <a:r>
              <a:rPr lang="en-US" i="1" dirty="0" err="1" smtClean="0"/>
              <a:t>bò</a:t>
            </a:r>
            <a:r>
              <a:rPr lang="en-US" i="1" dirty="0" smtClean="0"/>
              <a:t>,…); </a:t>
            </a:r>
            <a:r>
              <a:rPr lang="en-US" i="1" dirty="0" err="1" smtClean="0"/>
              <a:t>kích</a:t>
            </a:r>
            <a:r>
              <a:rPr lang="en-US" i="1" dirty="0" smtClean="0"/>
              <a:t> </a:t>
            </a:r>
            <a:r>
              <a:rPr lang="en-US" i="1" dirty="0" err="1" smtClean="0"/>
              <a:t>thước</a:t>
            </a:r>
            <a:r>
              <a:rPr lang="en-US" i="1" dirty="0" smtClean="0"/>
              <a:t> </a:t>
            </a:r>
            <a:r>
              <a:rPr lang="en-US" i="1" dirty="0" err="1" smtClean="0"/>
              <a:t>đa</a:t>
            </a:r>
            <a:r>
              <a:rPr lang="en-US" i="1" dirty="0" smtClean="0"/>
              <a:t> </a:t>
            </a:r>
            <a:r>
              <a:rPr lang="en-US" i="1" dirty="0" err="1" smtClean="0"/>
              <a:t>dạng</a:t>
            </a:r>
            <a:r>
              <a:rPr lang="en-US" i="1" dirty="0" smtClean="0"/>
              <a:t>.</a:t>
            </a:r>
          </a:p>
          <a:p>
            <a:r>
              <a:rPr lang="en-US" b="1" i="1" u="sng" dirty="0" err="1" smtClean="0"/>
              <a:t>Lá</a:t>
            </a:r>
            <a:r>
              <a:rPr lang="en-US" i="1" dirty="0" smtClean="0"/>
              <a:t>: </a:t>
            </a:r>
            <a:r>
              <a:rPr lang="en-US" i="1" dirty="0" err="1" smtClean="0"/>
              <a:t>có</a:t>
            </a:r>
            <a:r>
              <a:rPr lang="en-US" i="1" dirty="0" smtClean="0"/>
              <a:t> </a:t>
            </a:r>
            <a:r>
              <a:rPr lang="en-US" i="1" dirty="0" err="1" smtClean="0"/>
              <a:t>nhiều</a:t>
            </a:r>
            <a:r>
              <a:rPr lang="en-US" i="1" dirty="0" smtClean="0"/>
              <a:t> </a:t>
            </a:r>
            <a:r>
              <a:rPr lang="en-US" i="1" dirty="0" err="1" smtClean="0"/>
              <a:t>kiểu</a:t>
            </a:r>
            <a:r>
              <a:rPr lang="en-US" i="1" dirty="0" smtClean="0"/>
              <a:t> </a:t>
            </a:r>
            <a:r>
              <a:rPr lang="en-US" i="1" dirty="0" err="1" smtClean="0"/>
              <a:t>mọc</a:t>
            </a:r>
            <a:r>
              <a:rPr lang="en-US" i="1" dirty="0"/>
              <a:t>;</a:t>
            </a:r>
            <a:r>
              <a:rPr lang="en-US" i="1" dirty="0" smtClean="0"/>
              <a:t> </a:t>
            </a:r>
            <a:r>
              <a:rPr lang="en-US" i="1" dirty="0" err="1" smtClean="0"/>
              <a:t>có</a:t>
            </a:r>
            <a:r>
              <a:rPr lang="en-US" i="1" dirty="0" smtClean="0"/>
              <a:t> </a:t>
            </a:r>
            <a:r>
              <a:rPr lang="en-US" i="1" dirty="0" err="1" smtClean="0"/>
              <a:t>kiểu</a:t>
            </a:r>
            <a:r>
              <a:rPr lang="en-US" i="1" dirty="0" smtClean="0"/>
              <a:t> </a:t>
            </a:r>
            <a:r>
              <a:rPr lang="en-US" i="1" dirty="0" err="1" smtClean="0"/>
              <a:t>lá</a:t>
            </a:r>
            <a:r>
              <a:rPr lang="en-US" i="1" dirty="0" smtClean="0"/>
              <a:t> </a:t>
            </a:r>
            <a:r>
              <a:rPr lang="en-US" i="1" dirty="0" err="1" smtClean="0"/>
              <a:t>đơn</a:t>
            </a:r>
            <a:r>
              <a:rPr lang="en-US" i="1" dirty="0" smtClean="0"/>
              <a:t> </a:t>
            </a:r>
            <a:r>
              <a:rPr lang="en-US" i="1" dirty="0" err="1" smtClean="0"/>
              <a:t>và</a:t>
            </a:r>
            <a:r>
              <a:rPr lang="en-US" i="1" dirty="0" smtClean="0"/>
              <a:t> </a:t>
            </a:r>
            <a:r>
              <a:rPr lang="en-US" i="1" dirty="0" err="1" smtClean="0"/>
              <a:t>lá</a:t>
            </a:r>
            <a:r>
              <a:rPr lang="en-US" i="1" dirty="0" smtClean="0"/>
              <a:t> </a:t>
            </a:r>
            <a:r>
              <a:rPr lang="en-US" i="1" dirty="0" err="1" smtClean="0"/>
              <a:t>kép</a:t>
            </a:r>
            <a:r>
              <a:rPr lang="en-US" i="1" dirty="0" smtClean="0"/>
              <a:t>; </a:t>
            </a:r>
            <a:r>
              <a:rPr lang="en-US" i="1" dirty="0" err="1" smtClean="0"/>
              <a:t>nhiều</a:t>
            </a:r>
            <a:r>
              <a:rPr lang="en-US" i="1" dirty="0" smtClean="0"/>
              <a:t> </a:t>
            </a:r>
            <a:r>
              <a:rPr lang="en-US" i="1" dirty="0" err="1" smtClean="0"/>
              <a:t>kiểu</a:t>
            </a:r>
            <a:r>
              <a:rPr lang="en-US" i="1" dirty="0" smtClean="0"/>
              <a:t> </a:t>
            </a:r>
            <a:r>
              <a:rPr lang="en-US" i="1" dirty="0" err="1" smtClean="0"/>
              <a:t>gân</a:t>
            </a:r>
            <a:r>
              <a:rPr lang="en-US" i="1" dirty="0" smtClean="0"/>
              <a:t> </a:t>
            </a:r>
            <a:r>
              <a:rPr lang="en-US" i="1" dirty="0" err="1" smtClean="0"/>
              <a:t>lá</a:t>
            </a:r>
            <a:r>
              <a:rPr lang="en-US" i="1" dirty="0" smtClean="0"/>
              <a:t> (</a:t>
            </a:r>
            <a:r>
              <a:rPr lang="en-US" i="1" dirty="0" err="1" smtClean="0"/>
              <a:t>hình</a:t>
            </a:r>
            <a:r>
              <a:rPr lang="en-US" i="1" dirty="0" smtClean="0"/>
              <a:t> </a:t>
            </a:r>
            <a:r>
              <a:rPr lang="en-US" i="1" dirty="0" err="1" smtClean="0"/>
              <a:t>mạng</a:t>
            </a:r>
            <a:r>
              <a:rPr lang="en-US" i="1" dirty="0" smtClean="0"/>
              <a:t>, song </a:t>
            </a:r>
            <a:r>
              <a:rPr lang="en-US" i="1" dirty="0" err="1" smtClean="0"/>
              <a:t>song</a:t>
            </a:r>
            <a:r>
              <a:rPr lang="en-US" i="1" dirty="0" smtClean="0"/>
              <a:t>, </a:t>
            </a:r>
            <a:r>
              <a:rPr lang="en-US" i="1" dirty="0" err="1" smtClean="0"/>
              <a:t>cung</a:t>
            </a:r>
            <a:r>
              <a:rPr lang="en-US" i="1" dirty="0" smtClean="0"/>
              <a:t>,..)</a:t>
            </a:r>
          </a:p>
          <a:p>
            <a:r>
              <a:rPr lang="en-US" b="1" i="1" u="sng" dirty="0" err="1" smtClean="0"/>
              <a:t>Rễ</a:t>
            </a:r>
            <a:r>
              <a:rPr lang="en-US" i="1" dirty="0" smtClean="0"/>
              <a:t>: </a:t>
            </a:r>
            <a:r>
              <a:rPr lang="en-US" i="1" dirty="0" err="1" smtClean="0"/>
              <a:t>có</a:t>
            </a:r>
            <a:r>
              <a:rPr lang="en-US" i="1" dirty="0" smtClean="0"/>
              <a:t> </a:t>
            </a:r>
            <a:r>
              <a:rPr lang="en-US" i="1" dirty="0" err="1" smtClean="0"/>
              <a:t>rễ</a:t>
            </a:r>
            <a:r>
              <a:rPr lang="en-US" i="1" dirty="0" smtClean="0"/>
              <a:t> </a:t>
            </a:r>
            <a:r>
              <a:rPr lang="en-US" i="1" dirty="0" err="1" smtClean="0"/>
              <a:t>cọc</a:t>
            </a:r>
            <a:r>
              <a:rPr lang="en-US" i="1" dirty="0"/>
              <a:t>,</a:t>
            </a:r>
            <a:r>
              <a:rPr lang="en-US" i="1" dirty="0" smtClean="0"/>
              <a:t> </a:t>
            </a:r>
            <a:r>
              <a:rPr lang="en-US" i="1" dirty="0" err="1" smtClean="0"/>
              <a:t>rễ</a:t>
            </a:r>
            <a:r>
              <a:rPr lang="en-US" i="1" dirty="0" smtClean="0"/>
              <a:t> </a:t>
            </a:r>
            <a:r>
              <a:rPr lang="en-US" i="1" dirty="0" err="1" smtClean="0"/>
              <a:t>chùm</a:t>
            </a:r>
            <a:r>
              <a:rPr lang="en-US" i="1" dirty="0" smtClean="0"/>
              <a:t>, </a:t>
            </a:r>
            <a:r>
              <a:rPr lang="en-US" i="1" dirty="0" err="1" smtClean="0"/>
              <a:t>rễ</a:t>
            </a:r>
            <a:r>
              <a:rPr lang="en-US" i="1" dirty="0" smtClean="0"/>
              <a:t> </a:t>
            </a:r>
            <a:r>
              <a:rPr lang="en-US" i="1" dirty="0" err="1" smtClean="0"/>
              <a:t>thở</a:t>
            </a:r>
            <a:r>
              <a:rPr lang="en-US" i="1" dirty="0" smtClean="0"/>
              <a:t>, </a:t>
            </a:r>
            <a:r>
              <a:rPr lang="en-US" i="1" dirty="0" err="1" smtClean="0"/>
              <a:t>rễ</a:t>
            </a:r>
            <a:r>
              <a:rPr lang="en-US" i="1" dirty="0" smtClean="0"/>
              <a:t> </a:t>
            </a:r>
            <a:r>
              <a:rPr lang="en-US" i="1" dirty="0" err="1" smtClean="0"/>
              <a:t>móc</a:t>
            </a:r>
            <a:r>
              <a:rPr lang="en-US" i="1" dirty="0" smtClean="0"/>
              <a:t>,..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5257800" y="976015"/>
            <a:ext cx="3360420" cy="576072"/>
          </a:xfrm>
        </p:spPr>
        <p:txBody>
          <a:bodyPr>
            <a:noAutofit/>
          </a:bodyPr>
          <a:lstStyle/>
          <a:p>
            <a:r>
              <a:rPr lang="it-IT" sz="2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</a:t>
            </a:r>
            <a:r>
              <a:rPr lang="it-IT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) Cơ quan sinh sản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51435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Tiết</a:t>
            </a:r>
            <a:r>
              <a:rPr lang="en-US" sz="2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47: §41: HẠT KÍN – ĐẶC </a:t>
            </a:r>
            <a:r>
              <a:rPr lang="en-US" sz="24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ĐiỂM</a:t>
            </a:r>
            <a:r>
              <a:rPr lang="en-US" sz="2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CỦA THỰC VẬT HẠT KÍN</a:t>
            </a:r>
            <a:endParaRPr lang="en-US" sz="2400" dirty="0"/>
          </a:p>
        </p:txBody>
      </p:sp>
      <p:pic>
        <p:nvPicPr>
          <p:cNvPr id="8" name="Picture 9" descr="cây viế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02987"/>
            <a:ext cx="762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09550"/>
            <a:ext cx="5715000" cy="685800"/>
          </a:xfrm>
        </p:spPr>
        <p:txBody>
          <a:bodyPr>
            <a:normAutofit/>
          </a:bodyPr>
          <a:lstStyle/>
          <a:p>
            <a:r>
              <a:rPr lang="it-IT" sz="4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2) Cơ quan sinh sản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9120" y="1200150"/>
            <a:ext cx="3002280" cy="148971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endParaRPr lang="en-US" dirty="0"/>
          </a:p>
        </p:txBody>
      </p:sp>
      <p:pic>
        <p:nvPicPr>
          <p:cNvPr id="5" name="Picture 30" descr="questi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69" y="81915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Mot so loai h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895350"/>
            <a:ext cx="5562600" cy="42481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2400" y="2671928"/>
            <a:ext cx="38603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TL: Chia </a:t>
            </a:r>
            <a:r>
              <a:rPr lang="en-US" sz="2400" dirty="0" err="1" smtClean="0">
                <a:solidFill>
                  <a:schemeClr val="accent1"/>
                </a:solidFill>
              </a:rPr>
              <a:t>hoa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</a:rPr>
              <a:t>thành</a:t>
            </a:r>
            <a:r>
              <a:rPr lang="en-US" sz="2400" dirty="0" smtClean="0">
                <a:solidFill>
                  <a:schemeClr val="accent1"/>
                </a:solidFill>
              </a:rPr>
              <a:t> 2 </a:t>
            </a:r>
            <a:r>
              <a:rPr lang="en-US" sz="2400" dirty="0" err="1" smtClean="0">
                <a:solidFill>
                  <a:schemeClr val="accent1"/>
                </a:solidFill>
              </a:rPr>
              <a:t>nhóm</a:t>
            </a:r>
            <a:r>
              <a:rPr lang="en-US" sz="2400" dirty="0" smtClean="0">
                <a:solidFill>
                  <a:schemeClr val="accent1"/>
                </a:solidFill>
              </a:rPr>
              <a:t>: 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+ </a:t>
            </a:r>
            <a:r>
              <a:rPr lang="en-US" sz="2400" dirty="0" err="1" smtClean="0">
                <a:solidFill>
                  <a:schemeClr val="accent1"/>
                </a:solidFill>
              </a:rPr>
              <a:t>Hoa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</a:rPr>
              <a:t>đơn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</a:rPr>
              <a:t>tính</a:t>
            </a:r>
            <a:endParaRPr lang="en-US" sz="2400" dirty="0" smtClean="0">
              <a:solidFill>
                <a:schemeClr val="accent1"/>
              </a:solidFill>
            </a:endParaRPr>
          </a:p>
          <a:p>
            <a:r>
              <a:rPr lang="en-US" sz="2400" dirty="0">
                <a:solidFill>
                  <a:schemeClr val="accent1"/>
                </a:solidFill>
              </a:rPr>
              <a:t>+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H</a:t>
            </a:r>
            <a:r>
              <a:rPr lang="en-US" sz="2400" dirty="0" err="1" smtClean="0">
                <a:solidFill>
                  <a:schemeClr val="accent1"/>
                </a:solidFill>
              </a:rPr>
              <a:t>oa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</a:rPr>
              <a:t>lưỡng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</a:rPr>
              <a:t>tính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9182"/>
            <a:ext cx="5935898" cy="925068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0" descr="questi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581400" y="1123950"/>
            <a:ext cx="6318250" cy="4019550"/>
            <a:chOff x="2256" y="0"/>
            <a:chExt cx="3980" cy="3744"/>
          </a:xfrm>
        </p:grpSpPr>
        <p:pic>
          <p:nvPicPr>
            <p:cNvPr id="13" name="Picture 6" descr="Cac cach xep hoa tren cay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56" y="0"/>
              <a:ext cx="3504" cy="3744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5904" y="923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dirty="0" err="1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Nhị</a:t>
              </a:r>
              <a:endPara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8" name="Picture 27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23950"/>
            <a:ext cx="3581400" cy="401955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057400" y="133350"/>
            <a:ext cx="662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Content Placeholder 4" descr="5.jpg"/>
          <p:cNvPicPr>
            <a:picLocks noChangeAspect="1" noChangeArrowheads="1"/>
          </p:cNvPicPr>
          <p:nvPr/>
        </p:nvPicPr>
        <p:blipFill>
          <a:blip r:embed="rId5"/>
          <a:srcRect l="9377" t="12055" r="10129" b="14376"/>
          <a:stretch>
            <a:fillRect/>
          </a:stretch>
        </p:blipFill>
        <p:spPr bwMode="auto">
          <a:xfrm>
            <a:off x="0" y="1028700"/>
            <a:ext cx="9144000" cy="41148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3" name="TextBox 32"/>
          <p:cNvSpPr txBox="1"/>
          <p:nvPr/>
        </p:nvSpPr>
        <p:spPr>
          <a:xfrm>
            <a:off x="304799" y="1047750"/>
            <a:ext cx="853440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None/>
            </a:pP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hạch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nẻ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nẻ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None/>
            </a:pP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2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5" dur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6850298" cy="925068"/>
          </a:xfrm>
        </p:spPr>
        <p:txBody>
          <a:bodyPr>
            <a:normAutofit/>
          </a:bodyPr>
          <a:lstStyle/>
          <a:p>
            <a:pPr algn="ctr"/>
            <a:r>
              <a:rPr sz="5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Kiểm tra bài cũ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429" y="1114426"/>
            <a:ext cx="6851142" cy="4029074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b="1" i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án:</a:t>
            </a:r>
          </a:p>
          <a:p>
            <a:pPr>
              <a:buClr>
                <a:srgbClr val="FF0000"/>
              </a:buClr>
              <a:buFontTx/>
              <a:buChar char="-"/>
            </a:pPr>
            <a:r>
              <a:rPr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Lá: nhỏ, hình kim, mọc từ 2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chiếc trên cành con rất ngắn.</a:t>
            </a:r>
          </a:p>
          <a:p>
            <a:pPr>
              <a:buClr>
                <a:srgbClr val="FF0000"/>
              </a:buClr>
              <a:buFontTx/>
              <a:buChar char="-"/>
            </a:pPr>
            <a:r>
              <a:rPr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Thân: gỗ, có mạch dẫn, phân nhiều cành (cành có vết sẹo khi lá rụng để lại), vỏ ngoài màu nâu, xù xì.</a:t>
            </a:r>
          </a:p>
          <a:p>
            <a:pPr>
              <a:buClr>
                <a:srgbClr val="FF0000"/>
              </a:buClr>
              <a:buFontTx/>
              <a:buChar char="-"/>
            </a:pPr>
            <a:r>
              <a:rPr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Rễ: to, khỏe, mọc sâu.</a:t>
            </a:r>
          </a:p>
          <a:p>
            <a:pPr>
              <a:buNone/>
            </a:pPr>
            <a:endParaRPr lang="en-US" sz="32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QUANIM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2907" y="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49580" y="964510"/>
            <a:ext cx="3360420" cy="576072"/>
          </a:xfrm>
        </p:spPr>
        <p:txBody>
          <a:bodyPr>
            <a:normAutofit/>
          </a:bodyPr>
          <a:lstStyle/>
          <a:p>
            <a:r>
              <a:rPr lang="en-US" sz="2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</a:t>
            </a:r>
            <a:r>
              <a:rPr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) Cơ quan sinh dưỡng</a:t>
            </a:r>
            <a:endParaRPr lang="en-US" sz="24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0" y="1608085"/>
            <a:ext cx="3695700" cy="3535415"/>
          </a:xfrm>
        </p:spPr>
        <p:txBody>
          <a:bodyPr>
            <a:normAutofit/>
          </a:bodyPr>
          <a:lstStyle/>
          <a:p>
            <a:r>
              <a:rPr lang="en-US" b="1" i="1" u="sng" dirty="0" err="1"/>
              <a:t>Thân</a:t>
            </a:r>
            <a:r>
              <a:rPr lang="en-US" i="1" dirty="0"/>
              <a:t>: </a:t>
            </a:r>
            <a:r>
              <a:rPr lang="en-US" i="1" dirty="0" err="1"/>
              <a:t>có</a:t>
            </a:r>
            <a:r>
              <a:rPr lang="en-US" i="1" dirty="0"/>
              <a:t> </a:t>
            </a:r>
            <a:r>
              <a:rPr lang="en-US" i="1" dirty="0" err="1"/>
              <a:t>nhiều</a:t>
            </a:r>
            <a:r>
              <a:rPr lang="en-US" i="1" dirty="0"/>
              <a:t> </a:t>
            </a:r>
            <a:r>
              <a:rPr lang="en-US" i="1" dirty="0" err="1"/>
              <a:t>loại</a:t>
            </a:r>
            <a:r>
              <a:rPr lang="en-US" i="1" dirty="0"/>
              <a:t> </a:t>
            </a:r>
            <a:r>
              <a:rPr lang="en-US" i="1" dirty="0" err="1"/>
              <a:t>thân</a:t>
            </a:r>
            <a:r>
              <a:rPr lang="en-US" i="1" dirty="0"/>
              <a:t> (</a:t>
            </a:r>
            <a:r>
              <a:rPr lang="en-US" i="1" dirty="0" err="1"/>
              <a:t>thân</a:t>
            </a:r>
            <a:r>
              <a:rPr lang="en-US" i="1" dirty="0"/>
              <a:t> </a:t>
            </a:r>
            <a:r>
              <a:rPr lang="en-US" i="1" dirty="0" err="1"/>
              <a:t>gỗ</a:t>
            </a:r>
            <a:r>
              <a:rPr lang="en-US" i="1" dirty="0"/>
              <a:t>, </a:t>
            </a:r>
            <a:r>
              <a:rPr lang="en-US" i="1" dirty="0" err="1"/>
              <a:t>thân</a:t>
            </a:r>
            <a:r>
              <a:rPr lang="en-US" i="1" dirty="0"/>
              <a:t> </a:t>
            </a:r>
            <a:r>
              <a:rPr lang="en-US" i="1" dirty="0" err="1"/>
              <a:t>cột</a:t>
            </a:r>
            <a:r>
              <a:rPr lang="en-US" i="1" dirty="0"/>
              <a:t>, </a:t>
            </a:r>
            <a:r>
              <a:rPr lang="en-US" i="1" dirty="0" err="1"/>
              <a:t>thân</a:t>
            </a:r>
            <a:r>
              <a:rPr lang="en-US" i="1" dirty="0"/>
              <a:t> </a:t>
            </a:r>
            <a:r>
              <a:rPr lang="en-US" i="1" dirty="0" err="1"/>
              <a:t>cỏ</a:t>
            </a:r>
            <a:r>
              <a:rPr lang="en-US" i="1" dirty="0"/>
              <a:t>, </a:t>
            </a:r>
            <a:r>
              <a:rPr lang="en-US" i="1" dirty="0" err="1"/>
              <a:t>thân</a:t>
            </a:r>
            <a:r>
              <a:rPr lang="en-US" i="1" dirty="0"/>
              <a:t> </a:t>
            </a:r>
            <a:r>
              <a:rPr lang="en-US" i="1" dirty="0" err="1"/>
              <a:t>bò</a:t>
            </a:r>
            <a:r>
              <a:rPr lang="en-US" i="1" dirty="0"/>
              <a:t>,…); </a:t>
            </a:r>
            <a:r>
              <a:rPr lang="en-US" i="1" dirty="0" err="1"/>
              <a:t>kích</a:t>
            </a:r>
            <a:r>
              <a:rPr lang="en-US" i="1" dirty="0"/>
              <a:t> </a:t>
            </a:r>
            <a:r>
              <a:rPr lang="en-US" i="1" dirty="0" err="1"/>
              <a:t>thước</a:t>
            </a:r>
            <a:r>
              <a:rPr lang="en-US" i="1" dirty="0"/>
              <a:t> </a:t>
            </a:r>
            <a:r>
              <a:rPr lang="en-US" i="1" dirty="0" err="1"/>
              <a:t>đa</a:t>
            </a:r>
            <a:r>
              <a:rPr lang="en-US" i="1" dirty="0"/>
              <a:t> </a:t>
            </a:r>
            <a:r>
              <a:rPr lang="en-US" i="1" dirty="0" err="1"/>
              <a:t>dạng</a:t>
            </a:r>
            <a:r>
              <a:rPr lang="en-US" i="1" dirty="0"/>
              <a:t>.</a:t>
            </a:r>
          </a:p>
          <a:p>
            <a:r>
              <a:rPr lang="en-US" b="1" i="1" u="sng" dirty="0" err="1"/>
              <a:t>Lá</a:t>
            </a:r>
            <a:r>
              <a:rPr lang="en-US" i="1" dirty="0"/>
              <a:t>: </a:t>
            </a:r>
            <a:r>
              <a:rPr lang="en-US" i="1" dirty="0" err="1"/>
              <a:t>có</a:t>
            </a:r>
            <a:r>
              <a:rPr lang="en-US" i="1" dirty="0"/>
              <a:t> </a:t>
            </a:r>
            <a:r>
              <a:rPr lang="en-US" i="1" dirty="0" err="1"/>
              <a:t>nhiều</a:t>
            </a:r>
            <a:r>
              <a:rPr lang="en-US" i="1" dirty="0"/>
              <a:t> </a:t>
            </a:r>
            <a:r>
              <a:rPr lang="en-US" i="1" dirty="0" err="1"/>
              <a:t>kiểu</a:t>
            </a:r>
            <a:r>
              <a:rPr lang="en-US" i="1" dirty="0"/>
              <a:t> </a:t>
            </a:r>
            <a:r>
              <a:rPr lang="en-US" i="1" dirty="0" err="1"/>
              <a:t>mọc</a:t>
            </a:r>
            <a:r>
              <a:rPr lang="en-US" i="1" dirty="0"/>
              <a:t>; </a:t>
            </a:r>
            <a:r>
              <a:rPr lang="en-US" i="1" dirty="0" err="1"/>
              <a:t>có</a:t>
            </a:r>
            <a:r>
              <a:rPr lang="en-US" i="1" dirty="0"/>
              <a:t> </a:t>
            </a:r>
            <a:r>
              <a:rPr lang="en-US" i="1" dirty="0" err="1"/>
              <a:t>kiểu</a:t>
            </a:r>
            <a:r>
              <a:rPr lang="en-US" i="1" dirty="0"/>
              <a:t> </a:t>
            </a:r>
            <a:r>
              <a:rPr lang="en-US" i="1" dirty="0" err="1"/>
              <a:t>lá</a:t>
            </a:r>
            <a:r>
              <a:rPr lang="en-US" i="1" dirty="0"/>
              <a:t> </a:t>
            </a:r>
            <a:r>
              <a:rPr lang="en-US" i="1" dirty="0" err="1"/>
              <a:t>đơn</a:t>
            </a:r>
            <a:r>
              <a:rPr lang="en-US" i="1" dirty="0"/>
              <a:t> </a:t>
            </a:r>
            <a:r>
              <a:rPr lang="en-US" i="1" dirty="0" err="1"/>
              <a:t>và</a:t>
            </a:r>
            <a:r>
              <a:rPr lang="en-US" i="1" dirty="0"/>
              <a:t> </a:t>
            </a:r>
            <a:r>
              <a:rPr lang="en-US" i="1" dirty="0" err="1"/>
              <a:t>lá</a:t>
            </a:r>
            <a:r>
              <a:rPr lang="en-US" i="1" dirty="0"/>
              <a:t> </a:t>
            </a:r>
            <a:r>
              <a:rPr lang="en-US" i="1" dirty="0" err="1"/>
              <a:t>kép</a:t>
            </a:r>
            <a:r>
              <a:rPr lang="en-US" i="1" dirty="0"/>
              <a:t>; </a:t>
            </a:r>
            <a:r>
              <a:rPr lang="en-US" i="1" dirty="0" err="1"/>
              <a:t>nhiều</a:t>
            </a:r>
            <a:r>
              <a:rPr lang="en-US" i="1" dirty="0"/>
              <a:t> </a:t>
            </a:r>
            <a:r>
              <a:rPr lang="en-US" i="1" dirty="0" err="1"/>
              <a:t>kiểu</a:t>
            </a:r>
            <a:r>
              <a:rPr lang="en-US" i="1" dirty="0"/>
              <a:t> </a:t>
            </a:r>
            <a:r>
              <a:rPr lang="en-US" i="1" dirty="0" err="1"/>
              <a:t>gân</a:t>
            </a:r>
            <a:r>
              <a:rPr lang="en-US" i="1" dirty="0"/>
              <a:t> </a:t>
            </a:r>
            <a:r>
              <a:rPr lang="en-US" i="1" dirty="0" err="1"/>
              <a:t>lá</a:t>
            </a:r>
            <a:r>
              <a:rPr lang="en-US" i="1" dirty="0"/>
              <a:t> (</a:t>
            </a:r>
            <a:r>
              <a:rPr lang="en-US" i="1" dirty="0" err="1"/>
              <a:t>hình</a:t>
            </a:r>
            <a:r>
              <a:rPr lang="en-US" i="1" dirty="0"/>
              <a:t> </a:t>
            </a:r>
            <a:r>
              <a:rPr lang="en-US" i="1" dirty="0" err="1"/>
              <a:t>mạng</a:t>
            </a:r>
            <a:r>
              <a:rPr lang="en-US" i="1" dirty="0"/>
              <a:t>, song </a:t>
            </a:r>
            <a:r>
              <a:rPr lang="en-US" i="1" dirty="0" err="1"/>
              <a:t>song</a:t>
            </a:r>
            <a:r>
              <a:rPr lang="en-US" i="1" dirty="0"/>
              <a:t>, </a:t>
            </a:r>
            <a:r>
              <a:rPr lang="en-US" i="1" dirty="0" err="1"/>
              <a:t>cung</a:t>
            </a:r>
            <a:r>
              <a:rPr lang="en-US" i="1" dirty="0"/>
              <a:t>,..)</a:t>
            </a:r>
          </a:p>
          <a:p>
            <a:r>
              <a:rPr lang="en-US" b="1" i="1" u="sng" dirty="0" err="1"/>
              <a:t>Rễ</a:t>
            </a:r>
            <a:r>
              <a:rPr lang="en-US" i="1" dirty="0"/>
              <a:t>: </a:t>
            </a:r>
            <a:r>
              <a:rPr lang="en-US" i="1" dirty="0" err="1"/>
              <a:t>có</a:t>
            </a:r>
            <a:r>
              <a:rPr lang="en-US" i="1" dirty="0"/>
              <a:t> </a:t>
            </a:r>
            <a:r>
              <a:rPr lang="en-US" i="1" dirty="0" err="1"/>
              <a:t>rễ</a:t>
            </a:r>
            <a:r>
              <a:rPr lang="en-US" i="1" dirty="0"/>
              <a:t> </a:t>
            </a:r>
            <a:r>
              <a:rPr lang="en-US" i="1" dirty="0" err="1"/>
              <a:t>cọc</a:t>
            </a:r>
            <a:r>
              <a:rPr lang="en-US" i="1" dirty="0"/>
              <a:t>, </a:t>
            </a:r>
            <a:r>
              <a:rPr lang="en-US" i="1" dirty="0" err="1"/>
              <a:t>rễ</a:t>
            </a:r>
            <a:r>
              <a:rPr lang="en-US" i="1" dirty="0"/>
              <a:t> </a:t>
            </a:r>
            <a:r>
              <a:rPr lang="en-US" i="1" dirty="0" err="1"/>
              <a:t>chùm</a:t>
            </a:r>
            <a:r>
              <a:rPr lang="en-US" i="1" dirty="0"/>
              <a:t>, </a:t>
            </a:r>
            <a:r>
              <a:rPr lang="en-US" i="1" dirty="0" err="1"/>
              <a:t>rễ</a:t>
            </a:r>
            <a:r>
              <a:rPr lang="en-US" i="1" dirty="0"/>
              <a:t> </a:t>
            </a:r>
            <a:r>
              <a:rPr lang="en-US" i="1" dirty="0" err="1"/>
              <a:t>thở</a:t>
            </a:r>
            <a:r>
              <a:rPr lang="en-US" i="1" dirty="0"/>
              <a:t>, </a:t>
            </a:r>
            <a:r>
              <a:rPr lang="en-US" i="1" dirty="0" err="1"/>
              <a:t>rễ</a:t>
            </a:r>
            <a:r>
              <a:rPr lang="en-US" i="1" dirty="0"/>
              <a:t> </a:t>
            </a:r>
            <a:r>
              <a:rPr lang="en-US" i="1" dirty="0" err="1"/>
              <a:t>móc</a:t>
            </a:r>
            <a:r>
              <a:rPr lang="en-US" i="1" dirty="0"/>
              <a:t>,..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572000" y="976015"/>
            <a:ext cx="3360420" cy="576072"/>
          </a:xfrm>
        </p:spPr>
        <p:txBody>
          <a:bodyPr>
            <a:noAutofit/>
          </a:bodyPr>
          <a:lstStyle/>
          <a:p>
            <a:r>
              <a:rPr lang="it-IT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2) Cơ quan sinh sản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i="1" dirty="0" err="1" smtClean="0"/>
              <a:t>Cơ</a:t>
            </a:r>
            <a:r>
              <a:rPr lang="en-US" i="1" dirty="0" smtClean="0"/>
              <a:t> </a:t>
            </a:r>
            <a:r>
              <a:rPr lang="en-US" i="1" dirty="0" err="1" smtClean="0"/>
              <a:t>quan</a:t>
            </a:r>
            <a:r>
              <a:rPr lang="en-US" i="1" dirty="0" smtClean="0"/>
              <a:t> </a:t>
            </a:r>
            <a:r>
              <a:rPr lang="en-US" i="1" dirty="0" err="1" smtClean="0"/>
              <a:t>sinh</a:t>
            </a:r>
            <a:r>
              <a:rPr lang="en-US" i="1" dirty="0" smtClean="0"/>
              <a:t> </a:t>
            </a:r>
            <a:r>
              <a:rPr lang="en-US" i="1" dirty="0" err="1" smtClean="0"/>
              <a:t>sản</a:t>
            </a:r>
            <a:r>
              <a:rPr lang="en-US" i="1" dirty="0" smtClean="0"/>
              <a:t> </a:t>
            </a:r>
            <a:r>
              <a:rPr lang="en-US" i="1" dirty="0" err="1" smtClean="0"/>
              <a:t>của</a:t>
            </a:r>
            <a:r>
              <a:rPr lang="en-US" i="1" dirty="0" smtClean="0"/>
              <a:t> </a:t>
            </a:r>
            <a:r>
              <a:rPr lang="en-US" i="1" dirty="0" err="1" smtClean="0"/>
              <a:t>thực</a:t>
            </a:r>
            <a:r>
              <a:rPr lang="en-US" i="1" dirty="0" smtClean="0"/>
              <a:t> </a:t>
            </a:r>
            <a:r>
              <a:rPr lang="en-US" i="1" dirty="0" err="1" smtClean="0"/>
              <a:t>vật</a:t>
            </a:r>
            <a:r>
              <a:rPr lang="en-US" i="1" dirty="0" smtClean="0"/>
              <a:t> </a:t>
            </a:r>
            <a:r>
              <a:rPr lang="en-US" i="1" dirty="0" err="1" smtClean="0"/>
              <a:t>hạt</a:t>
            </a:r>
            <a:r>
              <a:rPr lang="en-US" i="1" dirty="0" smtClean="0"/>
              <a:t> </a:t>
            </a:r>
            <a:r>
              <a:rPr lang="en-US" i="1" dirty="0" err="1" smtClean="0"/>
              <a:t>kín</a:t>
            </a:r>
            <a:r>
              <a:rPr lang="en-US" i="1" dirty="0" smtClean="0"/>
              <a:t> </a:t>
            </a:r>
            <a:r>
              <a:rPr lang="en-US" i="1" dirty="0" err="1" smtClean="0"/>
              <a:t>gồm</a:t>
            </a:r>
            <a:r>
              <a:rPr lang="en-US" i="1" dirty="0" smtClean="0"/>
              <a:t> : </a:t>
            </a:r>
            <a:r>
              <a:rPr lang="en-US" b="1" i="1" dirty="0" err="1" smtClean="0"/>
              <a:t>hoa</a:t>
            </a:r>
            <a:r>
              <a:rPr lang="en-US" b="1" i="1" dirty="0" smtClean="0"/>
              <a:t>, </a:t>
            </a:r>
            <a:r>
              <a:rPr lang="en-US" b="1" i="1" dirty="0" err="1" smtClean="0"/>
              <a:t>quả</a:t>
            </a:r>
            <a:r>
              <a:rPr lang="en-US" b="1" i="1" dirty="0" smtClean="0"/>
              <a:t>, </a:t>
            </a:r>
            <a:r>
              <a:rPr lang="en-US" b="1" i="1" dirty="0" err="1" smtClean="0"/>
              <a:t>hạt</a:t>
            </a:r>
            <a:endParaRPr lang="en-US" b="1" i="1" dirty="0"/>
          </a:p>
        </p:txBody>
      </p:sp>
      <p:sp>
        <p:nvSpPr>
          <p:cNvPr id="7" name="Rectangle 6"/>
          <p:cNvSpPr/>
          <p:nvPr/>
        </p:nvSpPr>
        <p:spPr>
          <a:xfrm>
            <a:off x="0" y="51435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Tiết</a:t>
            </a:r>
            <a:r>
              <a:rPr lang="en-US" sz="2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47: §41: HẠT KÍN – ĐẶC </a:t>
            </a:r>
            <a:r>
              <a:rPr lang="en-US" sz="24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ĐiỂM</a:t>
            </a:r>
            <a:r>
              <a:rPr lang="en-US" sz="2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CỦA THỰC VẬT HẠT KÍN</a:t>
            </a:r>
            <a:endParaRPr lang="en-US" sz="2400" dirty="0"/>
          </a:p>
        </p:txBody>
      </p:sp>
      <p:pic>
        <p:nvPicPr>
          <p:cNvPr id="9" name="Picture 9" descr="VIẾT BÀ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581150"/>
            <a:ext cx="1066800" cy="838200"/>
          </a:xfrm>
          <a:prstGeom prst="rect">
            <a:avLst/>
          </a:prstGeom>
          <a:noFill/>
        </p:spPr>
      </p:pic>
      <p:sp>
        <p:nvSpPr>
          <p:cNvPr id="10" name="AutoShape 14"/>
          <p:cNvSpPr>
            <a:spLocks/>
          </p:cNvSpPr>
          <p:nvPr/>
        </p:nvSpPr>
        <p:spPr bwMode="auto">
          <a:xfrm>
            <a:off x="3962400" y="1733550"/>
            <a:ext cx="228600" cy="2133600"/>
          </a:xfrm>
          <a:prstGeom prst="rightBrace">
            <a:avLst>
              <a:gd name="adj1" fmla="val 1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343400" y="1733550"/>
            <a:ext cx="4495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⇒ </a:t>
            </a:r>
            <a:r>
              <a:rPr lang="en-US" i="1" dirty="0" err="1" smtClean="0"/>
              <a:t>Thực</a:t>
            </a:r>
            <a:r>
              <a:rPr lang="en-US" i="1" dirty="0" smtClean="0"/>
              <a:t> </a:t>
            </a:r>
            <a:r>
              <a:rPr lang="en-US" i="1" dirty="0" err="1" smtClean="0"/>
              <a:t>vật</a:t>
            </a:r>
            <a:r>
              <a:rPr lang="en-US" i="1" dirty="0" smtClean="0"/>
              <a:t> </a:t>
            </a:r>
            <a:r>
              <a:rPr lang="en-US" i="1" dirty="0" err="1" smtClean="0"/>
              <a:t>hạt</a:t>
            </a:r>
            <a:r>
              <a:rPr lang="en-US" i="1" dirty="0" smtClean="0"/>
              <a:t> </a:t>
            </a:r>
            <a:r>
              <a:rPr lang="en-US" i="1" dirty="0" err="1" smtClean="0"/>
              <a:t>kín</a:t>
            </a:r>
            <a:r>
              <a:rPr lang="en-US" i="1" dirty="0" smtClean="0"/>
              <a:t> </a:t>
            </a:r>
            <a:r>
              <a:rPr lang="en-US" i="1" dirty="0" err="1" smtClean="0"/>
              <a:t>là</a:t>
            </a:r>
            <a:r>
              <a:rPr lang="en-US" i="1" dirty="0" smtClean="0"/>
              <a:t> </a:t>
            </a:r>
            <a:r>
              <a:rPr lang="en-US" i="1" dirty="0" err="1" smtClean="0"/>
              <a:t>nhóm</a:t>
            </a:r>
            <a:r>
              <a:rPr lang="en-US" i="1" dirty="0" smtClean="0"/>
              <a:t> </a:t>
            </a:r>
            <a:r>
              <a:rPr lang="en-US" i="1" dirty="0" err="1" smtClean="0"/>
              <a:t>thực</a:t>
            </a:r>
            <a:r>
              <a:rPr lang="en-US" i="1" dirty="0" smtClean="0"/>
              <a:t> </a:t>
            </a:r>
            <a:r>
              <a:rPr lang="en-US" i="1" dirty="0" err="1" smtClean="0"/>
              <a:t>vật</a:t>
            </a:r>
            <a:r>
              <a:rPr lang="en-US" i="1" dirty="0" smtClean="0"/>
              <a:t> </a:t>
            </a:r>
            <a:r>
              <a:rPr lang="en-US" i="1" dirty="0" err="1" smtClean="0"/>
              <a:t>có</a:t>
            </a:r>
            <a:r>
              <a:rPr lang="en-US" i="1" dirty="0" smtClean="0"/>
              <a:t> </a:t>
            </a:r>
            <a:r>
              <a:rPr lang="en-US" i="1" dirty="0" err="1" smtClean="0"/>
              <a:t>hoa</a:t>
            </a:r>
            <a:r>
              <a:rPr lang="en-US" i="1" dirty="0" smtClean="0"/>
              <a:t>, </a:t>
            </a:r>
            <a:r>
              <a:rPr lang="en-US" i="1" dirty="0" err="1" smtClean="0"/>
              <a:t>chúng</a:t>
            </a:r>
            <a:r>
              <a:rPr lang="en-US" i="1" dirty="0" smtClean="0"/>
              <a:t> </a:t>
            </a:r>
            <a:r>
              <a:rPr lang="en-US" i="1" dirty="0" err="1" smtClean="0"/>
              <a:t>có</a:t>
            </a:r>
            <a:r>
              <a:rPr lang="en-US" i="1" dirty="0" smtClean="0"/>
              <a:t> </a:t>
            </a:r>
            <a:r>
              <a:rPr lang="en-US" i="1" dirty="0" err="1" smtClean="0"/>
              <a:t>một</a:t>
            </a:r>
            <a:r>
              <a:rPr lang="en-US" i="1" dirty="0" smtClean="0"/>
              <a:t> </a:t>
            </a:r>
            <a:r>
              <a:rPr lang="en-US" i="1" dirty="0" err="1" smtClean="0"/>
              <a:t>số</a:t>
            </a:r>
            <a:r>
              <a:rPr lang="en-US" i="1" dirty="0" smtClean="0"/>
              <a:t> </a:t>
            </a:r>
            <a:r>
              <a:rPr lang="en-US" i="1" dirty="0" err="1" smtClean="0"/>
              <a:t>đặc</a:t>
            </a:r>
            <a:r>
              <a:rPr lang="en-US" i="1" dirty="0" smtClean="0"/>
              <a:t> </a:t>
            </a:r>
            <a:r>
              <a:rPr lang="en-US" i="1" dirty="0" err="1" smtClean="0"/>
              <a:t>điểm</a:t>
            </a:r>
            <a:r>
              <a:rPr lang="en-US" i="1" dirty="0" smtClean="0"/>
              <a:t> </a:t>
            </a:r>
            <a:r>
              <a:rPr lang="en-US" i="1" dirty="0" err="1" smtClean="0"/>
              <a:t>sau</a:t>
            </a:r>
            <a:r>
              <a:rPr lang="en-US" i="1" dirty="0" smtClean="0"/>
              <a:t> :</a:t>
            </a:r>
          </a:p>
          <a:p>
            <a:r>
              <a:rPr lang="en-US" i="1" dirty="0" smtClean="0"/>
              <a:t>     + </a:t>
            </a:r>
            <a:r>
              <a:rPr lang="en-US" i="1" dirty="0" err="1" smtClean="0"/>
              <a:t>Cơ</a:t>
            </a:r>
            <a:r>
              <a:rPr lang="en-US" i="1" dirty="0" smtClean="0"/>
              <a:t> </a:t>
            </a:r>
            <a:r>
              <a:rPr lang="en-US" i="1" dirty="0" err="1" smtClean="0"/>
              <a:t>quan</a:t>
            </a:r>
            <a:r>
              <a:rPr lang="en-US" i="1" dirty="0" smtClean="0"/>
              <a:t> </a:t>
            </a:r>
            <a:r>
              <a:rPr lang="en-US" i="1" dirty="0" err="1" smtClean="0"/>
              <a:t>sinh</a:t>
            </a:r>
            <a:r>
              <a:rPr lang="en-US" i="1" dirty="0" smtClean="0"/>
              <a:t> </a:t>
            </a:r>
            <a:r>
              <a:rPr lang="en-US" i="1" dirty="0" err="1" smtClean="0"/>
              <a:t>dưỡng</a:t>
            </a:r>
            <a:r>
              <a:rPr lang="en-US" i="1" dirty="0" smtClean="0"/>
              <a:t> </a:t>
            </a:r>
            <a:r>
              <a:rPr lang="en-US" i="1" dirty="0" err="1" smtClean="0"/>
              <a:t>phát</a:t>
            </a:r>
            <a:r>
              <a:rPr lang="en-US" i="1" dirty="0" smtClean="0"/>
              <a:t> </a:t>
            </a:r>
            <a:r>
              <a:rPr lang="en-US" i="1" dirty="0" err="1" smtClean="0"/>
              <a:t>triển</a:t>
            </a:r>
            <a:endParaRPr lang="en-US" i="1" dirty="0" smtClean="0"/>
          </a:p>
          <a:p>
            <a:r>
              <a:rPr lang="en-US" i="1" dirty="0" smtClean="0"/>
              <a:t>     + </a:t>
            </a:r>
            <a:r>
              <a:rPr lang="en-US" i="1" dirty="0" err="1" smtClean="0"/>
              <a:t>Có</a:t>
            </a:r>
            <a:r>
              <a:rPr lang="en-US" i="1" dirty="0" smtClean="0"/>
              <a:t> </a:t>
            </a:r>
            <a:r>
              <a:rPr lang="en-US" i="1" dirty="0" err="1" smtClean="0"/>
              <a:t>hoa</a:t>
            </a:r>
            <a:r>
              <a:rPr lang="en-US" i="1" dirty="0" smtClean="0"/>
              <a:t>, </a:t>
            </a:r>
            <a:r>
              <a:rPr lang="en-US" i="1" dirty="0" err="1" smtClean="0"/>
              <a:t>có</a:t>
            </a:r>
            <a:r>
              <a:rPr lang="en-US" i="1" dirty="0" smtClean="0"/>
              <a:t> </a:t>
            </a:r>
            <a:r>
              <a:rPr lang="en-US" i="1" dirty="0" err="1" smtClean="0"/>
              <a:t>quả</a:t>
            </a:r>
            <a:r>
              <a:rPr lang="en-US" i="1" dirty="0" smtClean="0"/>
              <a:t>, </a:t>
            </a:r>
            <a:r>
              <a:rPr lang="en-US" i="1" dirty="0" err="1" smtClean="0"/>
              <a:t>hạt</a:t>
            </a:r>
            <a:r>
              <a:rPr lang="en-US" i="1" dirty="0" smtClean="0"/>
              <a:t> </a:t>
            </a:r>
            <a:r>
              <a:rPr lang="en-US" i="1" dirty="0" err="1" smtClean="0"/>
              <a:t>nằm</a:t>
            </a:r>
            <a:r>
              <a:rPr lang="en-US" i="1" dirty="0" smtClean="0"/>
              <a:t> </a:t>
            </a:r>
            <a:r>
              <a:rPr lang="en-US" i="1" dirty="0" err="1" smtClean="0"/>
              <a:t>trong</a:t>
            </a:r>
            <a:r>
              <a:rPr lang="en-US" i="1" dirty="0" smtClean="0"/>
              <a:t> </a:t>
            </a:r>
            <a:r>
              <a:rPr lang="en-US" i="1" dirty="0" err="1" smtClean="0"/>
              <a:t>quả</a:t>
            </a:r>
            <a:r>
              <a:rPr lang="en-US" i="1" dirty="0" smtClean="0"/>
              <a:t>. </a:t>
            </a:r>
            <a:r>
              <a:rPr lang="en-US" i="1" dirty="0" err="1" smtClean="0"/>
              <a:t>Là</a:t>
            </a:r>
            <a:r>
              <a:rPr lang="en-US" i="1" dirty="0" smtClean="0"/>
              <a:t> </a:t>
            </a:r>
            <a:r>
              <a:rPr lang="en-US" i="1" dirty="0" err="1" smtClean="0"/>
              <a:t>ưu</a:t>
            </a:r>
            <a:r>
              <a:rPr lang="en-US" i="1" dirty="0" smtClean="0"/>
              <a:t> </a:t>
            </a:r>
            <a:r>
              <a:rPr lang="en-US" i="1" dirty="0" err="1" smtClean="0"/>
              <a:t>thế</a:t>
            </a:r>
            <a:r>
              <a:rPr lang="en-US" i="1" dirty="0" smtClean="0"/>
              <a:t> </a:t>
            </a:r>
            <a:r>
              <a:rPr lang="en-US" i="1" dirty="0" err="1" smtClean="0"/>
              <a:t>của</a:t>
            </a:r>
            <a:r>
              <a:rPr lang="en-US" i="1" dirty="0" smtClean="0"/>
              <a:t> </a:t>
            </a:r>
            <a:r>
              <a:rPr lang="en-US" i="1" dirty="0" err="1" smtClean="0"/>
              <a:t>cây</a:t>
            </a:r>
            <a:r>
              <a:rPr lang="en-US" i="1" dirty="0" smtClean="0"/>
              <a:t> </a:t>
            </a:r>
            <a:r>
              <a:rPr lang="en-US" i="1" dirty="0" err="1" smtClean="0"/>
              <a:t>hạt</a:t>
            </a:r>
            <a:r>
              <a:rPr lang="en-US" i="1" dirty="0" smtClean="0"/>
              <a:t> </a:t>
            </a:r>
            <a:r>
              <a:rPr lang="en-US" i="1" dirty="0" err="1" smtClean="0"/>
              <a:t>kín</a:t>
            </a:r>
            <a:endParaRPr lang="en-US" i="1" dirty="0" smtClean="0"/>
          </a:p>
          <a:p>
            <a:r>
              <a:rPr lang="en-US" i="1" dirty="0" smtClean="0"/>
              <a:t>     + </a:t>
            </a:r>
            <a:r>
              <a:rPr lang="en-US" i="1" dirty="0" err="1" smtClean="0"/>
              <a:t>Hoa</a:t>
            </a:r>
            <a:r>
              <a:rPr lang="en-US" i="1" dirty="0" smtClean="0"/>
              <a:t> </a:t>
            </a:r>
            <a:r>
              <a:rPr lang="en-US" i="1" dirty="0" err="1" smtClean="0"/>
              <a:t>và</a:t>
            </a:r>
            <a:r>
              <a:rPr lang="en-US" i="1" dirty="0" smtClean="0"/>
              <a:t> </a:t>
            </a:r>
            <a:r>
              <a:rPr lang="en-US" i="1" dirty="0" err="1" smtClean="0"/>
              <a:t>quả</a:t>
            </a:r>
            <a:r>
              <a:rPr lang="en-US" i="1" dirty="0" smtClean="0"/>
              <a:t> </a:t>
            </a:r>
            <a:r>
              <a:rPr lang="en-US" i="1" dirty="0" err="1" smtClean="0"/>
              <a:t>có</a:t>
            </a:r>
            <a:r>
              <a:rPr lang="en-US" i="1" dirty="0" smtClean="0"/>
              <a:t> </a:t>
            </a:r>
            <a:r>
              <a:rPr lang="en-US" i="1" dirty="0" err="1" smtClean="0"/>
              <a:t>nhiều</a:t>
            </a:r>
            <a:r>
              <a:rPr lang="en-US" i="1" dirty="0" smtClean="0"/>
              <a:t> </a:t>
            </a:r>
            <a:r>
              <a:rPr lang="en-US" i="1" dirty="0" err="1" smtClean="0"/>
              <a:t>dạng</a:t>
            </a:r>
            <a:r>
              <a:rPr lang="en-US" i="1" dirty="0" smtClean="0"/>
              <a:t> </a:t>
            </a:r>
            <a:r>
              <a:rPr lang="en-US" i="1" dirty="0" err="1" smtClean="0"/>
              <a:t>khác</a:t>
            </a:r>
            <a:r>
              <a:rPr lang="en-US" i="1" dirty="0" smtClean="0"/>
              <a:t> </a:t>
            </a:r>
            <a:r>
              <a:rPr lang="en-US" i="1" dirty="0" err="1" smtClean="0"/>
              <a:t>nhau</a:t>
            </a:r>
            <a:endParaRPr lang="en-US" i="1" dirty="0" smtClean="0"/>
          </a:p>
          <a:p>
            <a:r>
              <a:rPr lang="en-US" i="1" dirty="0" smtClean="0"/>
              <a:t>     + </a:t>
            </a:r>
            <a:r>
              <a:rPr lang="en-US" i="1" dirty="0" err="1" smtClean="0"/>
              <a:t>Môi</a:t>
            </a:r>
            <a:r>
              <a:rPr lang="en-US" i="1" dirty="0" smtClean="0"/>
              <a:t> </a:t>
            </a:r>
            <a:r>
              <a:rPr lang="en-US" i="1" dirty="0" err="1" smtClean="0"/>
              <a:t>trường</a:t>
            </a:r>
            <a:r>
              <a:rPr lang="en-US" i="1" dirty="0" smtClean="0"/>
              <a:t> </a:t>
            </a:r>
            <a:r>
              <a:rPr lang="en-US" i="1" dirty="0" err="1" smtClean="0"/>
              <a:t>sống</a:t>
            </a:r>
            <a:r>
              <a:rPr lang="en-US" i="1" dirty="0" smtClean="0"/>
              <a:t> </a:t>
            </a:r>
            <a:r>
              <a:rPr lang="en-US" i="1" dirty="0" err="1" smtClean="0"/>
              <a:t>đa</a:t>
            </a:r>
            <a:r>
              <a:rPr lang="en-US" i="1" dirty="0" smtClean="0"/>
              <a:t> </a:t>
            </a:r>
            <a:r>
              <a:rPr lang="en-US" i="1" dirty="0" err="1" smtClean="0"/>
              <a:t>dạng</a:t>
            </a:r>
            <a:endParaRPr lang="en-US" i="1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1876E-6 L -0.00174 0.166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83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34496E-6 L -0.44427 0.3323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00" y="1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"/>
          <p:cNvGraphicFramePr>
            <a:graphicFrameLocks/>
          </p:cNvGraphicFramePr>
          <p:nvPr/>
        </p:nvGraphicFramePr>
        <p:xfrm>
          <a:off x="0" y="1"/>
          <a:ext cx="9144000" cy="5143500"/>
        </p:xfrm>
        <a:graphic>
          <a:graphicData uri="http://schemas.openxmlformats.org/drawingml/2006/table">
            <a:tbl>
              <a:tblPr/>
              <a:tblGrid>
                <a:gridCol w="967154"/>
                <a:gridCol w="879231"/>
                <a:gridCol w="879231"/>
                <a:gridCol w="879231"/>
                <a:gridCol w="1230923"/>
                <a:gridCol w="1670538"/>
                <a:gridCol w="1143000"/>
                <a:gridCol w="1494692"/>
              </a:tblGrid>
              <a:tr h="1123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VNI-Awchon" pitchFamily="2" charset="0"/>
                          <a:cs typeface="Arial" pitchFamily="34" charset="0"/>
                        </a:rPr>
                        <a:t>Tên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VNI-Awchon" pitchFamily="2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VNI-Awchon" pitchFamily="2" charset="0"/>
                          <a:cs typeface="Arial" pitchFamily="34" charset="0"/>
                        </a:rPr>
                        <a:t>cây</a:t>
                      </a:r>
                      <a:endParaRPr kumimoji="0" lang="vi-V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VNI-Awchon" pitchFamily="2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VNI-Awchon" pitchFamily="2" charset="0"/>
                          <a:cs typeface="Arial" pitchFamily="34" charset="0"/>
                        </a:rPr>
                        <a:t>Dạng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VNI-Awchon" pitchFamily="2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VNI-Awchon" pitchFamily="2" charset="0"/>
                          <a:cs typeface="Arial" pitchFamily="34" charset="0"/>
                        </a:rPr>
                        <a:t>thân</a:t>
                      </a:r>
                      <a:endParaRPr kumimoji="0" lang="vi-V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VNI-Awchon" pitchFamily="2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VNI-Awchon" pitchFamily="2" charset="0"/>
                          <a:cs typeface="Arial" pitchFamily="34" charset="0"/>
                        </a:rPr>
                        <a:t>Dạng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VNI-Awchon" pitchFamily="2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VNI-Awchon" pitchFamily="2" charset="0"/>
                          <a:cs typeface="Arial" pitchFamily="34" charset="0"/>
                        </a:rPr>
                        <a:t>rễ</a:t>
                      </a:r>
                      <a:endParaRPr kumimoji="0" lang="vi-V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VNI-Awchon" pitchFamily="2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VNI-Awchon" pitchFamily="2" charset="0"/>
                          <a:cs typeface="Arial" pitchFamily="34" charset="0"/>
                        </a:rPr>
                        <a:t>Kiểu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VNI-Awchon" pitchFamily="2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VNI-Awchon" pitchFamily="2" charset="0"/>
                          <a:cs typeface="Arial" pitchFamily="34" charset="0"/>
                        </a:rPr>
                        <a:t>lá</a:t>
                      </a:r>
                      <a:endParaRPr kumimoji="0" lang="vi-V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VNI-Awchon" pitchFamily="2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VNI-Awchon" pitchFamily="2" charset="0"/>
                          <a:cs typeface="Arial" pitchFamily="34" charset="0"/>
                        </a:rPr>
                        <a:t>Kiểu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VNI-Awchon" pitchFamily="2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VNI-Awchon" pitchFamily="2" charset="0"/>
                          <a:cs typeface="Arial" pitchFamily="34" charset="0"/>
                        </a:rPr>
                        <a:t>gân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VNI-Awchon" pitchFamily="2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VNI-Awchon" pitchFamily="2" charset="0"/>
                          <a:cs typeface="Arial" pitchFamily="34" charset="0"/>
                        </a:rPr>
                        <a:t>lá</a:t>
                      </a:r>
                      <a:endParaRPr kumimoji="0" lang="vi-V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VNI-Awchon" pitchFamily="2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VNI-Awchon" pitchFamily="2" charset="0"/>
                          <a:cs typeface="Arial" pitchFamily="34" charset="0"/>
                        </a:rPr>
                        <a:t>Cành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VNI-Awchon" pitchFamily="2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VNI-Awchon" pitchFamily="2" charset="0"/>
                          <a:cs typeface="Arial" pitchFamily="34" charset="0"/>
                        </a:rPr>
                        <a:t>hoa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VNI-Awchon" pitchFamily="2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VNI-Awchon" pitchFamily="2" charset="0"/>
                          <a:cs typeface="Arial" pitchFamily="34" charset="0"/>
                        </a:rPr>
                        <a:t>dính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VNI-Awchon" pitchFamily="2" charset="0"/>
                          <a:cs typeface="Arial" pitchFamily="34" charset="0"/>
                        </a:rPr>
                        <a:t> hay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VNI-Awchon" pitchFamily="2" charset="0"/>
                          <a:cs typeface="Arial" pitchFamily="34" charset="0"/>
                        </a:rPr>
                        <a:t>rời</a:t>
                      </a:r>
                      <a:endParaRPr kumimoji="0" lang="vi-V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VNI-Awchon" pitchFamily="2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VNI-Awchon" pitchFamily="2" charset="0"/>
                          <a:cs typeface="Arial" pitchFamily="34" charset="0"/>
                        </a:rPr>
                        <a:t>Loại</a:t>
                      </a:r>
                      <a:r>
                        <a:rPr kumimoji="0" lang="en-US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VNI-Awchon" pitchFamily="2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VNI-Awchon" pitchFamily="2" charset="0"/>
                          <a:cs typeface="Arial" pitchFamily="34" charset="0"/>
                        </a:rPr>
                        <a:t>quả</a:t>
                      </a:r>
                      <a:endParaRPr kumimoji="0" lang="vi-V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VNI-Awchon" pitchFamily="2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VNI-Awchon" pitchFamily="2" charset="0"/>
                          <a:cs typeface="Arial" pitchFamily="34" charset="0"/>
                        </a:rPr>
                        <a:t>Môi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VNI-Awchon" pitchFamily="2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VNI-Awchon" pitchFamily="2" charset="0"/>
                          <a:cs typeface="Arial" pitchFamily="34" charset="0"/>
                        </a:rPr>
                        <a:t>trường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VNI-Awchon" pitchFamily="2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VNI-Awchon" pitchFamily="2" charset="0"/>
                          <a:cs typeface="Arial" pitchFamily="34" charset="0"/>
                        </a:rPr>
                        <a:t>sống</a:t>
                      </a:r>
                      <a:endParaRPr kumimoji="0" lang="vi-V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VNI-Awchon" pitchFamily="2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3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Cam</a:t>
                      </a:r>
                      <a:endParaRPr kumimoji="0" lang="vi-V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Ớt</a:t>
                      </a:r>
                      <a:endParaRPr kumimoji="0" lang="vi-V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Lúa</a:t>
                      </a:r>
                      <a:endParaRPr kumimoji="0" lang="vi-V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Cải</a:t>
                      </a:r>
                      <a:endParaRPr kumimoji="0" lang="vi-V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60"/>
          <p:cNvSpPr txBox="1">
            <a:spLocks noChangeArrowheads="1"/>
          </p:cNvSpPr>
          <p:nvPr/>
        </p:nvSpPr>
        <p:spPr bwMode="auto">
          <a:xfrm>
            <a:off x="990600" y="1276350"/>
            <a:ext cx="8114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vi-VN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Gỗ</a:t>
            </a:r>
          </a:p>
        </p:txBody>
      </p:sp>
      <p:sp>
        <p:nvSpPr>
          <p:cNvPr id="4" name="Text Box 61"/>
          <p:cNvSpPr txBox="1">
            <a:spLocks noChangeArrowheads="1"/>
          </p:cNvSpPr>
          <p:nvPr/>
        </p:nvSpPr>
        <p:spPr bwMode="auto">
          <a:xfrm>
            <a:off x="990600" y="2495550"/>
            <a:ext cx="827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Cỏ</a:t>
            </a:r>
          </a:p>
        </p:txBody>
      </p:sp>
      <p:sp>
        <p:nvSpPr>
          <p:cNvPr id="5" name="Text Box 62"/>
          <p:cNvSpPr txBox="1">
            <a:spLocks noChangeArrowheads="1"/>
          </p:cNvSpPr>
          <p:nvPr/>
        </p:nvSpPr>
        <p:spPr bwMode="auto">
          <a:xfrm>
            <a:off x="1905000" y="1276350"/>
            <a:ext cx="7913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Cọc</a:t>
            </a:r>
          </a:p>
        </p:txBody>
      </p:sp>
      <p:sp>
        <p:nvSpPr>
          <p:cNvPr id="6" name="Text Box 63"/>
          <p:cNvSpPr txBox="1">
            <a:spLocks noChangeArrowheads="1"/>
          </p:cNvSpPr>
          <p:nvPr/>
        </p:nvSpPr>
        <p:spPr bwMode="auto">
          <a:xfrm>
            <a:off x="2667000" y="1276350"/>
            <a:ext cx="99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Kép</a:t>
            </a:r>
          </a:p>
        </p:txBody>
      </p:sp>
      <p:sp>
        <p:nvSpPr>
          <p:cNvPr id="7" name="Text Box 64"/>
          <p:cNvSpPr txBox="1">
            <a:spLocks noChangeArrowheads="1"/>
          </p:cNvSpPr>
          <p:nvPr/>
        </p:nvSpPr>
        <p:spPr bwMode="auto">
          <a:xfrm>
            <a:off x="4800600" y="1276350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Rời</a:t>
            </a:r>
          </a:p>
        </p:txBody>
      </p:sp>
      <p:sp>
        <p:nvSpPr>
          <p:cNvPr id="8" name="Text Box 65"/>
          <p:cNvSpPr txBox="1">
            <a:spLocks noChangeArrowheads="1"/>
          </p:cNvSpPr>
          <p:nvPr/>
        </p:nvSpPr>
        <p:spPr bwMode="auto">
          <a:xfrm>
            <a:off x="3581400" y="1123950"/>
            <a:ext cx="1295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 </a:t>
            </a:r>
          </a:p>
          <a:p>
            <a:pPr algn="ctr"/>
            <a:r>
              <a:rPr lang="vi-VN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mạng</a:t>
            </a:r>
          </a:p>
        </p:txBody>
      </p:sp>
      <p:sp>
        <p:nvSpPr>
          <p:cNvPr id="9" name="Text Box 66"/>
          <p:cNvSpPr txBox="1">
            <a:spLocks noChangeArrowheads="1"/>
          </p:cNvSpPr>
          <p:nvPr/>
        </p:nvSpPr>
        <p:spPr bwMode="auto">
          <a:xfrm>
            <a:off x="6477000" y="1276350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Mọng</a:t>
            </a:r>
          </a:p>
        </p:txBody>
      </p:sp>
      <p:sp>
        <p:nvSpPr>
          <p:cNvPr id="10" name="Text Box 67"/>
          <p:cNvSpPr txBox="1">
            <a:spLocks noChangeArrowheads="1"/>
          </p:cNvSpPr>
          <p:nvPr/>
        </p:nvSpPr>
        <p:spPr bwMode="auto">
          <a:xfrm>
            <a:off x="7620000" y="1276350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ở cạn</a:t>
            </a:r>
          </a:p>
        </p:txBody>
      </p:sp>
      <p:sp>
        <p:nvSpPr>
          <p:cNvPr id="11" name="Text Box 68"/>
          <p:cNvSpPr txBox="1">
            <a:spLocks noChangeArrowheads="1"/>
          </p:cNvSpPr>
          <p:nvPr/>
        </p:nvSpPr>
        <p:spPr bwMode="auto">
          <a:xfrm>
            <a:off x="914400" y="4423810"/>
            <a:ext cx="91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Cỏ</a:t>
            </a:r>
          </a:p>
        </p:txBody>
      </p:sp>
      <p:sp>
        <p:nvSpPr>
          <p:cNvPr id="12" name="Text Box 69"/>
          <p:cNvSpPr txBox="1">
            <a:spLocks noChangeArrowheads="1"/>
          </p:cNvSpPr>
          <p:nvPr/>
        </p:nvSpPr>
        <p:spPr bwMode="auto">
          <a:xfrm>
            <a:off x="990600" y="3486150"/>
            <a:ext cx="831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Cỏ</a:t>
            </a:r>
          </a:p>
        </p:txBody>
      </p:sp>
      <p:sp>
        <p:nvSpPr>
          <p:cNvPr id="13" name="Text Box 70"/>
          <p:cNvSpPr txBox="1">
            <a:spLocks noChangeArrowheads="1"/>
          </p:cNvSpPr>
          <p:nvPr/>
        </p:nvSpPr>
        <p:spPr bwMode="auto">
          <a:xfrm>
            <a:off x="1676400" y="3486150"/>
            <a:ext cx="12309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Chùm </a:t>
            </a:r>
          </a:p>
        </p:txBody>
      </p:sp>
      <p:sp>
        <p:nvSpPr>
          <p:cNvPr id="14" name="Text Box 71"/>
          <p:cNvSpPr txBox="1">
            <a:spLocks noChangeArrowheads="1"/>
          </p:cNvSpPr>
          <p:nvPr/>
        </p:nvSpPr>
        <p:spPr bwMode="auto">
          <a:xfrm>
            <a:off x="1752600" y="4400550"/>
            <a:ext cx="9854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Cọc</a:t>
            </a:r>
          </a:p>
        </p:txBody>
      </p:sp>
      <p:sp>
        <p:nvSpPr>
          <p:cNvPr id="15" name="Text Box 72"/>
          <p:cNvSpPr txBox="1">
            <a:spLocks noChangeArrowheads="1"/>
          </p:cNvSpPr>
          <p:nvPr/>
        </p:nvSpPr>
        <p:spPr bwMode="auto">
          <a:xfrm>
            <a:off x="1752600" y="2495550"/>
            <a:ext cx="9854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Cọc</a:t>
            </a:r>
          </a:p>
        </p:txBody>
      </p:sp>
      <p:sp>
        <p:nvSpPr>
          <p:cNvPr id="16" name="Text Box 73"/>
          <p:cNvSpPr txBox="1">
            <a:spLocks noChangeArrowheads="1"/>
          </p:cNvSpPr>
          <p:nvPr/>
        </p:nvSpPr>
        <p:spPr bwMode="auto">
          <a:xfrm>
            <a:off x="2667000" y="2495550"/>
            <a:ext cx="10668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</a:p>
        </p:txBody>
      </p:sp>
      <p:sp>
        <p:nvSpPr>
          <p:cNvPr id="17" name="Text Box 74"/>
          <p:cNvSpPr txBox="1">
            <a:spLocks noChangeArrowheads="1"/>
          </p:cNvSpPr>
          <p:nvPr/>
        </p:nvSpPr>
        <p:spPr bwMode="auto">
          <a:xfrm>
            <a:off x="2514600" y="4400550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</a:p>
        </p:txBody>
      </p:sp>
      <p:sp>
        <p:nvSpPr>
          <p:cNvPr id="18" name="Text Box 75"/>
          <p:cNvSpPr txBox="1">
            <a:spLocks noChangeArrowheads="1"/>
          </p:cNvSpPr>
          <p:nvPr/>
        </p:nvSpPr>
        <p:spPr bwMode="auto">
          <a:xfrm>
            <a:off x="2590800" y="3486150"/>
            <a:ext cx="12192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</a:p>
        </p:txBody>
      </p:sp>
      <p:sp>
        <p:nvSpPr>
          <p:cNvPr id="19" name="Text Box 76"/>
          <p:cNvSpPr txBox="1">
            <a:spLocks noChangeArrowheads="1"/>
          </p:cNvSpPr>
          <p:nvPr/>
        </p:nvSpPr>
        <p:spPr bwMode="auto">
          <a:xfrm>
            <a:off x="3581400" y="3181350"/>
            <a:ext cx="1295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Song</a:t>
            </a:r>
          </a:p>
          <a:p>
            <a:pPr algn="ctr"/>
            <a:r>
              <a:rPr lang="vi-VN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song</a:t>
            </a:r>
          </a:p>
        </p:txBody>
      </p:sp>
      <p:sp>
        <p:nvSpPr>
          <p:cNvPr id="20" name="Text Box 77"/>
          <p:cNvSpPr txBox="1">
            <a:spLocks noChangeArrowheads="1"/>
          </p:cNvSpPr>
          <p:nvPr/>
        </p:nvSpPr>
        <p:spPr bwMode="auto">
          <a:xfrm>
            <a:off x="3581400" y="2190750"/>
            <a:ext cx="1295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 </a:t>
            </a:r>
          </a:p>
          <a:p>
            <a:pPr algn="ctr"/>
            <a:r>
              <a:rPr lang="vi-VN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mạng</a:t>
            </a:r>
          </a:p>
        </p:txBody>
      </p:sp>
      <p:sp>
        <p:nvSpPr>
          <p:cNvPr id="21" name="Text Box 78"/>
          <p:cNvSpPr txBox="1">
            <a:spLocks noChangeArrowheads="1"/>
          </p:cNvSpPr>
          <p:nvPr/>
        </p:nvSpPr>
        <p:spPr bwMode="auto">
          <a:xfrm>
            <a:off x="3581400" y="4189393"/>
            <a:ext cx="1295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 </a:t>
            </a:r>
          </a:p>
          <a:p>
            <a:pPr algn="ctr"/>
            <a:r>
              <a:rPr lang="vi-VN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mạng</a:t>
            </a:r>
          </a:p>
        </p:txBody>
      </p:sp>
      <p:sp>
        <p:nvSpPr>
          <p:cNvPr id="22" name="Text Box 79"/>
          <p:cNvSpPr txBox="1">
            <a:spLocks noChangeArrowheads="1"/>
          </p:cNvSpPr>
          <p:nvPr/>
        </p:nvSpPr>
        <p:spPr bwMode="auto">
          <a:xfrm>
            <a:off x="4800600" y="4458735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Rời</a:t>
            </a:r>
          </a:p>
        </p:txBody>
      </p:sp>
      <p:sp>
        <p:nvSpPr>
          <p:cNvPr id="23" name="Text Box 80"/>
          <p:cNvSpPr txBox="1">
            <a:spLocks noChangeArrowheads="1"/>
          </p:cNvSpPr>
          <p:nvPr/>
        </p:nvSpPr>
        <p:spPr bwMode="auto">
          <a:xfrm>
            <a:off x="4800600" y="2571750"/>
            <a:ext cx="175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Dính </a:t>
            </a:r>
          </a:p>
        </p:txBody>
      </p:sp>
      <p:sp>
        <p:nvSpPr>
          <p:cNvPr id="24" name="Text Box 81"/>
          <p:cNvSpPr txBox="1">
            <a:spLocks noChangeArrowheads="1"/>
          </p:cNvSpPr>
          <p:nvPr/>
        </p:nvSpPr>
        <p:spPr bwMode="auto">
          <a:xfrm>
            <a:off x="4800600" y="3486150"/>
            <a:ext cx="175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Dính </a:t>
            </a:r>
          </a:p>
        </p:txBody>
      </p:sp>
      <p:sp>
        <p:nvSpPr>
          <p:cNvPr id="25" name="Text Box 82"/>
          <p:cNvSpPr txBox="1">
            <a:spLocks noChangeArrowheads="1"/>
          </p:cNvSpPr>
          <p:nvPr/>
        </p:nvSpPr>
        <p:spPr bwMode="auto">
          <a:xfrm>
            <a:off x="6477000" y="2571750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Mọng</a:t>
            </a:r>
          </a:p>
        </p:txBody>
      </p:sp>
      <p:sp>
        <p:nvSpPr>
          <p:cNvPr id="26" name="Text Box 83"/>
          <p:cNvSpPr txBox="1">
            <a:spLocks noChangeArrowheads="1"/>
          </p:cNvSpPr>
          <p:nvPr/>
        </p:nvSpPr>
        <p:spPr bwMode="auto">
          <a:xfrm>
            <a:off x="6477000" y="4400550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 nẻ</a:t>
            </a:r>
          </a:p>
        </p:txBody>
      </p:sp>
      <p:sp>
        <p:nvSpPr>
          <p:cNvPr id="27" name="Text Box 84"/>
          <p:cNvSpPr txBox="1">
            <a:spLocks noChangeArrowheads="1"/>
          </p:cNvSpPr>
          <p:nvPr/>
        </p:nvSpPr>
        <p:spPr bwMode="auto">
          <a:xfrm>
            <a:off x="7620000" y="2571750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ở cạn</a:t>
            </a:r>
          </a:p>
        </p:txBody>
      </p:sp>
      <p:sp>
        <p:nvSpPr>
          <p:cNvPr id="28" name="Text Box 85"/>
          <p:cNvSpPr txBox="1">
            <a:spLocks noChangeArrowheads="1"/>
          </p:cNvSpPr>
          <p:nvPr/>
        </p:nvSpPr>
        <p:spPr bwMode="auto">
          <a:xfrm>
            <a:off x="7620000" y="3486150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ở n</a:t>
            </a:r>
            <a:r>
              <a:rPr lang="en-US" alt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endParaRPr lang="vi-VN" alt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86"/>
          <p:cNvSpPr txBox="1">
            <a:spLocks noChangeArrowheads="1"/>
          </p:cNvSpPr>
          <p:nvPr/>
        </p:nvSpPr>
        <p:spPr bwMode="auto">
          <a:xfrm>
            <a:off x="7620000" y="4400550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ở cạn</a:t>
            </a:r>
          </a:p>
        </p:txBody>
      </p:sp>
      <p:sp>
        <p:nvSpPr>
          <p:cNvPr id="30" name="Text Box 87"/>
          <p:cNvSpPr txBox="1">
            <a:spLocks noChangeArrowheads="1"/>
          </p:cNvSpPr>
          <p:nvPr/>
        </p:nvSpPr>
        <p:spPr bwMode="auto">
          <a:xfrm>
            <a:off x="6477000" y="3105150"/>
            <a:ext cx="1143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nẻ</a:t>
            </a:r>
            <a:endParaRPr lang="vi-VN" alt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0" grpId="0" autoUpdateAnimBg="0"/>
      <p:bldP spid="21" grpId="0" autoUpdateAnimBg="0"/>
      <p:bldP spid="22" grpId="0" autoUpdateAnimBg="0"/>
      <p:bldP spid="23" grpId="0" autoUpdateAnimBg="0"/>
      <p:bldP spid="24" grpId="0" autoUpdateAnimBg="0"/>
      <p:bldP spid="25" grpId="0" autoUpdateAnimBg="0"/>
      <p:bldP spid="26" grpId="0" autoUpdateAnimBg="0"/>
      <p:bldP spid="27" grpId="0" autoUpdateAnimBg="0"/>
      <p:bldP spid="28" grpId="0" autoUpdateAnimBg="0"/>
      <p:bldP spid="29" grpId="0" autoUpdateAnimBg="0"/>
      <p:bldP spid="3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21658"/>
            <a:ext cx="5486400" cy="2630662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CỦNG CỐ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056" y="209550"/>
            <a:ext cx="2843543" cy="17145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917411"/>
            <a:ext cx="3733800" cy="1794510"/>
          </a:xfrm>
        </p:spPr>
        <p:txBody>
          <a:bodyPr>
            <a:no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   </a:t>
            </a:r>
            <a:r>
              <a:rPr lang="en-US" sz="3200" b="1" i="1" u="sng" dirty="0" err="1" smtClean="0">
                <a:solidFill>
                  <a:srgbClr val="FF0000"/>
                </a:solidFill>
              </a:rPr>
              <a:t>Đáp</a:t>
            </a:r>
            <a:r>
              <a:rPr lang="en-US" sz="3200" b="1" i="1" u="sng" dirty="0" smtClean="0">
                <a:solidFill>
                  <a:srgbClr val="FF0000"/>
                </a:solidFill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</a:rPr>
              <a:t>án</a:t>
            </a:r>
            <a:r>
              <a:rPr lang="en-US" sz="3200" b="1" i="1" u="sng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3200" b="1" i="1" dirty="0" err="1" smtClean="0">
                <a:solidFill>
                  <a:srgbClr val="FF0000"/>
                </a:solidFill>
              </a:rPr>
              <a:t>Vì</a:t>
            </a:r>
            <a:r>
              <a:rPr lang="en-US" sz="3200" b="1" i="1" dirty="0" smtClean="0">
                <a:solidFill>
                  <a:srgbClr val="FF0000"/>
                </a:solidFill>
              </a:rPr>
              <a:t> :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73" descr="qustionsm_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90550"/>
            <a:ext cx="381000" cy="38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4" descr="5.jpg"/>
          <p:cNvPicPr>
            <a:picLocks noChangeAspect="1" noChangeArrowheads="1"/>
          </p:cNvPicPr>
          <p:nvPr/>
        </p:nvPicPr>
        <p:blipFill>
          <a:blip r:embed="rId3"/>
          <a:srcRect l="7406" t="10352" r="58264" b="63763"/>
          <a:stretch>
            <a:fillRect/>
          </a:stretch>
        </p:blipFill>
        <p:spPr bwMode="auto">
          <a:xfrm>
            <a:off x="3765487" y="2520070"/>
            <a:ext cx="2590800" cy="22098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Content Placeholder 4" descr="5.jpg"/>
          <p:cNvPicPr>
            <a:picLocks noChangeAspect="1" noChangeArrowheads="1"/>
          </p:cNvPicPr>
          <p:nvPr/>
        </p:nvPicPr>
        <p:blipFill>
          <a:blip r:embed="rId3"/>
          <a:srcRect l="8677" t="59398" r="68436" b="14295"/>
          <a:stretch>
            <a:fillRect/>
          </a:stretch>
        </p:blipFill>
        <p:spPr bwMode="auto">
          <a:xfrm>
            <a:off x="3733800" y="346672"/>
            <a:ext cx="5029200" cy="22098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Content Placeholder 4" descr="5.jpg"/>
          <p:cNvPicPr>
            <a:picLocks noChangeAspect="1" noChangeArrowheads="1"/>
          </p:cNvPicPr>
          <p:nvPr/>
        </p:nvPicPr>
        <p:blipFill>
          <a:blip r:embed="rId3"/>
          <a:srcRect l="39193" t="37600" r="34106" b="37877"/>
          <a:stretch>
            <a:fillRect/>
          </a:stretch>
        </p:blipFill>
        <p:spPr bwMode="auto">
          <a:xfrm>
            <a:off x="6356287" y="2556472"/>
            <a:ext cx="2438400" cy="22098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85800" y="696982"/>
            <a:ext cx="3360420" cy="1234936"/>
          </a:xfrm>
        </p:spPr>
        <p:txBody>
          <a:bodyPr>
            <a:normAutofit/>
          </a:bodyPr>
          <a:lstStyle/>
          <a:p>
            <a:r>
              <a:rPr lang="en-US" dirty="0" smtClean="0"/>
              <a:t>        </a:t>
            </a:r>
            <a:r>
              <a:rPr lang="en-US" b="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3400" y="1803348"/>
            <a:ext cx="3360420" cy="2038350"/>
          </a:xfrm>
        </p:spPr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  </a:t>
            </a:r>
            <a:r>
              <a:rPr lang="en-US" b="1" i="1" u="sng" dirty="0" err="1" smtClean="0">
                <a:solidFill>
                  <a:srgbClr val="FF0000"/>
                </a:solidFill>
              </a:rPr>
              <a:t>Đáp</a:t>
            </a:r>
            <a:r>
              <a:rPr lang="en-US" b="1" i="1" u="sng" dirty="0" smtClean="0">
                <a:solidFill>
                  <a:srgbClr val="FF0000"/>
                </a:solidFill>
              </a:rPr>
              <a:t> </a:t>
            </a:r>
            <a:r>
              <a:rPr lang="en-US" b="1" i="1" u="sng" dirty="0" err="1" smtClean="0">
                <a:solidFill>
                  <a:srgbClr val="FF0000"/>
                </a:solidFill>
              </a:rPr>
              <a:t>án</a:t>
            </a:r>
            <a:r>
              <a:rPr lang="en-US" b="1" i="1" u="sng" dirty="0" smtClean="0">
                <a:solidFill>
                  <a:srgbClr val="FF0000"/>
                </a:solidFill>
              </a:rPr>
              <a:t> :</a:t>
            </a:r>
          </a:p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7" name="Picture 73" descr="qustionsm_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9318" y="753700"/>
            <a:ext cx="381000" cy="38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962401" y="133350"/>
            <a:ext cx="5410200" cy="2941637"/>
            <a:chOff x="0" y="0"/>
            <a:chExt cx="5791200" cy="3292475"/>
          </a:xfrm>
        </p:grpSpPr>
        <p:pic>
          <p:nvPicPr>
            <p:cNvPr id="12" name="Picture 9" descr="thien tu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971800" cy="3200400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28600" y="2819400"/>
              <a:ext cx="2971800" cy="381000"/>
            </a:xfrm>
            <a:prstGeom prst="rect">
              <a:avLst/>
            </a:prstGeom>
            <a:gradFill rotWithShape="1">
              <a:gsLst>
                <a:gs pos="0">
                  <a:srgbClr val="B3F200"/>
                </a:gs>
                <a:gs pos="50000">
                  <a:schemeClr val="bg1"/>
                </a:gs>
                <a:gs pos="100000">
                  <a:srgbClr val="B3F200"/>
                </a:gs>
              </a:gsLst>
              <a:lin ang="5400000" scaled="1"/>
            </a:gradFill>
            <a:ln w="9525">
              <a:solidFill>
                <a:srgbClr val="0066FF"/>
              </a:solidFill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2400" b="0">
                  <a:solidFill>
                    <a:srgbClr val="0000FF"/>
                  </a:solidFill>
                  <a:ea typeface="SimSun" pitchFamily="2" charset="-122"/>
                </a:rPr>
                <a:t>Thiên tuế</a:t>
              </a:r>
            </a:p>
          </p:txBody>
        </p:sp>
        <p:pic>
          <p:nvPicPr>
            <p:cNvPr id="14" name="Picture 16" descr="tb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0"/>
              <a:ext cx="2743200" cy="3200400"/>
            </a:xfrm>
            <a:prstGeom prst="rect">
              <a:avLst/>
            </a:prstGeom>
            <a:noFill/>
            <a:ln w="28575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3276600" y="2514600"/>
              <a:ext cx="24384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4000" b="1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4000" b="1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4000" b="1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4000" b="1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/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3276600" y="2514600"/>
              <a:ext cx="23622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4000" b="1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4000" b="1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4000" b="1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4000" b="1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/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3810000" y="2590800"/>
              <a:ext cx="16764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4000" b="1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4000" b="1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4000" b="1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4000" b="1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3200400" y="2819400"/>
              <a:ext cx="2514600" cy="381000"/>
            </a:xfrm>
            <a:prstGeom prst="rect">
              <a:avLst/>
            </a:prstGeom>
            <a:gradFill rotWithShape="1">
              <a:gsLst>
                <a:gs pos="0">
                  <a:srgbClr val="B3F200"/>
                </a:gs>
                <a:gs pos="50000">
                  <a:schemeClr val="bg1"/>
                </a:gs>
                <a:gs pos="100000">
                  <a:srgbClr val="B3F200"/>
                </a:gs>
              </a:gsLst>
              <a:lin ang="5400000" scaled="1"/>
            </a:gradFill>
            <a:ln w="9525">
              <a:solidFill>
                <a:srgbClr val="0066FF"/>
              </a:solidFill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2400" b="0">
                  <a:solidFill>
                    <a:srgbClr val="0000FF"/>
                  </a:solidFill>
                  <a:ea typeface="SimSun" pitchFamily="2" charset="-122"/>
                </a:rPr>
                <a:t>Trắc bách diệp</a:t>
              </a:r>
            </a:p>
          </p:txBody>
        </p:sp>
      </p:grpSp>
      <p:pic>
        <p:nvPicPr>
          <p:cNvPr id="19" name="Content Placeholder 18" descr="thân.jpg"/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5105400" y="3018508"/>
            <a:ext cx="2725434" cy="20383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81600" y="4469820"/>
            <a:ext cx="27432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i="1" dirty="0" err="1" smtClean="0">
                <a:solidFill>
                  <a:srgbClr val="FF0000"/>
                </a:solidFill>
              </a:rPr>
              <a:t>Cây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lúa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(</a:t>
            </a:r>
            <a:r>
              <a:rPr lang="en-US" b="1" i="1" dirty="0" err="1" smtClean="0">
                <a:solidFill>
                  <a:srgbClr val="FF0000"/>
                </a:solidFill>
              </a:rPr>
              <a:t>thân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cỏ</a:t>
            </a:r>
            <a:r>
              <a:rPr lang="en-US" b="1" i="1" dirty="0" smtClean="0">
                <a:solidFill>
                  <a:srgbClr val="FF0000"/>
                </a:solidFill>
              </a:rPr>
              <a:t>)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0"/>
            <a:ext cx="8229600" cy="5059363"/>
          </a:xfrm>
          <a:prstGeom prst="rect">
            <a:avLst/>
          </a:prstGeom>
        </p:spPr>
        <p:txBody>
          <a:bodyPr/>
          <a:lstStyle/>
          <a:p>
            <a:pPr marL="274320" marR="0" lvl="0" indent="-22860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vi-VN" alt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 </a:t>
            </a:r>
            <a:r>
              <a:rPr kumimoji="0" lang="en-US" alt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kumimoji="0" lang="vi-VN" alt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vi-V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Các cây hạt kín khác nhau về đặc điểm hình thái của: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1224620"/>
            <a:ext cx="19319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/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l"/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2400" y="2630195"/>
            <a:ext cx="1905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953000" y="1962150"/>
            <a:ext cx="419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953000" y="4019550"/>
            <a:ext cx="419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1905000" y="1047750"/>
            <a:ext cx="2971800" cy="944562"/>
            <a:chOff x="0" y="0"/>
            <a:chExt cx="1776" cy="753"/>
          </a:xfrm>
        </p:grpSpPr>
        <p:pic>
          <p:nvPicPr>
            <p:cNvPr id="8" name="buon.avi">
              <a:hlinkClick r:id="" action="ppaction://media"/>
            </p:cNvPr>
            <p:cNvPicPr>
              <a:picLocks noRot="1" noChangeAspect="1" noChangeArrowheads="1"/>
            </p:cNvPicPr>
            <p:nvPr>
              <a:videoFile r:link="rId2"/>
            </p:nvPr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141"/>
              <a:ext cx="816" cy="6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AutoShape 10"/>
            <p:cNvSpPr>
              <a:spLocks noChangeArrowheads="1"/>
            </p:cNvSpPr>
            <p:nvPr/>
          </p:nvSpPr>
          <p:spPr bwMode="auto">
            <a:xfrm>
              <a:off x="780" y="0"/>
              <a:ext cx="996" cy="495"/>
            </a:xfrm>
            <a:prstGeom prst="wedgeRoundRectCallout">
              <a:avLst>
                <a:gd name="adj1" fmla="val -69278"/>
                <a:gd name="adj2" fmla="val 28787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Tiếc quá ! Sai rồi bạn ơi.</a:t>
              </a:r>
            </a:p>
          </p:txBody>
        </p:sp>
      </p:grp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1905000" y="2647950"/>
            <a:ext cx="2819400" cy="1447800"/>
            <a:chOff x="0" y="0"/>
            <a:chExt cx="1776" cy="753"/>
          </a:xfrm>
        </p:grpSpPr>
        <p:pic>
          <p:nvPicPr>
            <p:cNvPr id="11" name="buon.avi">
              <a:hlinkClick r:id="" action="ppaction://media"/>
            </p:cNvPr>
            <p:cNvPicPr>
              <a:picLocks noRot="1" noChangeAspect="1" noChangeArrowheads="1"/>
            </p:cNvPicPr>
            <p:nvPr>
              <a:videoFile r:link="rId2"/>
            </p:nvPr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141"/>
              <a:ext cx="816" cy="6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AutoShape 13"/>
            <p:cNvSpPr>
              <a:spLocks noChangeArrowheads="1"/>
            </p:cNvSpPr>
            <p:nvPr/>
          </p:nvSpPr>
          <p:spPr bwMode="auto">
            <a:xfrm>
              <a:off x="780" y="0"/>
              <a:ext cx="996" cy="495"/>
            </a:xfrm>
            <a:prstGeom prst="wedgeRoundRectCallout">
              <a:avLst>
                <a:gd name="adj1" fmla="val -69278"/>
                <a:gd name="adj2" fmla="val 28787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Tiếc quá ! Sai rồi bạn ơi.</a:t>
              </a:r>
            </a:p>
          </p:txBody>
        </p:sp>
      </p:grp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6629400" y="895350"/>
            <a:ext cx="2324872" cy="971550"/>
            <a:chOff x="0" y="141"/>
            <a:chExt cx="1642" cy="612"/>
          </a:xfrm>
        </p:grpSpPr>
        <p:pic>
          <p:nvPicPr>
            <p:cNvPr id="14" name="buon.avi">
              <a:hlinkClick r:id="" action="ppaction://media"/>
            </p:cNvPr>
            <p:cNvPicPr>
              <a:picLocks noRot="1" noChangeAspect="1" noChangeArrowheads="1"/>
            </p:cNvPicPr>
            <p:nvPr>
              <a:videoFile r:link="rId2"/>
            </p:nvPr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141"/>
              <a:ext cx="816" cy="6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AutoShape 16"/>
            <p:cNvSpPr>
              <a:spLocks noChangeArrowheads="1"/>
            </p:cNvSpPr>
            <p:nvPr/>
          </p:nvSpPr>
          <p:spPr bwMode="auto">
            <a:xfrm>
              <a:off x="646" y="192"/>
              <a:ext cx="996" cy="495"/>
            </a:xfrm>
            <a:prstGeom prst="wedgeRoundRectCallout">
              <a:avLst>
                <a:gd name="adj1" fmla="val -69278"/>
                <a:gd name="adj2" fmla="val 28787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Tiếc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quá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!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Sai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ơi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16" name="Group 17"/>
          <p:cNvGrpSpPr>
            <a:grpSpLocks/>
          </p:cNvGrpSpPr>
          <p:nvPr/>
        </p:nvGrpSpPr>
        <p:grpSpPr bwMode="auto">
          <a:xfrm>
            <a:off x="5943600" y="2952750"/>
            <a:ext cx="2724150" cy="1085850"/>
            <a:chOff x="0" y="0"/>
            <a:chExt cx="1668" cy="684"/>
          </a:xfrm>
        </p:grpSpPr>
        <p:pic>
          <p:nvPicPr>
            <p:cNvPr id="17" name="vui.avi">
              <a:hlinkClick r:id="" action="ppaction://media"/>
            </p:cNvPr>
            <p:cNvPicPr>
              <a:picLocks noRot="1" noChangeAspect="1" noChangeArrowheads="1"/>
            </p:cNvPicPr>
            <p:nvPr>
              <a:videoFile r:link="rId1"/>
            </p:nvPr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912" cy="6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AutoShape 19"/>
            <p:cNvSpPr>
              <a:spLocks noChangeArrowheads="1"/>
            </p:cNvSpPr>
            <p:nvPr/>
          </p:nvSpPr>
          <p:spPr bwMode="auto">
            <a:xfrm>
              <a:off x="624" y="72"/>
              <a:ext cx="1044" cy="495"/>
            </a:xfrm>
            <a:prstGeom prst="wedgeRoundRectCallout">
              <a:avLst>
                <a:gd name="adj1" fmla="val -60343"/>
                <a:gd name="adj2" fmla="val 11009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Hoan hô !</a:t>
              </a:r>
            </a:p>
            <a:p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Bạn đã đúng.</a:t>
              </a:r>
            </a:p>
          </p:txBody>
        </p:sp>
      </p:grp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  <p:bldP spid="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1123950"/>
            <a:ext cx="10287000" cy="2200275"/>
          </a:xfrm>
        </p:spPr>
        <p:txBody>
          <a:bodyPr>
            <a:normAutofit/>
          </a:bodyPr>
          <a:lstStyle/>
          <a:p>
            <a:pPr algn="ctr"/>
            <a:r>
              <a:rPr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HẠT KÍN 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–</a:t>
            </a:r>
            <a:r>
              <a:rPr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ĐẶC Đ</a:t>
            </a:r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</a:t>
            </a:r>
            <a:r>
              <a:rPr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ỂM CỦA THỰC VẬT HẠT KÍN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819150"/>
            <a:ext cx="6858000" cy="888575"/>
          </a:xfrm>
        </p:spPr>
        <p:txBody>
          <a:bodyPr>
            <a:normAutofit/>
          </a:bodyPr>
          <a:lstStyle/>
          <a:p>
            <a:r>
              <a:rPr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Tiết </a:t>
            </a:r>
            <a:r>
              <a:rPr lang="en-US" sz="440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49</a:t>
            </a:r>
            <a:r>
              <a:rPr sz="440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: </a:t>
            </a:r>
            <a:r>
              <a:rPr lang="en-US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§</a:t>
            </a:r>
            <a:r>
              <a:rPr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41:</a:t>
            </a:r>
            <a:endParaRPr lang="en-US" sz="4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182"/>
            <a:ext cx="9144000" cy="925068"/>
          </a:xfrm>
        </p:spPr>
        <p:txBody>
          <a:bodyPr>
            <a:normAutofit/>
          </a:bodyPr>
          <a:lstStyle/>
          <a:p>
            <a:pPr algn="ctr"/>
            <a:r>
              <a:rPr lang="en-US" sz="24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Tiết</a:t>
            </a:r>
            <a:r>
              <a:rPr lang="en-US" sz="2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47: §41:</a:t>
            </a:r>
            <a:r>
              <a:rPr sz="2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2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HẠT KÍN – ĐẶC </a:t>
            </a:r>
            <a:r>
              <a:rPr lang="en-US" sz="24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ĐiỂM</a:t>
            </a:r>
            <a:r>
              <a:rPr lang="en-US" sz="2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CỦA THỰC VẬT HẠT KÍN</a:t>
            </a:r>
            <a:endParaRPr lang="en-US" sz="2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14425"/>
            <a:ext cx="3886200" cy="3209925"/>
          </a:xfrm>
        </p:spPr>
        <p:txBody>
          <a:bodyPr>
            <a:normAutofit fontScale="92500" lnSpcReduction="20000"/>
          </a:bodyPr>
          <a:lstStyle/>
          <a:p>
            <a:r>
              <a:rPr dirty="0" smtClean="0"/>
              <a:t>Thực vật gồm mấy nhóm cơ quan chính ?</a:t>
            </a:r>
          </a:p>
          <a:p>
            <a:pPr>
              <a:buNone/>
            </a:pPr>
            <a:r>
              <a:rPr b="1" i="1" dirty="0" smtClean="0">
                <a:solidFill>
                  <a:srgbClr val="FF0000"/>
                </a:solidFill>
              </a:rPr>
              <a:t>        </a:t>
            </a:r>
            <a:r>
              <a:rPr b="1" i="1" u="sng" dirty="0" smtClean="0">
                <a:solidFill>
                  <a:srgbClr val="FF0000"/>
                </a:solidFill>
              </a:rPr>
              <a:t>Đáp án:</a:t>
            </a:r>
          </a:p>
          <a:p>
            <a:pPr>
              <a:buNone/>
            </a:pPr>
            <a:r>
              <a:rPr b="1" i="1" dirty="0" smtClean="0">
                <a:solidFill>
                  <a:srgbClr val="FF0000"/>
                </a:solidFill>
              </a:rPr>
              <a:t>    </a:t>
            </a:r>
            <a:r>
              <a:rPr i="1" dirty="0" smtClean="0">
                <a:solidFill>
                  <a:srgbClr val="FF0000"/>
                </a:solidFill>
              </a:rPr>
              <a:t>Thực vật gồm 2 nhóm cơ quan chính, gồm:</a:t>
            </a:r>
          </a:p>
          <a:p>
            <a:pPr>
              <a:buNone/>
            </a:pPr>
            <a:r>
              <a:rPr i="1" dirty="0" smtClean="0">
                <a:solidFill>
                  <a:srgbClr val="FF0000"/>
                </a:solidFill>
              </a:rPr>
              <a:t>    + Cơ quan sinh dưỡng (rễ, thân, </a:t>
            </a:r>
            <a:r>
              <a:rPr lang="en-US" i="1" dirty="0" smtClean="0">
                <a:solidFill>
                  <a:srgbClr val="FF0000"/>
                </a:solidFill>
              </a:rPr>
              <a:t>	</a:t>
            </a:r>
            <a:r>
              <a:rPr i="1" dirty="0" smtClean="0">
                <a:solidFill>
                  <a:srgbClr val="FF0000"/>
                </a:solidFill>
              </a:rPr>
              <a:t>lá)</a:t>
            </a:r>
          </a:p>
          <a:p>
            <a:pPr>
              <a:buNone/>
            </a:pPr>
            <a:r>
              <a:rPr i="1" dirty="0" smtClean="0">
                <a:solidFill>
                  <a:srgbClr val="FF0000"/>
                </a:solidFill>
              </a:rPr>
              <a:t>    + Cơ quan sinh sản (hoa, quả </a:t>
            </a:r>
            <a:r>
              <a:rPr lang="en-US" i="1" dirty="0" smtClean="0">
                <a:solidFill>
                  <a:srgbClr val="FF0000"/>
                </a:solidFill>
              </a:rPr>
              <a:t>	</a:t>
            </a:r>
            <a:r>
              <a:rPr i="1" dirty="0" smtClean="0">
                <a:solidFill>
                  <a:srgbClr val="FF0000"/>
                </a:solidFill>
              </a:rPr>
              <a:t>hạt)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anh-dep-cay-coi-238328(1)__69673_std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10000" y="1123950"/>
            <a:ext cx="4953000" cy="30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73" descr="qustionsm_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23949"/>
            <a:ext cx="381000" cy="38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</a:t>
            </a:r>
            <a:r>
              <a:rPr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) Cơ quan sinh dưỡng</a:t>
            </a:r>
            <a:endParaRPr lang="en-US" sz="24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1435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Tiết</a:t>
            </a:r>
            <a:r>
              <a:rPr lang="en-US" sz="2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47: §41: HẠT KÍN – ĐẶC </a:t>
            </a:r>
            <a:r>
              <a:rPr lang="en-US" sz="24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ĐiỂM</a:t>
            </a:r>
            <a:r>
              <a:rPr lang="en-US" sz="2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CỦA THỰC VẬT HẠT KÍN</a:t>
            </a:r>
            <a:endParaRPr lang="en-US" sz="24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438150"/>
            <a:ext cx="6832600" cy="762000"/>
          </a:xfrm>
        </p:spPr>
        <p:txBody>
          <a:bodyPr>
            <a:normAutofit/>
          </a:bodyPr>
          <a:lstStyle/>
          <a:p>
            <a:r>
              <a:rPr lang="it-IT" sz="36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it-IT" sz="3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 Cơ quan sinh </a:t>
            </a:r>
            <a:r>
              <a:rPr sz="3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276350"/>
            <a:ext cx="5006340" cy="3124200"/>
          </a:xfrm>
        </p:spPr>
        <p:txBody>
          <a:bodyPr>
            <a:normAutofit/>
          </a:bodyPr>
          <a:lstStyle/>
          <a:p>
            <a:pPr marL="91440">
              <a:buFontTx/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thân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smtClean="0">
              <a:latin typeface="Times New Roman" pitchFamily="18" charset="0"/>
              <a:cs typeface="Times New Roman" pitchFamily="18" charset="0"/>
            </a:endParaRPr>
          </a:p>
          <a:p>
            <a:pPr marL="91440">
              <a:buFont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rễ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91440">
              <a:buFontTx/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lá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smtClean="0">
              <a:latin typeface="Times New Roman" pitchFamily="18" charset="0"/>
              <a:cs typeface="Times New Roman" pitchFamily="18" charset="0"/>
            </a:endParaRPr>
          </a:p>
          <a:p>
            <a:pPr marL="91440">
              <a:buFontTx/>
              <a:buNone/>
            </a:pPr>
            <a:endParaRPr lang="en-US" sz="9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504950"/>
            <a:ext cx="2560320" cy="1295400"/>
          </a:xfrm>
        </p:spPr>
        <p:txBody>
          <a:bodyPr>
            <a:normAutofit lnSpcReduction="10000"/>
          </a:bodyPr>
          <a:lstStyle/>
          <a:p>
            <a:r>
              <a:rPr sz="2400" dirty="0" smtClean="0"/>
              <a:t>     </a:t>
            </a:r>
          </a:p>
          <a:p>
            <a:r>
              <a:rPr sz="2400" dirty="0" smtClean="0"/>
              <a:t>     Thảo luận nhóm   các câu hỏi sau:</a:t>
            </a:r>
            <a:endParaRPr lang="en-US" sz="2400" dirty="0"/>
          </a:p>
        </p:txBody>
      </p:sp>
      <p:pic>
        <p:nvPicPr>
          <p:cNvPr id="5" name="Picture 4" descr="h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33550"/>
            <a:ext cx="50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38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13453E-7 L 0.00261 0.198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ân gỗ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" cy="2571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18288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i="1" dirty="0" err="1" smtClean="0">
                <a:solidFill>
                  <a:srgbClr val="FF0000"/>
                </a:solidFill>
              </a:rPr>
              <a:t>Cây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bàng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(</a:t>
            </a:r>
            <a:r>
              <a:rPr lang="en-US" b="1" i="1" dirty="0" err="1" smtClean="0">
                <a:solidFill>
                  <a:srgbClr val="FF0000"/>
                </a:solidFill>
              </a:rPr>
              <a:t>thân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gỗ</a:t>
            </a:r>
            <a:r>
              <a:rPr lang="en-US" b="1" i="1" dirty="0" smtClean="0">
                <a:solidFill>
                  <a:srgbClr val="FF0000"/>
                </a:solidFill>
              </a:rPr>
              <a:t>)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4" name="Picture 3" descr="Thân cộ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2571750"/>
            <a:ext cx="1828800" cy="2571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571750"/>
            <a:ext cx="18288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i="1" dirty="0" err="1" smtClean="0">
                <a:solidFill>
                  <a:srgbClr val="FF0000"/>
                </a:solidFill>
              </a:rPr>
              <a:t>Cây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dừa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(</a:t>
            </a:r>
            <a:r>
              <a:rPr lang="en-US" b="1" i="1" dirty="0" err="1" smtClean="0">
                <a:solidFill>
                  <a:srgbClr val="FF0000"/>
                </a:solidFill>
              </a:rPr>
              <a:t>thân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cột</a:t>
            </a:r>
            <a:r>
              <a:rPr lang="en-US" b="1" i="1" dirty="0" smtClean="0">
                <a:solidFill>
                  <a:srgbClr val="FF0000"/>
                </a:solidFill>
              </a:rPr>
              <a:t>)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6" name="Picture 5" descr="thâ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0"/>
            <a:ext cx="2743200" cy="2571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00" y="-1"/>
            <a:ext cx="27432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i="1" dirty="0" err="1" smtClean="0">
                <a:solidFill>
                  <a:srgbClr val="FF0000"/>
                </a:solidFill>
              </a:rPr>
              <a:t>Cây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lúa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(</a:t>
            </a:r>
            <a:r>
              <a:rPr lang="en-US" b="1" i="1" dirty="0" err="1" smtClean="0">
                <a:solidFill>
                  <a:srgbClr val="FF0000"/>
                </a:solidFill>
              </a:rPr>
              <a:t>thân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cỏ</a:t>
            </a:r>
            <a:r>
              <a:rPr lang="en-US" b="1" i="1" dirty="0" smtClean="0">
                <a:solidFill>
                  <a:srgbClr val="FF0000"/>
                </a:solidFill>
              </a:rPr>
              <a:t>)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8" name="Picture 7" descr="đậu hà lan đà nẵng (Copy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8800" y="2571750"/>
            <a:ext cx="1981200" cy="2571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28800" y="2571750"/>
            <a:ext cx="19812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i="1" dirty="0" err="1" smtClean="0">
                <a:solidFill>
                  <a:srgbClr val="FF0000"/>
                </a:solidFill>
              </a:rPr>
              <a:t>Cây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đậu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Hà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Lan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(</a:t>
            </a:r>
            <a:r>
              <a:rPr lang="en-US" b="1" i="1" dirty="0" err="1" smtClean="0">
                <a:solidFill>
                  <a:srgbClr val="FF0000"/>
                </a:solidFill>
              </a:rPr>
              <a:t>thân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leo</a:t>
            </a:r>
            <a:r>
              <a:rPr lang="en-US" b="1" i="1" dirty="0" smtClean="0">
                <a:solidFill>
                  <a:srgbClr val="FF0000"/>
                </a:solidFill>
              </a:rPr>
              <a:t>)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10" name="Picture 9" descr="trong-khoai-tay-cuc-de-tu-cu-moc-mam-ngay-trong-nha-pho-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0" y="2571750"/>
            <a:ext cx="2743200" cy="25717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0" y="2571750"/>
            <a:ext cx="27432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i="1" dirty="0" err="1" smtClean="0">
                <a:solidFill>
                  <a:srgbClr val="FF0000"/>
                </a:solidFill>
              </a:rPr>
              <a:t>Củ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khoai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tây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(</a:t>
            </a:r>
            <a:r>
              <a:rPr lang="en-US" b="1" i="1" dirty="0" err="1" smtClean="0">
                <a:solidFill>
                  <a:srgbClr val="FF0000"/>
                </a:solidFill>
              </a:rPr>
              <a:t>thân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củ</a:t>
            </a:r>
            <a:r>
              <a:rPr lang="en-US" b="1" i="1" dirty="0" smtClean="0">
                <a:solidFill>
                  <a:srgbClr val="FF0000"/>
                </a:solidFill>
              </a:rPr>
              <a:t>)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12" name="Picture 11" descr="cu gung tuoi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4200" y="0"/>
            <a:ext cx="2209800" cy="25717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34200" y="0"/>
            <a:ext cx="22098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i="1" dirty="0" err="1" smtClean="0">
                <a:solidFill>
                  <a:srgbClr val="FF0000"/>
                </a:solidFill>
              </a:rPr>
              <a:t>Củ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gừng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(</a:t>
            </a:r>
            <a:r>
              <a:rPr lang="en-US" b="1" i="1" dirty="0" err="1" smtClean="0">
                <a:solidFill>
                  <a:srgbClr val="FF0000"/>
                </a:solidFill>
              </a:rPr>
              <a:t>thân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rễ</a:t>
            </a:r>
            <a:r>
              <a:rPr lang="en-US" b="1" i="1" dirty="0" smtClean="0">
                <a:solidFill>
                  <a:srgbClr val="FF0000"/>
                </a:solidFill>
              </a:rPr>
              <a:t>)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14" name="Picture 13" descr="xuongrong_hoa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0"/>
            <a:ext cx="2362200" cy="25717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72000" y="0"/>
            <a:ext cx="23622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i="1" dirty="0" err="1" smtClean="0">
                <a:solidFill>
                  <a:srgbClr val="FF0000"/>
                </a:solidFill>
              </a:rPr>
              <a:t>Cây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xương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rồng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(</a:t>
            </a:r>
            <a:r>
              <a:rPr lang="en-US" b="1" i="1" dirty="0" err="1" smtClean="0">
                <a:solidFill>
                  <a:srgbClr val="FF0000"/>
                </a:solidFill>
              </a:rPr>
              <a:t>thân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mọng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nước</a:t>
            </a:r>
            <a:r>
              <a:rPr lang="en-US" b="1" i="1" dirty="0" smtClean="0">
                <a:solidFill>
                  <a:srgbClr val="FF0000"/>
                </a:solidFill>
              </a:rPr>
              <a:t>)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16" name="Picture 4" descr="Cac loai "/>
          <p:cNvPicPr>
            <a:picLocks noChangeAspect="1" noChangeArrowheads="1"/>
          </p:cNvPicPr>
          <p:nvPr/>
        </p:nvPicPr>
        <p:blipFill>
          <a:blip r:embed="rId9"/>
          <a:srcRect l="41538" t="37809" b="47204"/>
          <a:stretch>
            <a:fillRect/>
          </a:stretch>
        </p:blipFill>
        <p:spPr bwMode="auto">
          <a:xfrm>
            <a:off x="6553200" y="3162300"/>
            <a:ext cx="2590800" cy="1981200"/>
          </a:xfrm>
          <a:prstGeom prst="rect">
            <a:avLst/>
          </a:prstGeom>
          <a:noFill/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6553200" y="2571750"/>
            <a:ext cx="25908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i="1" dirty="0" err="1" smtClean="0">
                <a:solidFill>
                  <a:srgbClr val="FF0000"/>
                </a:solidFill>
              </a:rPr>
              <a:t>Cây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rau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má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(</a:t>
            </a:r>
            <a:r>
              <a:rPr lang="en-US" b="1" i="1" dirty="0" err="1" smtClean="0">
                <a:solidFill>
                  <a:srgbClr val="FF0000"/>
                </a:solidFill>
              </a:rPr>
              <a:t>thân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bò</a:t>
            </a:r>
            <a:r>
              <a:rPr lang="en-US" b="1" i="1" dirty="0" smtClean="0">
                <a:solidFill>
                  <a:srgbClr val="FF0000"/>
                </a:solidFill>
              </a:rPr>
              <a:t>)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75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9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900"/>
                            </p:stCondLst>
                            <p:childTnLst>
                              <p:par>
                                <p:cTn id="5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9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400"/>
                            </p:stCondLst>
                            <p:childTnLst>
                              <p:par>
                                <p:cTn id="6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300"/>
                            </p:stCondLst>
                            <p:childTnLst>
                              <p:par>
                                <p:cTn id="7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300"/>
                            </p:stCondLst>
                            <p:childTnLst>
                              <p:par>
                                <p:cTn id="8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300"/>
                            </p:stCondLst>
                            <p:childTnLst>
                              <p:par>
                                <p:cTn id="10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800"/>
                            </p:stCondLst>
                            <p:childTnLst>
                              <p:par>
                                <p:cTn id="10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         </a:t>
            </a:r>
            <a:r>
              <a:rPr lang="en-US" sz="3600" dirty="0" err="1" smtClean="0"/>
              <a:t>Thảo</a:t>
            </a:r>
            <a:r>
              <a:rPr lang="en-US" sz="3600" dirty="0" smtClean="0"/>
              <a:t> </a:t>
            </a:r>
            <a:r>
              <a:rPr lang="en-US" sz="3600" dirty="0" err="1" smtClean="0"/>
              <a:t>luận</a:t>
            </a:r>
            <a:r>
              <a:rPr lang="en-US" sz="3600" dirty="0" smtClean="0"/>
              <a:t> </a:t>
            </a:r>
            <a:r>
              <a:rPr lang="en-US" sz="3600" dirty="0" err="1" smtClean="0"/>
              <a:t>nhóm</a:t>
            </a:r>
            <a:r>
              <a:rPr lang="en-US" sz="3600" dirty="0" smtClean="0"/>
              <a:t> </a:t>
            </a:r>
            <a:r>
              <a:rPr lang="en-US" sz="3600" dirty="0" err="1" smtClean="0"/>
              <a:t>các</a:t>
            </a:r>
            <a:r>
              <a:rPr lang="en-US" sz="3600" dirty="0" smtClean="0"/>
              <a:t> </a:t>
            </a:r>
            <a:r>
              <a:rPr lang="en-US" sz="3600" dirty="0" err="1" smtClean="0"/>
              <a:t>câu</a:t>
            </a:r>
            <a:r>
              <a:rPr lang="en-US" sz="3600" dirty="0" smtClean="0"/>
              <a:t> </a:t>
            </a:r>
            <a:r>
              <a:rPr lang="en-US" sz="3600" dirty="0" err="1" smtClean="0"/>
              <a:t>hỏi</a:t>
            </a:r>
            <a:r>
              <a:rPr lang="en-US" sz="3600" dirty="0" smtClean="0"/>
              <a:t> </a:t>
            </a:r>
            <a:r>
              <a:rPr lang="en-US" sz="3600" dirty="0" err="1" smtClean="0"/>
              <a:t>sau</a:t>
            </a:r>
            <a:r>
              <a:rPr lang="en-US" sz="3600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14425"/>
            <a:ext cx="4202049" cy="309295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thân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rễ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876" y="1114425"/>
            <a:ext cx="3901523" cy="229552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b="1" i="1" u="sng" dirty="0" err="1" smtClean="0">
                <a:solidFill>
                  <a:srgbClr val="FF0000"/>
                </a:solidFill>
              </a:rPr>
              <a:t>Đáp</a:t>
            </a:r>
            <a:r>
              <a:rPr lang="en-US" b="1" i="1" u="sng" dirty="0" smtClean="0">
                <a:solidFill>
                  <a:srgbClr val="FF0000"/>
                </a:solidFill>
              </a:rPr>
              <a:t> </a:t>
            </a:r>
            <a:r>
              <a:rPr lang="en-US" b="1" i="1" u="sng" dirty="0" err="1" smtClean="0">
                <a:solidFill>
                  <a:srgbClr val="FF0000"/>
                </a:solidFill>
              </a:rPr>
              <a:t>án</a:t>
            </a:r>
            <a:r>
              <a:rPr lang="en-US" b="1" i="1" u="sng" dirty="0" smtClean="0">
                <a:solidFill>
                  <a:srgbClr val="FF0000"/>
                </a:solidFill>
              </a:rPr>
              <a:t>:</a:t>
            </a:r>
          </a:p>
          <a:p>
            <a:pPr>
              <a:buFontTx/>
              <a:buNone/>
            </a:pP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quấn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tua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FontTx/>
              <a:buNone/>
            </a:pP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mọng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3335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re co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288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18288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>
                <a:solidFill>
                  <a:schemeClr val="bg1">
                    <a:lumMod val="50000"/>
                  </a:schemeClr>
                </a:solidFill>
              </a:rPr>
              <a:t>Rễ</a:t>
            </a:r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bg1">
                    <a:lumMod val="50000"/>
                  </a:schemeClr>
                </a:solidFill>
              </a:rPr>
              <a:t>cọc</a:t>
            </a:r>
            <a:endParaRPr lang="en-US" sz="2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 descr="Roots_of_a_hydroponically-grown_pla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0"/>
            <a:ext cx="18288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0"/>
            <a:ext cx="18288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>
                <a:solidFill>
                  <a:schemeClr val="bg1">
                    <a:lumMod val="50000"/>
                  </a:schemeClr>
                </a:solidFill>
              </a:rPr>
              <a:t>Rễ</a:t>
            </a:r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bg1">
                    <a:lumMod val="50000"/>
                  </a:schemeClr>
                </a:solidFill>
              </a:rPr>
              <a:t>chùm</a:t>
            </a:r>
            <a:endParaRPr lang="en-US" sz="2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6" descr="268-yam[2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0"/>
            <a:ext cx="2286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8000" y="0"/>
            <a:ext cx="2286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>
                <a:solidFill>
                  <a:schemeClr val="bg1">
                    <a:lumMod val="50000"/>
                  </a:schemeClr>
                </a:solidFill>
              </a:rPr>
              <a:t>Rễ</a:t>
            </a:r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bg1">
                    <a:lumMod val="50000"/>
                  </a:schemeClr>
                </a:solidFill>
              </a:rPr>
              <a:t>củ</a:t>
            </a:r>
            <a:endParaRPr lang="en-US" sz="2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7" descr="but mo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0"/>
            <a:ext cx="3200400" cy="25717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57600" y="0"/>
            <a:ext cx="32004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>
                <a:solidFill>
                  <a:schemeClr val="bg1">
                    <a:lumMod val="50000"/>
                  </a:schemeClr>
                </a:solidFill>
              </a:rPr>
              <a:t>Rễ</a:t>
            </a:r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bg1">
                    <a:lumMod val="50000"/>
                  </a:schemeClr>
                </a:solidFill>
              </a:rPr>
              <a:t>thở</a:t>
            </a:r>
            <a:endParaRPr lang="en-US" sz="2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7" descr="trau b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2571750"/>
            <a:ext cx="2286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Kết quả hình ảnh cho giác mú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2571750"/>
            <a:ext cx="3200400" cy="257175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657600" y="2571750"/>
            <a:ext cx="32004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>
                <a:solidFill>
                  <a:schemeClr val="bg1">
                    <a:lumMod val="50000"/>
                  </a:schemeClr>
                </a:solidFill>
              </a:rPr>
              <a:t>Giác</a:t>
            </a:r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bg1">
                    <a:lumMod val="50000"/>
                  </a:schemeClr>
                </a:solidFill>
              </a:rPr>
              <a:t>mút</a:t>
            </a:r>
            <a:endParaRPr lang="en-US" sz="2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0" y="2571750"/>
            <a:ext cx="2286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>
                <a:solidFill>
                  <a:schemeClr val="bg1">
                    <a:lumMod val="50000"/>
                  </a:schemeClr>
                </a:solidFill>
              </a:rPr>
              <a:t>Rễ</a:t>
            </a:r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bg1">
                    <a:lumMod val="50000"/>
                  </a:schemeClr>
                </a:solidFill>
              </a:rPr>
              <a:t>móc</a:t>
            </a:r>
            <a:endParaRPr lang="en-US" sz="2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1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Theme7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Theme7</Template>
  <TotalTime>427</TotalTime>
  <Words>1484</Words>
  <Application>Microsoft Office PowerPoint</Application>
  <PresentationFormat>On-screen Show (16:9)</PresentationFormat>
  <Paragraphs>191</Paragraphs>
  <Slides>25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Theme7</vt:lpstr>
      <vt:lpstr>Trường THCS Long Biên</vt:lpstr>
      <vt:lpstr>Kiểm tra bài cũ</vt:lpstr>
      <vt:lpstr>HẠT KÍN – ĐẶC ĐiỂM CỦA THỰC VẬT HẠT KÍN</vt:lpstr>
      <vt:lpstr>Tiết 47: §41: HẠT KÍN – ĐẶC ĐiỂM CỦA THỰC VẬT HẠT KÍN</vt:lpstr>
      <vt:lpstr>PowerPoint Presentation</vt:lpstr>
      <vt:lpstr>1) Cơ quan sinh dưỡng</vt:lpstr>
      <vt:lpstr>PowerPoint Presentation</vt:lpstr>
      <vt:lpstr>           Thảo luận nhóm các câu hỏi sau:</vt:lpstr>
      <vt:lpstr>PowerPoint Presentation</vt:lpstr>
      <vt:lpstr>         Thảo luận nhóm các câu hỏi sau:</vt:lpstr>
      <vt:lpstr>PowerPoint Presentation</vt:lpstr>
      <vt:lpstr>         Thảo luận nhóm các câu hỏi sau:</vt:lpstr>
      <vt:lpstr>PowerPoint Presentation</vt:lpstr>
      <vt:lpstr>         Thảo luận nhóm các câu hỏi sau:</vt:lpstr>
      <vt:lpstr>PowerPoint Presentation</vt:lpstr>
      <vt:lpstr>         Thảo luận nhóm các câu hỏi sau:</vt:lpstr>
      <vt:lpstr>PowerPoint Presentation</vt:lpstr>
      <vt:lpstr>2) Cơ quan sinh sản</vt:lpstr>
      <vt:lpstr>Hãy quan sát hình và nhận xét về: cách mọc, màu sắc, số nhị của hoa ?</vt:lpstr>
      <vt:lpstr>PowerPoint Presentation</vt:lpstr>
      <vt:lpstr>PowerPoint Presentation</vt:lpstr>
      <vt:lpstr>CỦNG CỐ</vt:lpstr>
      <vt:lpstr>    Vì sao cây đu đủ, cây chanh, cây táo được xếp vào nhóm thực vật hạt kín 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THCS Minh Khai</dc:title>
  <dc:creator>VaiO</dc:creator>
  <cp:lastModifiedBy>MY PC</cp:lastModifiedBy>
  <cp:revision>15</cp:revision>
  <dcterms:created xsi:type="dcterms:W3CDTF">2017-02-28T05:12:55Z</dcterms:created>
  <dcterms:modified xsi:type="dcterms:W3CDTF">2020-04-28T02:46:51Z</dcterms:modified>
</cp:coreProperties>
</file>