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01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256" r:id="rId10"/>
    <p:sldId id="270" r:id="rId11"/>
    <p:sldId id="265" r:id="rId12"/>
    <p:sldId id="276" r:id="rId13"/>
    <p:sldId id="266" r:id="rId14"/>
    <p:sldId id="277" r:id="rId15"/>
    <p:sldId id="300" r:id="rId16"/>
    <p:sldId id="262" r:id="rId1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A700"/>
    <a:srgbClr val="92D050"/>
    <a:srgbClr val="38793D"/>
    <a:srgbClr val="B6EA82"/>
    <a:srgbClr val="4FA2AC"/>
    <a:srgbClr val="592F71"/>
    <a:srgbClr val="95D5D8"/>
    <a:srgbClr val="CFF4FD"/>
    <a:srgbClr val="7F7F7F"/>
    <a:srgbClr val="4C69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4660"/>
  </p:normalViewPr>
  <p:slideViewPr>
    <p:cSldViewPr snapToGrid="0" showGuides="1">
      <p:cViewPr>
        <p:scale>
          <a:sx n="76" d="100"/>
          <a:sy n="76" d="100"/>
        </p:scale>
        <p:origin x="-400" y="-16"/>
      </p:cViewPr>
      <p:guideLst>
        <p:guide orient="horz" pos="2050"/>
        <p:guide pos="390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2020/9/30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53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D6C8D182-E4C8-4120-9249-FC9774456FFA}" type="datetimeFigureOut">
              <a:rPr lang="zh-CN" altLang="en-US" smtClean="0"/>
              <a:t>2020/9/30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95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charset="0"/>
        <a:ea typeface="Calibri" panose="020F0502020204030204" charset="0"/>
        <a:cs typeface="Calibri" panose="020F050202020403020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charset="0"/>
        <a:ea typeface="Calibri" panose="020F0502020204030204" charset="0"/>
        <a:cs typeface="Calibri" panose="020F050202020403020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charset="0"/>
        <a:ea typeface="Calibri" panose="020F0502020204030204" charset="0"/>
        <a:cs typeface="Calibri" panose="020F050202020403020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charset="0"/>
        <a:ea typeface="Calibri" panose="020F0502020204030204" charset="0"/>
        <a:cs typeface="Calibri" panose="020F050202020403020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charset="0"/>
        <a:ea typeface="Calibri" panose="020F0502020204030204" charset="0"/>
        <a:cs typeface="Calibri" panose="020F050202020403020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1872375-4652-4E57-92B2-2C434B9834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1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31F8ACD-BEE9-4BB7-9A07-27AEFA3483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1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6884698-36DE-4DF7-9DBB-FDE4682210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40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" name="图片 1" descr="图层-4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7305" y="4283710"/>
            <a:ext cx="4968240" cy="2588895"/>
          </a:xfrm>
          <a:prstGeom prst="rect">
            <a:avLst/>
          </a:prstGeom>
          <a:noFill/>
          <a:ln w="3175">
            <a:noFill/>
            <a:headEnd type="none" w="lg" len="lg"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图片 2" descr="绿叶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25130" y="1905"/>
            <a:ext cx="4168140" cy="25190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844800" y="1447800"/>
            <a:ext cx="66040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BÀI </a:t>
            </a:r>
            <a:r>
              <a:rPr lang="en-US" sz="4400" dirty="0" smtClean="0">
                <a:solidFill>
                  <a:srgbClr val="0000FF"/>
                </a:solidFill>
                <a:latin typeface="Times New Roman" pitchFamily="18" charset="0"/>
              </a:rPr>
              <a:t>GIẢNG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SINH HỌC 8</a:t>
            </a:r>
            <a:r>
              <a:rPr lang="en-US" sz="3600" dirty="0">
                <a:latin typeface="Times New Roman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BÀI 10: HOẠT ĐỘNG CỦA CƠ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5181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92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1043940" y="1988820"/>
            <a:ext cx="2183130" cy="1593850"/>
            <a:chOff x="2256" y="3215"/>
            <a:chExt cx="3438" cy="2510"/>
          </a:xfrm>
        </p:grpSpPr>
        <p:grpSp>
          <p:nvGrpSpPr>
            <p:cNvPr id="20" name="组合 19"/>
            <p:cNvGrpSpPr/>
            <p:nvPr/>
          </p:nvGrpSpPr>
          <p:grpSpPr>
            <a:xfrm>
              <a:off x="2256" y="3215"/>
              <a:ext cx="2595" cy="2510"/>
              <a:chOff x="1279" y="4601"/>
              <a:chExt cx="2595" cy="2510"/>
            </a:xfrm>
          </p:grpSpPr>
          <p:sp>
            <p:nvSpPr>
              <p:cNvPr id="15" name="菱形 14"/>
              <p:cNvSpPr/>
              <p:nvPr/>
            </p:nvSpPr>
            <p:spPr>
              <a:xfrm>
                <a:off x="1279" y="4601"/>
                <a:ext cx="2510" cy="2510"/>
              </a:xfrm>
              <a:prstGeom prst="diamond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1279" y="5345"/>
                <a:ext cx="2595" cy="8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800" b="1">
                    <a:solidFill>
                      <a:srgbClr val="3AA700"/>
                    </a:solidFill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</a:rPr>
                  <a:t>Thần kinh</a:t>
                </a: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356" y="4143"/>
              <a:ext cx="338" cy="455"/>
              <a:chOff x="4379" y="5529"/>
              <a:chExt cx="600" cy="804"/>
            </a:xfrm>
          </p:grpSpPr>
          <p:sp>
            <p:nvSpPr>
              <p:cNvPr id="17" name="任意多边形 16"/>
              <p:cNvSpPr/>
              <p:nvPr/>
            </p:nvSpPr>
            <p:spPr>
              <a:xfrm>
                <a:off x="4379" y="5529"/>
                <a:ext cx="402" cy="804"/>
              </a:xfrm>
              <a:custGeom>
                <a:avLst/>
                <a:gdLst>
                  <a:gd name="connsiteX0" fmla="*/ 0 w 402"/>
                  <a:gd name="connsiteY0" fmla="*/ 0 h 804"/>
                  <a:gd name="connsiteX1" fmla="*/ 402 w 402"/>
                  <a:gd name="connsiteY1" fmla="*/ 402 h 804"/>
                  <a:gd name="connsiteX2" fmla="*/ 0 w 402"/>
                  <a:gd name="connsiteY2" fmla="*/ 804 h 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" h="804">
                    <a:moveTo>
                      <a:pt x="0" y="0"/>
                    </a:moveTo>
                    <a:lnTo>
                      <a:pt x="402" y="402"/>
                    </a:lnTo>
                    <a:lnTo>
                      <a:pt x="0" y="804"/>
                    </a:lnTo>
                  </a:path>
                </a:pathLst>
              </a:custGeom>
              <a:noFill/>
              <a:ln w="31750"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18" name="任意多边形 17"/>
              <p:cNvSpPr/>
              <p:nvPr/>
            </p:nvSpPr>
            <p:spPr>
              <a:xfrm>
                <a:off x="4577" y="5529"/>
                <a:ext cx="402" cy="804"/>
              </a:xfrm>
              <a:custGeom>
                <a:avLst/>
                <a:gdLst>
                  <a:gd name="connsiteX0" fmla="*/ 0 w 402"/>
                  <a:gd name="connsiteY0" fmla="*/ 0 h 804"/>
                  <a:gd name="connsiteX1" fmla="*/ 402 w 402"/>
                  <a:gd name="connsiteY1" fmla="*/ 402 h 804"/>
                  <a:gd name="connsiteX2" fmla="*/ 0 w 402"/>
                  <a:gd name="connsiteY2" fmla="*/ 804 h 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" h="804">
                    <a:moveTo>
                      <a:pt x="0" y="0"/>
                    </a:moveTo>
                    <a:lnTo>
                      <a:pt x="402" y="402"/>
                    </a:lnTo>
                    <a:lnTo>
                      <a:pt x="0" y="804"/>
                    </a:lnTo>
                  </a:path>
                </a:pathLst>
              </a:custGeom>
              <a:noFill/>
              <a:ln w="31750"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</p:grpSp>
      <p:sp>
        <p:nvSpPr>
          <p:cNvPr id="47" name="文本框 46"/>
          <p:cNvSpPr txBox="1"/>
          <p:nvPr/>
        </p:nvSpPr>
        <p:spPr>
          <a:xfrm>
            <a:off x="970915" y="3693160"/>
            <a:ext cx="2112645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Tinh thần sảng khoái, ý thức cố gắng thì co cơ tốt hơn.</a:t>
            </a:r>
          </a:p>
          <a:p>
            <a:pPr algn="ctr">
              <a:lnSpc>
                <a:spcPct val="150000"/>
              </a:lnSpc>
            </a:pPr>
            <a:endParaRPr lang="zh-CN" alt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3840480" y="3693160"/>
            <a:ext cx="22491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Bắp cơ lớn thì khả năng co cơ mạnh hơn.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4665345" y="891540"/>
            <a:ext cx="24212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Khả năng co cơ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762375" y="1988820"/>
            <a:ext cx="2398395" cy="1704340"/>
            <a:chOff x="7660" y="3132"/>
            <a:chExt cx="3777" cy="2684"/>
          </a:xfrm>
        </p:grpSpPr>
        <p:grpSp>
          <p:nvGrpSpPr>
            <p:cNvPr id="25" name="组合 24"/>
            <p:cNvGrpSpPr/>
            <p:nvPr/>
          </p:nvGrpSpPr>
          <p:grpSpPr>
            <a:xfrm>
              <a:off x="7999" y="3132"/>
              <a:ext cx="3438" cy="2510"/>
              <a:chOff x="2256" y="3215"/>
              <a:chExt cx="3438" cy="2510"/>
            </a:xfrm>
          </p:grpSpPr>
          <p:sp>
            <p:nvSpPr>
              <p:cNvPr id="27" name="菱形 26"/>
              <p:cNvSpPr/>
              <p:nvPr/>
            </p:nvSpPr>
            <p:spPr>
              <a:xfrm>
                <a:off x="2256" y="3215"/>
                <a:ext cx="2510" cy="2510"/>
              </a:xfrm>
              <a:prstGeom prst="diamond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grpSp>
            <p:nvGrpSpPr>
              <p:cNvPr id="29" name="组合 28"/>
              <p:cNvGrpSpPr/>
              <p:nvPr/>
            </p:nvGrpSpPr>
            <p:grpSpPr>
              <a:xfrm>
                <a:off x="5356" y="4143"/>
                <a:ext cx="338" cy="455"/>
                <a:chOff x="4379" y="5529"/>
                <a:chExt cx="600" cy="804"/>
              </a:xfrm>
            </p:grpSpPr>
            <p:sp>
              <p:nvSpPr>
                <p:cNvPr id="30" name="任意多边形 29"/>
                <p:cNvSpPr/>
                <p:nvPr/>
              </p:nvSpPr>
              <p:spPr>
                <a:xfrm>
                  <a:off x="4379" y="5529"/>
                  <a:ext cx="402" cy="804"/>
                </a:xfrm>
                <a:custGeom>
                  <a:avLst/>
                  <a:gdLst>
                    <a:gd name="connsiteX0" fmla="*/ 0 w 402"/>
                    <a:gd name="connsiteY0" fmla="*/ 0 h 804"/>
                    <a:gd name="connsiteX1" fmla="*/ 402 w 402"/>
                    <a:gd name="connsiteY1" fmla="*/ 402 h 804"/>
                    <a:gd name="connsiteX2" fmla="*/ 0 w 402"/>
                    <a:gd name="connsiteY2" fmla="*/ 804 h 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2" h="804">
                      <a:moveTo>
                        <a:pt x="0" y="0"/>
                      </a:moveTo>
                      <a:lnTo>
                        <a:pt x="402" y="402"/>
                      </a:lnTo>
                      <a:lnTo>
                        <a:pt x="0" y="804"/>
                      </a:lnTo>
                    </a:path>
                  </a:pathLst>
                </a:custGeom>
                <a:noFill/>
                <a:ln w="31750">
                  <a:solidFill>
                    <a:srgbClr val="3AA70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</a:endParaRPr>
                </a:p>
              </p:txBody>
            </p:sp>
            <p:sp>
              <p:nvSpPr>
                <p:cNvPr id="31" name="任意多边形 30"/>
                <p:cNvSpPr/>
                <p:nvPr/>
              </p:nvSpPr>
              <p:spPr>
                <a:xfrm>
                  <a:off x="4577" y="5529"/>
                  <a:ext cx="402" cy="804"/>
                </a:xfrm>
                <a:custGeom>
                  <a:avLst/>
                  <a:gdLst>
                    <a:gd name="connsiteX0" fmla="*/ 0 w 402"/>
                    <a:gd name="connsiteY0" fmla="*/ 0 h 804"/>
                    <a:gd name="connsiteX1" fmla="*/ 402 w 402"/>
                    <a:gd name="connsiteY1" fmla="*/ 402 h 804"/>
                    <a:gd name="connsiteX2" fmla="*/ 0 w 402"/>
                    <a:gd name="connsiteY2" fmla="*/ 804 h 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2" h="804">
                      <a:moveTo>
                        <a:pt x="0" y="0"/>
                      </a:moveTo>
                      <a:lnTo>
                        <a:pt x="402" y="402"/>
                      </a:lnTo>
                      <a:lnTo>
                        <a:pt x="0" y="804"/>
                      </a:lnTo>
                    </a:path>
                  </a:pathLst>
                </a:custGeom>
                <a:noFill/>
                <a:ln w="31750">
                  <a:solidFill>
                    <a:srgbClr val="3AA70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</a:endParaRPr>
                </a:p>
              </p:txBody>
            </p:sp>
          </p:grpSp>
        </p:grpSp>
        <p:sp>
          <p:nvSpPr>
            <p:cNvPr id="2" name="文本框 1"/>
            <p:cNvSpPr txBox="1"/>
            <p:nvPr/>
          </p:nvSpPr>
          <p:spPr>
            <a:xfrm>
              <a:off x="7660" y="3637"/>
              <a:ext cx="3439" cy="2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Thể tích của          cơ</a:t>
              </a:r>
            </a:p>
            <a:p>
              <a:pPr algn="ctr"/>
              <a:endParaRPr lang="zh-CN" altLang="en-US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330950" y="1988820"/>
            <a:ext cx="1986280" cy="1593850"/>
            <a:chOff x="12763" y="3132"/>
            <a:chExt cx="3128" cy="2510"/>
          </a:xfrm>
        </p:grpSpPr>
        <p:sp>
          <p:nvSpPr>
            <p:cNvPr id="42" name="菱形 41"/>
            <p:cNvSpPr/>
            <p:nvPr/>
          </p:nvSpPr>
          <p:spPr>
            <a:xfrm>
              <a:off x="13371" y="3132"/>
              <a:ext cx="2510" cy="2510"/>
            </a:xfrm>
            <a:prstGeom prst="diamond">
              <a:avLst/>
            </a:prstGeom>
            <a:noFill/>
            <a:ln>
              <a:solidFill>
                <a:srgbClr val="3AA7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2763" y="3877"/>
              <a:ext cx="3128" cy="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ea"/>
                </a:rPr>
                <a:t>     Lực co cơ    </a:t>
              </a:r>
              <a:endParaRPr lang="en-US" altLang="zh-CN" sz="2800">
                <a:solidFill>
                  <a:srgbClr val="3AA7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817370" y="995045"/>
            <a:ext cx="2717165" cy="317500"/>
            <a:chOff x="2050" y="1567"/>
            <a:chExt cx="4279" cy="500"/>
          </a:xfrm>
        </p:grpSpPr>
        <p:grpSp>
          <p:nvGrpSpPr>
            <p:cNvPr id="10" name="组合 9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13" name="直接连接符 12"/>
            <p:cNvCxnSpPr>
              <a:stCxn id="11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/>
          <p:cNvGrpSpPr/>
          <p:nvPr/>
        </p:nvGrpSpPr>
        <p:grpSpPr>
          <a:xfrm flipH="1">
            <a:off x="7174230" y="997585"/>
            <a:ext cx="2717165" cy="317500"/>
            <a:chOff x="2050" y="1567"/>
            <a:chExt cx="4279" cy="500"/>
          </a:xfrm>
        </p:grpSpPr>
        <p:grpSp>
          <p:nvGrpSpPr>
            <p:cNvPr id="7" name="组合 6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14" name="直接连接符 13"/>
            <p:cNvCxnSpPr>
              <a:stCxn id="23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任意多边形 17"/>
          <p:cNvSpPr/>
          <p:nvPr/>
        </p:nvSpPr>
        <p:spPr>
          <a:xfrm>
            <a:off x="8619198" y="2640965"/>
            <a:ext cx="143802" cy="288925"/>
          </a:xfrm>
          <a:custGeom>
            <a:avLst/>
            <a:gdLst>
              <a:gd name="connsiteX0" fmla="*/ 0 w 402"/>
              <a:gd name="connsiteY0" fmla="*/ 0 h 804"/>
              <a:gd name="connsiteX1" fmla="*/ 402 w 402"/>
              <a:gd name="connsiteY1" fmla="*/ 402 h 804"/>
              <a:gd name="connsiteX2" fmla="*/ 0 w 402"/>
              <a:gd name="connsiteY2" fmla="*/ 804 h 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" h="804">
                <a:moveTo>
                  <a:pt x="0" y="0"/>
                </a:moveTo>
                <a:lnTo>
                  <a:pt x="402" y="402"/>
                </a:lnTo>
                <a:lnTo>
                  <a:pt x="0" y="804"/>
                </a:lnTo>
              </a:path>
            </a:pathLst>
          </a:custGeom>
          <a:noFill/>
          <a:ln w="31750">
            <a:solidFill>
              <a:srgbClr val="3AA7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6" name="任意多边形 17"/>
          <p:cNvSpPr/>
          <p:nvPr/>
        </p:nvSpPr>
        <p:spPr>
          <a:xfrm>
            <a:off x="8689683" y="2635885"/>
            <a:ext cx="143802" cy="288925"/>
          </a:xfrm>
          <a:custGeom>
            <a:avLst/>
            <a:gdLst>
              <a:gd name="connsiteX0" fmla="*/ 0 w 402"/>
              <a:gd name="connsiteY0" fmla="*/ 0 h 804"/>
              <a:gd name="connsiteX1" fmla="*/ 402 w 402"/>
              <a:gd name="connsiteY1" fmla="*/ 402 h 804"/>
              <a:gd name="connsiteX2" fmla="*/ 0 w 402"/>
              <a:gd name="connsiteY2" fmla="*/ 804 h 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" h="804">
                <a:moveTo>
                  <a:pt x="0" y="0"/>
                </a:moveTo>
                <a:lnTo>
                  <a:pt x="402" y="402"/>
                </a:lnTo>
                <a:lnTo>
                  <a:pt x="0" y="804"/>
                </a:lnTo>
              </a:path>
            </a:pathLst>
          </a:custGeom>
          <a:noFill/>
          <a:ln w="31750">
            <a:solidFill>
              <a:srgbClr val="3AA7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28" name="组合 4"/>
          <p:cNvGrpSpPr/>
          <p:nvPr/>
        </p:nvGrpSpPr>
        <p:grpSpPr>
          <a:xfrm>
            <a:off x="9262110" y="1988820"/>
            <a:ext cx="1980565" cy="1593850"/>
            <a:chOff x="13066" y="3132"/>
            <a:chExt cx="3119" cy="2510"/>
          </a:xfrm>
        </p:grpSpPr>
        <p:sp>
          <p:nvSpPr>
            <p:cNvPr id="32" name="菱形 41"/>
            <p:cNvSpPr/>
            <p:nvPr/>
          </p:nvSpPr>
          <p:spPr>
            <a:xfrm>
              <a:off x="13371" y="3132"/>
              <a:ext cx="2510" cy="2510"/>
            </a:xfrm>
            <a:prstGeom prst="diamond">
              <a:avLst/>
            </a:prstGeom>
            <a:noFill/>
            <a:ln>
              <a:solidFill>
                <a:srgbClr val="3AA7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3" name="文本框 2"/>
            <p:cNvSpPr txBox="1"/>
            <p:nvPr/>
          </p:nvSpPr>
          <p:spPr>
            <a:xfrm>
              <a:off x="13066" y="3463"/>
              <a:ext cx="3119" cy="2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ea"/>
                </a:rPr>
                <a:t> Khả năng dẻo dai bền bỉ    </a:t>
              </a:r>
              <a:endParaRPr lang="en-US" altLang="zh-CN" sz="2800">
                <a:solidFill>
                  <a:srgbClr val="3AA7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34" name="任意多边形 17"/>
          <p:cNvSpPr/>
          <p:nvPr/>
        </p:nvSpPr>
        <p:spPr>
          <a:xfrm>
            <a:off x="11255718" y="2616835"/>
            <a:ext cx="143802" cy="288925"/>
          </a:xfrm>
          <a:custGeom>
            <a:avLst/>
            <a:gdLst>
              <a:gd name="connsiteX0" fmla="*/ 0 w 402"/>
              <a:gd name="connsiteY0" fmla="*/ 0 h 804"/>
              <a:gd name="connsiteX1" fmla="*/ 402 w 402"/>
              <a:gd name="connsiteY1" fmla="*/ 402 h 804"/>
              <a:gd name="connsiteX2" fmla="*/ 0 w 402"/>
              <a:gd name="connsiteY2" fmla="*/ 804 h 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" h="804">
                <a:moveTo>
                  <a:pt x="0" y="0"/>
                </a:moveTo>
                <a:lnTo>
                  <a:pt x="402" y="402"/>
                </a:lnTo>
                <a:lnTo>
                  <a:pt x="0" y="804"/>
                </a:lnTo>
              </a:path>
            </a:pathLst>
          </a:custGeom>
          <a:noFill/>
          <a:ln w="31750">
            <a:solidFill>
              <a:srgbClr val="3AA7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5" name="任意多边形 17"/>
          <p:cNvSpPr/>
          <p:nvPr/>
        </p:nvSpPr>
        <p:spPr>
          <a:xfrm>
            <a:off x="11326203" y="2622550"/>
            <a:ext cx="143802" cy="288925"/>
          </a:xfrm>
          <a:custGeom>
            <a:avLst/>
            <a:gdLst>
              <a:gd name="connsiteX0" fmla="*/ 0 w 402"/>
              <a:gd name="connsiteY0" fmla="*/ 0 h 804"/>
              <a:gd name="connsiteX1" fmla="*/ 402 w 402"/>
              <a:gd name="connsiteY1" fmla="*/ 402 h 804"/>
              <a:gd name="connsiteX2" fmla="*/ 0 w 402"/>
              <a:gd name="connsiteY2" fmla="*/ 804 h 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" h="804">
                <a:moveTo>
                  <a:pt x="0" y="0"/>
                </a:moveTo>
                <a:lnTo>
                  <a:pt x="402" y="402"/>
                </a:lnTo>
                <a:lnTo>
                  <a:pt x="0" y="804"/>
                </a:lnTo>
              </a:path>
            </a:pathLst>
          </a:custGeom>
          <a:noFill/>
          <a:ln w="31750">
            <a:solidFill>
              <a:srgbClr val="3AA7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9151620" y="3856990"/>
            <a:ext cx="2247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Làm việc lâu mỏi.</a:t>
            </a:r>
          </a:p>
        </p:txBody>
      </p:sp>
    </p:spTree>
    <p:custDataLst>
      <p:tags r:id="rId1"/>
    </p:custData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61" grpId="0"/>
      <p:bldP spid="22" grpId="0" animBg="1"/>
      <p:bldP spid="26" grpId="0" animBg="1"/>
      <p:bldP spid="34" grpId="0" animBg="1"/>
      <p:bldP spid="35" grpId="3" bldLvl="0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720" y="3893185"/>
            <a:ext cx="2053590" cy="149415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541905" y="1957070"/>
            <a:ext cx="155829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Vật có khối lượng thích hợp thì cơ sinh ra tốt nhất</a:t>
            </a:r>
          </a:p>
        </p:txBody>
      </p:sp>
      <p:sp>
        <p:nvSpPr>
          <p:cNvPr id="2" name="矩形 1"/>
          <p:cNvSpPr/>
          <p:nvPr/>
        </p:nvSpPr>
        <p:spPr>
          <a:xfrm>
            <a:off x="-22225" y="3748405"/>
            <a:ext cx="12219305" cy="46800"/>
          </a:xfrm>
          <a:prstGeom prst="rect">
            <a:avLst/>
          </a:prstGeom>
          <a:solidFill>
            <a:srgbClr val="3AA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6141720" y="2009775"/>
            <a:ext cx="1543050" cy="1875790"/>
            <a:chOff x="9672" y="3165"/>
            <a:chExt cx="2430" cy="2954"/>
          </a:xfrm>
        </p:grpSpPr>
        <p:sp>
          <p:nvSpPr>
            <p:cNvPr id="10" name="文本框 9"/>
            <p:cNvSpPr txBox="1"/>
            <p:nvPr/>
          </p:nvSpPr>
          <p:spPr>
            <a:xfrm>
              <a:off x="9672" y="3165"/>
              <a:ext cx="2430" cy="1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ea"/>
                </a:rPr>
                <a:t>Sức khỏe</a:t>
              </a:r>
            </a:p>
            <a:p>
              <a:endParaRPr lang="zh-CN" altLang="en-US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0185" y="4187"/>
              <a:ext cx="1062" cy="1932"/>
              <a:chOff x="9049" y="3659"/>
              <a:chExt cx="1062" cy="1932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9374" y="5209"/>
                <a:ext cx="382" cy="382"/>
              </a:xfrm>
              <a:prstGeom prst="ellipse">
                <a:avLst/>
              </a:prstGeom>
              <a:solidFill>
                <a:srgbClr val="3A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9049" y="3659"/>
                <a:ext cx="1062" cy="1764"/>
                <a:chOff x="9049" y="2843"/>
                <a:chExt cx="1062" cy="2580"/>
              </a:xfrm>
            </p:grpSpPr>
            <p:cxnSp>
              <p:nvCxnSpPr>
                <p:cNvPr id="41" name="直接连接符 40"/>
                <p:cNvCxnSpPr/>
                <p:nvPr/>
              </p:nvCxnSpPr>
              <p:spPr>
                <a:xfrm flipV="1">
                  <a:off x="9576" y="2843"/>
                  <a:ext cx="25" cy="2580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42"/>
                <p:cNvCxnSpPr/>
                <p:nvPr/>
              </p:nvCxnSpPr>
              <p:spPr>
                <a:xfrm>
                  <a:off x="9049" y="2844"/>
                  <a:ext cx="1062" cy="15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" name="文本框 4"/>
          <p:cNvSpPr txBox="1"/>
          <p:nvPr/>
        </p:nvSpPr>
        <p:spPr>
          <a:xfrm>
            <a:off x="4812665" y="4859655"/>
            <a:ext cx="14312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Ở </a:t>
            </a:r>
            <a:r>
              <a:rPr lang="en-US" altLang="zh-CN" sz="16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các độ tuổi khác nhau có khả năng.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4671060" y="896620"/>
            <a:ext cx="24212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Khả năng co cơ</a:t>
            </a:r>
          </a:p>
        </p:txBody>
      </p:sp>
      <p:grpSp>
        <p:nvGrpSpPr>
          <p:cNvPr id="74" name="组合 73"/>
          <p:cNvGrpSpPr/>
          <p:nvPr/>
        </p:nvGrpSpPr>
        <p:grpSpPr>
          <a:xfrm>
            <a:off x="711200" y="2009775"/>
            <a:ext cx="1830705" cy="1875790"/>
            <a:chOff x="1120" y="3165"/>
            <a:chExt cx="2883" cy="2954"/>
          </a:xfrm>
        </p:grpSpPr>
        <p:sp>
          <p:nvSpPr>
            <p:cNvPr id="7" name="文本框 6"/>
            <p:cNvSpPr txBox="1"/>
            <p:nvPr/>
          </p:nvSpPr>
          <p:spPr>
            <a:xfrm>
              <a:off x="1120" y="3165"/>
              <a:ext cx="2883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8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Khối lượng</a:t>
              </a: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957" y="4187"/>
              <a:ext cx="1062" cy="1932"/>
              <a:chOff x="9049" y="3659"/>
              <a:chExt cx="1062" cy="1932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9374" y="5209"/>
                <a:ext cx="382" cy="382"/>
              </a:xfrm>
              <a:prstGeom prst="ellipse">
                <a:avLst/>
              </a:prstGeom>
              <a:solidFill>
                <a:srgbClr val="3A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grpSp>
            <p:nvGrpSpPr>
              <p:cNvPr id="22" name="组合 21"/>
              <p:cNvGrpSpPr/>
              <p:nvPr/>
            </p:nvGrpSpPr>
            <p:grpSpPr>
              <a:xfrm>
                <a:off x="9049" y="3659"/>
                <a:ext cx="1062" cy="1764"/>
                <a:chOff x="9049" y="2843"/>
                <a:chExt cx="1062" cy="2580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 flipV="1">
                  <a:off x="9576" y="2843"/>
                  <a:ext cx="25" cy="2580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9049" y="2844"/>
                  <a:ext cx="1062" cy="15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75" name="组合 74"/>
          <p:cNvGrpSpPr/>
          <p:nvPr/>
        </p:nvGrpSpPr>
        <p:grpSpPr>
          <a:xfrm>
            <a:off x="3451860" y="3641725"/>
            <a:ext cx="1275080" cy="2310765"/>
            <a:chOff x="5436" y="5735"/>
            <a:chExt cx="2008" cy="3639"/>
          </a:xfrm>
        </p:grpSpPr>
        <p:sp>
          <p:nvSpPr>
            <p:cNvPr id="8" name="文本框 7"/>
            <p:cNvSpPr txBox="1"/>
            <p:nvPr/>
          </p:nvSpPr>
          <p:spPr>
            <a:xfrm>
              <a:off x="5436" y="7873"/>
              <a:ext cx="2008" cy="1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Độ </a:t>
              </a:r>
              <a:r>
                <a:rPr lang="en-US" altLang="zh-CN" sz="28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tuổi </a:t>
              </a:r>
            </a:p>
            <a:p>
              <a:endParaRPr lang="zh-CN" altLang="en-US" sz="2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 flipV="1">
              <a:off x="5909" y="5735"/>
              <a:ext cx="1062" cy="1931"/>
              <a:chOff x="8985" y="3660"/>
              <a:chExt cx="1062" cy="1931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9374" y="5209"/>
                <a:ext cx="382" cy="382"/>
              </a:xfrm>
              <a:prstGeom prst="ellipse">
                <a:avLst/>
              </a:prstGeom>
              <a:solidFill>
                <a:srgbClr val="3A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grpSp>
            <p:nvGrpSpPr>
              <p:cNvPr id="27" name="组合 26"/>
              <p:cNvGrpSpPr/>
              <p:nvPr/>
            </p:nvGrpSpPr>
            <p:grpSpPr>
              <a:xfrm>
                <a:off x="8985" y="3660"/>
                <a:ext cx="1062" cy="1763"/>
                <a:chOff x="8985" y="2844"/>
                <a:chExt cx="1062" cy="2579"/>
              </a:xfrm>
            </p:grpSpPr>
            <p:cxnSp>
              <p:nvCxnSpPr>
                <p:cNvPr id="49" name="直接连接符 48"/>
                <p:cNvCxnSpPr/>
                <p:nvPr/>
              </p:nvCxnSpPr>
              <p:spPr>
                <a:xfrm flipH="1" flipV="1">
                  <a:off x="9533" y="2863"/>
                  <a:ext cx="11" cy="2560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8985" y="2844"/>
                  <a:ext cx="1062" cy="15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2" name="文本框 61"/>
          <p:cNvSpPr txBox="1"/>
          <p:nvPr/>
        </p:nvSpPr>
        <p:spPr>
          <a:xfrm>
            <a:off x="7760970" y="1957070"/>
            <a:ext cx="149987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Sức khỏe tốt thì khả năng co cơ tốt</a:t>
            </a:r>
          </a:p>
        </p:txBody>
      </p:sp>
      <p:sp>
        <p:nvSpPr>
          <p:cNvPr id="68" name="文本框 67"/>
          <p:cNvSpPr txBox="1"/>
          <p:nvPr/>
        </p:nvSpPr>
        <p:spPr>
          <a:xfrm>
            <a:off x="10185400" y="4876800"/>
            <a:ext cx="16040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Đ</a:t>
            </a:r>
            <a:r>
              <a:rPr lang="en-US" altLang="zh-CN" sz="16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a số nam có khả năng co cơ tốt hơn nữ</a:t>
            </a: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endParaRPr lang="zh-CN" altLang="en-US" sz="1600" b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8580120" y="3650615"/>
            <a:ext cx="1483360" cy="1852930"/>
            <a:chOff x="13512" y="5749"/>
            <a:chExt cx="2336" cy="2918"/>
          </a:xfrm>
        </p:grpSpPr>
        <p:sp>
          <p:nvSpPr>
            <p:cNvPr id="12" name="文本框 11"/>
            <p:cNvSpPr txBox="1"/>
            <p:nvPr/>
          </p:nvSpPr>
          <p:spPr>
            <a:xfrm>
              <a:off x="13512" y="7845"/>
              <a:ext cx="2336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8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Giới tính</a:t>
              </a:r>
            </a:p>
          </p:txBody>
        </p:sp>
        <p:grpSp>
          <p:nvGrpSpPr>
            <p:cNvPr id="69" name="组合 68"/>
            <p:cNvGrpSpPr/>
            <p:nvPr/>
          </p:nvGrpSpPr>
          <p:grpSpPr>
            <a:xfrm flipV="1">
              <a:off x="14196" y="5749"/>
              <a:ext cx="1062" cy="1931"/>
              <a:chOff x="8985" y="3660"/>
              <a:chExt cx="1062" cy="1931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9374" y="5209"/>
                <a:ext cx="382" cy="382"/>
              </a:xfrm>
              <a:prstGeom prst="ellipse">
                <a:avLst/>
              </a:prstGeom>
              <a:solidFill>
                <a:srgbClr val="3A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grpSp>
            <p:nvGrpSpPr>
              <p:cNvPr id="71" name="组合 70"/>
              <p:cNvGrpSpPr/>
              <p:nvPr/>
            </p:nvGrpSpPr>
            <p:grpSpPr>
              <a:xfrm>
                <a:off x="8985" y="3660"/>
                <a:ext cx="1062" cy="1763"/>
                <a:chOff x="8985" y="2844"/>
                <a:chExt cx="1062" cy="2579"/>
              </a:xfrm>
            </p:grpSpPr>
            <p:cxnSp>
              <p:nvCxnSpPr>
                <p:cNvPr id="72" name="直接连接符 71"/>
                <p:cNvCxnSpPr/>
                <p:nvPr/>
              </p:nvCxnSpPr>
              <p:spPr>
                <a:xfrm flipH="1" flipV="1">
                  <a:off x="9533" y="2863"/>
                  <a:ext cx="11" cy="2560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8985" y="2844"/>
                  <a:ext cx="1062" cy="15"/>
                </a:xfrm>
                <a:prstGeom prst="line">
                  <a:avLst/>
                </a:prstGeom>
                <a:solidFill>
                  <a:srgbClr val="4C698E"/>
                </a:solidFill>
                <a:ln w="22225">
                  <a:solidFill>
                    <a:srgbClr val="3AA70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78" name="组合 77"/>
          <p:cNvGrpSpPr/>
          <p:nvPr/>
        </p:nvGrpSpPr>
        <p:grpSpPr>
          <a:xfrm>
            <a:off x="1817370" y="995045"/>
            <a:ext cx="2717165" cy="317500"/>
            <a:chOff x="2050" y="1567"/>
            <a:chExt cx="4279" cy="500"/>
          </a:xfrm>
        </p:grpSpPr>
        <p:grpSp>
          <p:nvGrpSpPr>
            <p:cNvPr id="79" name="组合 78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80" name="椭圆 79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82" name="直接连接符 81"/>
            <p:cNvCxnSpPr>
              <a:stCxn id="80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组合 82"/>
          <p:cNvGrpSpPr/>
          <p:nvPr/>
        </p:nvGrpSpPr>
        <p:grpSpPr>
          <a:xfrm flipH="1">
            <a:off x="7174230" y="997585"/>
            <a:ext cx="2717165" cy="317500"/>
            <a:chOff x="2050" y="1567"/>
            <a:chExt cx="4279" cy="500"/>
          </a:xfrm>
        </p:grpSpPr>
        <p:grpSp>
          <p:nvGrpSpPr>
            <p:cNvPr id="84" name="组合 83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85" name="椭圆 84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87" name="直接连接符 86"/>
            <p:cNvCxnSpPr>
              <a:stCxn id="85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25" y="3988435"/>
            <a:ext cx="1964055" cy="1964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815" y="2162810"/>
            <a:ext cx="1983740" cy="14878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1475" y="1845310"/>
            <a:ext cx="2279650" cy="16338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62" grpId="0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7660" y="358140"/>
            <a:ext cx="11515090" cy="6085205"/>
          </a:xfrm>
          <a:prstGeom prst="rect">
            <a:avLst/>
          </a:prstGeom>
          <a:noFill/>
          <a:ln>
            <a:solidFill>
              <a:srgbClr val="3AA7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23865" y="1657985"/>
            <a:ext cx="619760" cy="2029460"/>
          </a:xfrm>
          <a:prstGeom prst="diamond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endParaRPr lang="en-US" altLang="zh-CN" sz="6000" b="1">
              <a:solidFill>
                <a:srgbClr val="3AA700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 rot="5400000">
            <a:off x="5988685" y="3255645"/>
            <a:ext cx="214630" cy="288925"/>
            <a:chOff x="4379" y="5529"/>
            <a:chExt cx="600" cy="804"/>
          </a:xfrm>
        </p:grpSpPr>
        <p:sp>
          <p:nvSpPr>
            <p:cNvPr id="10" name="任意多边形 9"/>
            <p:cNvSpPr/>
            <p:nvPr/>
          </p:nvSpPr>
          <p:spPr>
            <a:xfrm>
              <a:off x="4379" y="5529"/>
              <a:ext cx="402" cy="804"/>
            </a:xfrm>
            <a:custGeom>
              <a:avLst/>
              <a:gdLst>
                <a:gd name="connsiteX0" fmla="*/ 0 w 402"/>
                <a:gd name="connsiteY0" fmla="*/ 0 h 804"/>
                <a:gd name="connsiteX1" fmla="*/ 402 w 402"/>
                <a:gd name="connsiteY1" fmla="*/ 402 h 804"/>
                <a:gd name="connsiteX2" fmla="*/ 0 w 402"/>
                <a:gd name="connsiteY2" fmla="*/ 804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" h="804">
                  <a:moveTo>
                    <a:pt x="0" y="0"/>
                  </a:moveTo>
                  <a:lnTo>
                    <a:pt x="402" y="402"/>
                  </a:lnTo>
                  <a:lnTo>
                    <a:pt x="0" y="804"/>
                  </a:lnTo>
                </a:path>
              </a:pathLst>
            </a:custGeom>
            <a:noFill/>
            <a:ln w="31750">
              <a:solidFill>
                <a:srgbClr val="3AA7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4577" y="5529"/>
              <a:ext cx="402" cy="804"/>
            </a:xfrm>
            <a:custGeom>
              <a:avLst/>
              <a:gdLst>
                <a:gd name="connsiteX0" fmla="*/ 0 w 402"/>
                <a:gd name="connsiteY0" fmla="*/ 0 h 804"/>
                <a:gd name="connsiteX1" fmla="*/ 402 w 402"/>
                <a:gd name="connsiteY1" fmla="*/ 402 h 804"/>
                <a:gd name="connsiteX2" fmla="*/ 0 w 402"/>
                <a:gd name="connsiteY2" fmla="*/ 804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" h="804">
                  <a:moveTo>
                    <a:pt x="0" y="0"/>
                  </a:moveTo>
                  <a:lnTo>
                    <a:pt x="402" y="402"/>
                  </a:lnTo>
                  <a:lnTo>
                    <a:pt x="0" y="804"/>
                  </a:lnTo>
                </a:path>
              </a:pathLst>
            </a:custGeom>
            <a:noFill/>
            <a:ln w="31750">
              <a:solidFill>
                <a:srgbClr val="3AA7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810125" y="1031240"/>
            <a:ext cx="2545080" cy="2113915"/>
          </a:xfrm>
          <a:prstGeom prst="rect">
            <a:avLst/>
          </a:prstGeom>
          <a:noFill/>
          <a:ln>
            <a:solidFill>
              <a:srgbClr val="3AA7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4973955" y="1195070"/>
            <a:ext cx="21583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3AA700"/>
                </a:solidFill>
                <a:latin typeface="Calibri" panose="020F0502020204030204" charset="0"/>
                <a:cs typeface="Calibri" panose="020F0502020204030204" charset="0"/>
              </a:rPr>
              <a:t>Những hoạt động nào được coi là sự luyện tập cơ?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85" y="610235"/>
            <a:ext cx="3446145" cy="2339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85" y="3688080"/>
            <a:ext cx="3488690" cy="23660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320" y="3688080"/>
            <a:ext cx="3175000" cy="23660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8780" y="610235"/>
            <a:ext cx="3580130" cy="23406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8780" y="3687445"/>
            <a:ext cx="3580765" cy="23666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090" y="610235"/>
            <a:ext cx="4344035" cy="3837305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rcRect l="-631" t="463" r="631" b="-463"/>
          <a:stretch>
            <a:fillRect/>
          </a:stretch>
        </p:blipFill>
        <p:spPr>
          <a:xfrm>
            <a:off x="7355205" y="609600"/>
            <a:ext cx="4343400" cy="3837940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rcRect l="-333" t="478" r="333" b="-478"/>
          <a:stretch>
            <a:fillRect/>
          </a:stretch>
        </p:blipFill>
        <p:spPr>
          <a:xfrm>
            <a:off x="3763010" y="2438400"/>
            <a:ext cx="4579620" cy="373126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 30"/>
          <p:cNvSpPr/>
          <p:nvPr/>
        </p:nvSpPr>
        <p:spPr>
          <a:xfrm rot="2700000">
            <a:off x="3959860" y="1513840"/>
            <a:ext cx="4059555" cy="4059555"/>
          </a:xfrm>
          <a:custGeom>
            <a:avLst/>
            <a:gdLst>
              <a:gd name="connsiteX0" fmla="*/ 2470 w 4940"/>
              <a:gd name="connsiteY0" fmla="*/ 4940 h 4940"/>
              <a:gd name="connsiteX1" fmla="*/ 0 w 4940"/>
              <a:gd name="connsiteY1" fmla="*/ 2470 h 4940"/>
              <a:gd name="connsiteX2" fmla="*/ 2470 w 4940"/>
              <a:gd name="connsiteY2" fmla="*/ 0 h 4940"/>
              <a:gd name="connsiteX3" fmla="*/ 4940 w 4940"/>
              <a:gd name="connsiteY3" fmla="*/ 2470 h 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" h="4940">
                <a:moveTo>
                  <a:pt x="2470" y="4940"/>
                </a:moveTo>
                <a:cubicBezTo>
                  <a:pt x="1106" y="4940"/>
                  <a:pt x="0" y="3834"/>
                  <a:pt x="0" y="2470"/>
                </a:cubicBezTo>
                <a:cubicBezTo>
                  <a:pt x="0" y="1106"/>
                  <a:pt x="1106" y="0"/>
                  <a:pt x="2470" y="0"/>
                </a:cubicBezTo>
                <a:cubicBezTo>
                  <a:pt x="3834" y="0"/>
                  <a:pt x="4940" y="1106"/>
                  <a:pt x="4940" y="2470"/>
                </a:cubicBezTo>
              </a:path>
            </a:pathLst>
          </a:custGeom>
          <a:noFill/>
          <a:ln w="6350">
            <a:noFill/>
            <a:headEnd type="oval"/>
            <a:tailEnd type="oval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730115" y="673100"/>
            <a:ext cx="22752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Tác dụng của việc luyện tập thường xuyên</a:t>
            </a:r>
          </a:p>
        </p:txBody>
      </p:sp>
      <p:sp>
        <p:nvSpPr>
          <p:cNvPr id="7" name="任意多边形 6"/>
          <p:cNvSpPr/>
          <p:nvPr/>
        </p:nvSpPr>
        <p:spPr>
          <a:xfrm rot="2700000">
            <a:off x="3656965" y="1770380"/>
            <a:ext cx="3634740" cy="3603625"/>
          </a:xfrm>
          <a:custGeom>
            <a:avLst/>
            <a:gdLst>
              <a:gd name="connsiteX0" fmla="*/ 2470 w 4940"/>
              <a:gd name="connsiteY0" fmla="*/ 4940 h 4940"/>
              <a:gd name="connsiteX1" fmla="*/ 0 w 4940"/>
              <a:gd name="connsiteY1" fmla="*/ 2470 h 4940"/>
              <a:gd name="connsiteX2" fmla="*/ 2470 w 4940"/>
              <a:gd name="connsiteY2" fmla="*/ 0 h 4940"/>
              <a:gd name="connsiteX3" fmla="*/ 4940 w 4940"/>
              <a:gd name="connsiteY3" fmla="*/ 2470 h 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" h="4940">
                <a:moveTo>
                  <a:pt x="2470" y="4940"/>
                </a:moveTo>
                <a:cubicBezTo>
                  <a:pt x="1106" y="4940"/>
                  <a:pt x="0" y="3834"/>
                  <a:pt x="0" y="2470"/>
                </a:cubicBezTo>
                <a:cubicBezTo>
                  <a:pt x="0" y="1106"/>
                  <a:pt x="1106" y="0"/>
                  <a:pt x="2470" y="0"/>
                </a:cubicBezTo>
                <a:cubicBezTo>
                  <a:pt x="3834" y="0"/>
                  <a:pt x="4940" y="1106"/>
                  <a:pt x="4940" y="2470"/>
                </a:cubicBezTo>
              </a:path>
            </a:pathLst>
          </a:custGeom>
          <a:noFill/>
          <a:ln w="9525">
            <a:solidFill>
              <a:srgbClr val="3AA700"/>
            </a:solidFill>
            <a:headEnd type="oval" w="lg" len="lg"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8688" name="Text Box 16"/>
          <p:cNvSpPr txBox="1">
            <a:spLocks noChangeArrowheads="1"/>
          </p:cNvSpPr>
          <p:nvPr/>
        </p:nvSpPr>
        <p:spPr bwMode="auto">
          <a:xfrm>
            <a:off x="551815" y="1936115"/>
            <a:ext cx="2741295" cy="5530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Tăng thể tích của cơ</a:t>
            </a: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7639050" y="1936115"/>
            <a:ext cx="4173855" cy="5530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Tăng lực co cơ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4107180" y="5103495"/>
            <a:ext cx="5822315" cy="5530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Giúp cơ thể dẻo dai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1817370" y="995045"/>
            <a:ext cx="2717165" cy="317500"/>
            <a:chOff x="2050" y="1567"/>
            <a:chExt cx="4279" cy="500"/>
          </a:xfrm>
        </p:grpSpPr>
        <p:grpSp>
          <p:nvGrpSpPr>
            <p:cNvPr id="10" name="组合 9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13" name="直接连接符 12"/>
            <p:cNvCxnSpPr>
              <a:stCxn id="11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 flipH="1">
            <a:off x="7174230" y="997585"/>
            <a:ext cx="2717165" cy="317500"/>
            <a:chOff x="2050" y="1567"/>
            <a:chExt cx="4279" cy="500"/>
          </a:xfrm>
        </p:grpSpPr>
        <p:grpSp>
          <p:nvGrpSpPr>
            <p:cNvPr id="20" name="组合 19"/>
            <p:cNvGrpSpPr/>
            <p:nvPr/>
          </p:nvGrpSpPr>
          <p:grpSpPr>
            <a:xfrm>
              <a:off x="5829" y="1567"/>
              <a:ext cx="500" cy="500"/>
              <a:chOff x="5829" y="1567"/>
              <a:chExt cx="500" cy="50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829" y="1567"/>
                <a:ext cx="500" cy="500"/>
              </a:xfrm>
              <a:prstGeom prst="ellipse">
                <a:avLst/>
              </a:prstGeom>
              <a:noFill/>
              <a:ln>
                <a:solidFill>
                  <a:srgbClr val="3AA7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5945" y="1683"/>
                <a:ext cx="264" cy="264"/>
              </a:xfrm>
              <a:prstGeom prst="ellipse">
                <a:avLst/>
              </a:prstGeom>
              <a:solidFill>
                <a:srgbClr val="3AA700"/>
              </a:solidFill>
              <a:ln>
                <a:solidFill>
                  <a:srgbClr val="3AA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</p:grpSp>
        <p:cxnSp>
          <p:nvCxnSpPr>
            <p:cNvPr id="28" name="直接连接符 27"/>
            <p:cNvCxnSpPr>
              <a:stCxn id="23" idx="2"/>
            </p:cNvCxnSpPr>
            <p:nvPr/>
          </p:nvCxnSpPr>
          <p:spPr>
            <a:xfrm flipH="1">
              <a:off x="2050" y="1817"/>
              <a:ext cx="3779" cy="4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6000">
                    <a:schemeClr val="accent5"/>
                  </a:gs>
                  <a:gs pos="64000">
                    <a:srgbClr val="3AA700"/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4525" t="1022" r="24598"/>
          <a:stretch>
            <a:fillRect/>
          </a:stretch>
        </p:blipFill>
        <p:spPr>
          <a:xfrm>
            <a:off x="3943350" y="1922780"/>
            <a:ext cx="3061970" cy="324104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7660" y="358140"/>
            <a:ext cx="11515090" cy="6085205"/>
          </a:xfrm>
          <a:prstGeom prst="rect">
            <a:avLst/>
          </a:prstGeom>
          <a:noFill/>
          <a:ln>
            <a:solidFill>
              <a:srgbClr val="3AA7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4817" name="图片 43009" descr="54477e3b13536-02"/>
          <p:cNvPicPr>
            <a:picLocks noChangeAspect="1"/>
          </p:cNvPicPr>
          <p:nvPr/>
        </p:nvPicPr>
        <p:blipFill>
          <a:blip r:embed="rId3"/>
          <a:srcRect l="15251" t="19879" r="21669" b="4817"/>
          <a:stretch>
            <a:fillRect/>
          </a:stretch>
        </p:blipFill>
        <p:spPr>
          <a:xfrm>
            <a:off x="228600" y="235585"/>
            <a:ext cx="11614150" cy="61633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317750" y="906145"/>
            <a:ext cx="70891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Học sinh nên luyện tập thế nào để rèn luyện cơ?</a:t>
            </a:r>
          </a:p>
        </p:txBody>
      </p:sp>
      <p:grpSp>
        <p:nvGrpSpPr>
          <p:cNvPr id="9" name="组合 8"/>
          <p:cNvGrpSpPr/>
          <p:nvPr/>
        </p:nvGrpSpPr>
        <p:grpSpPr>
          <a:xfrm rot="5400000">
            <a:off x="5755005" y="2983865"/>
            <a:ext cx="214630" cy="288925"/>
            <a:chOff x="4379" y="5529"/>
            <a:chExt cx="600" cy="804"/>
          </a:xfrm>
        </p:grpSpPr>
        <p:sp>
          <p:nvSpPr>
            <p:cNvPr id="10" name="任意多边形 9"/>
            <p:cNvSpPr/>
            <p:nvPr/>
          </p:nvSpPr>
          <p:spPr>
            <a:xfrm>
              <a:off x="4379" y="5529"/>
              <a:ext cx="402" cy="804"/>
            </a:xfrm>
            <a:custGeom>
              <a:avLst/>
              <a:gdLst>
                <a:gd name="connsiteX0" fmla="*/ 0 w 402"/>
                <a:gd name="connsiteY0" fmla="*/ 0 h 804"/>
                <a:gd name="connsiteX1" fmla="*/ 402 w 402"/>
                <a:gd name="connsiteY1" fmla="*/ 402 h 804"/>
                <a:gd name="connsiteX2" fmla="*/ 0 w 402"/>
                <a:gd name="connsiteY2" fmla="*/ 804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" h="804">
                  <a:moveTo>
                    <a:pt x="0" y="0"/>
                  </a:moveTo>
                  <a:lnTo>
                    <a:pt x="402" y="402"/>
                  </a:lnTo>
                  <a:lnTo>
                    <a:pt x="0" y="804"/>
                  </a:lnTo>
                </a:path>
              </a:pathLst>
            </a:custGeom>
            <a:noFill/>
            <a:ln w="31750">
              <a:solidFill>
                <a:srgbClr val="3AA7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4577" y="5529"/>
              <a:ext cx="402" cy="804"/>
            </a:xfrm>
            <a:custGeom>
              <a:avLst/>
              <a:gdLst>
                <a:gd name="connsiteX0" fmla="*/ 0 w 402"/>
                <a:gd name="connsiteY0" fmla="*/ 0 h 804"/>
                <a:gd name="connsiteX1" fmla="*/ 402 w 402"/>
                <a:gd name="connsiteY1" fmla="*/ 402 h 804"/>
                <a:gd name="connsiteX2" fmla="*/ 0 w 402"/>
                <a:gd name="connsiteY2" fmla="*/ 804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" h="804">
                  <a:moveTo>
                    <a:pt x="0" y="0"/>
                  </a:moveTo>
                  <a:lnTo>
                    <a:pt x="402" y="402"/>
                  </a:lnTo>
                  <a:lnTo>
                    <a:pt x="0" y="804"/>
                  </a:lnTo>
                </a:path>
              </a:pathLst>
            </a:custGeom>
            <a:noFill/>
            <a:ln w="31750">
              <a:solidFill>
                <a:srgbClr val="3AA7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7660" y="358140"/>
            <a:ext cx="11515090" cy="6085205"/>
          </a:xfrm>
          <a:prstGeom prst="rect">
            <a:avLst/>
          </a:prstGeom>
          <a:noFill/>
          <a:ln>
            <a:solidFill>
              <a:srgbClr val="3AA7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880" y="381000"/>
            <a:ext cx="3999230" cy="3093720"/>
          </a:xfrm>
          <a:prstGeom prst="rect">
            <a:avLst/>
          </a:prstGeom>
          <a:ln>
            <a:solidFill>
              <a:srgbClr val="3AA7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40" y="3451860"/>
            <a:ext cx="4154805" cy="2991485"/>
          </a:xfrm>
          <a:prstGeom prst="rect">
            <a:avLst/>
          </a:prstGeom>
          <a:ln>
            <a:solidFill>
              <a:srgbClr val="3AA7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40" y="358140"/>
            <a:ext cx="4155440" cy="311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245" y="3474720"/>
            <a:ext cx="3999865" cy="2968625"/>
          </a:xfrm>
          <a:prstGeom prst="rect">
            <a:avLst/>
          </a:prstGeom>
          <a:ln>
            <a:solidFill>
              <a:srgbClr val="3AA7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0400" y="381000"/>
            <a:ext cx="3562350" cy="3070860"/>
          </a:xfrm>
          <a:prstGeom prst="rect">
            <a:avLst/>
          </a:prstGeom>
          <a:ln>
            <a:solidFill>
              <a:srgbClr val="3AA7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4860" y="3451860"/>
            <a:ext cx="3432810" cy="29908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层-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05" y="2521585"/>
            <a:ext cx="8350885" cy="4351020"/>
          </a:xfrm>
          <a:prstGeom prst="rect">
            <a:avLst/>
          </a:prstGeom>
          <a:noFill/>
          <a:ln w="3175">
            <a:noFill/>
            <a:headEnd type="none" w="lg" len="lg"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图片 2" descr="绿叶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135" y="1905"/>
            <a:ext cx="6287135" cy="379920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902585" y="753110"/>
            <a:ext cx="6487160" cy="5566410"/>
            <a:chOff x="5715" y="921"/>
            <a:chExt cx="10216" cy="8766"/>
          </a:xfrm>
        </p:grpSpPr>
        <p:grpSp>
          <p:nvGrpSpPr>
            <p:cNvPr id="5" name="组合 4"/>
            <p:cNvGrpSpPr/>
            <p:nvPr/>
          </p:nvGrpSpPr>
          <p:grpSpPr>
            <a:xfrm>
              <a:off x="5798" y="921"/>
              <a:ext cx="9886" cy="8766"/>
              <a:chOff x="7514" y="1490"/>
              <a:chExt cx="9886" cy="8766"/>
            </a:xfrm>
          </p:grpSpPr>
          <p:sp>
            <p:nvSpPr>
              <p:cNvPr id="6" name="任意多边形 5"/>
              <p:cNvSpPr/>
              <p:nvPr/>
            </p:nvSpPr>
            <p:spPr>
              <a:xfrm rot="18600000" flipV="1">
                <a:off x="10702" y="6074"/>
                <a:ext cx="4182" cy="4182"/>
              </a:xfrm>
              <a:custGeom>
                <a:avLst/>
                <a:gdLst>
                  <a:gd name="connsiteX0" fmla="*/ 0 w 4182"/>
                  <a:gd name="connsiteY0" fmla="*/ 4182 h 4182"/>
                  <a:gd name="connsiteX1" fmla="*/ 4182 w 4182"/>
                  <a:gd name="connsiteY1" fmla="*/ 0 h 4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82" h="4182">
                    <a:moveTo>
                      <a:pt x="0" y="4182"/>
                    </a:moveTo>
                    <a:cubicBezTo>
                      <a:pt x="0" y="1872"/>
                      <a:pt x="1872" y="0"/>
                      <a:pt x="4182" y="0"/>
                    </a:cubicBezTo>
                  </a:path>
                </a:pathLst>
              </a:custGeom>
              <a:noFill/>
              <a:ln w="317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6000">
                      <a:srgbClr val="3AA700"/>
                    </a:gs>
                    <a:gs pos="64000">
                      <a:schemeClr val="accent5">
                        <a:lumMod val="75000"/>
                      </a:schemeClr>
                    </a:gs>
                  </a:gsLst>
                  <a:lin ang="0" scaled="1"/>
                </a:gradFill>
                <a:headEnd type="none" w="lg" len="lg"/>
                <a:tailEnd type="oval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ea"/>
                </a:endParaRPr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 rot="360000">
                <a:off x="7514" y="1490"/>
                <a:ext cx="9887" cy="7455"/>
                <a:chOff x="7514" y="1496"/>
                <a:chExt cx="9887" cy="7455"/>
              </a:xfrm>
            </p:grpSpPr>
            <p:sp>
              <p:nvSpPr>
                <p:cNvPr id="8" name="任意多边形 7"/>
                <p:cNvSpPr/>
                <p:nvPr/>
              </p:nvSpPr>
              <p:spPr>
                <a:xfrm rot="18900000">
                  <a:off x="7514" y="3133"/>
                  <a:ext cx="4182" cy="4182"/>
                </a:xfrm>
                <a:custGeom>
                  <a:avLst/>
                  <a:gdLst>
                    <a:gd name="connsiteX0" fmla="*/ 0 w 4182"/>
                    <a:gd name="connsiteY0" fmla="*/ 4182 h 4182"/>
                    <a:gd name="connsiteX1" fmla="*/ 4182 w 4182"/>
                    <a:gd name="connsiteY1" fmla="*/ 0 h 4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2" h="4182">
                      <a:moveTo>
                        <a:pt x="0" y="4182"/>
                      </a:moveTo>
                      <a:cubicBezTo>
                        <a:pt x="0" y="1872"/>
                        <a:pt x="1872" y="0"/>
                        <a:pt x="4182" y="0"/>
                      </a:cubicBezTo>
                    </a:path>
                  </a:pathLst>
                </a:custGeom>
                <a:noFill/>
                <a:ln w="3175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6000">
                        <a:srgbClr val="3AA700"/>
                      </a:gs>
                      <a:gs pos="64000">
                        <a:schemeClr val="accent5">
                          <a:lumMod val="75000"/>
                        </a:schemeClr>
                      </a:gs>
                    </a:gsLst>
                    <a:lin ang="10800000" scaled="0"/>
                  </a:gradFill>
                  <a:headEnd type="oval" w="lg" len="lg"/>
                  <a:tailEnd type="none" w="lg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/>
                  <a:endParaRPr lang="zh-CN" altLang="en-US"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ea"/>
                  </a:endParaRPr>
                </a:p>
              </p:txBody>
            </p:sp>
            <p:grpSp>
              <p:nvGrpSpPr>
                <p:cNvPr id="10" name="组合 9"/>
                <p:cNvGrpSpPr/>
                <p:nvPr/>
              </p:nvGrpSpPr>
              <p:grpSpPr>
                <a:xfrm>
                  <a:off x="8812" y="1496"/>
                  <a:ext cx="8589" cy="7455"/>
                  <a:chOff x="8812" y="1496"/>
                  <a:chExt cx="8589" cy="7455"/>
                </a:xfrm>
              </p:grpSpPr>
              <p:sp>
                <p:nvSpPr>
                  <p:cNvPr id="11" name="椭圆 10"/>
                  <p:cNvSpPr/>
                  <p:nvPr/>
                </p:nvSpPr>
                <p:spPr>
                  <a:xfrm>
                    <a:off x="8812" y="1496"/>
                    <a:ext cx="7455" cy="7455"/>
                  </a:xfrm>
                  <a:prstGeom prst="ellipse">
                    <a:avLst/>
                  </a:prstGeom>
                  <a:noFill/>
                  <a:ln w="19050">
                    <a:solidFill>
                      <a:srgbClr val="3AA700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endParaRPr>
                  </a:p>
                </p:txBody>
              </p:sp>
              <p:sp>
                <p:nvSpPr>
                  <p:cNvPr id="16" name="椭圆 15"/>
                  <p:cNvSpPr/>
                  <p:nvPr/>
                </p:nvSpPr>
                <p:spPr>
                  <a:xfrm>
                    <a:off x="9101" y="1785"/>
                    <a:ext cx="6866" cy="6866"/>
                  </a:xfrm>
                  <a:prstGeom prst="ellipse">
                    <a:avLst/>
                  </a:prstGeom>
                  <a:noFill/>
                  <a:ln w="3175">
                    <a:solidFill>
                      <a:schemeClr val="accent5"/>
                    </a:solidFill>
                    <a:prstDash val="soli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endParaRPr>
                  </a:p>
                </p:txBody>
              </p:sp>
              <p:sp>
                <p:nvSpPr>
                  <p:cNvPr id="17" name="任意多边形 16"/>
                  <p:cNvSpPr/>
                  <p:nvPr/>
                </p:nvSpPr>
                <p:spPr>
                  <a:xfrm rot="1380000" flipH="1">
                    <a:off x="13219" y="2083"/>
                    <a:ext cx="4182" cy="4182"/>
                  </a:xfrm>
                  <a:custGeom>
                    <a:avLst/>
                    <a:gdLst>
                      <a:gd name="connsiteX0" fmla="*/ 0 w 4182"/>
                      <a:gd name="connsiteY0" fmla="*/ 4182 h 4182"/>
                      <a:gd name="connsiteX1" fmla="*/ 4182 w 4182"/>
                      <a:gd name="connsiteY1" fmla="*/ 0 h 4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182" h="4182">
                        <a:moveTo>
                          <a:pt x="0" y="4182"/>
                        </a:moveTo>
                        <a:cubicBezTo>
                          <a:pt x="0" y="1872"/>
                          <a:pt x="1872" y="0"/>
                          <a:pt x="4182" y="0"/>
                        </a:cubicBezTo>
                      </a:path>
                    </a:pathLst>
                  </a:custGeom>
                  <a:noFill/>
                  <a:ln w="3175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6000">
                          <a:srgbClr val="3AA700"/>
                        </a:gs>
                        <a:gs pos="64000">
                          <a:schemeClr val="accent5">
                            <a:lumMod val="75000"/>
                          </a:schemeClr>
                        </a:gs>
                      </a:gsLst>
                      <a:lin ang="0" scaled="1"/>
                    </a:gradFill>
                    <a:headEnd type="none" w="lg" len="lg"/>
                    <a:tailEnd type="oval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endParaRPr>
                  </a:p>
                </p:txBody>
              </p:sp>
            </p:grpSp>
          </p:grpSp>
        </p:grpSp>
        <p:sp>
          <p:nvSpPr>
            <p:cNvPr id="18" name="文本框 17"/>
            <p:cNvSpPr txBox="1"/>
            <p:nvPr/>
          </p:nvSpPr>
          <p:spPr>
            <a:xfrm>
              <a:off x="8884" y="5012"/>
              <a:ext cx="387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>
                  <a:solidFill>
                    <a:schemeClr val="accent5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715" y="3706"/>
              <a:ext cx="10216" cy="1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THANK YOU</a:t>
              </a:r>
            </a:p>
          </p:txBody>
        </p:sp>
      </p:grp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KiỂM TRA BÀI CŨ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600200"/>
            <a:ext cx="11785600" cy="609600"/>
          </a:xfrm>
        </p:spPr>
        <p:txBody>
          <a:bodyPr/>
          <a:lstStyle/>
          <a:p>
            <a:pPr>
              <a:buFontTx/>
              <a:buNone/>
            </a:pPr>
            <a:r>
              <a:rPr lang="en-US" u="sng">
                <a:solidFill>
                  <a:srgbClr val="FF0000"/>
                </a:solidFill>
              </a:rPr>
              <a:t>Câu 1</a:t>
            </a:r>
            <a:r>
              <a:rPr lang="en-US">
                <a:solidFill>
                  <a:srgbClr val="FF0000"/>
                </a:solidFill>
              </a:rPr>
              <a:t>: Trình bày cấu tạo bắp cơ và tế bào cơ.</a:t>
            </a:r>
          </a:p>
          <a:p>
            <a:pPr>
              <a:buFontTx/>
              <a:buNone/>
            </a:pPr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016000" y="2286000"/>
            <a:ext cx="416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/>
              <a:t>       </a:t>
            </a:r>
            <a:r>
              <a:rPr lang="en-US" sz="2800">
                <a:solidFill>
                  <a:srgbClr val="0000FF"/>
                </a:solidFill>
              </a:rPr>
              <a:t>- Bắp cơ: gồm nhiều bó cơ.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609600" y="2590800"/>
            <a:ext cx="8534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                    </a:t>
            </a:r>
            <a:r>
              <a:rPr lang="en-US">
                <a:solidFill>
                  <a:srgbClr val="0000FF"/>
                </a:solidFill>
              </a:rPr>
              <a:t>. </a:t>
            </a:r>
            <a:r>
              <a:rPr lang="en-US" sz="2800">
                <a:solidFill>
                  <a:srgbClr val="0000FF"/>
                </a:solidFill>
              </a:rPr>
              <a:t>Phía ngoài là màng liên kết, 2 đầu bắp cơ có 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812800" y="3124200"/>
            <a:ext cx="4876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0000FF"/>
                </a:solidFill>
              </a:rPr>
              <a:t>gân bám vào xương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609600" y="3505200"/>
            <a:ext cx="10058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/>
              <a:t>  </a:t>
            </a:r>
            <a:r>
              <a:rPr lang="en-US" sz="2800">
                <a:solidFill>
                  <a:srgbClr val="0000FF"/>
                </a:solidFill>
              </a:rPr>
              <a:t>. Phần phình to là bụng cơ, phía trong có nhiều</a:t>
            </a: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625600" y="3810000"/>
            <a:ext cx="467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0000FF"/>
                </a:solidFill>
              </a:rPr>
              <a:t>sợi cơ tập trung thành bó cơ.</a:t>
            </a: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2133600" y="4191000"/>
            <a:ext cx="5283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0000FF"/>
                </a:solidFill>
              </a:rPr>
              <a:t>- Tế bào cơ: có nhiều tơ cơ gồm 2 loại:</a:t>
            </a: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711200" y="4495800"/>
            <a:ext cx="9753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/>
              <a:t>        </a:t>
            </a:r>
            <a:r>
              <a:rPr lang="en-US" sz="2800">
                <a:solidFill>
                  <a:srgbClr val="0000FF"/>
                </a:solidFill>
              </a:rPr>
              <a:t>+ Tơ cơ dày: có các mấu lồi sinh chất tạo nên vân tối</a:t>
            </a: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-1422400" y="4953000"/>
            <a:ext cx="1087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/>
              <a:t>        </a:t>
            </a:r>
            <a:r>
              <a:rPr lang="en-US" sz="2800">
                <a:solidFill>
                  <a:srgbClr val="0000FF"/>
                </a:solidFill>
              </a:rPr>
              <a:t>+ Tơ cơ mảnh: trơn tạo nên vân sáng.</a:t>
            </a: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304800" y="5257800"/>
            <a:ext cx="10261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/>
              <a:t>      </a:t>
            </a:r>
            <a:r>
              <a:rPr lang="en-US" sz="2800">
                <a:solidFill>
                  <a:srgbClr val="0000FF"/>
                </a:solidFill>
              </a:rPr>
              <a:t>- Đơn vị cấu trúc TB cơ gồm đĩa tối ở giữa, 2 nửa </a:t>
            </a:r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0" y="5562600"/>
            <a:ext cx="528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0000FF"/>
                </a:solidFill>
              </a:rPr>
              <a:t>đĩa sáng ở 2 đầu.</a:t>
            </a:r>
          </a:p>
        </p:txBody>
      </p:sp>
    </p:spTree>
    <p:extLst>
      <p:ext uri="{BB962C8B-B14F-4D97-AF65-F5344CB8AC3E}">
        <p14:creationId xmlns:p14="http://schemas.microsoft.com/office/powerpoint/2010/main" val="339339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3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685800"/>
          </a:xfrm>
        </p:spPr>
        <p:txBody>
          <a:bodyPr/>
          <a:lstStyle/>
          <a:p>
            <a:r>
              <a:rPr lang="en-US" sz="4000" u="sng">
                <a:solidFill>
                  <a:srgbClr val="0000FF"/>
                </a:solidFill>
              </a:rPr>
              <a:t>BÀI 10</a:t>
            </a:r>
            <a:r>
              <a:rPr lang="en-US" sz="4000"/>
              <a:t>: </a:t>
            </a:r>
            <a:r>
              <a:rPr lang="en-US" sz="4000">
                <a:solidFill>
                  <a:srgbClr val="0000FF"/>
                </a:solidFill>
              </a:rPr>
              <a:t>HOẠT ĐỘNG CỦA CƠ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508000" y="665164"/>
            <a:ext cx="28023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I.SỰ </a:t>
            </a:r>
            <a:r>
              <a:rPr lang="en-US" sz="3200" dirty="0">
                <a:solidFill>
                  <a:srgbClr val="FF0000"/>
                </a:solidFill>
              </a:rPr>
              <a:t>MỎI CƠ: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143001"/>
            <a:ext cx="381000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711200" y="3810000"/>
            <a:ext cx="114808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u="sng"/>
              <a:t>Ví dụ</a:t>
            </a:r>
            <a:r>
              <a:rPr lang="en-US"/>
              <a:t>: </a:t>
            </a:r>
            <a:r>
              <a:rPr lang="en-US" sz="2800">
                <a:solidFill>
                  <a:srgbClr val="FF0000"/>
                </a:solidFill>
              </a:rPr>
              <a:t>An có quả cân nặng 130g.Để tìm công co của </a:t>
            </a:r>
          </a:p>
          <a:p>
            <a:pPr algn="ctr"/>
            <a:r>
              <a:rPr lang="en-US" sz="2800">
                <a:solidFill>
                  <a:srgbClr val="FF0000"/>
                </a:solidFill>
              </a:rPr>
              <a:t>cơ ngón tay là bao nhiêu thì bạn móc quả cân vào 1 </a:t>
            </a:r>
          </a:p>
          <a:p>
            <a:pPr algn="ctr"/>
            <a:r>
              <a:rPr lang="en-US" sz="2800">
                <a:solidFill>
                  <a:srgbClr val="FF0000"/>
                </a:solidFill>
              </a:rPr>
              <a:t>lò xo và để nằm ngang trên bàn ( lò xo không dãn ).</a:t>
            </a:r>
          </a:p>
          <a:p>
            <a:pPr algn="ctr"/>
            <a:r>
              <a:rPr lang="en-US" sz="2800">
                <a:solidFill>
                  <a:srgbClr val="FF0000"/>
                </a:solidFill>
              </a:rPr>
              <a:t>Sau đó An dùng ngón tay kéo lò xo đi được 8cm.</a:t>
            </a:r>
          </a:p>
          <a:p>
            <a:pPr algn="ctr"/>
            <a:r>
              <a:rPr lang="en-US" sz="2800">
                <a:solidFill>
                  <a:srgbClr val="FF0000"/>
                </a:solidFill>
              </a:rPr>
              <a:t>Hỏi công sinh ra do bạn An tác động là bao nhiêu ?</a:t>
            </a:r>
          </a:p>
          <a:p>
            <a:pPr algn="ctr"/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486400" y="838200"/>
            <a:ext cx="5588000" cy="2654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Công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thức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công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  <a:p>
            <a:r>
              <a:rPr lang="en-US" sz="2800" dirty="0">
                <a:solidFill>
                  <a:schemeClr val="bg1"/>
                </a:solidFill>
              </a:rPr>
              <a:t>A = F.s</a:t>
            </a:r>
          </a:p>
          <a:p>
            <a:r>
              <a:rPr lang="en-US" sz="2800" dirty="0">
                <a:solidFill>
                  <a:schemeClr val="bg1"/>
                </a:solidFill>
              </a:rPr>
              <a:t>A (</a:t>
            </a:r>
            <a:r>
              <a:rPr lang="en-US" sz="2800" dirty="0" err="1">
                <a:solidFill>
                  <a:schemeClr val="bg1"/>
                </a:solidFill>
              </a:rPr>
              <a:t>jun</a:t>
            </a:r>
            <a:r>
              <a:rPr lang="en-US" sz="2800" dirty="0">
                <a:solidFill>
                  <a:schemeClr val="bg1"/>
                </a:solidFill>
              </a:rPr>
              <a:t>; 1jun = 1Nm )</a:t>
            </a:r>
          </a:p>
          <a:p>
            <a:r>
              <a:rPr lang="en-US" sz="2800" dirty="0">
                <a:solidFill>
                  <a:schemeClr val="bg1"/>
                </a:solidFill>
              </a:rPr>
              <a:t>F ( </a:t>
            </a:r>
            <a:r>
              <a:rPr lang="en-US" sz="2800" dirty="0" err="1">
                <a:solidFill>
                  <a:schemeClr val="bg1"/>
                </a:solidFill>
              </a:rPr>
              <a:t>Niu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tơn</a:t>
            </a:r>
            <a:r>
              <a:rPr lang="en-US" sz="2800" dirty="0">
                <a:solidFill>
                  <a:schemeClr val="bg1"/>
                </a:solidFill>
              </a:rPr>
              <a:t> )</a:t>
            </a:r>
          </a:p>
          <a:p>
            <a:r>
              <a:rPr lang="en-US" sz="2800" dirty="0">
                <a:solidFill>
                  <a:schemeClr val="bg1"/>
                </a:solidFill>
              </a:rPr>
              <a:t>s (m )</a:t>
            </a:r>
          </a:p>
          <a:p>
            <a:r>
              <a:rPr lang="en-US" sz="2800" dirty="0">
                <a:solidFill>
                  <a:schemeClr val="bg1"/>
                </a:solidFill>
              </a:rPr>
              <a:t>m=1kg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→F = 10 </a:t>
            </a:r>
            <a:r>
              <a:rPr lang="en-US" sz="2400" dirty="0" err="1">
                <a:solidFill>
                  <a:schemeClr val="bg1"/>
                </a:solidFill>
              </a:rPr>
              <a:t>Niu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tơn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59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9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838200"/>
          </a:xfrm>
        </p:spPr>
        <p:txBody>
          <a:bodyPr/>
          <a:lstStyle/>
          <a:p>
            <a:r>
              <a:rPr lang="en-US" u="sng">
                <a:solidFill>
                  <a:srgbClr val="0000FF"/>
                </a:solidFill>
              </a:rPr>
              <a:t>BÀI 10</a:t>
            </a:r>
            <a:r>
              <a:rPr lang="en-US"/>
              <a:t>: </a:t>
            </a:r>
            <a:r>
              <a:rPr lang="en-US">
                <a:solidFill>
                  <a:srgbClr val="0000FF"/>
                </a:solidFill>
              </a:rPr>
              <a:t>HOẠT ĐỘNG CỦA CƠ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08000" y="665164"/>
            <a:ext cx="28023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I.SỰ </a:t>
            </a:r>
            <a:r>
              <a:rPr lang="en-US" sz="3200" dirty="0">
                <a:solidFill>
                  <a:srgbClr val="FF0000"/>
                </a:solidFill>
              </a:rPr>
              <a:t>MỎI CƠ:</a:t>
            </a: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508000" y="1219200"/>
            <a:ext cx="7721600" cy="18605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Công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thức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công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  <a:p>
            <a:r>
              <a:rPr lang="en-US" sz="2800" dirty="0">
                <a:solidFill>
                  <a:schemeClr val="bg1"/>
                </a:solidFill>
              </a:rPr>
              <a:t>A = F.s</a:t>
            </a:r>
          </a:p>
          <a:p>
            <a:r>
              <a:rPr lang="en-US" sz="2800" dirty="0">
                <a:solidFill>
                  <a:schemeClr val="bg1"/>
                </a:solidFill>
              </a:rPr>
              <a:t>A (</a:t>
            </a:r>
            <a:r>
              <a:rPr lang="en-US" sz="2800" dirty="0" err="1">
                <a:solidFill>
                  <a:schemeClr val="bg1"/>
                </a:solidFill>
              </a:rPr>
              <a:t>jun</a:t>
            </a:r>
            <a:r>
              <a:rPr lang="en-US" sz="2800" dirty="0">
                <a:solidFill>
                  <a:schemeClr val="bg1"/>
                </a:solidFill>
              </a:rPr>
              <a:t>; 1jun = 1Nm ) F ( </a:t>
            </a:r>
            <a:r>
              <a:rPr lang="en-US" sz="2800" dirty="0" err="1">
                <a:solidFill>
                  <a:schemeClr val="bg1"/>
                </a:solidFill>
              </a:rPr>
              <a:t>Niu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tơn</a:t>
            </a:r>
            <a:r>
              <a:rPr lang="en-US" sz="2800" dirty="0">
                <a:solidFill>
                  <a:schemeClr val="bg1"/>
                </a:solidFill>
              </a:rPr>
              <a:t> )</a:t>
            </a:r>
          </a:p>
          <a:p>
            <a:r>
              <a:rPr lang="en-US" sz="2800" dirty="0">
                <a:solidFill>
                  <a:schemeClr val="bg1"/>
                </a:solidFill>
              </a:rPr>
              <a:t>s (m ) ; </a:t>
            </a:r>
            <a:r>
              <a:rPr lang="en-US" sz="3200" dirty="0">
                <a:solidFill>
                  <a:schemeClr val="bg1"/>
                </a:solidFill>
              </a:rPr>
              <a:t>m=1kg →F = 10 </a:t>
            </a:r>
            <a:r>
              <a:rPr lang="en-US" sz="3200" dirty="0" err="1">
                <a:solidFill>
                  <a:schemeClr val="bg1"/>
                </a:solidFill>
              </a:rPr>
              <a:t>Niu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tơn</a:t>
            </a: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12313" name="Group 25"/>
          <p:cNvGraphicFramePr>
            <a:graphicFrameLocks noGrp="1"/>
          </p:cNvGraphicFramePr>
          <p:nvPr>
            <p:ph idx="1"/>
          </p:nvPr>
        </p:nvGraphicFramePr>
        <p:xfrm>
          <a:off x="609600" y="3263901"/>
          <a:ext cx="10972800" cy="2675573"/>
        </p:xfrm>
        <a:graphic>
          <a:graphicData uri="http://schemas.openxmlformats.org/drawingml/2006/table">
            <a:tbl>
              <a:tblPr/>
              <a:tblGrid>
                <a:gridCol w="5486400"/>
                <a:gridCol w="54864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Khối lượng quả cân (g)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m = 130g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→F = 1,3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9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Biên độ co cơ ngón tay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    ( cm )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s = 8cm = 0,08m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Công co cơ ngón tay 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A = F.s = 1,3.0,08=0,104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                    ( jun)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644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/>
          <a:lstStyle/>
          <a:p>
            <a:r>
              <a:rPr lang="en-US" u="sng">
                <a:solidFill>
                  <a:srgbClr val="0000FF"/>
                </a:solidFill>
              </a:rPr>
              <a:t>BÀI 10</a:t>
            </a:r>
            <a:r>
              <a:rPr lang="en-US"/>
              <a:t>: </a:t>
            </a:r>
            <a:r>
              <a:rPr lang="en-US">
                <a:solidFill>
                  <a:srgbClr val="0000FF"/>
                </a:solidFill>
              </a:rPr>
              <a:t>HOẠT ĐỘNG CỦA CƠ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508000" y="685800"/>
            <a:ext cx="28023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I.SỰ </a:t>
            </a:r>
            <a:r>
              <a:rPr lang="en-US" sz="3200" dirty="0">
                <a:solidFill>
                  <a:srgbClr val="FF0000"/>
                </a:solidFill>
              </a:rPr>
              <a:t>MỎI CƠ: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508000" y="1219200"/>
            <a:ext cx="7721600" cy="18605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0000FF"/>
                </a:solidFill>
              </a:rPr>
              <a:t>Công thức tính công:</a:t>
            </a:r>
          </a:p>
          <a:p>
            <a:r>
              <a:rPr lang="en-US" sz="2800">
                <a:solidFill>
                  <a:srgbClr val="0000FF"/>
                </a:solidFill>
              </a:rPr>
              <a:t>                            A = F.s</a:t>
            </a:r>
          </a:p>
          <a:p>
            <a:r>
              <a:rPr lang="en-US" sz="2800">
                <a:solidFill>
                  <a:srgbClr val="0000FF"/>
                </a:solidFill>
              </a:rPr>
              <a:t>A (jun; 1jun = 1Nm ) F ( Niu tơn )</a:t>
            </a:r>
          </a:p>
          <a:p>
            <a:r>
              <a:rPr lang="en-US" sz="2800">
                <a:solidFill>
                  <a:srgbClr val="0000FF"/>
                </a:solidFill>
              </a:rPr>
              <a:t>s (m ) ; </a:t>
            </a:r>
            <a:r>
              <a:rPr lang="en-US" sz="3200">
                <a:solidFill>
                  <a:srgbClr val="0000FF"/>
                </a:solidFill>
              </a:rPr>
              <a:t>m=1kg →F = 10 Niu tơn</a:t>
            </a:r>
          </a:p>
        </p:txBody>
      </p:sp>
      <p:graphicFrame>
        <p:nvGraphicFramePr>
          <p:cNvPr id="13361" name="Group 49"/>
          <p:cNvGraphicFramePr>
            <a:graphicFrameLocks noGrp="1"/>
          </p:cNvGraphicFramePr>
          <p:nvPr>
            <p:ph idx="1"/>
          </p:nvPr>
        </p:nvGraphicFramePr>
        <p:xfrm>
          <a:off x="609600" y="3276601"/>
          <a:ext cx="11074400" cy="2849563"/>
        </p:xfrm>
        <a:graphic>
          <a:graphicData uri="http://schemas.openxmlformats.org/drawingml/2006/table">
            <a:tbl>
              <a:tblPr/>
              <a:tblGrid>
                <a:gridCol w="4476751"/>
                <a:gridCol w="1314449"/>
                <a:gridCol w="1320800"/>
                <a:gridCol w="1320800"/>
                <a:gridCol w="1320800"/>
                <a:gridCol w="1320800"/>
              </a:tblGrid>
              <a:tr h="949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Khối lượng quả cân (g)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200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300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400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800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0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Biên độ co cơ (cm)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1,5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9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Công co cơ (A )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62" name="Rectangle 50"/>
          <p:cNvSpPr>
            <a:spLocks noChangeArrowheads="1"/>
          </p:cNvSpPr>
          <p:nvPr/>
        </p:nvSpPr>
        <p:spPr bwMode="auto">
          <a:xfrm>
            <a:off x="8432800" y="1219200"/>
            <a:ext cx="3048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u="sng">
                <a:solidFill>
                  <a:srgbClr val="FF0000"/>
                </a:solidFill>
              </a:rPr>
              <a:t>Bảng 10</a:t>
            </a:r>
            <a:r>
              <a:rPr lang="en-US" sz="2400">
                <a:solidFill>
                  <a:srgbClr val="FF0000"/>
                </a:solidFill>
              </a:rPr>
              <a:t>:</a:t>
            </a:r>
            <a:r>
              <a:rPr lang="en-US" sz="2400"/>
              <a:t> </a:t>
            </a:r>
            <a:r>
              <a:rPr lang="en-US" sz="2400">
                <a:solidFill>
                  <a:srgbClr val="FF0000"/>
                </a:solidFill>
              </a:rPr>
              <a:t>Kết quả </a:t>
            </a:r>
          </a:p>
          <a:p>
            <a:pPr algn="ctr"/>
            <a:r>
              <a:rPr lang="en-US" sz="2400">
                <a:solidFill>
                  <a:srgbClr val="FF0000"/>
                </a:solidFill>
              </a:rPr>
              <a:t>Thực nghiệm về</a:t>
            </a:r>
          </a:p>
          <a:p>
            <a:pPr algn="ctr"/>
            <a:r>
              <a:rPr lang="en-US" sz="2400">
                <a:solidFill>
                  <a:srgbClr val="FF0000"/>
                </a:solidFill>
              </a:rPr>
              <a:t> biên độ co </a:t>
            </a:r>
          </a:p>
          <a:p>
            <a:pPr algn="ctr"/>
            <a:r>
              <a:rPr lang="en-US" sz="2400">
                <a:solidFill>
                  <a:srgbClr val="FF0000"/>
                </a:solidFill>
              </a:rPr>
              <a:t>cơ ngón tay</a:t>
            </a:r>
          </a:p>
        </p:txBody>
      </p:sp>
    </p:spTree>
    <p:extLst>
      <p:ext uri="{BB962C8B-B14F-4D97-AF65-F5344CB8AC3E}">
        <p14:creationId xmlns:p14="http://schemas.microsoft.com/office/powerpoint/2010/main" val="207146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685800"/>
          </a:xfrm>
        </p:spPr>
        <p:txBody>
          <a:bodyPr/>
          <a:lstStyle/>
          <a:p>
            <a:r>
              <a:rPr lang="en-US" sz="4000" u="sng">
                <a:solidFill>
                  <a:srgbClr val="0000FF"/>
                </a:solidFill>
              </a:rPr>
              <a:t>BÀI 10</a:t>
            </a:r>
            <a:r>
              <a:rPr lang="en-US" sz="4000"/>
              <a:t>: </a:t>
            </a:r>
            <a:r>
              <a:rPr lang="en-US" sz="4000">
                <a:solidFill>
                  <a:srgbClr val="0000FF"/>
                </a:solidFill>
              </a:rPr>
              <a:t>HOẠT ĐỘNG CỦA CƠ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508000" y="665164"/>
            <a:ext cx="28023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I.SỰ </a:t>
            </a:r>
            <a:r>
              <a:rPr lang="en-US" sz="3200" dirty="0">
                <a:solidFill>
                  <a:srgbClr val="FF0000"/>
                </a:solidFill>
              </a:rPr>
              <a:t>MỎI CƠ: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812800" y="1219200"/>
            <a:ext cx="9448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FontTx/>
              <a:buChar char="-"/>
            </a:pPr>
            <a:r>
              <a:rPr lang="en-US" sz="3200">
                <a:solidFill>
                  <a:srgbClr val="0000FF"/>
                </a:solidFill>
              </a:rPr>
              <a:t>Em hãy cho biết với khối lượng thế nào</a:t>
            </a:r>
          </a:p>
          <a:p>
            <a:pPr algn="ctr"/>
            <a:r>
              <a:rPr lang="en-US" sz="3200">
                <a:solidFill>
                  <a:srgbClr val="0000FF"/>
                </a:solidFill>
              </a:rPr>
              <a:t> thì công cơ sinh ra lớn nhất ?                </a:t>
            </a: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609600" y="1828800"/>
            <a:ext cx="9855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+ Khối lượng thích hợp công sinh ra sẽ lớn.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609600" y="2514600"/>
            <a:ext cx="10464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0000FF"/>
                </a:solidFill>
              </a:rPr>
              <a:t>-Khi chạy một đoạn đường dài, em có cảm</a:t>
            </a:r>
          </a:p>
          <a:p>
            <a:pPr algn="ctr"/>
            <a:r>
              <a:rPr lang="en-US" sz="3200">
                <a:solidFill>
                  <a:srgbClr val="0000FF"/>
                </a:solidFill>
              </a:rPr>
              <a:t> giác gì? Vì sao vậy ?</a:t>
            </a:r>
            <a:r>
              <a:rPr lang="en-US" sz="3200"/>
              <a:t>                                  </a:t>
            </a: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609600" y="3581400"/>
            <a:ext cx="10464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+ Mệt, khát.Vì cơ thể hoạt động nhiều ( do các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 cơ làm việc )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 cơ thể </a:t>
            </a:r>
            <a:r>
              <a:rPr lang="en-US" sz="3200">
                <a:solidFill>
                  <a:srgbClr val="FF0000"/>
                </a:solidFill>
              </a:rPr>
              <a:t>mất nhiều nước…</a:t>
            </a:r>
          </a:p>
        </p:txBody>
      </p:sp>
    </p:spTree>
    <p:extLst>
      <p:ext uri="{BB962C8B-B14F-4D97-AF65-F5344CB8AC3E}">
        <p14:creationId xmlns:p14="http://schemas.microsoft.com/office/powerpoint/2010/main" val="87437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5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9" dur="indefinite"/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1" dur="indefinite"/>
                                        <p:tgtEl>
                                          <p:spTgt spid="15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685800"/>
          </a:xfrm>
        </p:spPr>
        <p:txBody>
          <a:bodyPr/>
          <a:lstStyle/>
          <a:p>
            <a:r>
              <a:rPr lang="en-US" sz="4000" u="sng">
                <a:solidFill>
                  <a:srgbClr val="0000FF"/>
                </a:solidFill>
              </a:rPr>
              <a:t>BÀI 10</a:t>
            </a:r>
            <a:r>
              <a:rPr lang="en-US" sz="4000"/>
              <a:t>: </a:t>
            </a:r>
            <a:r>
              <a:rPr lang="en-US" sz="4000">
                <a:solidFill>
                  <a:srgbClr val="0000FF"/>
                </a:solidFill>
              </a:rPr>
              <a:t>HOẠT ĐỘNG CỦA CƠ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508000" y="665164"/>
            <a:ext cx="28023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I.SỰ </a:t>
            </a:r>
            <a:r>
              <a:rPr lang="en-US" sz="3200" dirty="0">
                <a:solidFill>
                  <a:srgbClr val="FF0000"/>
                </a:solidFill>
              </a:rPr>
              <a:t>MỎI CƠ: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609600" y="2971800"/>
            <a:ext cx="5080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/>
              <a:t>             </a:t>
            </a:r>
            <a:r>
              <a:rPr lang="en-US" sz="2800" b="1">
                <a:solidFill>
                  <a:srgbClr val="0000FF"/>
                </a:solidFill>
              </a:rPr>
              <a:t>1.Nguyên nhân của sự mỏi cơ: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711200" y="1219200"/>
            <a:ext cx="660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/>
              <a:t>                  </a:t>
            </a:r>
            <a:r>
              <a:rPr lang="en-US" sz="3200">
                <a:solidFill>
                  <a:srgbClr val="0000FF"/>
                </a:solidFill>
              </a:rPr>
              <a:t>- Đã bao giờ em bị mỏi cơ chưa? 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609600" y="3657600"/>
            <a:ext cx="660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0000FF"/>
                </a:solidFill>
              </a:rPr>
              <a:t>                          - Có hiện tượng gì khi bị mỏi cơ ?</a:t>
            </a:r>
            <a:r>
              <a:rPr lang="en-US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711200" y="1371600"/>
            <a:ext cx="100584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FontTx/>
              <a:buChar char="-"/>
            </a:pPr>
            <a:r>
              <a:rPr lang="en-US" sz="3200">
                <a:solidFill>
                  <a:srgbClr val="0000FF"/>
                </a:solidFill>
              </a:rPr>
              <a:t>Sự mỏi cơ là hiện tượng cơ làm việc </a:t>
            </a:r>
          </a:p>
          <a:p>
            <a:pPr algn="ctr"/>
            <a:r>
              <a:rPr lang="en-US" sz="3200">
                <a:solidFill>
                  <a:srgbClr val="0000FF"/>
                </a:solidFill>
              </a:rPr>
              <a:t>nặng và lâu biện độ co cơ giảm dần</a:t>
            </a:r>
          </a:p>
          <a:p>
            <a:pPr algn="ctr"/>
            <a:r>
              <a:rPr lang="en-US" sz="3200">
                <a:solidFill>
                  <a:srgbClr val="0000FF"/>
                </a:solidFill>
              </a:rPr>
              <a:t>và ngừng hẳn.                                  </a:t>
            </a: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0" y="3505200"/>
            <a:ext cx="9956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FontTx/>
              <a:buChar char="-"/>
            </a:pPr>
            <a:r>
              <a:rPr lang="en-US" sz="3200">
                <a:solidFill>
                  <a:srgbClr val="0000FF"/>
                </a:solidFill>
              </a:rPr>
              <a:t>Lượng O</a:t>
            </a:r>
            <a:r>
              <a:rPr lang="en-US" sz="3200" baseline="-25000">
                <a:solidFill>
                  <a:srgbClr val="0000FF"/>
                </a:solidFill>
              </a:rPr>
              <a:t>2</a:t>
            </a:r>
            <a:r>
              <a:rPr lang="en-US" sz="3200">
                <a:solidFill>
                  <a:srgbClr val="0000FF"/>
                </a:solidFill>
              </a:rPr>
              <a:t> cung cấp cho cơ thiếu.</a:t>
            </a:r>
          </a:p>
          <a:p>
            <a:pPr algn="ctr">
              <a:buFontTx/>
              <a:buChar char="-"/>
            </a:pPr>
            <a:r>
              <a:rPr lang="en-US" sz="3200">
                <a:solidFill>
                  <a:srgbClr val="0000FF"/>
                </a:solidFill>
              </a:rPr>
              <a:t> Năng lượng cung cấp cho cơ ít.</a:t>
            </a:r>
          </a:p>
          <a:p>
            <a:pPr algn="ctr">
              <a:buFontTx/>
              <a:buChar char="-"/>
            </a:pPr>
            <a:r>
              <a:rPr lang="en-US" sz="3200">
                <a:solidFill>
                  <a:srgbClr val="0000FF"/>
                </a:solidFill>
              </a:rPr>
              <a:t> Sản phẩm tạo ra là axit lactic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3200">
                <a:solidFill>
                  <a:srgbClr val="0000FF"/>
                </a:solidFill>
              </a:rPr>
              <a:t> tích tụ gây đầu độc cơ.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1" y="1752600"/>
            <a:ext cx="32639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24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  <p:bldP spid="174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685800"/>
          </a:xfrm>
        </p:spPr>
        <p:txBody>
          <a:bodyPr/>
          <a:lstStyle/>
          <a:p>
            <a:r>
              <a:rPr lang="en-US" sz="4000" u="sng">
                <a:solidFill>
                  <a:srgbClr val="0000FF"/>
                </a:solidFill>
              </a:rPr>
              <a:t>BÀI 10</a:t>
            </a:r>
            <a:r>
              <a:rPr lang="en-US" sz="4000"/>
              <a:t>: </a:t>
            </a:r>
            <a:r>
              <a:rPr lang="en-US" sz="4000">
                <a:solidFill>
                  <a:srgbClr val="0000FF"/>
                </a:solidFill>
              </a:rPr>
              <a:t>HOẠT ĐỘNG CỦA CƠ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08000" y="665164"/>
            <a:ext cx="28023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I.SỰ </a:t>
            </a:r>
            <a:r>
              <a:rPr lang="en-US" sz="3200" dirty="0">
                <a:solidFill>
                  <a:srgbClr val="FF0000"/>
                </a:solidFill>
              </a:rPr>
              <a:t>MỎI CƠ: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609601" y="1219201"/>
            <a:ext cx="35670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1.Nguyên nhân của sự mỏi cơ: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711200" y="1600200"/>
            <a:ext cx="6807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0000FF"/>
                </a:solidFill>
              </a:rPr>
              <a:t>2. Biện pháp chống mỏi cơ:</a:t>
            </a:r>
          </a:p>
          <a:p>
            <a:pPr algn="ctr"/>
            <a:endParaRPr lang="en-US" sz="3200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711200" y="1981200"/>
            <a:ext cx="904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FontTx/>
              <a:buChar char="-"/>
            </a:pPr>
            <a:endParaRPr lang="en-US"/>
          </a:p>
          <a:p>
            <a:pPr algn="ctr">
              <a:buFontTx/>
              <a:buChar char="-"/>
            </a:pPr>
            <a:endParaRPr lang="en-US"/>
          </a:p>
          <a:p>
            <a:pPr algn="ctr">
              <a:buFontTx/>
              <a:buChar char="-"/>
            </a:pPr>
            <a:r>
              <a:rPr lang="en-US" sz="3200">
                <a:solidFill>
                  <a:srgbClr val="FF0000"/>
                </a:solidFill>
              </a:rPr>
              <a:t>Mỏi cơ ảnh hưởng như thế nào tới sức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 khỏe và lao động ?</a:t>
            </a:r>
            <a:r>
              <a:rPr lang="en-US" sz="3200"/>
              <a:t>                                </a:t>
            </a: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609600" y="3200400"/>
            <a:ext cx="9448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FontTx/>
              <a:buChar char="-"/>
            </a:pPr>
            <a:r>
              <a:rPr lang="en-US" sz="3200">
                <a:solidFill>
                  <a:srgbClr val="0000FF"/>
                </a:solidFill>
              </a:rPr>
              <a:t>Làm ảnh hưởng tới sức khỏe và khả      </a:t>
            </a:r>
          </a:p>
          <a:p>
            <a:pPr algn="ctr"/>
            <a:r>
              <a:rPr lang="en-US" sz="3200">
                <a:solidFill>
                  <a:srgbClr val="0000FF"/>
                </a:solidFill>
              </a:rPr>
              <a:t>năng lao động giảm.</a:t>
            </a:r>
            <a:r>
              <a:rPr lang="en-US" sz="3200"/>
              <a:t>                     </a:t>
            </a: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6400" y="3886200"/>
            <a:ext cx="9652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/>
              <a:t>- Khi bị mỏi cơ làm gì để hết mỏi?          </a:t>
            </a: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609600" y="4495800"/>
            <a:ext cx="8737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/>
              <a:t>                - Nghỉ ngơi, xoa bóp vùng cơ bị mỏi, uống nước…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508000" y="2743200"/>
            <a:ext cx="11684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FontTx/>
              <a:buChar char="-"/>
            </a:pPr>
            <a:r>
              <a:rPr lang="en-US" sz="3200">
                <a:solidFill>
                  <a:srgbClr val="0000FF"/>
                </a:solidFill>
              </a:rPr>
              <a:t> Hít thở sâu                                                      </a:t>
            </a:r>
          </a:p>
          <a:p>
            <a:pPr algn="ctr">
              <a:buFontTx/>
              <a:buChar char="-"/>
            </a:pPr>
            <a:r>
              <a:rPr lang="en-US" sz="3200">
                <a:solidFill>
                  <a:srgbClr val="0000FF"/>
                </a:solidFill>
              </a:rPr>
              <a:t> Xoa bóp cơ, uống nước đường.                      </a:t>
            </a:r>
          </a:p>
          <a:p>
            <a:pPr algn="ctr">
              <a:buFontTx/>
              <a:buChar char="-"/>
            </a:pPr>
            <a:r>
              <a:rPr lang="en-US" sz="3200">
                <a:solidFill>
                  <a:srgbClr val="0000FF"/>
                </a:solidFill>
              </a:rPr>
              <a:t> Cần có thời gian lao động nghỉ ngơi hợp lý.    </a:t>
            </a:r>
          </a:p>
        </p:txBody>
      </p:sp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609600"/>
            <a:ext cx="32639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057776"/>
            <a:ext cx="33782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5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8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8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层-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305" y="2676525"/>
            <a:ext cx="8052435" cy="4196080"/>
          </a:xfrm>
          <a:prstGeom prst="rect">
            <a:avLst/>
          </a:prstGeom>
          <a:noFill/>
          <a:ln w="3175">
            <a:noFill/>
            <a:headEnd type="none" w="lg" len="lg"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图片 2" descr="绿叶1"/>
          <p:cNvPicPr>
            <a:picLocks noChangeAspect="1"/>
          </p:cNvPicPr>
          <p:nvPr/>
        </p:nvPicPr>
        <p:blipFill>
          <a:blip r:embed="rId5"/>
          <a:srcRect r="6284"/>
          <a:stretch>
            <a:fillRect/>
          </a:stretch>
        </p:blipFill>
        <p:spPr>
          <a:xfrm>
            <a:off x="5868035" y="-6985"/>
            <a:ext cx="6335395" cy="4084955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2955290" y="753110"/>
            <a:ext cx="6277610" cy="5566410"/>
            <a:chOff x="5798" y="921"/>
            <a:chExt cx="9886" cy="8766"/>
          </a:xfrm>
        </p:grpSpPr>
        <p:grpSp>
          <p:nvGrpSpPr>
            <p:cNvPr id="31" name="组合 30"/>
            <p:cNvGrpSpPr/>
            <p:nvPr/>
          </p:nvGrpSpPr>
          <p:grpSpPr>
            <a:xfrm>
              <a:off x="5798" y="921"/>
              <a:ext cx="9886" cy="8766"/>
              <a:chOff x="7514" y="1490"/>
              <a:chExt cx="9886" cy="8766"/>
            </a:xfrm>
          </p:grpSpPr>
          <p:sp>
            <p:nvSpPr>
              <p:cNvPr id="24" name="任意多边形 23"/>
              <p:cNvSpPr/>
              <p:nvPr/>
            </p:nvSpPr>
            <p:spPr>
              <a:xfrm rot="18600000" flipV="1">
                <a:off x="10702" y="6074"/>
                <a:ext cx="4182" cy="4182"/>
              </a:xfrm>
              <a:custGeom>
                <a:avLst/>
                <a:gdLst>
                  <a:gd name="connsiteX0" fmla="*/ 0 w 4182"/>
                  <a:gd name="connsiteY0" fmla="*/ 4182 h 4182"/>
                  <a:gd name="connsiteX1" fmla="*/ 4182 w 4182"/>
                  <a:gd name="connsiteY1" fmla="*/ 0 h 4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82" h="4182">
                    <a:moveTo>
                      <a:pt x="0" y="4182"/>
                    </a:moveTo>
                    <a:cubicBezTo>
                      <a:pt x="0" y="1872"/>
                      <a:pt x="1872" y="0"/>
                      <a:pt x="4182" y="0"/>
                    </a:cubicBezTo>
                  </a:path>
                </a:pathLst>
              </a:custGeom>
              <a:noFill/>
              <a:ln w="317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6000">
                      <a:srgbClr val="3AA700"/>
                    </a:gs>
                    <a:gs pos="64000">
                      <a:schemeClr val="accent5">
                        <a:lumMod val="75000"/>
                      </a:schemeClr>
                    </a:gs>
                  </a:gsLst>
                  <a:lin ang="0" scaled="1"/>
                </a:gradFill>
                <a:headEnd type="none" w="lg" len="lg"/>
                <a:tailEnd type="oval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lang="zh-CN" altLang="en-US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+mn-ea"/>
                </a:endParaRPr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 rot="360000">
                <a:off x="7514" y="1490"/>
                <a:ext cx="9887" cy="7455"/>
                <a:chOff x="7514" y="1496"/>
                <a:chExt cx="9887" cy="7455"/>
              </a:xfrm>
            </p:grpSpPr>
            <p:sp>
              <p:nvSpPr>
                <p:cNvPr id="25" name="任意多边形 24"/>
                <p:cNvSpPr/>
                <p:nvPr/>
              </p:nvSpPr>
              <p:spPr>
                <a:xfrm rot="18900000">
                  <a:off x="7514" y="3133"/>
                  <a:ext cx="4182" cy="4182"/>
                </a:xfrm>
                <a:custGeom>
                  <a:avLst/>
                  <a:gdLst>
                    <a:gd name="connsiteX0" fmla="*/ 0 w 4182"/>
                    <a:gd name="connsiteY0" fmla="*/ 4182 h 4182"/>
                    <a:gd name="connsiteX1" fmla="*/ 4182 w 4182"/>
                    <a:gd name="connsiteY1" fmla="*/ 0 h 4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2" h="4182">
                      <a:moveTo>
                        <a:pt x="0" y="4182"/>
                      </a:moveTo>
                      <a:cubicBezTo>
                        <a:pt x="0" y="1872"/>
                        <a:pt x="1872" y="0"/>
                        <a:pt x="4182" y="0"/>
                      </a:cubicBezTo>
                    </a:path>
                  </a:pathLst>
                </a:custGeom>
                <a:noFill/>
                <a:ln w="3175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36000">
                        <a:srgbClr val="3AA700"/>
                      </a:gs>
                      <a:gs pos="64000">
                        <a:schemeClr val="accent5">
                          <a:lumMod val="75000"/>
                        </a:schemeClr>
                      </a:gs>
                    </a:gsLst>
                    <a:lin ang="10800000" scaled="0"/>
                  </a:gradFill>
                  <a:headEnd type="oval" w="lg" len="lg"/>
                  <a:tailEnd type="none" w="lg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/>
                  <a:endParaRPr lang="zh-CN" altLang="en-US"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  <a:sym typeface="+mn-ea"/>
                  </a:endParaRPr>
                </a:p>
              </p:txBody>
            </p:sp>
            <p:grpSp>
              <p:nvGrpSpPr>
                <p:cNvPr id="29" name="组合 28"/>
                <p:cNvGrpSpPr/>
                <p:nvPr/>
              </p:nvGrpSpPr>
              <p:grpSpPr>
                <a:xfrm>
                  <a:off x="8812" y="1496"/>
                  <a:ext cx="8589" cy="7455"/>
                  <a:chOff x="8812" y="1496"/>
                  <a:chExt cx="8589" cy="7455"/>
                </a:xfrm>
              </p:grpSpPr>
              <p:sp>
                <p:nvSpPr>
                  <p:cNvPr id="9" name="椭圆 8"/>
                  <p:cNvSpPr/>
                  <p:nvPr/>
                </p:nvSpPr>
                <p:spPr>
                  <a:xfrm>
                    <a:off x="8812" y="1496"/>
                    <a:ext cx="7455" cy="7455"/>
                  </a:xfrm>
                  <a:prstGeom prst="ellipse">
                    <a:avLst/>
                  </a:prstGeom>
                  <a:noFill/>
                  <a:ln w="19050">
                    <a:solidFill>
                      <a:srgbClr val="3AA700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endParaRPr>
                  </a:p>
                </p:txBody>
              </p:sp>
              <p:sp>
                <p:nvSpPr>
                  <p:cNvPr id="14" name="椭圆 13"/>
                  <p:cNvSpPr/>
                  <p:nvPr/>
                </p:nvSpPr>
                <p:spPr>
                  <a:xfrm>
                    <a:off x="9101" y="1785"/>
                    <a:ext cx="6866" cy="6866"/>
                  </a:xfrm>
                  <a:prstGeom prst="ellipse">
                    <a:avLst/>
                  </a:prstGeom>
                  <a:noFill/>
                  <a:ln w="3175">
                    <a:solidFill>
                      <a:schemeClr val="accent5"/>
                    </a:solidFill>
                    <a:prstDash val="soli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endParaRPr>
                  </a:p>
                </p:txBody>
              </p:sp>
              <p:sp>
                <p:nvSpPr>
                  <p:cNvPr id="28" name="任意多边形 27"/>
                  <p:cNvSpPr/>
                  <p:nvPr/>
                </p:nvSpPr>
                <p:spPr>
                  <a:xfrm rot="1380000" flipH="1">
                    <a:off x="13219" y="2083"/>
                    <a:ext cx="4182" cy="4182"/>
                  </a:xfrm>
                  <a:custGeom>
                    <a:avLst/>
                    <a:gdLst>
                      <a:gd name="connsiteX0" fmla="*/ 0 w 4182"/>
                      <a:gd name="connsiteY0" fmla="*/ 4182 h 4182"/>
                      <a:gd name="connsiteX1" fmla="*/ 4182 w 4182"/>
                      <a:gd name="connsiteY1" fmla="*/ 0 h 4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182" h="4182">
                        <a:moveTo>
                          <a:pt x="0" y="4182"/>
                        </a:moveTo>
                        <a:cubicBezTo>
                          <a:pt x="0" y="1872"/>
                          <a:pt x="1872" y="0"/>
                          <a:pt x="4182" y="0"/>
                        </a:cubicBezTo>
                      </a:path>
                    </a:pathLst>
                  </a:custGeom>
                  <a:noFill/>
                  <a:ln w="3175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6000">
                          <a:srgbClr val="3AA700"/>
                        </a:gs>
                        <a:gs pos="64000">
                          <a:schemeClr val="accent5">
                            <a:lumMod val="75000"/>
                          </a:schemeClr>
                        </a:gs>
                      </a:gsLst>
                      <a:lin ang="0" scaled="1"/>
                    </a:gradFill>
                    <a:headEnd type="none" w="lg" len="lg"/>
                    <a:tailEnd type="oval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Calibri" panose="020F0502020204030204" charset="0"/>
                      <a:ea typeface="Calibri" panose="020F0502020204030204" charset="0"/>
                      <a:cs typeface="Calibri" panose="020F0502020204030204" charset="0"/>
                    </a:endParaRPr>
                  </a:p>
                </p:txBody>
              </p:sp>
            </p:grpSp>
          </p:grpSp>
        </p:grpSp>
        <p:sp>
          <p:nvSpPr>
            <p:cNvPr id="33" name="文本框 32"/>
            <p:cNvSpPr txBox="1"/>
            <p:nvPr/>
          </p:nvSpPr>
          <p:spPr>
            <a:xfrm>
              <a:off x="7881" y="5400"/>
              <a:ext cx="5883" cy="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zh-CN" altLang="en-US" dirty="0">
                <a:solidFill>
                  <a:schemeClr val="accent5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7837" y="2251"/>
              <a:ext cx="6207" cy="4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3AA700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II. THƯỜNG XUYÊN LUYỆN TẬP ĐỂ RÈN LUYỆN CƠ</a:t>
              </a:r>
              <a:endParaRPr lang="en-US" sz="4800" b="1" dirty="0">
                <a:solidFill>
                  <a:srgbClr val="3AA700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  <p:tag name="KSO_WM_SLIDE_MODEL_TYPE" val="cover"/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Calibri"/>
        <a:cs typeface=""/>
      </a:majorFont>
      <a:minorFont>
        <a:latin typeface="Arial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Calibri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881</Words>
  <Application>Microsoft Office PowerPoint</Application>
  <PresentationFormat>Custom</PresentationFormat>
  <Paragraphs>128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主题​​</vt:lpstr>
      <vt:lpstr>PowerPoint Presentation</vt:lpstr>
      <vt:lpstr>KiỂM TRA BÀI CŨ</vt:lpstr>
      <vt:lpstr>BÀI 10: HOẠT ĐỘNG CỦA CƠ</vt:lpstr>
      <vt:lpstr>BÀI 10: HOẠT ĐỘNG CỦA CƠ</vt:lpstr>
      <vt:lpstr>BÀI 10: HOẠT ĐỘNG CỦA CƠ</vt:lpstr>
      <vt:lpstr>BÀI 10: HOẠT ĐỘNG CỦA CƠ</vt:lpstr>
      <vt:lpstr>BÀI 10: HOẠT ĐỘNG CỦA CƠ</vt:lpstr>
      <vt:lpstr>BÀI 10: HOẠT ĐỘNG CỦA CƠ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</dc:creator>
  <cp:lastModifiedBy>MY PC</cp:lastModifiedBy>
  <cp:revision>431</cp:revision>
  <dcterms:created xsi:type="dcterms:W3CDTF">2017-08-03T09:01:00Z</dcterms:created>
  <dcterms:modified xsi:type="dcterms:W3CDTF">2020-09-30T16:51:18Z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1033-11.2.0.8942</vt:lpwstr>
  </property>
  <property fmtid="{D5CDD505-2E9C-101B-9397-08002B2CF9AE}" pid="3" name="KSORubyTemplateID">
    <vt:lpwstr>2</vt:lpwstr>
  </property>
</Properties>
</file>