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0"/>
  </p:notesMasterIdLst>
  <p:sldIdLst>
    <p:sldId id="495" r:id="rId2"/>
    <p:sldId id="517" r:id="rId3"/>
    <p:sldId id="518" r:id="rId4"/>
    <p:sldId id="519" r:id="rId5"/>
    <p:sldId id="520" r:id="rId6"/>
    <p:sldId id="521" r:id="rId7"/>
    <p:sldId id="522" r:id="rId8"/>
    <p:sldId id="513" r:id="rId9"/>
    <p:sldId id="534" r:id="rId10"/>
    <p:sldId id="436" r:id="rId11"/>
    <p:sldId id="535" r:id="rId12"/>
    <p:sldId id="428" r:id="rId13"/>
    <p:sldId id="486" r:id="rId14"/>
    <p:sldId id="530" r:id="rId15"/>
    <p:sldId id="516" r:id="rId16"/>
    <p:sldId id="509" r:id="rId17"/>
    <p:sldId id="510" r:id="rId18"/>
    <p:sldId id="511" r:id="rId19"/>
    <p:sldId id="526" r:id="rId20"/>
    <p:sldId id="527" r:id="rId21"/>
    <p:sldId id="528" r:id="rId22"/>
    <p:sldId id="529" r:id="rId23"/>
    <p:sldId id="531" r:id="rId24"/>
    <p:sldId id="533" r:id="rId25"/>
    <p:sldId id="515" r:id="rId26"/>
    <p:sldId id="354" r:id="rId27"/>
    <p:sldId id="494" r:id="rId28"/>
    <p:sldId id="50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Vogu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FF"/>
    <a:srgbClr val="FF0066"/>
    <a:srgbClr val="660066"/>
    <a:srgbClr val="FF0000"/>
    <a:srgbClr val="FF00FF"/>
    <a:srgbClr val="8019E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 autoAdjust="0"/>
    <p:restoredTop sz="94508" autoAdjust="0"/>
  </p:normalViewPr>
  <p:slideViewPr>
    <p:cSldViewPr>
      <p:cViewPr varScale="1">
        <p:scale>
          <a:sx n="105" d="100"/>
          <a:sy n="105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7B2DB32-AF19-471D-87F3-833F7F7B49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</p:grpSp>
      <p:sp>
        <p:nvSpPr>
          <p:cNvPr id="388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388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9FFFF-9EA6-4918-A581-85A14234FE1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839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37DD8-41BE-46A0-A891-3DBF50726C8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220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57F91-5100-4412-B657-5079B4E585A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6346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B798A-6EBC-48D6-B904-5EB15567686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995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13188-AF43-4770-8122-2C4AB32A051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8714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7797B-5595-41AC-9EC0-8BEAD6072B1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4336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041CA-D4BA-41B4-9332-EB9D52A3C87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7317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A6A39-1058-4D6E-BFCF-53092EED3DE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495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FF6E6-BEBB-470A-83FA-23D7AB8B0D6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717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CEDA2-4426-432F-B550-953191D06C4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819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2C7FB-4827-4B3F-B2C0-B33D88B88F7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9513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023AB-21C2-420A-9E9A-575BED52F6D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55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870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70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70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70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70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70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70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</p:grpSp>
      <p:sp>
        <p:nvSpPr>
          <p:cNvPr id="387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387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387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87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87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CE3CE36-91B4-4630-9316-341D526BF6FF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244;n%20t&#7853;p%20truy&#7879;n%20d&#226;n%20gian\DongMauLacHongBeatInstrumental-_4bkg8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244;n%20t&#7853;p%20truy&#7879;n%20d&#226;n%20gian\chuan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uong\Desktop\thu%205\rung%20chuong%20vang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0799">
            <a:off x="152400" y="2292350"/>
            <a:ext cx="3429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5" name="WordArt 3"/>
          <p:cNvSpPr>
            <a:spLocks noChangeArrowheads="1" noChangeShapeType="1" noTextEdit="1"/>
          </p:cNvSpPr>
          <p:nvPr/>
        </p:nvSpPr>
        <p:spPr bwMode="auto">
          <a:xfrm rot="-1294192">
            <a:off x="762000" y="2655888"/>
            <a:ext cx="22256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66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66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</a:t>
            </a:r>
          </a:p>
        </p:txBody>
      </p:sp>
      <p:pic>
        <p:nvPicPr>
          <p:cNvPr id="5124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OIN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17925"/>
            <a:ext cx="3429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762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238"/>
            <a:ext cx="247173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648200"/>
            <a:ext cx="13763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257800"/>
            <a:ext cx="13763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376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23" name="WordArt 11"/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81534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</a:rPr>
              <a:t>NhiÖt liÖt chµo mõng c¸c thÇy c« gi¸o vµ c¸c em häc sinh!</a:t>
            </a:r>
          </a:p>
        </p:txBody>
      </p:sp>
      <p:sp>
        <p:nvSpPr>
          <p:cNvPr id="499724" name="WordArt 12"/>
          <p:cNvSpPr>
            <a:spLocks noChangeArrowheads="1" noChangeShapeType="1" noTextEdit="1"/>
          </p:cNvSpPr>
          <p:nvPr/>
        </p:nvSpPr>
        <p:spPr bwMode="auto">
          <a:xfrm>
            <a:off x="2971800" y="3429000"/>
            <a:ext cx="5486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Ngữ văn 6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99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99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graphicFrame>
        <p:nvGraphicFramePr>
          <p:cNvPr id="425987" name="Group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9436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Thể loại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GIỐNG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KHÁC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VogueH" pitchFamily="34" charset="0"/>
                          <a:cs typeface="Arial" charset="0"/>
                        </a:rPr>
                        <a:t>TRUYÒN THUYÕT</a:t>
                      </a: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vi-VN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VogueH" pitchFamily="34" charset="0"/>
                          <a:cs typeface="Arial" charset="0"/>
                        </a:rPr>
                        <a:t>TRUYÖN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VogueH" pitchFamily="34" charset="0"/>
                          <a:cs typeface="Arial" charset="0"/>
                        </a:rPr>
                        <a:t>Cæ TÝCH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Char char="-"/>
                        <a:tabLst/>
                      </a:pPr>
                      <a:endParaRPr kumimoji="0" lang="vi-VN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6005" name="Text Box 21"/>
          <p:cNvSpPr txBox="1">
            <a:spLocks noChangeArrowheads="1"/>
          </p:cNvSpPr>
          <p:nvPr/>
        </p:nvSpPr>
        <p:spPr bwMode="auto">
          <a:xfrm>
            <a:off x="3282950" y="1524000"/>
            <a:ext cx="25082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Đều là thể loại Tự sự của Văn học Dân gian .</a:t>
            </a:r>
          </a:p>
          <a:p>
            <a:pPr algn="ctr"/>
            <a:endParaRPr lang="en-US" altLang="en-US" sz="2000" b="1">
              <a:latin typeface="Arial" panose="020B0604020202020204" pitchFamily="34" charset="0"/>
            </a:endParaRPr>
          </a:p>
          <a:p>
            <a:r>
              <a:rPr lang="en-US" altLang="en-US" sz="2000" b="1">
                <a:latin typeface="Arial" panose="020B0604020202020204" pitchFamily="34" charset="0"/>
              </a:rPr>
              <a:t>Đều có sử dụng yếu tố tưởng tượng kỳ ảo .</a:t>
            </a:r>
          </a:p>
          <a:p>
            <a:pPr algn="ctr"/>
            <a:endParaRPr lang="en-US" altLang="en-US" sz="2000" b="1">
              <a:latin typeface="Arial" panose="020B0604020202020204" pitchFamily="34" charset="0"/>
            </a:endParaRPr>
          </a:p>
          <a:p>
            <a:r>
              <a:rPr lang="en-US" altLang="en-US" sz="2000" b="1">
                <a:latin typeface="Arial" panose="020B0604020202020204" pitchFamily="34" charset="0"/>
              </a:rPr>
              <a:t>Có nhiều chi tiết giống nhau : 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* </a:t>
            </a:r>
            <a:r>
              <a:rPr lang="en-US" altLang="en-US" sz="2000" b="1" i="1">
                <a:latin typeface="Arial" panose="020B0604020202020204" pitchFamily="34" charset="0"/>
              </a:rPr>
              <a:t>Sự ra đời kỳ lạ .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* Nhân vật chính có những khả năng phi thường .</a:t>
            </a:r>
          </a:p>
          <a:p>
            <a:pPr algn="ctr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26006" name="Text Box 22"/>
          <p:cNvSpPr txBox="1">
            <a:spLocks noChangeArrowheads="1"/>
          </p:cNvSpPr>
          <p:nvPr/>
        </p:nvSpPr>
        <p:spPr bwMode="auto">
          <a:xfrm>
            <a:off x="5943600" y="1524000"/>
            <a:ext cx="2590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Kể về các nhân vật , sự kiện lịch sử và thể hiện cách đánh giá của nhândân đối với nhân vật , sự kiện lịch sử được kể </a:t>
            </a:r>
          </a:p>
          <a:p>
            <a:r>
              <a:rPr lang="en-US" altLang="en-US" sz="1600" b="1" i="1">
                <a:latin typeface="Arial" panose="020B0604020202020204" pitchFamily="34" charset="0"/>
              </a:rPr>
              <a:t>-Được người kể , người nghe tin là thật</a:t>
            </a:r>
          </a:p>
        </p:txBody>
      </p:sp>
      <p:sp>
        <p:nvSpPr>
          <p:cNvPr id="426007" name="Text Box 23"/>
          <p:cNvSpPr txBox="1">
            <a:spLocks noChangeArrowheads="1"/>
          </p:cNvSpPr>
          <p:nvPr/>
        </p:nvSpPr>
        <p:spPr bwMode="auto">
          <a:xfrm>
            <a:off x="6019800" y="3657600"/>
            <a:ext cx="26670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Kể về cuộc đời của một số kiểu nhân vật nhất định , thể hiện quan niệm và ước mơ của nhân dân về cuộc đấu tranh giữa cái thiện và cái ác , chính nghĩa và phi nghĩa .</a:t>
            </a:r>
          </a:p>
          <a:p>
            <a:r>
              <a:rPr lang="en-US" altLang="en-US" sz="1600" b="1">
                <a:latin typeface="Arial" panose="020B0604020202020204" pitchFamily="34" charset="0"/>
              </a:rPr>
              <a:t>- </a:t>
            </a:r>
            <a:r>
              <a:rPr lang="en-US" altLang="en-US" sz="1600" b="1" i="1">
                <a:latin typeface="Arial" panose="020B0604020202020204" pitchFamily="34" charset="0"/>
              </a:rPr>
              <a:t>Người kể , người nghe cho là những câu chuyện không có thật</a:t>
            </a:r>
            <a:r>
              <a:rPr lang="en-US" altLang="en-US" sz="2000" b="1" i="1">
                <a:latin typeface="Arial" panose="020B0604020202020204" pitchFamily="34" charset="0"/>
              </a:rPr>
              <a:t> .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13336" name="Picture 24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2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2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2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05" grpId="0"/>
      <p:bldP spid="426006" grpId="0"/>
      <p:bldP spid="4260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2" r:id="rId2" imgW="8000000" imgH="5714286"/>
        </mc:Choice>
        <mc:Fallback>
          <p:control r:id="rId2" imgW="8000000" imgH="5714286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609600"/>
                  <a:ext cx="80010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8392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rgbClr val="FFFF00"/>
                </a:solidFill>
                <a:effectLst/>
                <a:latin typeface=".VnVogue" panose="020B7200000000000000" pitchFamily="34" charset="0"/>
              </a:rPr>
              <a:t>  * Kh¸c nhau</a:t>
            </a:r>
            <a:r>
              <a:rPr lang="en-US" altLang="en-US" sz="2800" b="1" smtClean="0">
                <a:solidFill>
                  <a:srgbClr val="FFFF00"/>
                </a:solidFill>
                <a:effectLst/>
                <a:latin typeface=".VnTime" panose="020B7200000000000000" pitchFamily="34" charset="0"/>
              </a:rPr>
              <a:t>: </a:t>
            </a:r>
            <a:r>
              <a:rPr lang="en-US" altLang="en-US" sz="2800" smtClean="0">
                <a:effectLst/>
                <a:latin typeface=".VnVogue" panose="020B7200000000000000" pitchFamily="34" charset="0"/>
              </a:rPr>
              <a:t>Môc ®Ých s¸ng t¸c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  <a:latin typeface=".VnVogue" panose="020B7200000000000000" pitchFamily="34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  <a:latin typeface=".VnVogue" panose="020B7200000000000000" pitchFamily="34" charset="0"/>
              </a:rPr>
              <a:t>       </a:t>
            </a:r>
            <a:r>
              <a:rPr lang="en-US" altLang="en-US" sz="2800" smtClean="0">
                <a:effectLst/>
                <a:latin typeface=".VnVogue" panose="020B7200000000000000" pitchFamily="34" charset="0"/>
              </a:rPr>
              <a:t>Ngô ng«n</a:t>
            </a:r>
            <a:r>
              <a:rPr lang="en-US" altLang="en-US" smtClean="0">
                <a:effectLst/>
                <a:latin typeface=".VnVogue" panose="020B7200000000000000" pitchFamily="34" charset="0"/>
              </a:rPr>
              <a:t>                       </a:t>
            </a:r>
            <a:r>
              <a:rPr lang="en-US" altLang="en-US" sz="2800" smtClean="0">
                <a:effectLst/>
                <a:latin typeface=".VnVogue" panose="020B7200000000000000" pitchFamily="34" charset="0"/>
              </a:rPr>
              <a:t>TruyÖn c­êi</a:t>
            </a:r>
            <a:r>
              <a:rPr lang="en-US" altLang="en-US" smtClean="0">
                <a:effectLst/>
                <a:latin typeface=".VnVogue" panose="020B7200000000000000" pitchFamily="34" charset="0"/>
              </a:rPr>
              <a:t>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 smtClean="0">
              <a:effectLst/>
              <a:latin typeface=".VnVogue" panose="020B7200000000000000" pitchFamily="34" charset="0"/>
            </a:endParaRPr>
          </a:p>
        </p:txBody>
      </p:sp>
      <p:sp>
        <p:nvSpPr>
          <p:cNvPr id="14339" name="Text Box 4"/>
          <p:cNvSpPr>
            <a:spLocks noChangeArrowheads="1"/>
          </p:cNvSpPr>
          <p:nvPr>
            <p:ph type="title"/>
          </p:nvPr>
        </p:nvSpPr>
        <p:spPr>
          <a:xfrm>
            <a:off x="-228600" y="304800"/>
            <a:ext cx="7924800" cy="111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2800" smtClean="0">
                <a:solidFill>
                  <a:schemeClr val="hlink"/>
                </a:solidFill>
                <a:effectLst/>
                <a:latin typeface=".VnVogue" panose="020B7200000000000000" pitchFamily="34" charset="0"/>
              </a:rPr>
              <a:t>b. Ngô ng«n vµ truyÖn c­êi:</a:t>
            </a:r>
            <a:br>
              <a:rPr lang="en-US" altLang="en-US" sz="2800" smtClean="0">
                <a:solidFill>
                  <a:schemeClr val="hlink"/>
                </a:solidFill>
                <a:effectLst/>
                <a:latin typeface=".VnVogue" panose="020B7200000000000000" pitchFamily="34" charset="0"/>
              </a:rPr>
            </a:br>
            <a:r>
              <a:rPr lang="en-US" altLang="en-US" sz="2800" smtClean="0">
                <a:solidFill>
                  <a:srgbClr val="FFFF00"/>
                </a:solidFill>
                <a:effectLst/>
                <a:latin typeface=".VnVogue" panose="020B7200000000000000" pitchFamily="34" charset="0"/>
              </a:rPr>
              <a:t>* Gièng nhau: </a:t>
            </a:r>
            <a:r>
              <a:rPr lang="en-US" altLang="en-US" sz="2800" smtClean="0">
                <a:solidFill>
                  <a:schemeClr val="tx1"/>
                </a:solidFill>
                <a:effectLst/>
                <a:latin typeface=".VnVogue" panose="020B7200000000000000" pitchFamily="34" charset="0"/>
              </a:rPr>
              <a:t>Cã yÕu tè g©y c­êi, bÊt ngê.</a:t>
            </a:r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609600" y="3429000"/>
            <a:ext cx="2514600" cy="2895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00FF00"/>
              </a:gs>
            </a:gsLst>
            <a:lin ang="5400000" scaled="1"/>
          </a:gradFill>
          <a:ln w="1587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663300"/>
                </a:solidFill>
              </a:rPr>
              <a:t>Khuyªn nhñ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663300"/>
                </a:solidFill>
              </a:rPr>
              <a:t>R</a:t>
            </a:r>
            <a:r>
              <a:rPr lang="vi-VN" altLang="en-US" sz="2800" b="1">
                <a:solidFill>
                  <a:srgbClr val="663300"/>
                </a:solidFill>
              </a:rPr>
              <a:t>ă</a:t>
            </a:r>
            <a:r>
              <a:rPr lang="en-US" altLang="en-US" sz="2800">
                <a:solidFill>
                  <a:srgbClr val="663300"/>
                </a:solidFill>
              </a:rPr>
              <a:t>n d¹y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663300"/>
                </a:solidFill>
              </a:rPr>
              <a:t>( Gi¸o huÊn)</a:t>
            </a:r>
          </a:p>
          <a:p>
            <a:pPr algn="ctr" eaLnBrk="1" hangingPunct="1"/>
            <a:endParaRPr lang="en-US" altLang="en-US" sz="2800">
              <a:solidFill>
                <a:srgbClr val="663300"/>
              </a:solidFill>
            </a:endParaRPr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4800600" y="3581400"/>
            <a:ext cx="2971800" cy="26670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00FF00"/>
              </a:gs>
            </a:gsLst>
            <a:lin ang="5400000" scaled="1"/>
          </a:gradFill>
          <a:ln w="1587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663300"/>
                </a:solidFill>
              </a:rPr>
              <a:t>Mua vui hoÆc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663300"/>
                </a:solidFill>
              </a:rPr>
              <a:t>phª ph¸n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663300"/>
                </a:solidFill>
              </a:rPr>
              <a:t>ch©m biÕm</a:t>
            </a:r>
          </a:p>
          <a:p>
            <a:pPr algn="ctr" eaLnBrk="1" hangingPunct="1"/>
            <a:endParaRPr lang="en-US" altLang="en-US" sz="2800">
              <a:solidFill>
                <a:srgbClr val="663300"/>
              </a:solidFill>
            </a:endParaRPr>
          </a:p>
        </p:txBody>
      </p:sp>
      <p:sp>
        <p:nvSpPr>
          <p:cNvPr id="412679" name="Line 7"/>
          <p:cNvSpPr>
            <a:spLocks noChangeShapeType="1"/>
          </p:cNvSpPr>
          <p:nvPr/>
        </p:nvSpPr>
        <p:spPr bwMode="auto">
          <a:xfrm flipH="1">
            <a:off x="1981200" y="1828800"/>
            <a:ext cx="1066800" cy="533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80" name="Line 8"/>
          <p:cNvSpPr>
            <a:spLocks noChangeShapeType="1"/>
          </p:cNvSpPr>
          <p:nvPr/>
        </p:nvSpPr>
        <p:spPr bwMode="auto">
          <a:xfrm>
            <a:off x="1752600" y="2971800"/>
            <a:ext cx="0" cy="381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81" name="Line 9"/>
          <p:cNvSpPr>
            <a:spLocks noChangeShapeType="1"/>
          </p:cNvSpPr>
          <p:nvPr/>
        </p:nvSpPr>
        <p:spPr bwMode="auto">
          <a:xfrm>
            <a:off x="4648200" y="1752600"/>
            <a:ext cx="1295400" cy="685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82" name="Line 10"/>
          <p:cNvSpPr>
            <a:spLocks noChangeShapeType="1"/>
          </p:cNvSpPr>
          <p:nvPr/>
        </p:nvSpPr>
        <p:spPr bwMode="auto">
          <a:xfrm>
            <a:off x="6172200" y="2971800"/>
            <a:ext cx="0" cy="533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412677" grpId="0" animBg="1"/>
      <p:bldP spid="4126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0" name="Picture 2" descr="me-ke-con-nghe-ech-ngoi-day-gie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0" cy="223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685800" y="6858000"/>
            <a:ext cx="10591800" cy="2362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1981200" y="914400"/>
            <a:ext cx="6781800" cy="27432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828800" y="1905000"/>
            <a:ext cx="502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.VnTime" panose="020B7200000000000000" pitchFamily="34" charset="0"/>
              </a:rPr>
              <a:t>Mêi c¸c em cïng tham gia c¸c ho¹t ®éng ngo¹i kho¸ vÒ truyÖn d©n gian !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228600" y="533400"/>
            <a:ext cx="8763000" cy="3657600"/>
          </a:xfrm>
          <a:prstGeom prst="horizontalScroll">
            <a:avLst>
              <a:gd name="adj" fmla="val 21583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1295400" y="1447800"/>
            <a:ext cx="7239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latin typeface=".VnAristote" panose="020B7200000000000000" pitchFamily="34" charset="0"/>
              </a:rPr>
              <a:t>     Mêi c¸c em cïng tham gia c¸c ho¹t ®éng ngo¹i kho¸ vÒ truyÖn d©n gian !</a:t>
            </a:r>
          </a:p>
          <a:p>
            <a:pPr>
              <a:spcBef>
                <a:spcPct val="50000"/>
              </a:spcBef>
            </a:pPr>
            <a:endParaRPr lang="en-US" altLang="en-US" sz="4000"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924800" cy="1219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7620000" cy="1066800"/>
          </a:xfrm>
        </p:spPr>
        <p:txBody>
          <a:bodyPr/>
          <a:lstStyle/>
          <a:p>
            <a:pPr algn="just">
              <a:defRPr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524000" y="33528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524000" y="45720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24000" y="57150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7912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2" name="Picture 2" descr="Thay boi xem v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46760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NGỮ VĂN : THI KỂ CHUYỆN</a:t>
            </a:r>
          </a:p>
        </p:txBody>
      </p:sp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TIỂU PHẨM:</a:t>
            </a:r>
            <a:r>
              <a:rPr lang="en-US" sz="440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Thầy bói xem voi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0"/>
          <p:cNvSpPr txBox="1">
            <a:spLocks noChangeArrowheads="1"/>
          </p:cNvSpPr>
          <p:nvPr/>
        </p:nvSpPr>
        <p:spPr bwMode="auto">
          <a:xfrm>
            <a:off x="7315200" y="2971800"/>
            <a:ext cx="1828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VNI-Times" pitchFamily="2" charset="0"/>
              </a:rPr>
              <a:t>Keå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VNI-Times" pitchFamily="2" charset="0"/>
              </a:rPr>
              <a:t> laïi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VNI-Times" pitchFamily="2" charset="0"/>
              </a:rPr>
              <a:t> truyeän</a:t>
            </a:r>
          </a:p>
        </p:txBody>
      </p:sp>
      <p:pic>
        <p:nvPicPr>
          <p:cNvPr id="18435" name="Content Placeholder 4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2" r="394" b="21381"/>
          <a:stretch>
            <a:fillRect/>
          </a:stretch>
        </p:blipFill>
        <p:spPr>
          <a:xfrm>
            <a:off x="152400" y="152400"/>
            <a:ext cx="8839200" cy="6096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23546" r="665" b="22635"/>
          <a:stretch>
            <a:fillRect/>
          </a:stretch>
        </p:blipFill>
        <p:spPr>
          <a:xfrm>
            <a:off x="152400" y="152400"/>
            <a:ext cx="8839200" cy="60960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6" r="665" b="24316"/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21973" r="665" b="24316"/>
          <a:stretch>
            <a:fillRect/>
          </a:stretch>
        </p:blipFill>
        <p:spPr>
          <a:xfrm>
            <a:off x="152400" y="457200"/>
            <a:ext cx="8839200" cy="58674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8763000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21864" r="665" b="20953"/>
          <a:stretch>
            <a:fillRect/>
          </a:stretch>
        </p:blipFill>
        <p:spPr>
          <a:xfrm>
            <a:off x="228600" y="457200"/>
            <a:ext cx="8763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r="2222" b="22221"/>
          <a:stretch>
            <a:fillRect/>
          </a:stretch>
        </p:blipFill>
        <p:spPr bwMode="auto">
          <a:xfrm>
            <a:off x="228600" y="2286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754">
            <a:off x="431800" y="552450"/>
            <a:ext cx="32004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images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304">
            <a:off x="4476750" y="598488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images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276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3608388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Trình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diễn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trang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phục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dành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nhân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truyện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gian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DongMauLacHongBeatInstrumental-_4bkg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ua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8839200" cy="5857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609600" y="2128838"/>
            <a:ext cx="7924800" cy="206216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  <a:cs typeface="+mn-cs"/>
              </a:rPr>
              <a:t>TH¶O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  <a:cs typeface="+mn-cs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H" pitchFamily="34" charset="0"/>
                <a:cs typeface="+mn-cs"/>
              </a:rPr>
              <a:t>LUËN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UniverseH" pitchFamily="34" charset="0"/>
              <a:cs typeface="+mn-cs"/>
            </a:endParaRPr>
          </a:p>
          <a:p>
            <a:pPr algn="just">
              <a:defRPr/>
            </a:pPr>
            <a:r>
              <a:rPr lang="en-US" sz="44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đồng ý với ý kiến của bạn Abu hay </a:t>
            </a:r>
            <a:r>
              <a:rPr lang="en-US" sz="44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Ađi</a:t>
            </a:r>
            <a:r>
              <a:rPr lang="en-US" sz="44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i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i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6019800" y="5457825"/>
            <a:ext cx="2971800" cy="1400175"/>
            <a:chOff x="1680" y="2880"/>
            <a:chExt cx="2976" cy="1266"/>
          </a:xfrm>
        </p:grpSpPr>
        <p:pic>
          <p:nvPicPr>
            <p:cNvPr id="27652" name="Picture 6" descr="tn_an1000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Freeform 7"/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146 w 100"/>
                <a:gd name="T1" fmla="*/ 0 h 155"/>
                <a:gd name="T2" fmla="*/ 84 w 100"/>
                <a:gd name="T3" fmla="*/ 7160 h 155"/>
                <a:gd name="T4" fmla="*/ 146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7654" name="Freeform 8"/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7655" name="Freeform 9"/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7656" name="Freeform 10"/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0"/>
            </a:gs>
            <a:gs pos="100000">
              <a:srgbClr val="001E7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58674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pic>
        <p:nvPicPr>
          <p:cNvPr id="120840" name="Picture 8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1447800" y="5381625"/>
            <a:ext cx="6324600" cy="1476375"/>
            <a:chOff x="1680" y="2880"/>
            <a:chExt cx="2976" cy="1266"/>
          </a:xfrm>
        </p:grpSpPr>
        <p:pic>
          <p:nvPicPr>
            <p:cNvPr id="28691" name="Picture 6" descr="tn_an100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Freeform 10"/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146 w 100"/>
                <a:gd name="T1" fmla="*/ 0 h 155"/>
                <a:gd name="T2" fmla="*/ 84 w 100"/>
                <a:gd name="T3" fmla="*/ 7160 h 155"/>
                <a:gd name="T4" fmla="*/ 146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8693" name="Freeform 13"/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8694" name="Freeform 14"/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8695" name="Freeform 15"/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pic>
        <p:nvPicPr>
          <p:cNvPr id="120851" name="Picture 1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2" name="Picture 20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1295400" y="1524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8680" name="Text Box 24"/>
          <p:cNvSpPr txBox="1">
            <a:spLocks noChangeArrowheads="1"/>
          </p:cNvSpPr>
          <p:nvPr/>
        </p:nvSpPr>
        <p:spPr bwMode="auto">
          <a:xfrm>
            <a:off x="228600" y="762000"/>
            <a:ext cx="8915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800"/>
              <a:t>  </a:t>
            </a:r>
            <a:r>
              <a:rPr lang="pt-BR" altLang="en-US" sz="2800">
                <a:solidFill>
                  <a:schemeClr val="folHlink"/>
                </a:solidFill>
              </a:rPr>
              <a:t>Mét sè gi¶i ph¸p ®­a ra ®Ó b¶o tån  vµ ph¸t triÓn VHDG  nh­: </a:t>
            </a:r>
            <a:endParaRPr lang="en-US" altLang="en-US" sz="2800">
              <a:solidFill>
                <a:schemeClr val="folHlink"/>
              </a:solidFill>
            </a:endParaRPr>
          </a:p>
          <a:p>
            <a:r>
              <a:rPr lang="en-US" altLang="en-US" sz="2800"/>
              <a:t>      </a:t>
            </a:r>
            <a:r>
              <a:rPr lang="en-US" altLang="en-US" sz="2800" b="1"/>
              <a:t>Đ</a:t>
            </a:r>
            <a:r>
              <a:rPr lang="en-US" altLang="en-US" sz="2800"/>
              <a:t>­a VHDG vµo gi¶ng d¹y trong nhµ tr­êng phæ th«ng.</a:t>
            </a:r>
          </a:p>
          <a:p>
            <a:r>
              <a:rPr lang="en-US" altLang="en-US" sz="2800" b="1"/>
              <a:t>   </a:t>
            </a:r>
            <a:r>
              <a:rPr lang="en-US" altLang="en-US" sz="2800"/>
              <a:t>   Tæ chøc c¸c lÔ héi truyÒn thèng mang ®Ëm tÝnh d©n gian.</a:t>
            </a:r>
            <a:endParaRPr lang="pt-BR" altLang="en-US" sz="2800"/>
          </a:p>
          <a:p>
            <a:pPr algn="just"/>
            <a:r>
              <a:rPr lang="pt-BR" altLang="en-US" sz="2800" b="1"/>
              <a:t>     </a:t>
            </a:r>
            <a:r>
              <a:rPr lang="pt-BR" altLang="en-US" sz="2800"/>
              <a:t> S©n khÊu ho¸ t¸c phÈm d©n gian. ( “S©n khÊu </a:t>
            </a:r>
          </a:p>
          <a:p>
            <a:r>
              <a:rPr lang="pt-BR" altLang="en-US" sz="2800"/>
              <a:t>  häc ®­êng”)</a:t>
            </a:r>
          </a:p>
          <a:p>
            <a:r>
              <a:rPr lang="pt-BR" altLang="en-US" sz="2800"/>
              <a:t>       VÝ dô: Ch­¬ng tr</a:t>
            </a: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pt-BR" altLang="en-US" sz="2800"/>
              <a:t>nh “ Lµng vui ch¬i, lµng ca h¸t” cña </a:t>
            </a:r>
            <a:r>
              <a:rPr lang="vi-VN" altLang="en-US" sz="2800" b="1"/>
              <a:t>đ</a:t>
            </a:r>
            <a:r>
              <a:rPr lang="pt-BR" altLang="en-US" sz="2800"/>
              <a:t>µi truyÒn h</a:t>
            </a: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pt-BR" altLang="en-US" sz="2800"/>
              <a:t>nh ViÖt Nam; nghe c¸c giµ lµng kÓ chuyÖn d©n gian… </a:t>
            </a:r>
          </a:p>
          <a:p>
            <a:endParaRPr lang="pt-BR" altLang="en-US" sz="2800"/>
          </a:p>
          <a:p>
            <a:endParaRPr lang="pt-BR" altLang="en-US" sz="2800"/>
          </a:p>
          <a:p>
            <a:endParaRPr lang="pt-BR" altLang="en-US" sz="2800"/>
          </a:p>
          <a:p>
            <a:endParaRPr lang="pt-BR" altLang="en-US" sz="2800"/>
          </a:p>
          <a:p>
            <a:endParaRPr lang="en-US" altLang="en-US">
              <a:latin typeface=".VnTime" panose="020B7200000000000000" pitchFamily="34" charset="0"/>
            </a:endParaRPr>
          </a:p>
        </p:txBody>
      </p:sp>
      <p:pic>
        <p:nvPicPr>
          <p:cNvPr id="120858" name="Picture 26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667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9" name="Picture 27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90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0" name="Picture 28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1" name="Picture 2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6281738"/>
            <a:ext cx="549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2" name="Picture 30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3" name="Picture 31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4" name="Picture 32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5" name="Picture 3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738"/>
            <a:ext cx="549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6" name="Picture 34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8" name="Picture 36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90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1371600" y="259080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b="1" dirty="0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b="1" dirty="0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BF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 smtClean="0">
                <a:solidFill>
                  <a:srgbClr val="FBFEFF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FBFEFF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b="1" dirty="0">
                <a:solidFill>
                  <a:srgbClr val="FBFE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BFEFF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dirty="0">
                <a:solidFill>
                  <a:srgbClr val="FBFE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BFEFF"/>
                </a:solidFill>
                <a:latin typeface=".VnTime" panose="020B7200000000000000" pitchFamily="34" charset="0"/>
              </a:rPr>
              <a:t>truyÖn</a:t>
            </a:r>
            <a:r>
              <a:rPr lang="en-US" altLang="en-US" b="1" dirty="0">
                <a:solidFill>
                  <a:srgbClr val="FBFE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BFEFF"/>
                </a:solidFill>
                <a:latin typeface=".VnTime" panose="020B7200000000000000" pitchFamily="34" charset="0"/>
              </a:rPr>
              <a:t>d©n</a:t>
            </a:r>
            <a:r>
              <a:rPr lang="en-US" altLang="en-US" b="1" dirty="0">
                <a:solidFill>
                  <a:srgbClr val="FBFE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BFEFF"/>
                </a:solidFill>
                <a:latin typeface=".VnTime" panose="020B7200000000000000" pitchFamily="34" charset="0"/>
              </a:rPr>
              <a:t>gian</a:t>
            </a:r>
            <a:r>
              <a:rPr lang="en-US" altLang="en-US" b="1" dirty="0">
                <a:solidFill>
                  <a:srgbClr val="FBFE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BFEFF"/>
                </a:solidFill>
                <a:latin typeface=".VnTime" panose="020B7200000000000000" pitchFamily="34" charset="0"/>
              </a:rPr>
              <a:t>kh¸c</a:t>
            </a:r>
            <a:r>
              <a:rPr lang="en-US" altLang="en-US" b="1" dirty="0">
                <a:solidFill>
                  <a:srgbClr val="FBFEFF"/>
                </a:solidFill>
                <a:latin typeface="VNI-Times" pitchFamily="2" charset="0"/>
              </a:rPr>
              <a:t> 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3434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pic>
        <p:nvPicPr>
          <p:cNvPr id="498692" name="Picture 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1447800" y="5381625"/>
            <a:ext cx="6324600" cy="1476375"/>
            <a:chOff x="1680" y="2880"/>
            <a:chExt cx="2976" cy="1266"/>
          </a:xfrm>
        </p:grpSpPr>
        <p:pic>
          <p:nvPicPr>
            <p:cNvPr id="29707" name="Picture 6" descr="tn_an100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Freeform 7"/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146 w 100"/>
                <a:gd name="T1" fmla="*/ 0 h 155"/>
                <a:gd name="T2" fmla="*/ 84 w 100"/>
                <a:gd name="T3" fmla="*/ 7160 h 155"/>
                <a:gd name="T4" fmla="*/ 146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9709" name="Freeform 8"/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9710" name="Freeform 9"/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9711" name="Freeform 10"/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Vogu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29702" name="WordArt 11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4343400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spc="-44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DÆn dß vÒ nhµ:</a:t>
            </a:r>
          </a:p>
        </p:txBody>
      </p:sp>
      <p:pic>
        <p:nvPicPr>
          <p:cNvPr id="498700" name="Picture 12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5240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870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702" name="Text Box 14"/>
          <p:cNvSpPr txBox="1">
            <a:spLocks noChangeArrowheads="1"/>
          </p:cNvSpPr>
          <p:nvPr/>
        </p:nvSpPr>
        <p:spPr bwMode="auto">
          <a:xfrm>
            <a:off x="1295400" y="1524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BFEFF"/>
                </a:solidFill>
                <a:latin typeface=".VnTime" panose="020B7200000000000000" pitchFamily="34" charset="0"/>
              </a:rPr>
              <a:t>Häc bµi theo néi dung ph©n tÝch.</a:t>
            </a:r>
            <a:r>
              <a:rPr lang="en-US" altLang="en-US" b="1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98703" name="Text Box 15"/>
          <p:cNvSpPr txBox="1">
            <a:spLocks noChangeArrowheads="1"/>
          </p:cNvSpPr>
          <p:nvPr/>
        </p:nvSpPr>
        <p:spPr bwMode="auto">
          <a:xfrm>
            <a:off x="1295400" y="3733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</a:rPr>
              <a:t>So¹n néi dung bµi tiÕp theo: “</a:t>
            </a:r>
            <a:r>
              <a:rPr lang="en-US" altLang="en-US" sz="2800" i="1">
                <a:latin typeface=".VnTime" panose="020B7200000000000000" pitchFamily="34" charset="0"/>
              </a:rPr>
              <a:t>Con hæ cã nghÜa”.</a:t>
            </a:r>
            <a:endParaRPr lang="en-US" altLang="en-US" sz="28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9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/>
      <p:bldP spid="498702" grpId="0"/>
      <p:bldP spid="4987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 descr="B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21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39" name="WordArt 3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6172200" cy="3733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3366FF"/>
                </a:solidFill>
              </a:rPr>
              <a:t>chóc c¸c em häc tèt</a:t>
            </a:r>
            <a:endParaRPr lang="en-US" sz="3600" kern="10" spc="-36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 descr="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8458200" cy="6096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610600" cy="5867399"/>
          </a:xfrm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534400" cy="6019800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81000"/>
            <a:ext cx="8839200" cy="6248400"/>
          </a:xfrm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0488" y="2874963"/>
            <a:ext cx="8936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4000" i="1">
              <a:latin typeface=".VnTime" panose="020B7200000000000000" pitchFamily="34" charset="0"/>
            </a:endParaRPr>
          </a:p>
        </p:txBody>
      </p:sp>
      <p:pic>
        <p:nvPicPr>
          <p:cNvPr id="11267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3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06638" y="1700213"/>
            <a:ext cx="541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308100" y="2200275"/>
            <a:ext cx="6681788" cy="195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¤n tËp truyÖn </a:t>
            </a:r>
          </a:p>
          <a:p>
            <a:pPr algn="ctr"/>
            <a:r>
              <a:rPr lang="pt-BR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d©n gian</a:t>
            </a:r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74863" y="1316038"/>
            <a:ext cx="2919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TiÕt 55: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05113" y="4619625"/>
            <a:ext cx="403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chemeClr val="accent2"/>
                </a:solidFill>
              </a:rPr>
              <a:t>( TiÕp theo)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pic>
        <p:nvPicPr>
          <p:cNvPr id="12291" name="Picture 3" descr="Picture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63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2590800" y="1676400"/>
            <a:ext cx="35814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rgbClr val="0000FF"/>
                </a:solidFill>
                <a:latin typeface=".VnAristote" panose="020B7200000000000000" pitchFamily="34" charset="0"/>
              </a:rPr>
              <a:t>    </a:t>
            </a:r>
            <a:r>
              <a:rPr lang="en-US" altLang="en-US" sz="7200">
                <a:solidFill>
                  <a:srgbClr val="FF0000"/>
                </a:solidFill>
                <a:latin typeface=".VnAristote" panose="020B7200000000000000" pitchFamily="34" charset="0"/>
              </a:rPr>
              <a:t>Ai</a:t>
            </a:r>
          </a:p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FF0000"/>
                </a:solidFill>
                <a:latin typeface=".VnAristote" panose="020B7200000000000000" pitchFamily="34" charset="0"/>
              </a:rPr>
              <a:t>nhanh </a:t>
            </a:r>
          </a:p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FF0000"/>
                </a:solidFill>
                <a:latin typeface=".VnAristote" panose="020B7200000000000000" pitchFamily="34" charset="0"/>
              </a:rPr>
              <a:t>h¬n</a:t>
            </a:r>
            <a:r>
              <a:rPr lang="en-US" altLang="en-US" sz="600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Vogu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.VnRevueH" panose="020B7200000000000000" pitchFamily="34" charset="0"/>
              </a:rPr>
              <a:t>Mêi c¸c em cïng tham gia trß ch¬i:</a:t>
            </a:r>
          </a:p>
        </p:txBody>
      </p:sp>
      <p:pic>
        <p:nvPicPr>
          <p:cNvPr id="12294" name="Picture 6" descr="Question-01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149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43" name="rung chuong v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Picture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45" name="Picture 9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7667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46" name="Picture 10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0"/>
            <a:ext cx="7667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47" name="Picture 11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7667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48" name="Picture 12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7667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49" name="Picture 13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7667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0" name="Picture 14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24600"/>
            <a:ext cx="50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1" name="Picture 15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91200"/>
            <a:ext cx="12334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2" name="Picture 16" descr="bloem23"/>
          <p:cNvPicPr>
            <a:picLocks noChangeAspect="1" noChangeArrowheads="1" noCrop="1"/>
          </p:cNvPicPr>
          <p:nvPr/>
        </p:nvPicPr>
        <p:blipFill>
          <a:blip r:embed="rId8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4032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3" name="Picture 17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76938"/>
            <a:ext cx="838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4" name="Picture 18" descr="bloem23"/>
          <p:cNvPicPr>
            <a:picLocks noChangeAspect="1" noChangeArrowheads="1" noCrop="1"/>
          </p:cNvPicPr>
          <p:nvPr/>
        </p:nvPicPr>
        <p:blipFill>
          <a:blip r:embed="rId9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553200"/>
            <a:ext cx="290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5" name="Picture 19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53138"/>
            <a:ext cx="7667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6" name="Picture 20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7667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7" name="Picture 21" descr="bloem23"/>
          <p:cNvPicPr>
            <a:picLocks noChangeAspect="1" noChangeArrowheads="1" noCrop="1"/>
          </p:cNvPicPr>
          <p:nvPr/>
        </p:nvPicPr>
        <p:blipFill>
          <a:blip r:embed="rId10" cstate="print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456363"/>
            <a:ext cx="3825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8" name="Picture 22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53138"/>
            <a:ext cx="7667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9" name="Picture 23" descr="bloem23"/>
          <p:cNvPicPr>
            <a:picLocks noChangeAspect="1" noChangeArrowheads="1" noCrop="1"/>
          </p:cNvPicPr>
          <p:nvPr/>
        </p:nvPicPr>
        <p:blipFill>
          <a:blip r:embed="rId10" cstate="print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456363"/>
            <a:ext cx="3825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60" name="Picture 24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4525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61" name="Picture 25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4038600"/>
            <a:ext cx="76676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62" name="Picture 26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14922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63" name="Picture 27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64" name="Picture 28" descr="bloem23"/>
          <p:cNvPicPr>
            <a:picLocks noChangeAspect="1" noChangeArrowheads="1" noCrop="1"/>
          </p:cNvPicPr>
          <p:nvPr/>
        </p:nvPicPr>
        <p:blipFill>
          <a:blip r:embed="rId7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3276600"/>
            <a:ext cx="76676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0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0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3536" fill="hold"/>
                                        <p:tgtEl>
                                          <p:spTgt spid="5007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0743"/>
                </p:tgtEl>
              </p:cMediaNode>
            </p:audio>
          </p:childTnLst>
        </p:cTn>
      </p:par>
    </p:tnLst>
    <p:bldLst>
      <p:bldP spid="50074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r:id="rId2" imgW="8306960" imgH="6020640"/>
        </mc:Choice>
        <mc:Fallback>
          <p:control r:id="rId2" imgW="8306960" imgH="602064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381000"/>
                  <a:ext cx="8305800" cy="6019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Vogu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Vogue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</TotalTime>
  <Words>491</Words>
  <Application>Microsoft Office PowerPoint</Application>
  <PresentationFormat>On-screen Show (4:3)</PresentationFormat>
  <Paragraphs>70</Paragraphs>
  <Slides>28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.VnVogue</vt:lpstr>
      <vt:lpstr>Arial</vt:lpstr>
      <vt:lpstr>Wingdings</vt:lpstr>
      <vt:lpstr>.VnTime</vt:lpstr>
      <vt:lpstr>.VnAristote</vt:lpstr>
      <vt:lpstr>.VnRevueH</vt:lpstr>
      <vt:lpstr>.VnVogueH</vt:lpstr>
      <vt:lpstr>Times New Roman</vt:lpstr>
      <vt:lpstr>VNI-Times</vt:lpstr>
      <vt:lpstr>.VnUniverseH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Ngô ng«n vµ truyÖn c­êi: * Gièng nhau: Cã yÕu tè g©y c­êi, bÊt ngê.</vt:lpstr>
      <vt:lpstr>PowerPoint Presentation</vt:lpstr>
      <vt:lpstr>Nội dung chuẩn bị của các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Trình diễn  trang phục dành cho các  nhân vật trong truyện dân gian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Le Tien Duat</cp:lastModifiedBy>
  <cp:revision>739</cp:revision>
  <dcterms:created xsi:type="dcterms:W3CDTF">2005-10-09T02:02:47Z</dcterms:created>
  <dcterms:modified xsi:type="dcterms:W3CDTF">2019-11-27T22:51:38Z</dcterms:modified>
</cp:coreProperties>
</file>