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56" r:id="rId3"/>
    <p:sldId id="277" r:id="rId4"/>
    <p:sldId id="268" r:id="rId5"/>
    <p:sldId id="290" r:id="rId6"/>
    <p:sldId id="271" r:id="rId7"/>
    <p:sldId id="272" r:id="rId8"/>
    <p:sldId id="299" r:id="rId9"/>
    <p:sldId id="294" r:id="rId10"/>
    <p:sldId id="262" r:id="rId11"/>
    <p:sldId id="282" r:id="rId12"/>
    <p:sldId id="281" r:id="rId13"/>
    <p:sldId id="264" r:id="rId14"/>
  </p:sldIdLst>
  <p:sldSz cx="9144000" cy="6858000" type="screen4x3"/>
  <p:notesSz cx="6858000" cy="9144000"/>
  <p:custDataLst>
    <p:tags r:id="rId15"/>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F6600"/>
    <a:srgbClr val="00FF00"/>
    <a:srgbClr val="CC0099"/>
    <a:srgbClr val="CC0000"/>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45E9BE7-5E51-4994-AE87-A594ED4253E6}" type="slidenum">
              <a:rPr lang="en-US" altLang="en-US"/>
              <a:pPr/>
              <a:t>‹#›</a:t>
            </a:fld>
            <a:endParaRPr lang="en-US" altLang="en-US"/>
          </a:p>
        </p:txBody>
      </p:sp>
    </p:spTree>
    <p:extLst>
      <p:ext uri="{BB962C8B-B14F-4D97-AF65-F5344CB8AC3E}">
        <p14:creationId xmlns:p14="http://schemas.microsoft.com/office/powerpoint/2010/main" val="3000614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43437814-3D5D-44DC-891C-562C10D47037}" type="slidenum">
              <a:rPr lang="en-US" altLang="en-US"/>
              <a:pPr/>
              <a:t>‹#›</a:t>
            </a:fld>
            <a:endParaRPr lang="en-US" altLang="en-US"/>
          </a:p>
        </p:txBody>
      </p:sp>
    </p:spTree>
    <p:extLst>
      <p:ext uri="{BB962C8B-B14F-4D97-AF65-F5344CB8AC3E}">
        <p14:creationId xmlns:p14="http://schemas.microsoft.com/office/powerpoint/2010/main" val="1695717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0F5D565-757A-4DF3-8CE1-45280D91013F}" type="slidenum">
              <a:rPr lang="en-US" altLang="en-US"/>
              <a:pPr/>
              <a:t>‹#›</a:t>
            </a:fld>
            <a:endParaRPr lang="en-US" altLang="en-US"/>
          </a:p>
        </p:txBody>
      </p:sp>
    </p:spTree>
    <p:extLst>
      <p:ext uri="{BB962C8B-B14F-4D97-AF65-F5344CB8AC3E}">
        <p14:creationId xmlns:p14="http://schemas.microsoft.com/office/powerpoint/2010/main" val="1899047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fld id="{F177ABC0-6399-4B4E-AFFA-043C9F92254C}" type="slidenum">
              <a:rPr lang="en-US" altLang="en-US"/>
              <a:pPr/>
              <a:t>‹#›</a:t>
            </a:fld>
            <a:endParaRPr lang="en-US" altLang="en-US"/>
          </a:p>
        </p:txBody>
      </p:sp>
    </p:spTree>
    <p:extLst>
      <p:ext uri="{BB962C8B-B14F-4D97-AF65-F5344CB8AC3E}">
        <p14:creationId xmlns:p14="http://schemas.microsoft.com/office/powerpoint/2010/main" val="325524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2C56403-7595-4AA5-9BBF-96667A5E475C}" type="slidenum">
              <a:rPr lang="en-US" altLang="en-US"/>
              <a:pPr/>
              <a:t>‹#›</a:t>
            </a:fld>
            <a:endParaRPr lang="en-US" altLang="en-US"/>
          </a:p>
        </p:txBody>
      </p:sp>
    </p:spTree>
    <p:extLst>
      <p:ext uri="{BB962C8B-B14F-4D97-AF65-F5344CB8AC3E}">
        <p14:creationId xmlns:p14="http://schemas.microsoft.com/office/powerpoint/2010/main" val="118635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DF3DBA2-EAEB-485F-B77B-BD4CE45C22D5}" type="slidenum">
              <a:rPr lang="en-US" altLang="en-US"/>
              <a:pPr/>
              <a:t>‹#›</a:t>
            </a:fld>
            <a:endParaRPr lang="en-US" altLang="en-US"/>
          </a:p>
        </p:txBody>
      </p:sp>
    </p:spTree>
    <p:extLst>
      <p:ext uri="{BB962C8B-B14F-4D97-AF65-F5344CB8AC3E}">
        <p14:creationId xmlns:p14="http://schemas.microsoft.com/office/powerpoint/2010/main" val="11880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93E5D2F5-0EA1-4CF6-989A-375876BFB4E6}" type="slidenum">
              <a:rPr lang="en-US" altLang="en-US"/>
              <a:pPr/>
              <a:t>‹#›</a:t>
            </a:fld>
            <a:endParaRPr lang="en-US" altLang="en-US"/>
          </a:p>
        </p:txBody>
      </p:sp>
    </p:spTree>
    <p:extLst>
      <p:ext uri="{BB962C8B-B14F-4D97-AF65-F5344CB8AC3E}">
        <p14:creationId xmlns:p14="http://schemas.microsoft.com/office/powerpoint/2010/main" val="2337963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95316A5C-B7C8-418E-A216-33A3FBD3637B}" type="slidenum">
              <a:rPr lang="en-US" altLang="en-US"/>
              <a:pPr/>
              <a:t>‹#›</a:t>
            </a:fld>
            <a:endParaRPr lang="en-US" altLang="en-US"/>
          </a:p>
        </p:txBody>
      </p:sp>
    </p:spTree>
    <p:extLst>
      <p:ext uri="{BB962C8B-B14F-4D97-AF65-F5344CB8AC3E}">
        <p14:creationId xmlns:p14="http://schemas.microsoft.com/office/powerpoint/2010/main" val="1365558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005A5E4C-0013-4F4E-A419-22CEFC02F485}" type="slidenum">
              <a:rPr lang="en-US" altLang="en-US"/>
              <a:pPr/>
              <a:t>‹#›</a:t>
            </a:fld>
            <a:endParaRPr lang="en-US" altLang="en-US"/>
          </a:p>
        </p:txBody>
      </p:sp>
    </p:spTree>
    <p:extLst>
      <p:ext uri="{BB962C8B-B14F-4D97-AF65-F5344CB8AC3E}">
        <p14:creationId xmlns:p14="http://schemas.microsoft.com/office/powerpoint/2010/main" val="541844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492E2E02-C9C0-4673-ABD2-0BAAA26FCA7E}" type="slidenum">
              <a:rPr lang="en-US" altLang="en-US"/>
              <a:pPr/>
              <a:t>‹#›</a:t>
            </a:fld>
            <a:endParaRPr lang="en-US" altLang="en-US"/>
          </a:p>
        </p:txBody>
      </p:sp>
    </p:spTree>
    <p:extLst>
      <p:ext uri="{BB962C8B-B14F-4D97-AF65-F5344CB8AC3E}">
        <p14:creationId xmlns:p14="http://schemas.microsoft.com/office/powerpoint/2010/main" val="1078443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0F24D7C-C8FE-4E1C-BA8A-81DD46CD37BE}" type="slidenum">
              <a:rPr lang="en-US" altLang="en-US"/>
              <a:pPr/>
              <a:t>‹#›</a:t>
            </a:fld>
            <a:endParaRPr lang="en-US" altLang="en-US"/>
          </a:p>
        </p:txBody>
      </p:sp>
    </p:spTree>
    <p:extLst>
      <p:ext uri="{BB962C8B-B14F-4D97-AF65-F5344CB8AC3E}">
        <p14:creationId xmlns:p14="http://schemas.microsoft.com/office/powerpoint/2010/main" val="16241049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F900CE2-A76D-4634-8E88-0F9EF4440FE5}" type="slidenum">
              <a:rPr lang="en-US" altLang="en-US"/>
              <a:pPr/>
              <a:t>‹#›</a:t>
            </a:fld>
            <a:endParaRPr lang="en-US" altLang="en-US"/>
          </a:p>
        </p:txBody>
      </p:sp>
    </p:spTree>
    <p:extLst>
      <p:ext uri="{BB962C8B-B14F-4D97-AF65-F5344CB8AC3E}">
        <p14:creationId xmlns:p14="http://schemas.microsoft.com/office/powerpoint/2010/main" val="4002685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E68FEC5-DEE5-453D-B583-FFB4140DE03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images.google.com.vn/imgres?imgurl=http://www.nhuacholon.com.vn/dbimage/product/large/binh-thuy.jpg&amp;imgrefurl=http://www.nhuacholon.com.vn/home/index.php%3Fcomponent%3Dproduct_detail%26id%3D668&amp;usg=__4ulWYZiQN6zvzjo91GYeilGKBBE=&amp;h=283&amp;w=283&amp;sz=17&amp;hl=vi&amp;start=10&amp;um=1&amp;tbnid=V11AmDmNAa8u5M:&amp;tbnh=114&amp;tbnw=114&amp;prev=/images%3Fq%3Dbinh%2Bthuy%26hl%3Dvi%26sa%3DN%26um%3D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304800" y="533400"/>
            <a:ext cx="8305800" cy="2257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rPr>
              <a:t>   a.    </a:t>
            </a:r>
            <a:r>
              <a:rPr lang="en-US" altLang="en-US" sz="2800" i="1">
                <a:latin typeface="Times New Roman" panose="02020603050405020304" pitchFamily="18" charset="0"/>
              </a:rPr>
              <a:t>Thánh Găng-đi có một phương châm : “</a:t>
            </a:r>
            <a:r>
              <a:rPr lang="en-US" altLang="en-US" sz="2800" i="1">
                <a:solidFill>
                  <a:srgbClr val="0000FF"/>
                </a:solidFill>
                <a:latin typeface="Times New Roman" panose="02020603050405020304" pitchFamily="18" charset="0"/>
              </a:rPr>
              <a:t>Chinh phục được mọi người ai cũng cho là khó, nhưng tạo được tình thương, lòng nhân đạo, sự thông cảm giữa con người với con người lại càng khó hơn</a:t>
            </a:r>
            <a:r>
              <a:rPr lang="en-US" altLang="en-US" sz="2800" i="1">
                <a:latin typeface="Times New Roman" panose="02020603050405020304" pitchFamily="18" charset="0"/>
              </a:rPr>
              <a:t>”.</a:t>
            </a:r>
          </a:p>
          <a:p>
            <a:pPr eaLnBrk="1" hangingPunct="1">
              <a:spcBef>
                <a:spcPct val="50000"/>
              </a:spcBef>
            </a:pPr>
            <a:r>
              <a:rPr lang="en-US" altLang="en-US" sz="2000">
                <a:latin typeface="Times New Roman" panose="02020603050405020304" pitchFamily="18" charset="0"/>
              </a:rPr>
              <a:t>                                                  (Theo Lâm Ngữ Đường, </a:t>
            </a:r>
            <a:r>
              <a:rPr lang="en-US" altLang="en-US" sz="2000" i="1">
                <a:latin typeface="Times New Roman" panose="02020603050405020304" pitchFamily="18" charset="0"/>
              </a:rPr>
              <a:t>Tinh Hoa xử thế</a:t>
            </a:r>
            <a:r>
              <a:rPr lang="en-US" altLang="en-US" sz="2000">
                <a:latin typeface="Times New Roman" panose="02020603050405020304" pitchFamily="18" charset="0"/>
              </a:rPr>
              <a:t>)</a:t>
            </a:r>
          </a:p>
        </p:txBody>
      </p:sp>
      <p:pic>
        <p:nvPicPr>
          <p:cNvPr id="2051" name="Picture 3" descr="hoa-hong"/>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2493624">
            <a:off x="8307388" y="5902325"/>
            <a:ext cx="788987"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0" name="Text Box 4"/>
          <p:cNvSpPr txBox="1">
            <a:spLocks noChangeArrowheads="1"/>
          </p:cNvSpPr>
          <p:nvPr/>
        </p:nvSpPr>
        <p:spPr bwMode="auto">
          <a:xfrm>
            <a:off x="838200" y="3429000"/>
            <a:ext cx="7543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a:solidFill>
                  <a:srgbClr val="CC0000"/>
                </a:solidFill>
                <a:latin typeface="Times New Roman" panose="02020603050405020304" pitchFamily="18" charset="0"/>
                <a:sym typeface="Wingdings" panose="05000000000000000000" pitchFamily="2" charset="2"/>
              </a:rPr>
              <a:t> </a:t>
            </a:r>
            <a:r>
              <a:rPr lang="en-US" altLang="en-US" sz="2800">
                <a:solidFill>
                  <a:srgbClr val="CC0000"/>
                </a:solidFill>
                <a:latin typeface="Times New Roman" panose="02020603050405020304" pitchFamily="18" charset="0"/>
              </a:rPr>
              <a:t>Đánh dấu câu nói được dẫn trực tiếp (dẫn câu nói của Thánh Găng-đi)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Effect transition="in" filter="blinds(horizontal)">
                                      <p:cBhvr>
                                        <p:cTn id="7" dur="500"/>
                                        <p:tgtEl>
                                          <p:spTgt spid="501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152400" y="228600"/>
            <a:ext cx="8534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3. Vì sao hai câu sau đây có ý nghĩa giống nhau mà dùng những dấu câu khác nhau?</a:t>
            </a:r>
          </a:p>
          <a:p>
            <a:pPr algn="just" eaLnBrk="1" hangingPunct="1">
              <a:spcBef>
                <a:spcPct val="50000"/>
              </a:spcBef>
            </a:pPr>
            <a:r>
              <a:rPr lang="en-US" altLang="en-US" sz="2400">
                <a:latin typeface="Times New Roman" panose="02020603050405020304" pitchFamily="18" charset="0"/>
              </a:rPr>
              <a:t>    a. </a:t>
            </a:r>
            <a:r>
              <a:rPr lang="en-US" altLang="en-US" sz="2400" i="1">
                <a:latin typeface="Times New Roman" panose="02020603050405020304" pitchFamily="18" charset="0"/>
              </a:rPr>
              <a:t>Chủ tịch Hồ Chí Minh nói: “Tôi chỉ có một sự ham muốn, ham muốn tột bậc, là làm sao cho nước ta được hoàn toàn độc lập, dân ta được hoàn toàn tự do, đồng bào ta ai cũng có cơm ăn, áo mặc, ai cũng được học hành.”</a:t>
            </a:r>
            <a:endParaRPr lang="en-US" altLang="en-US" sz="2400">
              <a:latin typeface="Times New Roman" panose="02020603050405020304" pitchFamily="18" charset="0"/>
            </a:endParaRPr>
          </a:p>
          <a:p>
            <a:pPr algn="just" eaLnBrk="1" hangingPunct="1">
              <a:spcBef>
                <a:spcPct val="50000"/>
              </a:spcBef>
            </a:pPr>
            <a:endParaRPr lang="en-US" altLang="en-US" sz="2400">
              <a:latin typeface="Times New Roman" panose="02020603050405020304" pitchFamily="18" charset="0"/>
            </a:endParaRPr>
          </a:p>
        </p:txBody>
      </p:sp>
      <p:sp>
        <p:nvSpPr>
          <p:cNvPr id="11267" name="Text Box 6"/>
          <p:cNvSpPr txBox="1">
            <a:spLocks noChangeArrowheads="1"/>
          </p:cNvSpPr>
          <p:nvPr/>
        </p:nvSpPr>
        <p:spPr bwMode="auto">
          <a:xfrm>
            <a:off x="228600" y="3895725"/>
            <a:ext cx="861060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b. </a:t>
            </a:r>
            <a:r>
              <a:rPr lang="en-US" altLang="en-US" sz="2400" i="1">
                <a:latin typeface="Times New Roman" panose="02020603050405020304" pitchFamily="18" charset="0"/>
              </a:rPr>
              <a:t>Chủ tịch Hồ Chí Minh nói Người chỉ có một sự ham muốn, ham muốn tột bậc, là làm sao cho nước ta được hoàn toàn độc lập, dân ta được hoàn toàn tự do, đồng bào ta ai cũng có cơm ăn, áo mặc, ai cũng được học hành.</a:t>
            </a:r>
          </a:p>
          <a:p>
            <a:pPr eaLnBrk="1" hangingPunct="1">
              <a:spcBef>
                <a:spcPct val="50000"/>
              </a:spcBef>
            </a:pPr>
            <a:endParaRPr lang="en-US" altLang="en-US" sz="2400" i="1">
              <a:latin typeface="Times New Roman" panose="02020603050405020304" pitchFamily="18" charset="0"/>
            </a:endParaRPr>
          </a:p>
        </p:txBody>
      </p:sp>
      <p:sp>
        <p:nvSpPr>
          <p:cNvPr id="9223" name="Text Box 7"/>
          <p:cNvSpPr txBox="1">
            <a:spLocks noChangeArrowheads="1"/>
          </p:cNvSpPr>
          <p:nvPr/>
        </p:nvSpPr>
        <p:spPr bwMode="auto">
          <a:xfrm>
            <a:off x="304800" y="2903538"/>
            <a:ext cx="8763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b="1">
                <a:solidFill>
                  <a:srgbClr val="CC0000"/>
                </a:solidFill>
                <a:latin typeface="Times New Roman" panose="02020603050405020304" pitchFamily="18" charset="0"/>
                <a:sym typeface="Wingdings" panose="05000000000000000000" pitchFamily="2" charset="2"/>
              </a:rPr>
              <a:t></a:t>
            </a:r>
            <a:r>
              <a:rPr lang="en-US" altLang="en-US" b="1">
                <a:latin typeface="Times New Roman" panose="02020603050405020304" pitchFamily="18" charset="0"/>
                <a:sym typeface="Wingdings" panose="05000000000000000000" pitchFamily="2" charset="2"/>
              </a:rPr>
              <a:t> </a:t>
            </a:r>
            <a:r>
              <a:rPr lang="en-US" altLang="en-US" sz="2400" b="1">
                <a:solidFill>
                  <a:srgbClr val="CC0000"/>
                </a:solidFill>
                <a:latin typeface="Times New Roman" panose="02020603050405020304" pitchFamily="18" charset="0"/>
                <a:sym typeface="Wingdings" panose="05000000000000000000" pitchFamily="2" charset="2"/>
              </a:rPr>
              <a:t>Dùng dấu ngoặc kép và dấu hai chấm vì câu nói được dẫn nguyên văn (lời dẫn trực tiếp).</a:t>
            </a:r>
          </a:p>
        </p:txBody>
      </p:sp>
      <p:sp>
        <p:nvSpPr>
          <p:cNvPr id="9224" name="Text Box 8"/>
          <p:cNvSpPr txBox="1">
            <a:spLocks noChangeArrowheads="1"/>
          </p:cNvSpPr>
          <p:nvPr/>
        </p:nvSpPr>
        <p:spPr bwMode="auto">
          <a:xfrm>
            <a:off x="304800" y="5646738"/>
            <a:ext cx="87630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a:solidFill>
                  <a:srgbClr val="CC0000"/>
                </a:solidFill>
                <a:latin typeface="Times New Roman" panose="02020603050405020304" pitchFamily="18" charset="0"/>
                <a:sym typeface="Wingdings" panose="05000000000000000000" pitchFamily="2" charset="2"/>
              </a:rPr>
              <a:t> Không dùng dấu hai chấm và dấu ngoặc kép vì câu nói không được dẫn nguyên văn (lời dẫn gián tiếp).</a:t>
            </a:r>
            <a:r>
              <a:rPr lang="en-US" altLang="en-US" sz="2400" b="1">
                <a:latin typeface="Times New Roman" panose="02020603050405020304" pitchFamily="18" charset="0"/>
                <a:sym typeface="Wingdings" panose="05000000000000000000" pitchFamily="2" charset="2"/>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animEffect transition="in" filter="box(in)">
                                      <p:cBhvr>
                                        <p:cTn id="7" dur="500"/>
                                        <p:tgtEl>
                                          <p:spTgt spid="9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224"/>
                                        </p:tgtEl>
                                        <p:attrNameLst>
                                          <p:attrName>style.visibility</p:attrName>
                                        </p:attrNameLst>
                                      </p:cBhvr>
                                      <p:to>
                                        <p:strVal val="visible"/>
                                      </p:to>
                                    </p:set>
                                    <p:animEffect transition="in" filter="box(in)">
                                      <p:cBhvr>
                                        <p:cTn id="12" dur="500"/>
                                        <p:tgtEl>
                                          <p:spTgt spid="92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P spid="92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5"/>
          <p:cNvSpPr>
            <a:spLocks noChangeArrowheads="1"/>
          </p:cNvSpPr>
          <p:nvPr/>
        </p:nvSpPr>
        <p:spPr bwMode="auto">
          <a:xfrm>
            <a:off x="685800" y="1981200"/>
            <a:ext cx="8153400" cy="2601913"/>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000">
                <a:latin typeface="Times New Roman" panose="02020603050405020304" pitchFamily="18" charset="0"/>
              </a:rPr>
              <a:t> </a:t>
            </a:r>
            <a:r>
              <a:rPr lang="en-US" altLang="en-US" sz="2400" b="1" i="1" u="sng">
                <a:latin typeface="Times New Roman" panose="02020603050405020304" pitchFamily="18" charset="0"/>
              </a:rPr>
              <a:t>Lưu ý:</a:t>
            </a:r>
          </a:p>
          <a:p>
            <a:pPr algn="just" eaLnBrk="1" hangingPunct="1"/>
            <a:r>
              <a:rPr lang="en-US" altLang="en-US" sz="2000">
                <a:latin typeface="Times New Roman" panose="02020603050405020304" pitchFamily="18" charset="0"/>
              </a:rPr>
              <a:t>- </a:t>
            </a:r>
            <a:r>
              <a:rPr lang="en-US" altLang="en-US" sz="2800">
                <a:latin typeface="Times New Roman" panose="02020603050405020304" pitchFamily="18" charset="0"/>
              </a:rPr>
              <a:t>Lời dẫn trực tiếp được đặt trong ngoặc kép cần </a:t>
            </a:r>
            <a:r>
              <a:rPr lang="en-US" altLang="en-US" sz="2800" b="1">
                <a:solidFill>
                  <a:srgbClr val="0000FF"/>
                </a:solidFill>
                <a:latin typeface="Times New Roman" panose="02020603050405020304" pitchFamily="18" charset="0"/>
              </a:rPr>
              <a:t>chính xác cả về từ ngữ, dấu câu.</a:t>
            </a:r>
          </a:p>
          <a:p>
            <a:pPr algn="just" eaLnBrk="1" hangingPunct="1"/>
            <a:r>
              <a:rPr lang="en-US" altLang="en-US" sz="2800">
                <a:latin typeface="Times New Roman" panose="02020603050405020304" pitchFamily="18" charset="0"/>
              </a:rPr>
              <a:t>- Khi chuyển từ dẫn trực tiếp sang dẫn gián tiếp, </a:t>
            </a:r>
            <a:r>
              <a:rPr lang="en-US" altLang="en-US" sz="2800" b="1">
                <a:solidFill>
                  <a:srgbClr val="0000FF"/>
                </a:solidFill>
                <a:latin typeface="Times New Roman" panose="02020603050405020304" pitchFamily="18" charset="0"/>
              </a:rPr>
              <a:t>không</a:t>
            </a:r>
            <a:r>
              <a:rPr lang="en-US" altLang="en-US" sz="2800">
                <a:latin typeface="Times New Roman" panose="02020603050405020304" pitchFamily="18" charset="0"/>
              </a:rPr>
              <a:t> dùng dấu ngoặc kép và </a:t>
            </a:r>
            <a:r>
              <a:rPr lang="en-US" altLang="en-US" sz="2800" b="1">
                <a:solidFill>
                  <a:srgbClr val="0000FF"/>
                </a:solidFill>
                <a:latin typeface="Times New Roman" panose="02020603050405020304" pitchFamily="18" charset="0"/>
              </a:rPr>
              <a:t>cần thay đổi một số từ ngữ</a:t>
            </a:r>
            <a:r>
              <a:rPr lang="en-US" altLang="en-US" sz="2800">
                <a:latin typeface="Times New Roman" panose="02020603050405020304" pitchFamily="18" charset="0"/>
              </a:rPr>
              <a:t> cho phù hợp.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3797"/>
                                        </p:tgtEl>
                                        <p:attrNameLst>
                                          <p:attrName>style.visibility</p:attrName>
                                        </p:attrNameLst>
                                      </p:cBhvr>
                                      <p:to>
                                        <p:strVal val="visible"/>
                                      </p:to>
                                    </p:set>
                                    <p:animEffect transition="in" filter="blinds(horizontal)">
                                      <p:cBhvr>
                                        <p:cTn id="7" dur="5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609600" y="395288"/>
            <a:ext cx="7924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800" b="1">
                <a:latin typeface="Times New Roman" panose="02020603050405020304" pitchFamily="18" charset="0"/>
              </a:rPr>
              <a:t>4.</a:t>
            </a:r>
            <a:r>
              <a:rPr lang="en-US" altLang="en-US" sz="3200" b="1">
                <a:latin typeface="Times New Roman" panose="02020603050405020304" pitchFamily="18" charset="0"/>
              </a:rPr>
              <a:t> </a:t>
            </a:r>
            <a:r>
              <a:rPr lang="en-US" altLang="en-US" sz="2400" b="1">
                <a:latin typeface="Times New Roman" panose="02020603050405020304" pitchFamily="18" charset="0"/>
              </a:rPr>
              <a:t>Viết đoạn văn thuyết minh ngắn có sử dụng dấu ngoặc đơn, dấu hai chấm và dấu ngoặc kép . Giải thích công dụng của các loại dấu câu đó.</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228600" y="0"/>
            <a:ext cx="8915400"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a:latin typeface="Times New Roman" panose="02020603050405020304" pitchFamily="18" charset="0"/>
              </a:rPr>
              <a:t>HƯỚNG DẪN HỌC BÀI Ở NHÀ</a:t>
            </a:r>
          </a:p>
          <a:p>
            <a:pPr eaLnBrk="1" hangingPunct="1">
              <a:spcBef>
                <a:spcPct val="50000"/>
              </a:spcBef>
              <a:buFontTx/>
              <a:buAutoNum type="arabicPeriod"/>
            </a:pPr>
            <a:r>
              <a:rPr lang="en-US" altLang="en-US" sz="2400">
                <a:latin typeface="Times New Roman" panose="02020603050405020304" pitchFamily="18" charset="0"/>
              </a:rPr>
              <a:t>Học bài cũ:</a:t>
            </a:r>
          </a:p>
          <a:p>
            <a:pPr algn="just" eaLnBrk="1" hangingPunct="1">
              <a:spcBef>
                <a:spcPct val="50000"/>
              </a:spcBef>
              <a:buFontTx/>
              <a:buChar char="-"/>
            </a:pPr>
            <a:r>
              <a:rPr lang="en-US" altLang="en-US" sz="2400">
                <a:latin typeface="Times New Roman" panose="02020603050405020304" pitchFamily="18" charset="0"/>
              </a:rPr>
              <a:t>Hoàn thành bài tập vào vở bài tập;</a:t>
            </a:r>
          </a:p>
          <a:p>
            <a:pPr algn="just" eaLnBrk="1" hangingPunct="1">
              <a:spcBef>
                <a:spcPct val="50000"/>
              </a:spcBef>
            </a:pPr>
            <a:r>
              <a:rPr lang="en-US" altLang="en-US" sz="2400">
                <a:latin typeface="Times New Roman" panose="02020603050405020304" pitchFamily="18" charset="0"/>
              </a:rPr>
              <a:t>-   Nắm được công dụng của dấu ngoặc kép;</a:t>
            </a:r>
          </a:p>
          <a:p>
            <a:pPr algn="just" eaLnBrk="1" hangingPunct="1">
              <a:spcBef>
                <a:spcPct val="50000"/>
              </a:spcBef>
              <a:buFontTx/>
              <a:buChar char="-"/>
            </a:pPr>
            <a:r>
              <a:rPr lang="en-US" altLang="en-US" sz="2400">
                <a:latin typeface="Times New Roman" panose="02020603050405020304" pitchFamily="18" charset="0"/>
              </a:rPr>
              <a:t>Tìm văn bản có dấu ngoặc đơn, dấu hai chấm và dấu ngoặc kép và giải thích công dụng của chúng ở một bài SGK Ngữ văn 8 tập 1.</a:t>
            </a:r>
          </a:p>
        </p:txBody>
      </p:sp>
      <p:sp>
        <p:nvSpPr>
          <p:cNvPr id="14339" name="Text Box 5"/>
          <p:cNvSpPr txBox="1">
            <a:spLocks noChangeArrowheads="1"/>
          </p:cNvSpPr>
          <p:nvPr/>
        </p:nvSpPr>
        <p:spPr bwMode="auto">
          <a:xfrm>
            <a:off x="381000" y="3429000"/>
            <a:ext cx="5691188" cy="1692275"/>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2. Chuẩn bị bài mới: </a:t>
            </a:r>
            <a:r>
              <a:rPr lang="en-US" altLang="en-US" sz="2000">
                <a:latin typeface="Times New Roman" panose="02020603050405020304" pitchFamily="18" charset="0"/>
              </a:rPr>
              <a:t>LUYỆN NÓI THUYẾT MINH VỀ MỘT THỨ ĐỒ DÙNG</a:t>
            </a:r>
          </a:p>
          <a:p>
            <a:pPr algn="just" eaLnBrk="1" hangingPunct="1">
              <a:spcBef>
                <a:spcPct val="50000"/>
              </a:spcBef>
              <a:buFontTx/>
              <a:buChar char="-"/>
            </a:pPr>
            <a:r>
              <a:rPr lang="en-US" altLang="en-US" sz="2400">
                <a:latin typeface="Times New Roman" panose="02020603050405020304" pitchFamily="18" charset="0"/>
              </a:rPr>
              <a:t> Lập dàn bài thuyết minh về cái phích nước (bình thủy) và luyện nói theo dàn bài.</a:t>
            </a:r>
          </a:p>
        </p:txBody>
      </p:sp>
      <p:pic>
        <p:nvPicPr>
          <p:cNvPr id="11271" name="Picture 7" descr="binh-thuy">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3038475"/>
            <a:ext cx="2590800" cy="3819525"/>
          </a:xfrm>
          <a:prstGeom prst="rect">
            <a:avLst/>
          </a:prstGeom>
          <a:noFill/>
          <a:ln w="9525">
            <a:solidFill>
              <a:srgbClr val="CC0000"/>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271"/>
                                        </p:tgtEl>
                                        <p:attrNameLst>
                                          <p:attrName>style.visibility</p:attrName>
                                        </p:attrNameLst>
                                      </p:cBhvr>
                                      <p:to>
                                        <p:strVal val="visible"/>
                                      </p:to>
                                    </p:set>
                                    <p:animEffect transition="in" filter="dissolve">
                                      <p:cBhvr>
                                        <p:cTn id="7" dur="500"/>
                                        <p:tgtEl>
                                          <p:spTgt spid="11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457200" y="1905000"/>
            <a:ext cx="8172450" cy="4370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buFontTx/>
              <a:buAutoNum type="alphaLcPeriod" startAt="2"/>
            </a:pPr>
            <a:r>
              <a:rPr lang="en-US" altLang="en-US" sz="2200" i="1">
                <a:latin typeface="Times New Roman" panose="02020603050405020304" pitchFamily="18" charset="0"/>
              </a:rPr>
              <a:t>Nhìn từ xa, cầu Long Biên như một dải  lụa uốn lượn vắt ngang sông Hồng, nhưng thực ra “</a:t>
            </a:r>
            <a:r>
              <a:rPr lang="en-US" altLang="en-US" sz="2200" i="1">
                <a:solidFill>
                  <a:srgbClr val="0000FF"/>
                </a:solidFill>
                <a:latin typeface="Times New Roman" panose="02020603050405020304" pitchFamily="18" charset="0"/>
              </a:rPr>
              <a:t>dải lụa</a:t>
            </a:r>
            <a:r>
              <a:rPr lang="en-US" altLang="en-US" sz="2200" i="1">
                <a:latin typeface="Times New Roman" panose="02020603050405020304" pitchFamily="18" charset="0"/>
              </a:rPr>
              <a:t>” ấy nặng tới 17 nghìn tấn !</a:t>
            </a:r>
          </a:p>
          <a:p>
            <a:pPr eaLnBrk="1" hangingPunct="1">
              <a:spcBef>
                <a:spcPct val="50000"/>
              </a:spcBef>
            </a:pPr>
            <a:r>
              <a:rPr lang="en-US" altLang="en-US" sz="2000">
                <a:latin typeface="Times New Roman" panose="02020603050405020304" pitchFamily="18" charset="0"/>
              </a:rPr>
              <a:t>                                   (Thúy Lan, </a:t>
            </a:r>
            <a:r>
              <a:rPr lang="en-US" altLang="en-US" sz="2000" i="1">
                <a:latin typeface="Times New Roman" panose="02020603050405020304" pitchFamily="18" charset="0"/>
              </a:rPr>
              <a:t>Cầu Long Biên – chứng nhân lịch sử</a:t>
            </a:r>
            <a:r>
              <a:rPr lang="en-US" altLang="en-US" sz="2000">
                <a:latin typeface="Times New Roman" panose="02020603050405020304" pitchFamily="18" charset="0"/>
              </a:rPr>
              <a:t>)</a:t>
            </a:r>
          </a:p>
          <a:p>
            <a:pPr algn="just" eaLnBrk="1" hangingPunct="1">
              <a:spcBef>
                <a:spcPct val="50000"/>
              </a:spcBef>
            </a:pPr>
            <a:r>
              <a:rPr lang="en-US" altLang="en-US" sz="2400">
                <a:latin typeface="Times New Roman" panose="02020603050405020304" pitchFamily="18" charset="0"/>
              </a:rPr>
              <a:t>c.</a:t>
            </a:r>
            <a:r>
              <a:rPr lang="en-US" altLang="en-US" sz="2400" b="1">
                <a:latin typeface="Times New Roman" panose="02020603050405020304" pitchFamily="18" charset="0"/>
              </a:rPr>
              <a:t>   </a:t>
            </a:r>
            <a:r>
              <a:rPr lang="en-US" altLang="en-US" sz="2400" i="1">
                <a:latin typeface="Times New Roman" panose="02020603050405020304" pitchFamily="18" charset="0"/>
              </a:rPr>
              <a:t>Tre với người như thế đã mấy nghìn năm. Một thế kỉ  “</a:t>
            </a:r>
            <a:r>
              <a:rPr lang="en-US" altLang="en-US" sz="2400" i="1">
                <a:solidFill>
                  <a:srgbClr val="0000FF"/>
                </a:solidFill>
                <a:latin typeface="Times New Roman" panose="02020603050405020304" pitchFamily="18" charset="0"/>
              </a:rPr>
              <a:t>văn minh</a:t>
            </a:r>
            <a:r>
              <a:rPr lang="en-US" altLang="en-US" sz="2400" i="1">
                <a:latin typeface="Times New Roman" panose="02020603050405020304" pitchFamily="18" charset="0"/>
              </a:rPr>
              <a:t>”, “</a:t>
            </a:r>
            <a:r>
              <a:rPr lang="en-US" altLang="en-US" sz="2400" i="1">
                <a:solidFill>
                  <a:srgbClr val="0000FF"/>
                </a:solidFill>
                <a:latin typeface="Times New Roman" panose="02020603050405020304" pitchFamily="18" charset="0"/>
              </a:rPr>
              <a:t>khai hóa</a:t>
            </a:r>
            <a:r>
              <a:rPr lang="en-US" altLang="en-US" sz="2400" i="1">
                <a:latin typeface="Times New Roman" panose="02020603050405020304" pitchFamily="18" charset="0"/>
              </a:rPr>
              <a:t>” của thực dân cũng không làm ra được một tấc sắt. Tre vẫn phải còn vất vả mãi với người.</a:t>
            </a:r>
          </a:p>
          <a:p>
            <a:pPr eaLnBrk="1" hangingPunct="1">
              <a:spcBef>
                <a:spcPct val="50000"/>
              </a:spcBef>
            </a:pPr>
            <a:r>
              <a:rPr lang="en-US" altLang="en-US" sz="2000">
                <a:latin typeface="Times New Roman" panose="02020603050405020304" pitchFamily="18" charset="0"/>
              </a:rPr>
              <a:t>                                                                   (Thép Mới, </a:t>
            </a:r>
            <a:r>
              <a:rPr lang="en-US" altLang="en-US" sz="2000" i="1">
                <a:latin typeface="Times New Roman" panose="02020603050405020304" pitchFamily="18" charset="0"/>
              </a:rPr>
              <a:t>Cây tre Việt Nam</a:t>
            </a:r>
            <a:r>
              <a:rPr lang="en-US" altLang="en-US" sz="2000">
                <a:latin typeface="Times New Roman" panose="02020603050405020304" pitchFamily="18" charset="0"/>
              </a:rPr>
              <a:t>)</a:t>
            </a:r>
          </a:p>
          <a:p>
            <a:pPr algn="just" eaLnBrk="1" hangingPunct="1">
              <a:spcBef>
                <a:spcPct val="50000"/>
              </a:spcBef>
            </a:pPr>
            <a:r>
              <a:rPr lang="en-US" altLang="en-US" sz="2000">
                <a:latin typeface="Times New Roman" panose="02020603050405020304" pitchFamily="18" charset="0"/>
              </a:rPr>
              <a:t>d.</a:t>
            </a:r>
            <a:r>
              <a:rPr lang="en-US" altLang="en-US" sz="2000" b="1">
                <a:latin typeface="Times New Roman" panose="02020603050405020304" pitchFamily="18" charset="0"/>
              </a:rPr>
              <a:t>      </a:t>
            </a:r>
            <a:r>
              <a:rPr lang="en-US" altLang="en-US" sz="2400" i="1">
                <a:latin typeface="Times New Roman" panose="02020603050405020304" pitchFamily="18" charset="0"/>
              </a:rPr>
              <a:t>Hàng loạt vở kịch như “</a:t>
            </a:r>
            <a:r>
              <a:rPr lang="en-US" altLang="en-US" sz="2400" i="1">
                <a:solidFill>
                  <a:srgbClr val="0000FF"/>
                </a:solidFill>
                <a:latin typeface="Times New Roman" panose="02020603050405020304" pitchFamily="18" charset="0"/>
              </a:rPr>
              <a:t>Tay người đàn bà</a:t>
            </a:r>
            <a:r>
              <a:rPr lang="en-US" altLang="en-US" sz="2400" i="1">
                <a:latin typeface="Times New Roman" panose="02020603050405020304" pitchFamily="18" charset="0"/>
              </a:rPr>
              <a:t>”, “</a:t>
            </a:r>
            <a:r>
              <a:rPr lang="en-US" altLang="en-US" sz="2400" i="1">
                <a:solidFill>
                  <a:srgbClr val="0000FF"/>
                </a:solidFill>
                <a:latin typeface="Times New Roman" panose="02020603050405020304" pitchFamily="18" charset="0"/>
              </a:rPr>
              <a:t>Giác ngộ</a:t>
            </a:r>
            <a:r>
              <a:rPr lang="en-US" altLang="en-US" sz="2400" i="1">
                <a:latin typeface="Times New Roman" panose="02020603050405020304" pitchFamily="18" charset="0"/>
              </a:rPr>
              <a:t>”, “</a:t>
            </a:r>
            <a:r>
              <a:rPr lang="en-US" altLang="en-US" sz="2400" i="1">
                <a:solidFill>
                  <a:srgbClr val="0000FF"/>
                </a:solidFill>
                <a:latin typeface="Times New Roman" panose="02020603050405020304" pitchFamily="18" charset="0"/>
              </a:rPr>
              <a:t>Bên kia sông Đuống</a:t>
            </a:r>
            <a:r>
              <a:rPr lang="en-US" altLang="en-US" sz="2400" i="1">
                <a:latin typeface="Times New Roman" panose="02020603050405020304" pitchFamily="18" charset="0"/>
              </a:rPr>
              <a:t>”, … ra đời.</a:t>
            </a:r>
          </a:p>
          <a:p>
            <a:pPr eaLnBrk="1" hangingPunct="1">
              <a:spcBef>
                <a:spcPct val="50000"/>
              </a:spcBef>
            </a:pPr>
            <a:r>
              <a:rPr lang="en-US" altLang="en-US" sz="2000">
                <a:latin typeface="Times New Roman" panose="02020603050405020304" pitchFamily="18" charset="0"/>
              </a:rPr>
              <a:t>                                                                                 (</a:t>
            </a:r>
            <a:r>
              <a:rPr lang="en-US" altLang="en-US" sz="2000" i="1">
                <a:latin typeface="Times New Roman" panose="02020603050405020304" pitchFamily="18" charset="0"/>
              </a:rPr>
              <a:t>Ngữ văn 7,</a:t>
            </a:r>
            <a:r>
              <a:rPr lang="en-US" altLang="en-US" sz="2000">
                <a:latin typeface="Times New Roman" panose="02020603050405020304" pitchFamily="18" charset="0"/>
              </a:rPr>
              <a:t> Tập hai)</a:t>
            </a:r>
          </a:p>
        </p:txBody>
      </p:sp>
      <p:pic>
        <p:nvPicPr>
          <p:cNvPr id="3075" name="Picture 5" descr="hoa-hong"/>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2493624">
            <a:off x="8307388" y="5902325"/>
            <a:ext cx="788987" cy="78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Rectangle 6"/>
          <p:cNvSpPr>
            <a:spLocks noChangeArrowheads="1"/>
          </p:cNvSpPr>
          <p:nvPr/>
        </p:nvSpPr>
        <p:spPr bwMode="auto">
          <a:xfrm>
            <a:off x="1143000" y="381000"/>
            <a:ext cx="7620000" cy="1196975"/>
          </a:xfrm>
          <a:prstGeom prst="rect">
            <a:avLst/>
          </a:prstGeom>
          <a:noFill/>
          <a:ln w="9525">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400" b="1">
                <a:solidFill>
                  <a:srgbClr val="FF0000"/>
                </a:solidFill>
                <a:latin typeface="Times New Roman" panose="02020603050405020304" pitchFamily="18" charset="0"/>
              </a:rPr>
              <a:t>Đọc kỹ các câu, suy nghĩ xem dấu ngoặc kép dùng để làm gì?</a:t>
            </a:r>
          </a:p>
          <a:p>
            <a:pPr algn="ctr" eaLnBrk="1" hangingPunct="1"/>
            <a:r>
              <a:rPr lang="en-US" altLang="en-US" sz="2400" b="1">
                <a:latin typeface="Times New Roman" panose="02020603050405020304" pitchFamily="18" charset="0"/>
              </a:rPr>
              <a:t>(Thảo luận nhóm, trình bày vào bảng phụ)</a:t>
            </a:r>
          </a:p>
        </p:txBody>
      </p:sp>
      <p:grpSp>
        <p:nvGrpSpPr>
          <p:cNvPr id="3077" name="Group 7"/>
          <p:cNvGrpSpPr>
            <a:grpSpLocks/>
          </p:cNvGrpSpPr>
          <p:nvPr/>
        </p:nvGrpSpPr>
        <p:grpSpPr bwMode="auto">
          <a:xfrm>
            <a:off x="-152400" y="457200"/>
            <a:ext cx="1447800" cy="1295400"/>
            <a:chOff x="432" y="1536"/>
            <a:chExt cx="796" cy="792"/>
          </a:xfrm>
        </p:grpSpPr>
        <p:grpSp>
          <p:nvGrpSpPr>
            <p:cNvPr id="3078" name="Group 8"/>
            <p:cNvGrpSpPr>
              <a:grpSpLocks/>
            </p:cNvGrpSpPr>
            <p:nvPr/>
          </p:nvGrpSpPr>
          <p:grpSpPr bwMode="auto">
            <a:xfrm>
              <a:off x="432" y="1536"/>
              <a:ext cx="796" cy="423"/>
              <a:chOff x="432" y="1296"/>
              <a:chExt cx="796" cy="663"/>
            </a:xfrm>
          </p:grpSpPr>
          <p:pic>
            <p:nvPicPr>
              <p:cNvPr id="3081" name="Picture 9" descr="Dauhoi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68" y="1296"/>
                <a:ext cx="460" cy="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Picture 10" descr="Dauhoi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flipH="1">
                <a:off x="432" y="1308"/>
                <a:ext cx="460" cy="6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3079" name="Picture 11" descr="ag00317_"/>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32" y="1824"/>
              <a:ext cx="392" cy="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Picture 12" descr="ag00317_"/>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68" y="1824"/>
              <a:ext cx="392" cy="5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ChangeArrowheads="1"/>
          </p:cNvSpPr>
          <p:nvPr/>
        </p:nvSpPr>
        <p:spPr bwMode="auto">
          <a:xfrm>
            <a:off x="3124200" y="1524000"/>
            <a:ext cx="2819400" cy="1219200"/>
          </a:xfrm>
          <a:prstGeom prst="flowChartProcess">
            <a:avLst/>
          </a:prstGeom>
          <a:solidFill>
            <a:srgbClr val="0000FF"/>
          </a:solidFill>
          <a:ln w="9525">
            <a:solidFill>
              <a:schemeClr val="tx1"/>
            </a:solidFill>
            <a:miter lim="800000"/>
            <a:headEnd/>
            <a:tailEnd/>
          </a:ln>
          <a:effectLst>
            <a:prstShdw prst="shdw13" dist="53882" dir="13500000">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800" b="1">
                <a:solidFill>
                  <a:srgbClr val="FFFF00"/>
                </a:solidFill>
                <a:latin typeface="Times New Roman" panose="02020603050405020304" pitchFamily="18" charset="0"/>
              </a:rPr>
              <a:t>Dấu ngoặc kép</a:t>
            </a:r>
          </a:p>
        </p:txBody>
      </p:sp>
      <p:sp>
        <p:nvSpPr>
          <p:cNvPr id="27651" name="AutoShape 3"/>
          <p:cNvSpPr>
            <a:spLocks noChangeArrowheads="1"/>
          </p:cNvSpPr>
          <p:nvPr/>
        </p:nvSpPr>
        <p:spPr bwMode="auto">
          <a:xfrm>
            <a:off x="762000" y="4648200"/>
            <a:ext cx="2133600" cy="1600200"/>
          </a:xfrm>
          <a:prstGeom prst="flowChartAlternateProcess">
            <a:avLst/>
          </a:prstGeom>
          <a:solidFill>
            <a:srgbClr val="FFFF00"/>
          </a:solidFill>
          <a:ln w="9525">
            <a:solidFill>
              <a:schemeClr val="tx1"/>
            </a:solidFill>
            <a:miter lim="800000"/>
            <a:headEnd/>
            <a:tailEnd/>
          </a:ln>
          <a:effectLst>
            <a:prstShdw prst="shdw13" dist="53882" dir="13500000">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a:latin typeface="Times New Roman" panose="02020603050405020304" pitchFamily="18" charset="0"/>
              </a:rPr>
              <a:t>Đánh dấu từ ngữ, </a:t>
            </a:r>
          </a:p>
          <a:p>
            <a:pPr algn="ctr" eaLnBrk="1" hangingPunct="1"/>
            <a:r>
              <a:rPr lang="en-US" altLang="en-US" sz="2000" b="1">
                <a:latin typeface="Times New Roman" panose="02020603050405020304" pitchFamily="18" charset="0"/>
              </a:rPr>
              <a:t>câu, đoạn dẫn </a:t>
            </a:r>
          </a:p>
          <a:p>
            <a:pPr algn="ctr" eaLnBrk="1" hangingPunct="1"/>
            <a:r>
              <a:rPr lang="en-US" altLang="en-US" sz="2000" b="1">
                <a:latin typeface="Times New Roman" panose="02020603050405020304" pitchFamily="18" charset="0"/>
              </a:rPr>
              <a:t>trực tiếp;</a:t>
            </a:r>
          </a:p>
        </p:txBody>
      </p:sp>
      <p:sp>
        <p:nvSpPr>
          <p:cNvPr id="27652" name="AutoShape 4"/>
          <p:cNvSpPr>
            <a:spLocks noChangeArrowheads="1"/>
          </p:cNvSpPr>
          <p:nvPr/>
        </p:nvSpPr>
        <p:spPr bwMode="auto">
          <a:xfrm>
            <a:off x="3200400" y="4495800"/>
            <a:ext cx="2286000" cy="1676400"/>
          </a:xfrm>
          <a:prstGeom prst="flowChartAlternateProcess">
            <a:avLst/>
          </a:prstGeom>
          <a:solidFill>
            <a:srgbClr val="008000"/>
          </a:solidFill>
          <a:ln w="9525">
            <a:solidFill>
              <a:schemeClr val="tx1"/>
            </a:solidFill>
            <a:miter lim="800000"/>
            <a:headEnd/>
            <a:tailEnd/>
          </a:ln>
          <a:effectLst>
            <a:prstShdw prst="shdw13" dist="53882" dir="13500000">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2000" b="1">
                <a:solidFill>
                  <a:schemeClr val="bg1"/>
                </a:solidFill>
                <a:latin typeface="Times New Roman" panose="02020603050405020304" pitchFamily="18" charset="0"/>
              </a:rPr>
              <a:t>Đánh dấu từ ngữ </a:t>
            </a:r>
          </a:p>
          <a:p>
            <a:pPr algn="ctr" eaLnBrk="1" hangingPunct="1"/>
            <a:r>
              <a:rPr lang="en-US" altLang="en-US" sz="2000" b="1">
                <a:solidFill>
                  <a:schemeClr val="bg1"/>
                </a:solidFill>
                <a:latin typeface="Times New Roman" panose="02020603050405020304" pitchFamily="18" charset="0"/>
              </a:rPr>
              <a:t>được hiểu theo </a:t>
            </a:r>
          </a:p>
          <a:p>
            <a:pPr algn="ctr" eaLnBrk="1" hangingPunct="1"/>
            <a:r>
              <a:rPr lang="en-US" altLang="en-US" sz="2000" b="1">
                <a:solidFill>
                  <a:schemeClr val="bg1"/>
                </a:solidFill>
                <a:latin typeface="Times New Roman" panose="02020603050405020304" pitchFamily="18" charset="0"/>
              </a:rPr>
              <a:t>nghĩa đặc biệt hay</a:t>
            </a:r>
          </a:p>
          <a:p>
            <a:pPr algn="ctr" eaLnBrk="1" hangingPunct="1"/>
            <a:r>
              <a:rPr lang="en-US" altLang="en-US" sz="2000" b="1">
                <a:solidFill>
                  <a:schemeClr val="bg1"/>
                </a:solidFill>
                <a:latin typeface="Times New Roman" panose="02020603050405020304" pitchFamily="18" charset="0"/>
              </a:rPr>
              <a:t> có hàm ý mỉa mai;</a:t>
            </a:r>
          </a:p>
        </p:txBody>
      </p:sp>
      <p:sp>
        <p:nvSpPr>
          <p:cNvPr id="27653" name="AutoShape 5"/>
          <p:cNvSpPr>
            <a:spLocks noChangeArrowheads="1"/>
          </p:cNvSpPr>
          <p:nvPr/>
        </p:nvSpPr>
        <p:spPr bwMode="auto">
          <a:xfrm>
            <a:off x="6019800" y="4495800"/>
            <a:ext cx="2286000" cy="1600200"/>
          </a:xfrm>
          <a:prstGeom prst="flowChartAlternateProcess">
            <a:avLst/>
          </a:prstGeom>
          <a:solidFill>
            <a:schemeClr val="folHlink"/>
          </a:solidFill>
          <a:ln w="9525">
            <a:solidFill>
              <a:schemeClr val="tx1"/>
            </a:solidFill>
            <a:miter lim="800000"/>
            <a:headEnd/>
            <a:tailEnd/>
          </a:ln>
          <a:effectLst>
            <a:prstShdw prst="shdw13" dist="53882" dir="13500000">
              <a:schemeClr val="bg2">
                <a:alpha val="50000"/>
              </a:schemeClr>
            </a:prstShdw>
          </a:effec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000" b="1">
                <a:latin typeface="Times New Roman" panose="02020603050405020304" pitchFamily="18" charset="0"/>
              </a:rPr>
              <a:t>Đánh dấu tên tác </a:t>
            </a:r>
          </a:p>
          <a:p>
            <a:pPr eaLnBrk="1" hangingPunct="1"/>
            <a:r>
              <a:rPr lang="en-US" altLang="en-US" sz="2000" b="1">
                <a:latin typeface="Times New Roman" panose="02020603050405020304" pitchFamily="18" charset="0"/>
              </a:rPr>
              <a:t>phẩm, tờ báo, tập </a:t>
            </a:r>
          </a:p>
          <a:p>
            <a:pPr eaLnBrk="1" hangingPunct="1"/>
            <a:r>
              <a:rPr lang="en-US" altLang="en-US" sz="2000" b="1">
                <a:latin typeface="Times New Roman" panose="02020603050405020304" pitchFamily="18" charset="0"/>
              </a:rPr>
              <a:t>san,…được dẫn.</a:t>
            </a:r>
          </a:p>
        </p:txBody>
      </p:sp>
      <p:sp>
        <p:nvSpPr>
          <p:cNvPr id="27654" name="Line 6"/>
          <p:cNvSpPr>
            <a:spLocks noChangeShapeType="1"/>
          </p:cNvSpPr>
          <p:nvPr/>
        </p:nvSpPr>
        <p:spPr bwMode="auto">
          <a:xfrm flipH="1">
            <a:off x="1828800" y="2819400"/>
            <a:ext cx="2514600" cy="1752600"/>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sp>
        <p:nvSpPr>
          <p:cNvPr id="27655" name="Line 7"/>
          <p:cNvSpPr>
            <a:spLocks noChangeShapeType="1"/>
          </p:cNvSpPr>
          <p:nvPr/>
        </p:nvSpPr>
        <p:spPr bwMode="auto">
          <a:xfrm>
            <a:off x="4343400" y="2819400"/>
            <a:ext cx="0" cy="1676400"/>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sp>
        <p:nvSpPr>
          <p:cNvPr id="27656" name="Line 8"/>
          <p:cNvSpPr>
            <a:spLocks noChangeShapeType="1"/>
          </p:cNvSpPr>
          <p:nvPr/>
        </p:nvSpPr>
        <p:spPr bwMode="auto">
          <a:xfrm>
            <a:off x="4343400" y="2819400"/>
            <a:ext cx="2667000" cy="1676400"/>
          </a:xfrm>
          <a:prstGeom prst="line">
            <a:avLst/>
          </a:prstGeom>
          <a:noFill/>
          <a:ln w="38100">
            <a:solidFill>
              <a:schemeClr val="tx1"/>
            </a:solidFill>
            <a:round/>
            <a:headEnd/>
            <a:tailEnd type="triangle" w="med" len="med"/>
          </a:ln>
          <a:effectLst>
            <a:prstShdw prst="shdw13" dist="53882" dir="13500000">
              <a:schemeClr val="bg2">
                <a:alpha val="50000"/>
              </a:schemeClr>
            </a:prstShdw>
          </a:effectLst>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p:cTn id="7" dur="1000" fill="hold"/>
                                        <p:tgtEl>
                                          <p:spTgt spid="27650"/>
                                        </p:tgtEl>
                                        <p:attrNameLst>
                                          <p:attrName>ppt_w</p:attrName>
                                        </p:attrNameLst>
                                      </p:cBhvr>
                                      <p:tavLst>
                                        <p:tav tm="0">
                                          <p:val>
                                            <p:strVal val="#ppt_w*0.70"/>
                                          </p:val>
                                        </p:tav>
                                        <p:tav tm="100000">
                                          <p:val>
                                            <p:strVal val="#ppt_w"/>
                                          </p:val>
                                        </p:tav>
                                      </p:tavLst>
                                    </p:anim>
                                    <p:anim calcmode="lin" valueType="num">
                                      <p:cBhvr>
                                        <p:cTn id="8" dur="1000" fill="hold"/>
                                        <p:tgtEl>
                                          <p:spTgt spid="27650"/>
                                        </p:tgtEl>
                                        <p:attrNameLst>
                                          <p:attrName>ppt_h</p:attrName>
                                        </p:attrNameLst>
                                      </p:cBhvr>
                                      <p:tavLst>
                                        <p:tav tm="0">
                                          <p:val>
                                            <p:strVal val="#ppt_h"/>
                                          </p:val>
                                        </p:tav>
                                        <p:tav tm="100000">
                                          <p:val>
                                            <p:strVal val="#ppt_h"/>
                                          </p:val>
                                        </p:tav>
                                      </p:tavLst>
                                    </p:anim>
                                    <p:animEffect transition="in" filter="fade">
                                      <p:cBhvr>
                                        <p:cTn id="9" dur="1000"/>
                                        <p:tgtEl>
                                          <p:spTgt spid="2765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5" presetClass="entr" presetSubtype="0" fill="hold" nodeType="clickEffect">
                                  <p:stCondLst>
                                    <p:cond delay="0"/>
                                  </p:stCondLst>
                                  <p:childTnLst>
                                    <p:set>
                                      <p:cBhvr>
                                        <p:cTn id="13" dur="1" fill="hold">
                                          <p:stCondLst>
                                            <p:cond delay="0"/>
                                          </p:stCondLst>
                                        </p:cTn>
                                        <p:tgtEl>
                                          <p:spTgt spid="27654"/>
                                        </p:tgtEl>
                                        <p:attrNameLst>
                                          <p:attrName>style.visibility</p:attrName>
                                        </p:attrNameLst>
                                      </p:cBhvr>
                                      <p:to>
                                        <p:strVal val="visible"/>
                                      </p:to>
                                    </p:set>
                                    <p:anim calcmode="lin" valueType="num">
                                      <p:cBhvr>
                                        <p:cTn id="14" dur="1000" fill="hold"/>
                                        <p:tgtEl>
                                          <p:spTgt spid="27654"/>
                                        </p:tgtEl>
                                        <p:attrNameLst>
                                          <p:attrName>ppt_w</p:attrName>
                                        </p:attrNameLst>
                                      </p:cBhvr>
                                      <p:tavLst>
                                        <p:tav tm="0">
                                          <p:val>
                                            <p:strVal val="#ppt_w*0.70"/>
                                          </p:val>
                                        </p:tav>
                                        <p:tav tm="100000">
                                          <p:val>
                                            <p:strVal val="#ppt_w"/>
                                          </p:val>
                                        </p:tav>
                                      </p:tavLst>
                                    </p:anim>
                                    <p:anim calcmode="lin" valueType="num">
                                      <p:cBhvr>
                                        <p:cTn id="15" dur="1000" fill="hold"/>
                                        <p:tgtEl>
                                          <p:spTgt spid="27654"/>
                                        </p:tgtEl>
                                        <p:attrNameLst>
                                          <p:attrName>ppt_h</p:attrName>
                                        </p:attrNameLst>
                                      </p:cBhvr>
                                      <p:tavLst>
                                        <p:tav tm="0">
                                          <p:val>
                                            <p:strVal val="#ppt_h"/>
                                          </p:val>
                                        </p:tav>
                                        <p:tav tm="100000">
                                          <p:val>
                                            <p:strVal val="#ppt_h"/>
                                          </p:val>
                                        </p:tav>
                                      </p:tavLst>
                                    </p:anim>
                                    <p:animEffect transition="in" filter="fade">
                                      <p:cBhvr>
                                        <p:cTn id="16" dur="1000"/>
                                        <p:tgtEl>
                                          <p:spTgt spid="27654"/>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27651"/>
                                        </p:tgtEl>
                                        <p:attrNameLst>
                                          <p:attrName>style.visibility</p:attrName>
                                        </p:attrNameLst>
                                      </p:cBhvr>
                                      <p:to>
                                        <p:strVal val="visible"/>
                                      </p:to>
                                    </p:set>
                                    <p:anim calcmode="lin" valueType="num">
                                      <p:cBhvr>
                                        <p:cTn id="21" dur="1000" fill="hold"/>
                                        <p:tgtEl>
                                          <p:spTgt spid="27651"/>
                                        </p:tgtEl>
                                        <p:attrNameLst>
                                          <p:attrName>ppt_w</p:attrName>
                                        </p:attrNameLst>
                                      </p:cBhvr>
                                      <p:tavLst>
                                        <p:tav tm="0">
                                          <p:val>
                                            <p:strVal val="#ppt_w*0.70"/>
                                          </p:val>
                                        </p:tav>
                                        <p:tav tm="100000">
                                          <p:val>
                                            <p:strVal val="#ppt_w"/>
                                          </p:val>
                                        </p:tav>
                                      </p:tavLst>
                                    </p:anim>
                                    <p:anim calcmode="lin" valueType="num">
                                      <p:cBhvr>
                                        <p:cTn id="22" dur="1000" fill="hold"/>
                                        <p:tgtEl>
                                          <p:spTgt spid="27651"/>
                                        </p:tgtEl>
                                        <p:attrNameLst>
                                          <p:attrName>ppt_h</p:attrName>
                                        </p:attrNameLst>
                                      </p:cBhvr>
                                      <p:tavLst>
                                        <p:tav tm="0">
                                          <p:val>
                                            <p:strVal val="#ppt_h"/>
                                          </p:val>
                                        </p:tav>
                                        <p:tav tm="100000">
                                          <p:val>
                                            <p:strVal val="#ppt_h"/>
                                          </p:val>
                                        </p:tav>
                                      </p:tavLst>
                                    </p:anim>
                                    <p:animEffect transition="in" filter="fade">
                                      <p:cBhvr>
                                        <p:cTn id="23" dur="1000"/>
                                        <p:tgtEl>
                                          <p:spTgt spid="2765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5" presetClass="entr" presetSubtype="0" fill="hold" nodeType="clickEffect">
                                  <p:stCondLst>
                                    <p:cond delay="0"/>
                                  </p:stCondLst>
                                  <p:childTnLst>
                                    <p:set>
                                      <p:cBhvr>
                                        <p:cTn id="27" dur="1" fill="hold">
                                          <p:stCondLst>
                                            <p:cond delay="0"/>
                                          </p:stCondLst>
                                        </p:cTn>
                                        <p:tgtEl>
                                          <p:spTgt spid="27655"/>
                                        </p:tgtEl>
                                        <p:attrNameLst>
                                          <p:attrName>style.visibility</p:attrName>
                                        </p:attrNameLst>
                                      </p:cBhvr>
                                      <p:to>
                                        <p:strVal val="visible"/>
                                      </p:to>
                                    </p:set>
                                    <p:anim calcmode="lin" valueType="num">
                                      <p:cBhvr>
                                        <p:cTn id="28" dur="1000" fill="hold"/>
                                        <p:tgtEl>
                                          <p:spTgt spid="27655"/>
                                        </p:tgtEl>
                                        <p:attrNameLst>
                                          <p:attrName>ppt_w</p:attrName>
                                        </p:attrNameLst>
                                      </p:cBhvr>
                                      <p:tavLst>
                                        <p:tav tm="0">
                                          <p:val>
                                            <p:strVal val="#ppt_w*0.70"/>
                                          </p:val>
                                        </p:tav>
                                        <p:tav tm="100000">
                                          <p:val>
                                            <p:strVal val="#ppt_w"/>
                                          </p:val>
                                        </p:tav>
                                      </p:tavLst>
                                    </p:anim>
                                    <p:anim calcmode="lin" valueType="num">
                                      <p:cBhvr>
                                        <p:cTn id="29" dur="1000" fill="hold"/>
                                        <p:tgtEl>
                                          <p:spTgt spid="27655"/>
                                        </p:tgtEl>
                                        <p:attrNameLst>
                                          <p:attrName>ppt_h</p:attrName>
                                        </p:attrNameLst>
                                      </p:cBhvr>
                                      <p:tavLst>
                                        <p:tav tm="0">
                                          <p:val>
                                            <p:strVal val="#ppt_h"/>
                                          </p:val>
                                        </p:tav>
                                        <p:tav tm="100000">
                                          <p:val>
                                            <p:strVal val="#ppt_h"/>
                                          </p:val>
                                        </p:tav>
                                      </p:tavLst>
                                    </p:anim>
                                    <p:animEffect transition="in" filter="fade">
                                      <p:cBhvr>
                                        <p:cTn id="30" dur="1000"/>
                                        <p:tgtEl>
                                          <p:spTgt spid="27655"/>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27652"/>
                                        </p:tgtEl>
                                        <p:attrNameLst>
                                          <p:attrName>style.visibility</p:attrName>
                                        </p:attrNameLst>
                                      </p:cBhvr>
                                      <p:to>
                                        <p:strVal val="visible"/>
                                      </p:to>
                                    </p:set>
                                    <p:anim calcmode="lin" valueType="num">
                                      <p:cBhvr>
                                        <p:cTn id="35" dur="1000" fill="hold"/>
                                        <p:tgtEl>
                                          <p:spTgt spid="27652"/>
                                        </p:tgtEl>
                                        <p:attrNameLst>
                                          <p:attrName>ppt_w</p:attrName>
                                        </p:attrNameLst>
                                      </p:cBhvr>
                                      <p:tavLst>
                                        <p:tav tm="0">
                                          <p:val>
                                            <p:strVal val="#ppt_w*0.70"/>
                                          </p:val>
                                        </p:tav>
                                        <p:tav tm="100000">
                                          <p:val>
                                            <p:strVal val="#ppt_w"/>
                                          </p:val>
                                        </p:tav>
                                      </p:tavLst>
                                    </p:anim>
                                    <p:anim calcmode="lin" valueType="num">
                                      <p:cBhvr>
                                        <p:cTn id="36" dur="1000" fill="hold"/>
                                        <p:tgtEl>
                                          <p:spTgt spid="27652"/>
                                        </p:tgtEl>
                                        <p:attrNameLst>
                                          <p:attrName>ppt_h</p:attrName>
                                        </p:attrNameLst>
                                      </p:cBhvr>
                                      <p:tavLst>
                                        <p:tav tm="0">
                                          <p:val>
                                            <p:strVal val="#ppt_h"/>
                                          </p:val>
                                        </p:tav>
                                        <p:tav tm="100000">
                                          <p:val>
                                            <p:strVal val="#ppt_h"/>
                                          </p:val>
                                        </p:tav>
                                      </p:tavLst>
                                    </p:anim>
                                    <p:animEffect transition="in" filter="fade">
                                      <p:cBhvr>
                                        <p:cTn id="37" dur="1000"/>
                                        <p:tgtEl>
                                          <p:spTgt spid="2765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5" presetClass="entr" presetSubtype="0" fill="hold" nodeType="clickEffect">
                                  <p:stCondLst>
                                    <p:cond delay="0"/>
                                  </p:stCondLst>
                                  <p:childTnLst>
                                    <p:set>
                                      <p:cBhvr>
                                        <p:cTn id="41" dur="1" fill="hold">
                                          <p:stCondLst>
                                            <p:cond delay="0"/>
                                          </p:stCondLst>
                                        </p:cTn>
                                        <p:tgtEl>
                                          <p:spTgt spid="27656"/>
                                        </p:tgtEl>
                                        <p:attrNameLst>
                                          <p:attrName>style.visibility</p:attrName>
                                        </p:attrNameLst>
                                      </p:cBhvr>
                                      <p:to>
                                        <p:strVal val="visible"/>
                                      </p:to>
                                    </p:set>
                                    <p:anim calcmode="lin" valueType="num">
                                      <p:cBhvr>
                                        <p:cTn id="42" dur="1000" fill="hold"/>
                                        <p:tgtEl>
                                          <p:spTgt spid="27656"/>
                                        </p:tgtEl>
                                        <p:attrNameLst>
                                          <p:attrName>ppt_w</p:attrName>
                                        </p:attrNameLst>
                                      </p:cBhvr>
                                      <p:tavLst>
                                        <p:tav tm="0">
                                          <p:val>
                                            <p:strVal val="#ppt_w*0.70"/>
                                          </p:val>
                                        </p:tav>
                                        <p:tav tm="100000">
                                          <p:val>
                                            <p:strVal val="#ppt_w"/>
                                          </p:val>
                                        </p:tav>
                                      </p:tavLst>
                                    </p:anim>
                                    <p:anim calcmode="lin" valueType="num">
                                      <p:cBhvr>
                                        <p:cTn id="43" dur="1000" fill="hold"/>
                                        <p:tgtEl>
                                          <p:spTgt spid="27656"/>
                                        </p:tgtEl>
                                        <p:attrNameLst>
                                          <p:attrName>ppt_h</p:attrName>
                                        </p:attrNameLst>
                                      </p:cBhvr>
                                      <p:tavLst>
                                        <p:tav tm="0">
                                          <p:val>
                                            <p:strVal val="#ppt_h"/>
                                          </p:val>
                                        </p:tav>
                                        <p:tav tm="100000">
                                          <p:val>
                                            <p:strVal val="#ppt_h"/>
                                          </p:val>
                                        </p:tav>
                                      </p:tavLst>
                                    </p:anim>
                                    <p:animEffect transition="in" filter="fade">
                                      <p:cBhvr>
                                        <p:cTn id="44" dur="1000"/>
                                        <p:tgtEl>
                                          <p:spTgt spid="27656"/>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27653"/>
                                        </p:tgtEl>
                                        <p:attrNameLst>
                                          <p:attrName>style.visibility</p:attrName>
                                        </p:attrNameLst>
                                      </p:cBhvr>
                                      <p:to>
                                        <p:strVal val="visible"/>
                                      </p:to>
                                    </p:set>
                                    <p:anim calcmode="lin" valueType="num">
                                      <p:cBhvr>
                                        <p:cTn id="49" dur="1000" fill="hold"/>
                                        <p:tgtEl>
                                          <p:spTgt spid="27653"/>
                                        </p:tgtEl>
                                        <p:attrNameLst>
                                          <p:attrName>ppt_w</p:attrName>
                                        </p:attrNameLst>
                                      </p:cBhvr>
                                      <p:tavLst>
                                        <p:tav tm="0">
                                          <p:val>
                                            <p:strVal val="#ppt_w*0.70"/>
                                          </p:val>
                                        </p:tav>
                                        <p:tav tm="100000">
                                          <p:val>
                                            <p:strVal val="#ppt_w"/>
                                          </p:val>
                                        </p:tav>
                                      </p:tavLst>
                                    </p:anim>
                                    <p:anim calcmode="lin" valueType="num">
                                      <p:cBhvr>
                                        <p:cTn id="50" dur="1000" fill="hold"/>
                                        <p:tgtEl>
                                          <p:spTgt spid="27653"/>
                                        </p:tgtEl>
                                        <p:attrNameLst>
                                          <p:attrName>ppt_h</p:attrName>
                                        </p:attrNameLst>
                                      </p:cBhvr>
                                      <p:tavLst>
                                        <p:tav tm="0">
                                          <p:val>
                                            <p:strVal val="#ppt_h"/>
                                          </p:val>
                                        </p:tav>
                                        <p:tav tm="100000">
                                          <p:val>
                                            <p:strVal val="#ppt_h"/>
                                          </p:val>
                                        </p:tav>
                                      </p:tavLst>
                                    </p:anim>
                                    <p:animEffect transition="in" filter="fade">
                                      <p:cBhvr>
                                        <p:cTn id="51" dur="1000"/>
                                        <p:tgtEl>
                                          <p:spTgt spid="276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nimBg="1"/>
      <p:bldP spid="27651" grpId="0" animBg="1"/>
      <p:bldP spid="27652" grpId="0" animBg="1"/>
      <p:bldP spid="2765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533400" y="457200"/>
            <a:ext cx="8001000" cy="3967163"/>
          </a:xfrm>
          <a:prstGeom prst="rect">
            <a:avLst/>
          </a:prstGeom>
          <a:noFill/>
          <a:ln w="28575">
            <a:solidFill>
              <a:srgbClr val="CC00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800" b="1" i="1">
                <a:latin typeface="Times New Roman" panose="02020603050405020304" pitchFamily="18" charset="0"/>
              </a:rPr>
              <a:t>Ghi nhớ:</a:t>
            </a:r>
          </a:p>
          <a:p>
            <a:pPr eaLnBrk="1" hangingPunct="1">
              <a:spcBef>
                <a:spcPct val="50000"/>
              </a:spcBef>
            </a:pPr>
            <a:r>
              <a:rPr lang="en-US" altLang="en-US" sz="2800" i="1">
                <a:latin typeface="Times New Roman" panose="02020603050405020304" pitchFamily="18" charset="0"/>
              </a:rPr>
              <a:t>Dấu ngoặc kép dùng để:</a:t>
            </a:r>
          </a:p>
          <a:p>
            <a:pPr algn="just" eaLnBrk="1" hangingPunct="1">
              <a:spcBef>
                <a:spcPct val="50000"/>
              </a:spcBef>
              <a:buFontTx/>
              <a:buChar char="-"/>
            </a:pPr>
            <a:r>
              <a:rPr lang="en-US" altLang="en-US" sz="2800" i="1">
                <a:latin typeface="Times New Roman" panose="02020603050405020304" pitchFamily="18" charset="0"/>
              </a:rPr>
              <a:t> Đánh dấu từ ngữ, câu, đoạn dẫn trực tiếp;</a:t>
            </a:r>
          </a:p>
          <a:p>
            <a:pPr algn="just" eaLnBrk="1" hangingPunct="1">
              <a:spcBef>
                <a:spcPct val="50000"/>
              </a:spcBef>
              <a:buFontTx/>
              <a:buChar char="-"/>
            </a:pPr>
            <a:r>
              <a:rPr lang="en-US" altLang="en-US" sz="2800" i="1">
                <a:latin typeface="Times New Roman" panose="02020603050405020304" pitchFamily="18" charset="0"/>
              </a:rPr>
              <a:t> Đánh dấu từ ngữ được hiểu theo nghĩa đặc biệt hay có hàm ý mỉa mai;</a:t>
            </a:r>
          </a:p>
          <a:p>
            <a:pPr algn="just" eaLnBrk="1" hangingPunct="1">
              <a:spcBef>
                <a:spcPct val="50000"/>
              </a:spcBef>
              <a:buFontTx/>
              <a:buChar char="-"/>
            </a:pPr>
            <a:r>
              <a:rPr lang="en-US" altLang="en-US" sz="2800" i="1">
                <a:latin typeface="Times New Roman" panose="02020603050405020304" pitchFamily="18" charset="0"/>
              </a:rPr>
              <a:t> Đánh dấu tên tác phẩm, tờ báo, tập san, … được dẫn</a:t>
            </a:r>
            <a:r>
              <a:rPr lang="en-US" altLang="en-US" sz="2400" i="1">
                <a:latin typeface="Times New Roman" panose="02020603050405020304" pitchFamily="18" charset="0"/>
              </a:rPr>
              <a:t>.</a:t>
            </a:r>
          </a:p>
        </p:txBody>
      </p:sp>
      <p:pic>
        <p:nvPicPr>
          <p:cNvPr id="5123" name="Picture 4" descr="h14"/>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rot="-4035498">
            <a:off x="4154488" y="3878263"/>
            <a:ext cx="1524000"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04800"/>
            <a:ext cx="6629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 Box 4"/>
          <p:cNvSpPr txBox="1">
            <a:spLocks noChangeArrowheads="1"/>
          </p:cNvSpPr>
          <p:nvPr/>
        </p:nvSpPr>
        <p:spPr bwMode="auto">
          <a:xfrm>
            <a:off x="1219200" y="6019800"/>
            <a:ext cx="6705600" cy="466725"/>
          </a:xfrm>
          <a:prstGeom prst="rect">
            <a:avLst/>
          </a:prstGeom>
          <a:noFill/>
          <a:ln w="9525">
            <a:solidFill>
              <a:srgbClr val="CC0099"/>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solidFill>
                  <a:srgbClr val="0000FF"/>
                </a:solidFill>
                <a:latin typeface="Times New Roman" panose="02020603050405020304" pitchFamily="18" charset="0"/>
              </a:rPr>
              <a:t>Quan sát tranh và đặt câu có sử dụng dấu ngoặc kép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55725" y="42291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latin typeface="Times New Roman" panose="02020603050405020304" pitchFamily="18" charset="0"/>
            </a:endParaRPr>
          </a:p>
        </p:txBody>
      </p:sp>
      <p:sp>
        <p:nvSpPr>
          <p:cNvPr id="7171" name="Rectangle 3"/>
          <p:cNvSpPr>
            <a:spLocks noChangeArrowheads="1"/>
          </p:cNvSpPr>
          <p:nvPr/>
        </p:nvSpPr>
        <p:spPr bwMode="auto">
          <a:xfrm>
            <a:off x="4267200" y="2286000"/>
            <a:ext cx="4724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endParaRPr lang="vi-VN" altLang="en-US" sz="3000" b="1" i="1">
              <a:solidFill>
                <a:srgbClr val="A50021"/>
              </a:solidFill>
              <a:latin typeface="Times New Roman" panose="02020603050405020304" pitchFamily="18" charset="0"/>
            </a:endParaRPr>
          </a:p>
        </p:txBody>
      </p:sp>
      <p:sp>
        <p:nvSpPr>
          <p:cNvPr id="18436" name="Text Box 4"/>
          <p:cNvSpPr txBox="1">
            <a:spLocks noChangeArrowheads="1"/>
          </p:cNvSpPr>
          <p:nvPr/>
        </p:nvSpPr>
        <p:spPr bwMode="auto">
          <a:xfrm>
            <a:off x="4419600" y="3705225"/>
            <a:ext cx="4724400" cy="457200"/>
          </a:xfrm>
          <a:prstGeom prst="rect">
            <a:avLst/>
          </a:prstGeom>
          <a:noFill/>
          <a:ln w="9525">
            <a:noFill/>
            <a:miter lim="800000"/>
            <a:headEnd/>
            <a:tailEnd/>
          </a:ln>
          <a:effectLst/>
        </p:spPr>
        <p:txBody>
          <a:bodyPr>
            <a:spAutoFit/>
          </a:bodyPr>
          <a:lstStyle/>
          <a:p>
            <a:pPr eaLnBrk="0" hangingPunct="0">
              <a:defRPr/>
            </a:pPr>
            <a:r>
              <a:rPr lang="en-US" sz="2400">
                <a:effectLst>
                  <a:outerShdw blurRad="38100" dist="38100" dir="2700000" algn="tl">
                    <a:srgbClr val="C0C0C0"/>
                  </a:outerShdw>
                </a:effectLst>
                <a:latin typeface="Times New Roman"/>
              </a:rPr>
              <a:t> </a:t>
            </a:r>
            <a:r>
              <a:rPr lang="en-US" sz="2400" u="sng">
                <a:effectLst>
                  <a:outerShdw blurRad="38100" dist="38100" dir="2700000" algn="tl">
                    <a:srgbClr val="C0C0C0"/>
                  </a:outerShdw>
                </a:effectLst>
                <a:latin typeface="Times New Roman"/>
              </a:rPr>
              <a:t> </a:t>
            </a:r>
            <a:endParaRPr lang="en-US" sz="2400">
              <a:latin typeface="Times New Roman"/>
            </a:endParaRPr>
          </a:p>
        </p:txBody>
      </p:sp>
      <p:sp>
        <p:nvSpPr>
          <p:cNvPr id="7173" name="Text Box 5"/>
          <p:cNvSpPr txBox="1">
            <a:spLocks noChangeArrowheads="1"/>
          </p:cNvSpPr>
          <p:nvPr/>
        </p:nvSpPr>
        <p:spPr bwMode="auto">
          <a:xfrm>
            <a:off x="212725" y="50673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latin typeface="Times New Roman" panose="02020603050405020304" pitchFamily="18" charset="0"/>
            </a:endParaRPr>
          </a:p>
        </p:txBody>
      </p:sp>
      <p:sp>
        <p:nvSpPr>
          <p:cNvPr id="7174" name="Text Box 6"/>
          <p:cNvSpPr txBox="1">
            <a:spLocks noChangeArrowheads="1"/>
          </p:cNvSpPr>
          <p:nvPr/>
        </p:nvSpPr>
        <p:spPr bwMode="auto">
          <a:xfrm>
            <a:off x="441325" y="49149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latin typeface="Times New Roman" panose="02020603050405020304" pitchFamily="18" charset="0"/>
            </a:endParaRPr>
          </a:p>
        </p:txBody>
      </p:sp>
      <p:sp>
        <p:nvSpPr>
          <p:cNvPr id="7175" name="Text Box 7"/>
          <p:cNvSpPr txBox="1">
            <a:spLocks noChangeArrowheads="1"/>
          </p:cNvSpPr>
          <p:nvPr/>
        </p:nvSpPr>
        <p:spPr bwMode="auto">
          <a:xfrm>
            <a:off x="365125" y="6210300"/>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vi-VN" altLang="en-US">
              <a:latin typeface="Times New Roman" panose="02020603050405020304" pitchFamily="18" charset="0"/>
            </a:endParaRPr>
          </a:p>
        </p:txBody>
      </p:sp>
      <p:sp>
        <p:nvSpPr>
          <p:cNvPr id="7176" name="Text Box 8"/>
          <p:cNvSpPr txBox="1">
            <a:spLocks noChangeArrowheads="1"/>
          </p:cNvSpPr>
          <p:nvPr/>
        </p:nvSpPr>
        <p:spPr bwMode="auto">
          <a:xfrm>
            <a:off x="4327525" y="3224213"/>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vi-VN" altLang="en-US" sz="4400">
              <a:solidFill>
                <a:schemeClr val="tx2"/>
              </a:solidFill>
              <a:latin typeface="Times New Roman" panose="02020603050405020304" pitchFamily="18" charset="0"/>
            </a:endParaRPr>
          </a:p>
        </p:txBody>
      </p:sp>
      <p:sp>
        <p:nvSpPr>
          <p:cNvPr id="18441" name="Text Box 9"/>
          <p:cNvSpPr txBox="1">
            <a:spLocks noChangeArrowheads="1"/>
          </p:cNvSpPr>
          <p:nvPr/>
        </p:nvSpPr>
        <p:spPr bwMode="auto">
          <a:xfrm>
            <a:off x="381000" y="1066800"/>
            <a:ext cx="8305800" cy="3540125"/>
          </a:xfrm>
          <a:prstGeom prst="rect">
            <a:avLst/>
          </a:prstGeom>
          <a:noFill/>
          <a:ln w="19050">
            <a:solidFill>
              <a:srgbClr val="0000FF"/>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US" altLang="en-US" sz="2800" b="1" u="sng">
              <a:solidFill>
                <a:srgbClr val="0000FF"/>
              </a:solidFill>
              <a:latin typeface="Times New Roman" panose="02020603050405020304" pitchFamily="18" charset="0"/>
            </a:endParaRPr>
          </a:p>
          <a:p>
            <a:pPr algn="ctr" eaLnBrk="1" hangingPunct="1"/>
            <a:endParaRPr lang="en-US" altLang="en-US" sz="2800" b="1" u="sng">
              <a:solidFill>
                <a:srgbClr val="0000FF"/>
              </a:solidFill>
              <a:latin typeface="Times New Roman" panose="02020603050405020304" pitchFamily="18" charset="0"/>
            </a:endParaRPr>
          </a:p>
          <a:p>
            <a:pPr algn="ctr" eaLnBrk="1" hangingPunct="1"/>
            <a:r>
              <a:rPr lang="en-US" altLang="en-US" sz="2800" b="1" u="sng">
                <a:solidFill>
                  <a:srgbClr val="0000FF"/>
                </a:solidFill>
                <a:latin typeface="Times New Roman" panose="02020603050405020304" pitchFamily="18" charset="0"/>
              </a:rPr>
              <a:t>Lưu ý</a:t>
            </a:r>
            <a:r>
              <a:rPr lang="en-US" altLang="en-US" sz="2800" b="1">
                <a:solidFill>
                  <a:srgbClr val="0000FF"/>
                </a:solidFill>
                <a:latin typeface="Times New Roman" panose="02020603050405020304" pitchFamily="18" charset="0"/>
              </a:rPr>
              <a:t>:</a:t>
            </a:r>
            <a:r>
              <a:rPr lang="en-US" altLang="en-US" sz="2400">
                <a:solidFill>
                  <a:srgbClr val="0000FF"/>
                </a:solidFill>
                <a:latin typeface="Times New Roman" panose="02020603050405020304" pitchFamily="18" charset="0"/>
              </a:rPr>
              <a:t> </a:t>
            </a:r>
          </a:p>
          <a:p>
            <a:pPr eaLnBrk="1" hangingPunct="1"/>
            <a:r>
              <a:rPr lang="en-US" altLang="en-US" sz="2400">
                <a:latin typeface="Times New Roman" panose="02020603050405020304" pitchFamily="18" charset="0"/>
              </a:rPr>
              <a:t> </a:t>
            </a:r>
            <a:r>
              <a:rPr lang="en-US" altLang="en-US" sz="2800">
                <a:latin typeface="Times New Roman" panose="02020603050405020304" pitchFamily="18" charset="0"/>
              </a:rPr>
              <a:t> Trong văn bản in thì tên tác phẩm, tập san… có thể </a:t>
            </a:r>
            <a:r>
              <a:rPr lang="en-US" altLang="en-US" sz="2800" b="1">
                <a:solidFill>
                  <a:srgbClr val="0000FF"/>
                </a:solidFill>
                <a:latin typeface="Times New Roman" panose="02020603050405020304" pitchFamily="18" charset="0"/>
              </a:rPr>
              <a:t>in đậm</a:t>
            </a:r>
            <a:r>
              <a:rPr lang="en-US" altLang="en-US" sz="2800">
                <a:solidFill>
                  <a:srgbClr val="0000FF"/>
                </a:solidFill>
                <a:latin typeface="Times New Roman" panose="02020603050405020304" pitchFamily="18" charset="0"/>
              </a:rPr>
              <a:t>, </a:t>
            </a:r>
            <a:r>
              <a:rPr lang="en-US" altLang="en-US" sz="2800" b="1" i="1">
                <a:solidFill>
                  <a:srgbClr val="0000FF"/>
                </a:solidFill>
                <a:latin typeface="Times New Roman" panose="02020603050405020304" pitchFamily="18" charset="0"/>
              </a:rPr>
              <a:t>in nghiêng</a:t>
            </a:r>
            <a:r>
              <a:rPr lang="en-US" altLang="en-US" sz="2800">
                <a:solidFill>
                  <a:srgbClr val="FF0000"/>
                </a:solidFill>
                <a:latin typeface="Times New Roman" panose="02020603050405020304" pitchFamily="18" charset="0"/>
              </a:rPr>
              <a:t>  </a:t>
            </a:r>
            <a:r>
              <a:rPr lang="en-US" altLang="en-US" sz="2800">
                <a:latin typeface="Times New Roman" panose="02020603050405020304" pitchFamily="18" charset="0"/>
              </a:rPr>
              <a:t>hoặc </a:t>
            </a:r>
            <a:r>
              <a:rPr lang="en-US" altLang="en-US" sz="2800" b="1" u="sng">
                <a:solidFill>
                  <a:srgbClr val="0000FF"/>
                </a:solidFill>
                <a:latin typeface="Times New Roman" panose="02020603050405020304" pitchFamily="18" charset="0"/>
              </a:rPr>
              <a:t>gạch chân</a:t>
            </a:r>
            <a:r>
              <a:rPr lang="en-US" altLang="en-US" sz="2800" b="1">
                <a:solidFill>
                  <a:schemeClr val="tx2"/>
                </a:solidFill>
                <a:latin typeface="Times New Roman" panose="02020603050405020304" pitchFamily="18" charset="0"/>
              </a:rPr>
              <a:t> </a:t>
            </a:r>
            <a:r>
              <a:rPr lang="en-US" altLang="en-US" sz="2800">
                <a:latin typeface="Times New Roman" panose="02020603050405020304" pitchFamily="18" charset="0"/>
              </a:rPr>
              <a:t> nhưng trong văn bản viết tay cần dùng </a:t>
            </a:r>
            <a:r>
              <a:rPr lang="en-US" altLang="en-US" sz="2800" b="1" i="1">
                <a:solidFill>
                  <a:srgbClr val="0000FF"/>
                </a:solidFill>
                <a:latin typeface="Times New Roman" panose="02020603050405020304" pitchFamily="18" charset="0"/>
              </a:rPr>
              <a:t>dấu</a:t>
            </a:r>
            <a:r>
              <a:rPr lang="en-US" altLang="en-US" sz="2800" b="1">
                <a:solidFill>
                  <a:srgbClr val="0000FF"/>
                </a:solidFill>
                <a:latin typeface="Times New Roman" panose="02020603050405020304" pitchFamily="18" charset="0"/>
              </a:rPr>
              <a:t> </a:t>
            </a:r>
            <a:r>
              <a:rPr lang="en-US" altLang="en-US" sz="2800" b="1" i="1">
                <a:solidFill>
                  <a:srgbClr val="0000FF"/>
                </a:solidFill>
                <a:latin typeface="Times New Roman" panose="02020603050405020304" pitchFamily="18" charset="0"/>
              </a:rPr>
              <a:t>ngoặc kép</a:t>
            </a:r>
            <a:r>
              <a:rPr lang="en-US" altLang="en-US" sz="2800">
                <a:latin typeface="Times New Roman" panose="02020603050405020304" pitchFamily="18" charset="0"/>
              </a:rPr>
              <a:t>  để đánh dấu là tiện lợi và phổ biến.</a:t>
            </a:r>
          </a:p>
          <a:p>
            <a:pPr eaLnBrk="1" hangingPunct="1"/>
            <a:r>
              <a:rPr lang="en-US" altLang="en-US" sz="2800">
                <a:latin typeface="Times New Roman" panose="02020603050405020304" pitchFamily="18" charset="0"/>
              </a:rPr>
              <a:t>  </a:t>
            </a: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8441"/>
                                        </p:tgtEl>
                                        <p:attrNameLst>
                                          <p:attrName>style.visibility</p:attrName>
                                        </p:attrNameLst>
                                      </p:cBhvr>
                                      <p:to>
                                        <p:strVal val="visible"/>
                                      </p:to>
                                    </p:set>
                                    <p:animEffect transition="in" filter="diamond(in)">
                                      <p:cBhvr>
                                        <p:cTn id="7" dur="2000"/>
                                        <p:tgtEl>
                                          <p:spTgt spid="184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228600" y="100013"/>
            <a:ext cx="8686800"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    </a:t>
            </a:r>
            <a:r>
              <a:rPr lang="en-US" altLang="en-US" sz="2400" b="1">
                <a:solidFill>
                  <a:srgbClr val="CC0000"/>
                </a:solidFill>
                <a:latin typeface="Times New Roman" panose="02020603050405020304" pitchFamily="18" charset="0"/>
              </a:rPr>
              <a:t>1. Giải thích công dụng của dấu ngoặc kép trong những đoạn trích sau:</a:t>
            </a:r>
          </a:p>
          <a:p>
            <a:pPr algn="just" eaLnBrk="1" hangingPunct="1">
              <a:spcBef>
                <a:spcPct val="50000"/>
              </a:spcBef>
            </a:pPr>
            <a:r>
              <a:rPr lang="en-US" altLang="en-US" sz="2400">
                <a:latin typeface="Times New Roman" panose="02020603050405020304" pitchFamily="18" charset="0"/>
              </a:rPr>
              <a:t>    a.</a:t>
            </a:r>
            <a:r>
              <a:rPr lang="en-US" altLang="en-US" sz="2400" i="1">
                <a:latin typeface="Times New Roman" panose="02020603050405020304" pitchFamily="18" charset="0"/>
              </a:rPr>
              <a:t>  Nó cứ làm y như nó trách tôi; nó kêu ư ử, nhìn tôi, như muốn bảo tôi rằng : “</a:t>
            </a:r>
            <a:r>
              <a:rPr lang="en-US" altLang="en-US" sz="2400" i="1">
                <a:solidFill>
                  <a:srgbClr val="0000FF"/>
                </a:solidFill>
                <a:latin typeface="Times New Roman" panose="02020603050405020304" pitchFamily="18" charset="0"/>
              </a:rPr>
              <a:t>A! Lão già tệ lắm! Tôi ăn ở với lão như thế mà lão xử với tôi như thế này à?</a:t>
            </a:r>
            <a:r>
              <a:rPr lang="en-US" altLang="en-US" sz="2400" i="1">
                <a:latin typeface="Times New Roman" panose="02020603050405020304" pitchFamily="18" charset="0"/>
              </a:rPr>
              <a:t>”.</a:t>
            </a:r>
            <a:r>
              <a:rPr lang="en-US" altLang="en-US" sz="2400">
                <a:latin typeface="Times New Roman" panose="02020603050405020304" pitchFamily="18" charset="0"/>
              </a:rPr>
              <a:t> (Nam Cao, </a:t>
            </a:r>
            <a:r>
              <a:rPr lang="en-US" altLang="en-US" sz="2400" i="1">
                <a:latin typeface="Times New Roman" panose="02020603050405020304" pitchFamily="18" charset="0"/>
              </a:rPr>
              <a:t>Lão Hạc)</a:t>
            </a:r>
          </a:p>
          <a:p>
            <a:pPr algn="just" eaLnBrk="1" hangingPunct="1">
              <a:spcBef>
                <a:spcPct val="50000"/>
              </a:spcBef>
            </a:pPr>
            <a:r>
              <a:rPr lang="en-US" altLang="en-US" sz="2400">
                <a:latin typeface="Times New Roman" panose="02020603050405020304" pitchFamily="18" charset="0"/>
              </a:rPr>
              <a:t>                                                                                                            </a:t>
            </a:r>
            <a:endParaRPr lang="en-US" altLang="en-US" i="1">
              <a:latin typeface="Times New Roman" panose="02020603050405020304" pitchFamily="18" charset="0"/>
            </a:endParaRPr>
          </a:p>
        </p:txBody>
      </p:sp>
      <p:sp>
        <p:nvSpPr>
          <p:cNvPr id="8195" name="Text Box 3"/>
          <p:cNvSpPr txBox="1">
            <a:spLocks noChangeArrowheads="1"/>
          </p:cNvSpPr>
          <p:nvPr/>
        </p:nvSpPr>
        <p:spPr bwMode="auto">
          <a:xfrm>
            <a:off x="533400" y="2667000"/>
            <a:ext cx="8382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b.</a:t>
            </a:r>
            <a:r>
              <a:rPr lang="en-US" altLang="en-US" sz="2400" i="1">
                <a:latin typeface="Times New Roman" panose="02020603050405020304" pitchFamily="18" charset="0"/>
              </a:rPr>
              <a:t> Kết cục, anh chàng “</a:t>
            </a:r>
            <a:r>
              <a:rPr lang="en-US" altLang="en-US" sz="2400" i="1">
                <a:solidFill>
                  <a:srgbClr val="0000FF"/>
                </a:solidFill>
                <a:latin typeface="Times New Roman" panose="02020603050405020304" pitchFamily="18" charset="0"/>
              </a:rPr>
              <a:t>hầu cận ông lí</a:t>
            </a:r>
            <a:r>
              <a:rPr lang="en-US" altLang="en-US" sz="2400" i="1">
                <a:latin typeface="Times New Roman" panose="02020603050405020304" pitchFamily="18" charset="0"/>
              </a:rPr>
              <a:t>” yếu hơn chị chàng con mọn, hắn bị chị này túm tóc lẳng cho một cái, ngã nhào ra thềm.</a:t>
            </a:r>
            <a:r>
              <a:rPr lang="en-US" altLang="en-US" sz="2400">
                <a:latin typeface="Times New Roman" panose="02020603050405020304" pitchFamily="18" charset="0"/>
              </a:rPr>
              <a:t>    						 </a:t>
            </a:r>
            <a:r>
              <a:rPr lang="en-US" altLang="en-US">
                <a:latin typeface="Times New Roman" panose="02020603050405020304" pitchFamily="18" charset="0"/>
              </a:rPr>
              <a:t>(Ngô Tất Tố, </a:t>
            </a:r>
            <a:r>
              <a:rPr lang="en-US" altLang="en-US" i="1">
                <a:latin typeface="Times New Roman" panose="02020603050405020304" pitchFamily="18" charset="0"/>
              </a:rPr>
              <a:t>Tắt đèn</a:t>
            </a:r>
            <a:r>
              <a:rPr lang="en-US" altLang="en-US">
                <a:latin typeface="Times New Roman" panose="02020603050405020304" pitchFamily="18" charset="0"/>
              </a:rPr>
              <a:t>)</a:t>
            </a:r>
          </a:p>
        </p:txBody>
      </p:sp>
      <p:sp>
        <p:nvSpPr>
          <p:cNvPr id="19461" name="Text Box 5"/>
          <p:cNvSpPr txBox="1">
            <a:spLocks noChangeArrowheads="1"/>
          </p:cNvSpPr>
          <p:nvPr/>
        </p:nvSpPr>
        <p:spPr bwMode="auto">
          <a:xfrm>
            <a:off x="457200" y="3657600"/>
            <a:ext cx="7543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CC0000"/>
                </a:solidFill>
                <a:latin typeface="Times New Roman" panose="02020603050405020304" pitchFamily="18" charset="0"/>
                <a:sym typeface="Wingdings" panose="05000000000000000000" pitchFamily="2" charset="2"/>
              </a:rPr>
              <a:t> </a:t>
            </a:r>
            <a:r>
              <a:rPr lang="en-US" altLang="en-US" sz="2400" b="1">
                <a:solidFill>
                  <a:srgbClr val="CC0000"/>
                </a:solidFill>
                <a:latin typeface="Times New Roman" panose="02020603050405020304" pitchFamily="18" charset="0"/>
              </a:rPr>
              <a:t>Đánh dấu từ ngữ được dùng với hàm ý mỉa mai</a:t>
            </a:r>
          </a:p>
        </p:txBody>
      </p:sp>
      <p:sp>
        <p:nvSpPr>
          <p:cNvPr id="19462" name="Text Box 6"/>
          <p:cNvSpPr txBox="1">
            <a:spLocks noChangeArrowheads="1"/>
          </p:cNvSpPr>
          <p:nvPr/>
        </p:nvSpPr>
        <p:spPr bwMode="auto">
          <a:xfrm>
            <a:off x="457200" y="2286000"/>
            <a:ext cx="73152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CC0000"/>
                </a:solidFill>
                <a:latin typeface="Times New Roman" panose="02020603050405020304" pitchFamily="18" charset="0"/>
                <a:sym typeface="Wingdings" panose="05000000000000000000" pitchFamily="2" charset="2"/>
              </a:rPr>
              <a:t> </a:t>
            </a:r>
            <a:r>
              <a:rPr lang="en-US" altLang="en-US" sz="2400" b="1">
                <a:solidFill>
                  <a:srgbClr val="CC0000"/>
                </a:solidFill>
                <a:latin typeface="Times New Roman" panose="02020603050405020304" pitchFamily="18" charset="0"/>
              </a:rPr>
              <a:t>Đánh dấu câu nói được dẫn trực tiếp</a:t>
            </a:r>
          </a:p>
        </p:txBody>
      </p:sp>
      <p:sp>
        <p:nvSpPr>
          <p:cNvPr id="8198" name="Text Box 8"/>
          <p:cNvSpPr txBox="1">
            <a:spLocks noChangeArrowheads="1"/>
          </p:cNvSpPr>
          <p:nvPr/>
        </p:nvSpPr>
        <p:spPr bwMode="auto">
          <a:xfrm>
            <a:off x="457200" y="4205288"/>
            <a:ext cx="8458200" cy="326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e. </a:t>
            </a:r>
            <a:r>
              <a:rPr lang="en-US" altLang="en-US" sz="2400" i="1">
                <a:latin typeface="Times New Roman" panose="02020603050405020304" pitchFamily="18" charset="0"/>
              </a:rPr>
              <a:t>Nguyễn Du đã thuật lại cảnh Hồ Tôn Hiến nghe đàn :</a:t>
            </a:r>
          </a:p>
          <a:p>
            <a:pPr algn="just" eaLnBrk="1" hangingPunct="1">
              <a:spcBef>
                <a:spcPct val="50000"/>
              </a:spcBef>
            </a:pPr>
            <a:r>
              <a:rPr lang="en-US" altLang="en-US" sz="2400" i="1">
                <a:latin typeface="Times New Roman" panose="02020603050405020304" pitchFamily="18" charset="0"/>
              </a:rPr>
              <a:t>                           Nghe càng đắm, ngắm càng say,</a:t>
            </a:r>
          </a:p>
          <a:p>
            <a:pPr algn="just" eaLnBrk="1" hangingPunct="1">
              <a:spcBef>
                <a:spcPct val="50000"/>
              </a:spcBef>
            </a:pPr>
            <a:r>
              <a:rPr lang="en-US" altLang="en-US" sz="2400" i="1">
                <a:latin typeface="Times New Roman" panose="02020603050405020304" pitchFamily="18" charset="0"/>
              </a:rPr>
              <a:t>                     Lạ cho mặt sắt cũng ngây vì tình.</a:t>
            </a:r>
          </a:p>
          <a:p>
            <a:pPr algn="just" eaLnBrk="1" hangingPunct="1">
              <a:spcBef>
                <a:spcPct val="50000"/>
              </a:spcBef>
            </a:pPr>
            <a:r>
              <a:rPr lang="en-US" altLang="en-US" sz="2400" i="1">
                <a:latin typeface="Times New Roman" panose="02020603050405020304" pitchFamily="18" charset="0"/>
              </a:rPr>
              <a:t>Cái thứ “</a:t>
            </a:r>
            <a:r>
              <a:rPr lang="en-US" altLang="en-US" sz="2400" i="1">
                <a:solidFill>
                  <a:srgbClr val="0000FF"/>
                </a:solidFill>
                <a:latin typeface="Times New Roman" panose="02020603050405020304" pitchFamily="18" charset="0"/>
              </a:rPr>
              <a:t>mặt sắt</a:t>
            </a:r>
            <a:r>
              <a:rPr lang="en-US" altLang="en-US" sz="2400" i="1">
                <a:latin typeface="Times New Roman" panose="02020603050405020304" pitchFamily="18" charset="0"/>
              </a:rPr>
              <a:t>” mà “</a:t>
            </a:r>
            <a:r>
              <a:rPr lang="en-US" altLang="en-US" sz="2400" i="1">
                <a:solidFill>
                  <a:srgbClr val="0000FF"/>
                </a:solidFill>
                <a:latin typeface="Times New Roman" panose="02020603050405020304" pitchFamily="18" charset="0"/>
              </a:rPr>
              <a:t>ngây vì tình</a:t>
            </a:r>
            <a:r>
              <a:rPr lang="en-US" altLang="en-US" sz="2400" i="1">
                <a:latin typeface="Times New Roman" panose="02020603050405020304" pitchFamily="18" charset="0"/>
              </a:rPr>
              <a:t>” ấy quả không lấy gì làm đẹp</a:t>
            </a:r>
            <a:r>
              <a:rPr lang="en-US" altLang="en-US" sz="2400">
                <a:latin typeface="Times New Roman" panose="02020603050405020304" pitchFamily="18" charset="0"/>
              </a:rPr>
              <a:t>!</a:t>
            </a:r>
            <a:r>
              <a:rPr lang="en-US" altLang="en-US" sz="2000">
                <a:latin typeface="Times New Roman" panose="02020603050405020304" pitchFamily="18" charset="0"/>
              </a:rPr>
              <a:t>                                                                             		     </a:t>
            </a:r>
            <a:r>
              <a:rPr lang="en-US" altLang="en-US">
                <a:latin typeface="Times New Roman" panose="02020603050405020304" pitchFamily="18" charset="0"/>
              </a:rPr>
              <a:t>(Hoài Thanh, </a:t>
            </a:r>
            <a:r>
              <a:rPr lang="en-US" altLang="en-US" i="1">
                <a:latin typeface="Times New Roman" panose="02020603050405020304" pitchFamily="18" charset="0"/>
              </a:rPr>
              <a:t>trong tập nghị luận và phê bình văn học, tập I</a:t>
            </a:r>
            <a:r>
              <a:rPr lang="en-US" altLang="en-US">
                <a:latin typeface="Times New Roman" panose="02020603050405020304" pitchFamily="18" charset="0"/>
              </a:rPr>
              <a:t>)</a:t>
            </a:r>
          </a:p>
          <a:p>
            <a:pPr eaLnBrk="1" hangingPunct="1">
              <a:spcBef>
                <a:spcPct val="50000"/>
              </a:spcBef>
            </a:pPr>
            <a:endParaRPr lang="en-US" altLang="en-US">
              <a:latin typeface="Times New Roman" panose="02020603050405020304" pitchFamily="18" charset="0"/>
            </a:endParaRPr>
          </a:p>
          <a:p>
            <a:pPr eaLnBrk="1" hangingPunct="1">
              <a:spcBef>
                <a:spcPct val="50000"/>
              </a:spcBef>
            </a:pPr>
            <a:endParaRPr lang="en-US" altLang="en-US">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462"/>
                                        </p:tgtEl>
                                        <p:attrNameLst>
                                          <p:attrName>style.visibility</p:attrName>
                                        </p:attrNameLst>
                                      </p:cBhvr>
                                      <p:to>
                                        <p:strVal val="visible"/>
                                      </p:to>
                                    </p:set>
                                    <p:animEffect transition="in" filter="blinds(horizontal)">
                                      <p:cBhvr>
                                        <p:cTn id="7" dur="500"/>
                                        <p:tgtEl>
                                          <p:spTgt spid="1946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9461"/>
                                        </p:tgtEl>
                                        <p:attrNameLst>
                                          <p:attrName>style.visibility</p:attrName>
                                        </p:attrNameLst>
                                      </p:cBhvr>
                                      <p:to>
                                        <p:strVal val="visible"/>
                                      </p:to>
                                    </p:set>
                                    <p:animEffect transition="in" filter="blinds(horizontal)">
                                      <p:cBhvr>
                                        <p:cTn id="12" dur="500"/>
                                        <p:tgtEl>
                                          <p:spTgt spid="194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457200" y="533400"/>
            <a:ext cx="8458200"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latin typeface="Times New Roman" panose="02020603050405020304" pitchFamily="18" charset="0"/>
              </a:rPr>
              <a:t>e.</a:t>
            </a:r>
            <a:r>
              <a:rPr lang="en-US" altLang="en-US" sz="2000" i="1">
                <a:latin typeface="Times New Roman" panose="02020603050405020304" pitchFamily="18" charset="0"/>
              </a:rPr>
              <a:t> </a:t>
            </a:r>
            <a:r>
              <a:rPr lang="en-US" altLang="en-US" sz="2400" i="1">
                <a:latin typeface="Times New Roman" panose="02020603050405020304" pitchFamily="18" charset="0"/>
              </a:rPr>
              <a:t>Nguyễn Du đã thuật lại cảnh Hồ Tôn Hiến nghe đàn:</a:t>
            </a:r>
          </a:p>
          <a:p>
            <a:pPr eaLnBrk="1" hangingPunct="1">
              <a:spcBef>
                <a:spcPct val="50000"/>
              </a:spcBef>
            </a:pPr>
            <a:r>
              <a:rPr lang="en-US" altLang="en-US" sz="2400" i="1">
                <a:latin typeface="Times New Roman" panose="02020603050405020304" pitchFamily="18" charset="0"/>
              </a:rPr>
              <a:t>                           Nghe càng đắm, ngắm càng say,</a:t>
            </a:r>
          </a:p>
          <a:p>
            <a:pPr eaLnBrk="1" hangingPunct="1">
              <a:spcBef>
                <a:spcPct val="50000"/>
              </a:spcBef>
            </a:pPr>
            <a:r>
              <a:rPr lang="en-US" altLang="en-US" sz="2400" i="1">
                <a:latin typeface="Times New Roman" panose="02020603050405020304" pitchFamily="18" charset="0"/>
              </a:rPr>
              <a:t>                     Lạ cho mặt sắt cũng ngây vì tình.</a:t>
            </a:r>
          </a:p>
          <a:p>
            <a:pPr eaLnBrk="1" hangingPunct="1">
              <a:spcBef>
                <a:spcPct val="50000"/>
              </a:spcBef>
            </a:pPr>
            <a:r>
              <a:rPr lang="en-US" altLang="en-US" sz="2400" i="1">
                <a:latin typeface="Times New Roman" panose="02020603050405020304" pitchFamily="18" charset="0"/>
              </a:rPr>
              <a:t>Cái thứ “</a:t>
            </a:r>
            <a:r>
              <a:rPr lang="en-US" altLang="en-US" sz="2400" i="1">
                <a:solidFill>
                  <a:srgbClr val="0000FF"/>
                </a:solidFill>
                <a:latin typeface="Times New Roman" panose="02020603050405020304" pitchFamily="18" charset="0"/>
              </a:rPr>
              <a:t>mặt sắt</a:t>
            </a:r>
            <a:r>
              <a:rPr lang="en-US" altLang="en-US" sz="2400" i="1">
                <a:latin typeface="Times New Roman" panose="02020603050405020304" pitchFamily="18" charset="0"/>
              </a:rPr>
              <a:t>” mà “</a:t>
            </a:r>
            <a:r>
              <a:rPr lang="en-US" altLang="en-US" sz="2400" i="1">
                <a:solidFill>
                  <a:srgbClr val="0000FF"/>
                </a:solidFill>
                <a:latin typeface="Times New Roman" panose="02020603050405020304" pitchFamily="18" charset="0"/>
              </a:rPr>
              <a:t>ngây vì tình</a:t>
            </a:r>
            <a:r>
              <a:rPr lang="en-US" altLang="en-US" sz="2400" i="1">
                <a:latin typeface="Times New Roman" panose="02020603050405020304" pitchFamily="18" charset="0"/>
              </a:rPr>
              <a:t>” ấy quả không lấy gì làm đẹp!</a:t>
            </a:r>
          </a:p>
          <a:p>
            <a:pPr eaLnBrk="1" hangingPunct="1">
              <a:spcBef>
                <a:spcPct val="50000"/>
              </a:spcBef>
            </a:pPr>
            <a:r>
              <a:rPr lang="en-US" altLang="en-US" sz="2400">
                <a:latin typeface="Times New Roman" panose="02020603050405020304" pitchFamily="18" charset="0"/>
              </a:rPr>
              <a:t>                          (</a:t>
            </a:r>
            <a:r>
              <a:rPr lang="en-US" altLang="en-US">
                <a:latin typeface="Times New Roman" panose="02020603050405020304" pitchFamily="18" charset="0"/>
              </a:rPr>
              <a:t>Hoài Thanh, </a:t>
            </a:r>
            <a:r>
              <a:rPr lang="en-US" altLang="en-US" i="1">
                <a:latin typeface="Times New Roman" panose="02020603050405020304" pitchFamily="18" charset="0"/>
              </a:rPr>
              <a:t>trong tập nghị luận và phê bình văn học, tập I</a:t>
            </a:r>
            <a:r>
              <a:rPr lang="en-US" altLang="en-US">
                <a:latin typeface="Times New Roman" panose="02020603050405020304" pitchFamily="18" charset="0"/>
              </a:rPr>
              <a:t>)</a:t>
            </a:r>
          </a:p>
          <a:p>
            <a:pPr eaLnBrk="1" hangingPunct="1">
              <a:spcBef>
                <a:spcPct val="50000"/>
              </a:spcBef>
            </a:pPr>
            <a:endParaRPr lang="en-US" altLang="en-US">
              <a:latin typeface="Times New Roman" panose="02020603050405020304" pitchFamily="18" charset="0"/>
            </a:endParaRPr>
          </a:p>
          <a:p>
            <a:pPr eaLnBrk="1" hangingPunct="1">
              <a:spcBef>
                <a:spcPct val="50000"/>
              </a:spcBef>
            </a:pPr>
            <a:endParaRPr lang="en-US" altLang="en-US">
              <a:latin typeface="Times New Roman" panose="02020603050405020304" pitchFamily="18" charset="0"/>
            </a:endParaRPr>
          </a:p>
        </p:txBody>
      </p:sp>
      <p:sp>
        <p:nvSpPr>
          <p:cNvPr id="57347" name="Text Box 3"/>
          <p:cNvSpPr txBox="1">
            <a:spLocks noChangeArrowheads="1"/>
          </p:cNvSpPr>
          <p:nvPr/>
        </p:nvSpPr>
        <p:spPr bwMode="auto">
          <a:xfrm>
            <a:off x="762000" y="3276600"/>
            <a:ext cx="7543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CC0000"/>
                </a:solidFill>
                <a:latin typeface="Times New Roman" panose="02020603050405020304" pitchFamily="18" charset="0"/>
                <a:sym typeface="Wingdings" panose="05000000000000000000" pitchFamily="2" charset="2"/>
              </a:rPr>
              <a:t> </a:t>
            </a:r>
            <a:r>
              <a:rPr lang="en-US" altLang="en-US" sz="2400" b="1">
                <a:solidFill>
                  <a:srgbClr val="CC0000"/>
                </a:solidFill>
                <a:latin typeface="Times New Roman" panose="02020603050405020304" pitchFamily="18" charset="0"/>
              </a:rPr>
              <a:t>Đánh dấu từ ngữ được dẫn trực tiếp</a:t>
            </a:r>
          </a:p>
        </p:txBody>
      </p:sp>
      <p:sp>
        <p:nvSpPr>
          <p:cNvPr id="57348" name="Text Box 4"/>
          <p:cNvSpPr txBox="1">
            <a:spLocks noChangeArrowheads="1"/>
          </p:cNvSpPr>
          <p:nvPr/>
        </p:nvSpPr>
        <p:spPr bwMode="auto">
          <a:xfrm>
            <a:off x="685800" y="4343400"/>
            <a:ext cx="8229600" cy="1563688"/>
          </a:xfrm>
          <a:prstGeom prst="rect">
            <a:avLst/>
          </a:prstGeom>
          <a:noFill/>
          <a:ln w="9525">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3200" b="1" i="1" u="sng">
                <a:latin typeface="Times New Roman" panose="02020603050405020304" pitchFamily="18" charset="0"/>
              </a:rPr>
              <a:t>Lưu ý:</a:t>
            </a:r>
            <a:r>
              <a:rPr lang="en-US" altLang="en-US" sz="3200">
                <a:latin typeface="Times New Roman" panose="02020603050405020304" pitchFamily="18" charset="0"/>
              </a:rPr>
              <a:t>  </a:t>
            </a:r>
            <a:r>
              <a:rPr lang="en-US" altLang="en-US" sz="3200">
                <a:solidFill>
                  <a:schemeClr val="accent2"/>
                </a:solidFill>
                <a:latin typeface="Times New Roman" panose="02020603050405020304" pitchFamily="18" charset="0"/>
              </a:rPr>
              <a:t>Hai câu thơ này cũng được dẫn trực tiếp nhưng khi dẫn thơ người ta ít đặt phần dẫn vào trong dấu ngoặc kép.</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7347"/>
                                        </p:tgtEl>
                                        <p:attrNameLst>
                                          <p:attrName>style.visibility</p:attrName>
                                        </p:attrNameLst>
                                      </p:cBhvr>
                                      <p:to>
                                        <p:strVal val="visible"/>
                                      </p:to>
                                    </p:set>
                                    <p:animEffect transition="in" filter="blinds(horizontal)">
                                      <p:cBhvr>
                                        <p:cTn id="7" dur="500"/>
                                        <p:tgtEl>
                                          <p:spTgt spid="5734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7348"/>
                                        </p:tgtEl>
                                        <p:attrNameLst>
                                          <p:attrName>style.visibility</p:attrName>
                                        </p:attrNameLst>
                                      </p:cBhvr>
                                      <p:to>
                                        <p:strVal val="visible"/>
                                      </p:to>
                                    </p:set>
                                    <p:animEffect transition="in" filter="blinds(horizontal)">
                                      <p:cBhvr>
                                        <p:cTn id="12" dur="500"/>
                                        <p:tgtEl>
                                          <p:spTgt spid="573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p:bldP spid="5734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762000" y="381000"/>
            <a:ext cx="7772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rPr>
              <a:t>2. </a:t>
            </a:r>
            <a:r>
              <a:rPr lang="en-US" altLang="en-US" sz="2800">
                <a:latin typeface="Times New Roman" panose="02020603050405020304" pitchFamily="18" charset="0"/>
              </a:rPr>
              <a:t>Hãy đặt dấu hai chấm và dấu ngoặc kép vào chỗ thích hợp (có điều chỉnh chữ viết hoa trong trường hợp cần thiết) trong những đoạn trích sau và giải thích lí do.</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0.0&quot;&gt;&lt;object type=&quot;1&quot; unique_id=&quot;10001&quot;&gt;&lt;object type=&quot;2&quot; unique_id=&quot;10002&quot;&gt;&lt;object type=&quot;3&quot; unique_id=&quot;10006&quot;&gt;&lt;property id=&quot;20148&quot; value=&quot;5&quot;/&gt;&lt;property id=&quot;20300&quot; value=&quot;Slide 1&quot;/&gt;&lt;property id=&quot;20307&quot; value=&quot;292&quot;/&gt;&lt;/object&gt;&lt;object type=&quot;3&quot; unique_id=&quot;10007&quot;&gt;&lt;property id=&quot;20148&quot; value=&quot;5&quot;/&gt;&lt;property id=&quot;20300&quot; value=&quot;Slide 2&quot;/&gt;&lt;property id=&quot;20307&quot; value=&quot;256&quot;/&gt;&lt;/object&gt;&lt;object type=&quot;3&quot; unique_id=&quot;10008&quot;&gt;&lt;property id=&quot;20148&quot; value=&quot;5&quot;/&gt;&lt;property id=&quot;20300&quot; value=&quot;Slide 3&quot;/&gt;&lt;property id=&quot;20307&quot; value=&quot;277&quot;/&gt;&lt;/object&gt;&lt;object type=&quot;3&quot; unique_id=&quot;10009&quot;&gt;&lt;property id=&quot;20148&quot; value=&quot;5&quot;/&gt;&lt;property id=&quot;20300&quot; value=&quot;Slide 4&quot;/&gt;&lt;property id=&quot;20307&quot; value=&quot;268&quot;/&gt;&lt;/object&gt;&lt;object type=&quot;3&quot; unique_id=&quot;10011&quot;&gt;&lt;property id=&quot;20148&quot; value=&quot;5&quot;/&gt;&lt;property id=&quot;20300&quot; value=&quot;Slide 5&quot;/&gt;&lt;property id=&quot;20307&quot; value=&quot;290&quot;/&gt;&lt;/object&gt;&lt;object type=&quot;3&quot; unique_id=&quot;10012&quot;&gt;&lt;property id=&quot;20148&quot; value=&quot;5&quot;/&gt;&lt;property id=&quot;20300&quot; value=&quot;Slide 6&quot;/&gt;&lt;property id=&quot;20307&quot; value=&quot;271&quot;/&gt;&lt;/object&gt;&lt;object type=&quot;3&quot; unique_id=&quot;10014&quot;&gt;&lt;property id=&quot;20148&quot; value=&quot;5&quot;/&gt;&lt;property id=&quot;20300&quot; value=&quot;Slide 7&quot;/&gt;&lt;property id=&quot;20307&quot; value=&quot;272&quot;/&gt;&lt;/object&gt;&lt;object type=&quot;3&quot; unique_id=&quot;10015&quot;&gt;&lt;property id=&quot;20148&quot; value=&quot;5&quot;/&gt;&lt;property id=&quot;20300&quot; value=&quot;Slide 8&quot;/&gt;&lt;property id=&quot;20307&quot; value=&quot;299&quot;/&gt;&lt;/object&gt;&lt;object type=&quot;3&quot; unique_id=&quot;10016&quot;&gt;&lt;property id=&quot;20148&quot; value=&quot;5&quot;/&gt;&lt;property id=&quot;20300&quot; value=&quot;Slide 9&quot;/&gt;&lt;property id=&quot;20307&quot; value=&quot;294&quot;/&gt;&lt;/object&gt;&lt;object type=&quot;3&quot; unique_id=&quot;10017&quot;&gt;&lt;property id=&quot;20148&quot; value=&quot;5&quot;/&gt;&lt;property id=&quot;20300&quot; value=&quot;Slide 10&quot;/&gt;&lt;property id=&quot;20307&quot; value=&quot;262&quot;/&gt;&lt;/object&gt;&lt;object type=&quot;3&quot; unique_id=&quot;10018&quot;&gt;&lt;property id=&quot;20148&quot; value=&quot;5&quot;/&gt;&lt;property id=&quot;20300&quot; value=&quot;Slide 11&quot;/&gt;&lt;property id=&quot;20307&quot; value=&quot;282&quot;/&gt;&lt;/object&gt;&lt;object type=&quot;3&quot; unique_id=&quot;10019&quot;&gt;&lt;property id=&quot;20148&quot; value=&quot;5&quot;/&gt;&lt;property id=&quot;20300&quot; value=&quot;Slide 12&quot;/&gt;&lt;property id=&quot;20307&quot; value=&quot;281&quot;/&gt;&lt;/object&gt;&lt;object type=&quot;3&quot; unique_id=&quot;10021&quot;&gt;&lt;property id=&quot;20148&quot; value=&quot;5&quot;/&gt;&lt;property id=&quot;20300&quot; value=&quot;Slide 13&quot;/&gt;&lt;property id=&quot;20307&quot; value=&quot;264&quot;/&gt;&lt;/object&gt;&lt;/object&gt;&lt;object type=&quot;8&quot; unique_id=&quot;10048&quo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1268</TotalTime>
  <Words>1112</Words>
  <Application>Microsoft Office PowerPoint</Application>
  <PresentationFormat>On-screen Show (4:3)</PresentationFormat>
  <Paragraphs>68</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 New Roman</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Le Tien Duat</cp:lastModifiedBy>
  <cp:revision>150</cp:revision>
  <dcterms:created xsi:type="dcterms:W3CDTF">2010-11-21T06:48:11Z</dcterms:created>
  <dcterms:modified xsi:type="dcterms:W3CDTF">2019-11-27T22:54:00Z</dcterms:modified>
</cp:coreProperties>
</file>