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7"/>
  </p:notesMasterIdLst>
  <p:sldIdLst>
    <p:sldId id="287" r:id="rId2"/>
    <p:sldId id="285" r:id="rId3"/>
    <p:sldId id="277" r:id="rId4"/>
    <p:sldId id="256" r:id="rId5"/>
    <p:sldId id="270" r:id="rId6"/>
    <p:sldId id="279" r:id="rId7"/>
    <p:sldId id="288" r:id="rId8"/>
    <p:sldId id="262" r:id="rId9"/>
    <p:sldId id="283" r:id="rId10"/>
    <p:sldId id="291" r:id="rId11"/>
    <p:sldId id="284" r:id="rId12"/>
    <p:sldId id="281" r:id="rId13"/>
    <p:sldId id="290" r:id="rId14"/>
    <p:sldId id="282" r:id="rId15"/>
    <p:sldId id="286" r:id="rId16"/>
  </p:sldIdLst>
  <p:sldSz cx="9144000" cy="6858000" type="screen4x3"/>
  <p:notesSz cx="6858000" cy="9144000"/>
  <p:custDataLst>
    <p:tags r:id="rId18"/>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FF0066"/>
    <a:srgbClr val="CC6600"/>
    <a:srgbClr val="99FF33"/>
    <a:srgbClr val="FF00FF"/>
    <a:srgbClr val="0000CC"/>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40" autoAdjust="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bg1"/>
                </a:solidFill>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bg1"/>
                </a:solidFill>
                <a:latin typeface="Arial" charset="0"/>
              </a:defRPr>
            </a:lvl1pPr>
          </a:lstStyle>
          <a:p>
            <a:pPr>
              <a:defRPr/>
            </a:pPr>
            <a:fld id="{48FFA519-A745-46B1-9CE4-A0A5036BDCA6}" type="datetimeFigureOut">
              <a:rPr lang="en-US"/>
              <a:pPr>
                <a:defRPr/>
              </a:pPr>
              <a:t>11/28/2019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bg1"/>
                </a:solidFill>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solidFill>
                  <a:schemeClr val="bg1"/>
                </a:solidFill>
              </a:defRPr>
            </a:lvl1pPr>
          </a:lstStyle>
          <a:p>
            <a:fld id="{218B70B8-1CC6-4559-9927-F471489BB97C}"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CF5FADB-FA9B-4465-B8D4-7C8FAF218B52}" type="slidenum">
              <a:rPr lang="en-US" altLang="en-US">
                <a:solidFill>
                  <a:schemeClr val="bg1"/>
                </a:solidFill>
              </a:rPr>
              <a:pPr eaLnBrk="1" hangingPunct="1"/>
              <a:t>8</a:t>
            </a:fld>
            <a:endParaRPr lang="en-US" altLang="en-US">
              <a:solidFill>
                <a:schemeClr val="bg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3E18E54-6770-403D-B454-D331C1E5861A}" type="datetimeFigureOut">
              <a:rPr lang="en-US"/>
              <a:pPr>
                <a:defRPr/>
              </a:pPr>
              <a:t>11/28/2019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1CB5930-36E0-4EE9-A006-ECDD5C9504E5}" type="slidenum">
              <a:rPr lang="en-US" altLang="en-US"/>
              <a:pPr/>
              <a:t>‹#›</a:t>
            </a:fld>
            <a:endParaRPr lang="en-US" altLang="en-US"/>
          </a:p>
        </p:txBody>
      </p:sp>
    </p:spTree>
    <p:extLst>
      <p:ext uri="{BB962C8B-B14F-4D97-AF65-F5344CB8AC3E}">
        <p14:creationId xmlns:p14="http://schemas.microsoft.com/office/powerpoint/2010/main" val="1570893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8FA7596-1ABC-4290-B79F-8CA1227AFAE4}" type="datetimeFigureOut">
              <a:rPr lang="en-US"/>
              <a:pPr>
                <a:defRPr/>
              </a:pPr>
              <a:t>11/28/2019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69A9E25-8D5A-4262-B664-E9E831CA455E}" type="slidenum">
              <a:rPr lang="en-US" altLang="en-US"/>
              <a:pPr/>
              <a:t>‹#›</a:t>
            </a:fld>
            <a:endParaRPr lang="en-US" altLang="en-US"/>
          </a:p>
        </p:txBody>
      </p:sp>
    </p:spTree>
    <p:extLst>
      <p:ext uri="{BB962C8B-B14F-4D97-AF65-F5344CB8AC3E}">
        <p14:creationId xmlns:p14="http://schemas.microsoft.com/office/powerpoint/2010/main" val="3416831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CF6007C9-ECB8-4927-8971-AD14BD3B7A6B}" type="datetimeFigureOut">
              <a:rPr lang="en-US"/>
              <a:pPr>
                <a:defRPr/>
              </a:pPr>
              <a:t>11/28/2019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5C2D033-C9FE-4F52-A3F5-512AE7D0CB7D}" type="slidenum">
              <a:rPr lang="en-US" altLang="en-US"/>
              <a:pPr/>
              <a:t>‹#›</a:t>
            </a:fld>
            <a:endParaRPr lang="en-US" altLang="en-US"/>
          </a:p>
        </p:txBody>
      </p:sp>
    </p:spTree>
    <p:extLst>
      <p:ext uri="{BB962C8B-B14F-4D97-AF65-F5344CB8AC3E}">
        <p14:creationId xmlns:p14="http://schemas.microsoft.com/office/powerpoint/2010/main" val="23338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A702FFF2-7E23-4A4C-BB67-F1F0FB3AC073}" type="datetimeFigureOut">
              <a:rPr lang="en-US"/>
              <a:pPr>
                <a:defRPr/>
              </a:pPr>
              <a:t>11/28/2019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B49BF02-B68E-485B-9F86-5064B6238EA8}" type="slidenum">
              <a:rPr lang="en-US" altLang="en-US"/>
              <a:pPr/>
              <a:t>‹#›</a:t>
            </a:fld>
            <a:endParaRPr lang="en-US" altLang="en-US"/>
          </a:p>
        </p:txBody>
      </p:sp>
    </p:spTree>
    <p:extLst>
      <p:ext uri="{BB962C8B-B14F-4D97-AF65-F5344CB8AC3E}">
        <p14:creationId xmlns:p14="http://schemas.microsoft.com/office/powerpoint/2010/main" val="76417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55875A39-CD37-49BA-9F45-EC60C69DD91E}" type="datetimeFigureOut">
              <a:rPr lang="en-US"/>
              <a:pPr>
                <a:defRPr/>
              </a:pPr>
              <a:t>11/28/2019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A62F240-227E-477D-96F8-BC02F01F5428}" type="slidenum">
              <a:rPr lang="en-US" altLang="en-US"/>
              <a:pPr/>
              <a:t>‹#›</a:t>
            </a:fld>
            <a:endParaRPr lang="en-US" altLang="en-US"/>
          </a:p>
        </p:txBody>
      </p:sp>
    </p:spTree>
    <p:extLst>
      <p:ext uri="{BB962C8B-B14F-4D97-AF65-F5344CB8AC3E}">
        <p14:creationId xmlns:p14="http://schemas.microsoft.com/office/powerpoint/2010/main" val="291315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634A1358-B0FD-431B-B1D4-7B7691E66A92}" type="datetimeFigureOut">
              <a:rPr lang="en-US"/>
              <a:pPr>
                <a:defRPr/>
              </a:pPr>
              <a:t>11/28/2019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B5FFE07-F9A6-4472-BD0F-EAE19483DB52}" type="slidenum">
              <a:rPr lang="en-US" altLang="en-US"/>
              <a:pPr/>
              <a:t>‹#›</a:t>
            </a:fld>
            <a:endParaRPr lang="en-US" altLang="en-US"/>
          </a:p>
        </p:txBody>
      </p:sp>
    </p:spTree>
    <p:extLst>
      <p:ext uri="{BB962C8B-B14F-4D97-AF65-F5344CB8AC3E}">
        <p14:creationId xmlns:p14="http://schemas.microsoft.com/office/powerpoint/2010/main" val="3220599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0EE72756-9734-4550-A6F1-203946AAB8E3}" type="datetimeFigureOut">
              <a:rPr lang="en-US"/>
              <a:pPr>
                <a:defRPr/>
              </a:pPr>
              <a:t>11/28/2019</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D73246BB-B5D0-4775-8EF3-8A8B238DDDBD}" type="slidenum">
              <a:rPr lang="en-US" altLang="en-US"/>
              <a:pPr/>
              <a:t>‹#›</a:t>
            </a:fld>
            <a:endParaRPr lang="en-US" altLang="en-US"/>
          </a:p>
        </p:txBody>
      </p:sp>
    </p:spTree>
    <p:extLst>
      <p:ext uri="{BB962C8B-B14F-4D97-AF65-F5344CB8AC3E}">
        <p14:creationId xmlns:p14="http://schemas.microsoft.com/office/powerpoint/2010/main" val="575691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824C5E79-9052-414D-8963-B17C7FA7AA33}" type="datetimeFigureOut">
              <a:rPr lang="en-US"/>
              <a:pPr>
                <a:defRPr/>
              </a:pPr>
              <a:t>11/28/2019</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99F3250C-E616-4FD8-9BC0-A0D5DEE3D00F}" type="slidenum">
              <a:rPr lang="en-US" altLang="en-US"/>
              <a:pPr/>
              <a:t>‹#›</a:t>
            </a:fld>
            <a:endParaRPr lang="en-US" altLang="en-US"/>
          </a:p>
        </p:txBody>
      </p:sp>
    </p:spTree>
    <p:extLst>
      <p:ext uri="{BB962C8B-B14F-4D97-AF65-F5344CB8AC3E}">
        <p14:creationId xmlns:p14="http://schemas.microsoft.com/office/powerpoint/2010/main" val="4115526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00C35DB6-8982-4AF2-9C15-03DB9C092264}" type="datetimeFigureOut">
              <a:rPr lang="en-US"/>
              <a:pPr>
                <a:defRPr/>
              </a:pPr>
              <a:t>11/28/2019</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3877ADC2-4CF5-4718-80C2-9461DF4F6066}" type="slidenum">
              <a:rPr lang="en-US" altLang="en-US"/>
              <a:pPr/>
              <a:t>‹#›</a:t>
            </a:fld>
            <a:endParaRPr lang="en-US" altLang="en-US"/>
          </a:p>
        </p:txBody>
      </p:sp>
    </p:spTree>
    <p:extLst>
      <p:ext uri="{BB962C8B-B14F-4D97-AF65-F5344CB8AC3E}">
        <p14:creationId xmlns:p14="http://schemas.microsoft.com/office/powerpoint/2010/main" val="91524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75128630-CAC4-4684-A56C-AE30CECAF1A5}" type="datetimeFigureOut">
              <a:rPr lang="en-US"/>
              <a:pPr>
                <a:defRPr/>
              </a:pPr>
              <a:t>11/28/2019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1D4A60D-B93B-42CF-88E3-9EC794D0204C}" type="slidenum">
              <a:rPr lang="en-US" altLang="en-US"/>
              <a:pPr/>
              <a:t>‹#›</a:t>
            </a:fld>
            <a:endParaRPr lang="en-US" altLang="en-US"/>
          </a:p>
        </p:txBody>
      </p:sp>
    </p:spTree>
    <p:extLst>
      <p:ext uri="{BB962C8B-B14F-4D97-AF65-F5344CB8AC3E}">
        <p14:creationId xmlns:p14="http://schemas.microsoft.com/office/powerpoint/2010/main" val="3386557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55F82AFD-5061-45D1-812B-3DB533D26357}" type="datetimeFigureOut">
              <a:rPr lang="en-US"/>
              <a:pPr>
                <a:defRPr/>
              </a:pPr>
              <a:t>11/28/2019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5669B2F-6D0C-40BC-B1E5-1155CEEF04E8}" type="slidenum">
              <a:rPr lang="en-US" altLang="en-US"/>
              <a:pPr/>
              <a:t>‹#›</a:t>
            </a:fld>
            <a:endParaRPr lang="en-US" altLang="en-US"/>
          </a:p>
        </p:txBody>
      </p:sp>
    </p:spTree>
    <p:extLst>
      <p:ext uri="{BB962C8B-B14F-4D97-AF65-F5344CB8AC3E}">
        <p14:creationId xmlns:p14="http://schemas.microsoft.com/office/powerpoint/2010/main" val="268774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86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fld id="{A73B2834-1016-475D-A382-72F6BC697A67}" type="datetimeFigureOut">
              <a:rPr lang="en-US"/>
              <a:pPr>
                <a:defRPr/>
              </a:pPr>
              <a:t>11/28/2019</a:t>
            </a:fld>
            <a:endParaRPr lang="en-US"/>
          </a:p>
        </p:txBody>
      </p:sp>
      <p:sp>
        <p:nvSpPr>
          <p:cNvPr id="286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p>
        </p:txBody>
      </p:sp>
      <p:sp>
        <p:nvSpPr>
          <p:cNvPr id="286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8BE61EA-463D-4291-BB85-929C2DD9EA4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81000"/>
            <a:ext cx="8383588" cy="631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descr="C:\Users\THEGIOISO\Desktop\tải xuống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04800"/>
            <a:ext cx="84582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0" y="0"/>
            <a:ext cx="84582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rgbClr val="0000CC"/>
                </a:solidFill>
                <a:latin typeface="Times New Roman" panose="02020603050405020304" pitchFamily="18" charset="0"/>
              </a:rPr>
              <a:t>2. Giám mã Xan- trô  Pan- xa</a:t>
            </a:r>
            <a:r>
              <a:rPr lang="en-US" altLang="en-US" sz="2400">
                <a:solidFill>
                  <a:srgbClr val="0000CC"/>
                </a:solidFill>
              </a:rPr>
              <a:t> </a:t>
            </a:r>
          </a:p>
        </p:txBody>
      </p:sp>
      <p:pic>
        <p:nvPicPr>
          <p:cNvPr id="3" name="Picture 3" descr="C:\Users\THEGIOISO\Desktop\tải xuống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304800"/>
            <a:ext cx="48006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0" y="533400"/>
            <a:ext cx="3962400" cy="1187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400" b="1">
                <a:solidFill>
                  <a:srgbClr val="FF0066"/>
                </a:solidFill>
                <a:latin typeface="Times New Roman" panose="02020603050405020304" pitchFamily="18" charset="0"/>
              </a:rPr>
              <a:t>- Ngoại hình:</a:t>
            </a:r>
            <a:r>
              <a:rPr lang="en-US" altLang="en-US" sz="2400">
                <a:latin typeface="Times New Roman" panose="02020603050405020304" pitchFamily="18" charset="0"/>
              </a:rPr>
              <a:t> béo, lùn, cưỡi lừa mang theo bầu rượu và túi thức ăn…</a:t>
            </a:r>
          </a:p>
        </p:txBody>
      </p:sp>
      <p:sp>
        <p:nvSpPr>
          <p:cNvPr id="5" name="TextBox 4"/>
          <p:cNvSpPr txBox="1">
            <a:spLocks noChangeArrowheads="1"/>
          </p:cNvSpPr>
          <p:nvPr/>
        </p:nvSpPr>
        <p:spPr bwMode="auto">
          <a:xfrm>
            <a:off x="0" y="1905000"/>
            <a:ext cx="4114800" cy="822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en-US" altLang="en-US" sz="2400" b="1">
                <a:solidFill>
                  <a:srgbClr val="FF0066"/>
                </a:solidFill>
                <a:latin typeface="Times New Roman" panose="02020603050405020304" pitchFamily="18" charset="0"/>
              </a:rPr>
              <a:t> Tính cách:</a:t>
            </a:r>
          </a:p>
          <a:p>
            <a:pPr eaLnBrk="1" hangingPunct="1"/>
            <a:r>
              <a:rPr lang="en-US" altLang="en-US" sz="2400">
                <a:solidFill>
                  <a:schemeClr val="bg1"/>
                </a:solidFill>
              </a:rPr>
              <a:t> </a:t>
            </a:r>
          </a:p>
        </p:txBody>
      </p:sp>
      <p:sp>
        <p:nvSpPr>
          <p:cNvPr id="6" name="TextBox 5"/>
          <p:cNvSpPr txBox="1">
            <a:spLocks noChangeArrowheads="1"/>
          </p:cNvSpPr>
          <p:nvPr/>
        </p:nvSpPr>
        <p:spPr bwMode="auto">
          <a:xfrm>
            <a:off x="0" y="2438400"/>
            <a:ext cx="4038600" cy="822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latin typeface="Times New Roman" panose="02020603050405020304" pitchFamily="18" charset="0"/>
              </a:rPr>
              <a:t>+ Đầu óc tỉnh táo: can ngăn chủ tấn công cối xay gió.</a:t>
            </a:r>
          </a:p>
        </p:txBody>
      </p:sp>
      <p:sp>
        <p:nvSpPr>
          <p:cNvPr id="7" name="TextBox 6"/>
          <p:cNvSpPr txBox="1">
            <a:spLocks noChangeArrowheads="1"/>
          </p:cNvSpPr>
          <p:nvPr/>
        </p:nvSpPr>
        <p:spPr bwMode="auto">
          <a:xfrm>
            <a:off x="0" y="3429000"/>
            <a:ext cx="8001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latin typeface="Times New Roman" panose="02020603050405020304" pitchFamily="18" charset="0"/>
              </a:rPr>
              <a:t>+ Nhút nhát</a:t>
            </a:r>
          </a:p>
        </p:txBody>
      </p:sp>
      <p:sp>
        <p:nvSpPr>
          <p:cNvPr id="9" name="TextBox 8"/>
          <p:cNvSpPr txBox="1">
            <a:spLocks noChangeArrowheads="1"/>
          </p:cNvSpPr>
          <p:nvPr/>
        </p:nvSpPr>
        <p:spPr bwMode="auto">
          <a:xfrm>
            <a:off x="0" y="4114800"/>
            <a:ext cx="86868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en-US" altLang="en-US" sz="2400">
                <a:latin typeface="Times New Roman" panose="02020603050405020304" pitchFamily="18" charset="0"/>
              </a:rPr>
              <a:t> Thực dụng: quá quan tâm đến nhu cầu vật chất.</a:t>
            </a:r>
          </a:p>
        </p:txBody>
      </p:sp>
      <p:sp>
        <p:nvSpPr>
          <p:cNvPr id="10" name="TextBox 9"/>
          <p:cNvSpPr txBox="1">
            <a:spLocks noChangeArrowheads="1"/>
          </p:cNvSpPr>
          <p:nvPr/>
        </p:nvSpPr>
        <p:spPr bwMode="auto">
          <a:xfrm>
            <a:off x="0" y="5257800"/>
            <a:ext cx="88392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rgbClr val="FF0066"/>
                </a:solidFill>
                <a:latin typeface="Times New Roman" panose="02020603050405020304" pitchFamily="18" charset="0"/>
              </a:rPr>
              <a:t>=&gt; Là nhân vật luôn tỉnh táo,nhưng thực dụng.</a:t>
            </a:r>
            <a:r>
              <a:rPr lang="en-US" altLang="en-US" sz="2400">
                <a:solidFill>
                  <a:srgbClr val="0000CC"/>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in)">
                                      <p:cBhvr>
                                        <p:cTn id="12" dur="20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amond(in)">
                                      <p:cBhvr>
                                        <p:cTn id="17" dur="20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amond(in)">
                                      <p:cBhvr>
                                        <p:cTn id="22" dur="20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amond(in)">
                                      <p:cBhvr>
                                        <p:cTn id="27" dur="20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diamond(in)">
                                      <p:cBhvr>
                                        <p:cTn id="32" dur="2000"/>
                                        <p:tgtEl>
                                          <p:spTgt spid="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diamond(in)">
                                      <p:cBhvr>
                                        <p:cTn id="37" dur="2000"/>
                                        <p:tgtEl>
                                          <p:spTgt spid="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diamond(in)">
                                      <p:cBhvr>
                                        <p:cTn id="4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2133600" y="228600"/>
            <a:ext cx="4724400" cy="487363"/>
          </a:xfrm>
          <a:solidFill>
            <a:schemeClr val="bg1"/>
          </a:solidFill>
        </p:spPr>
        <p:txBody>
          <a:bodyPr/>
          <a:lstStyle/>
          <a:p>
            <a:pPr eaLnBrk="1" hangingPunct="1"/>
            <a:r>
              <a:rPr lang="en-US" altLang="en-US" sz="2800" b="1" smtClean="0">
                <a:solidFill>
                  <a:srgbClr val="0000CC"/>
                </a:solidFill>
                <a:latin typeface="Times New Roman" panose="02020603050405020304" pitchFamily="18" charset="0"/>
              </a:rPr>
              <a:t>3. Cặp nhân vật tương phản</a:t>
            </a:r>
          </a:p>
        </p:txBody>
      </p:sp>
      <p:sp>
        <p:nvSpPr>
          <p:cNvPr id="9219" name="Text Placeholder 2"/>
          <p:cNvSpPr>
            <a:spLocks noGrp="1"/>
          </p:cNvSpPr>
          <p:nvPr>
            <p:ph type="body" idx="4294967295"/>
          </p:nvPr>
        </p:nvSpPr>
        <p:spPr>
          <a:xfrm>
            <a:off x="762000" y="609600"/>
            <a:ext cx="4040188" cy="639763"/>
          </a:xfrm>
          <a:solidFill>
            <a:schemeClr val="bg1"/>
          </a:solidFill>
        </p:spPr>
        <p:txBody>
          <a:bodyPr anchor="b"/>
          <a:lstStyle/>
          <a:p>
            <a:pPr marL="0" indent="0" eaLnBrk="1" hangingPunct="1">
              <a:buFontTx/>
              <a:buNone/>
            </a:pPr>
            <a:r>
              <a:rPr lang="en-US" altLang="en-US" sz="2400" b="1" smtClean="0">
                <a:solidFill>
                  <a:srgbClr val="FF0000"/>
                </a:solidFill>
                <a:latin typeface="Times New Roman" panose="02020603050405020304" pitchFamily="18" charset="0"/>
              </a:rPr>
              <a:t>       Đôn-ki-hô-tê</a:t>
            </a:r>
          </a:p>
        </p:txBody>
      </p:sp>
      <p:sp>
        <p:nvSpPr>
          <p:cNvPr id="9220" name="Content Placeholder 3"/>
          <p:cNvSpPr>
            <a:spLocks noGrp="1"/>
          </p:cNvSpPr>
          <p:nvPr>
            <p:ph sz="half" idx="4294967295"/>
          </p:nvPr>
        </p:nvSpPr>
        <p:spPr>
          <a:xfrm>
            <a:off x="609600" y="1219200"/>
            <a:ext cx="4040188" cy="5181600"/>
          </a:xfrm>
        </p:spPr>
        <p:txBody>
          <a:bodyPr/>
          <a:lstStyle/>
          <a:p>
            <a:pPr algn="just" eaLnBrk="1" hangingPunct="1"/>
            <a:r>
              <a:rPr lang="en-US" altLang="en-US" sz="2400" b="1" smtClean="0">
                <a:solidFill>
                  <a:srgbClr val="FF0000"/>
                </a:solidFill>
                <a:latin typeface="Times New Roman" panose="02020603050405020304" pitchFamily="18" charset="0"/>
              </a:rPr>
              <a:t>Xuất thân</a:t>
            </a:r>
            <a:r>
              <a:rPr lang="en-US" altLang="en-US" sz="2400" b="1" smtClean="0">
                <a:latin typeface="Times New Roman" panose="02020603050405020304" pitchFamily="18" charset="0"/>
              </a:rPr>
              <a:t>:</a:t>
            </a:r>
            <a:r>
              <a:rPr lang="en-US" altLang="en-US" sz="2400" smtClean="0">
                <a:latin typeface="Times New Roman" panose="02020603050405020304" pitchFamily="18" charset="0"/>
              </a:rPr>
              <a:t> Quý tộc nghèo</a:t>
            </a:r>
          </a:p>
          <a:p>
            <a:pPr algn="just" eaLnBrk="1" hangingPunct="1"/>
            <a:r>
              <a:rPr lang="en-US" altLang="en-US" sz="2400" smtClean="0">
                <a:latin typeface="Times New Roman" panose="02020603050405020304" pitchFamily="18" charset="0"/>
              </a:rPr>
              <a:t>Bề ngoài: Cao lênh khênh ngồi trên lưng ngựa.</a:t>
            </a:r>
          </a:p>
          <a:p>
            <a:pPr algn="just" eaLnBrk="1" hangingPunct="1"/>
            <a:endParaRPr lang="en-US" altLang="en-US" sz="2400" smtClean="0">
              <a:latin typeface="Times New Roman" panose="02020603050405020304" pitchFamily="18" charset="0"/>
            </a:endParaRPr>
          </a:p>
          <a:p>
            <a:pPr algn="just" eaLnBrk="1" hangingPunct="1"/>
            <a:r>
              <a:rPr lang="en-US" altLang="en-US" sz="2400" b="1" smtClean="0">
                <a:solidFill>
                  <a:srgbClr val="FF0000"/>
                </a:solidFill>
                <a:latin typeface="Times New Roman" panose="02020603050405020304" pitchFamily="18" charset="0"/>
              </a:rPr>
              <a:t>Mục đích:</a:t>
            </a:r>
            <a:r>
              <a:rPr lang="en-US" altLang="en-US" sz="2400" smtClean="0">
                <a:latin typeface="Times New Roman" panose="02020603050405020304" pitchFamily="18" charset="0"/>
              </a:rPr>
              <a:t> Làm hiệp sĩ lang thnag trừ gian tà cứu người lương thiện</a:t>
            </a:r>
          </a:p>
          <a:p>
            <a:pPr algn="just" eaLnBrk="1" hangingPunct="1"/>
            <a:r>
              <a:rPr lang="en-US" altLang="en-US" sz="2400" b="1" smtClean="0">
                <a:solidFill>
                  <a:srgbClr val="FF0000"/>
                </a:solidFill>
                <a:latin typeface="Times New Roman" panose="02020603050405020304" pitchFamily="18" charset="0"/>
              </a:rPr>
              <a:t>Tính cách:</a:t>
            </a:r>
            <a:r>
              <a:rPr lang="en-US" altLang="en-US" sz="2400" smtClean="0">
                <a:latin typeface="Times New Roman" panose="02020603050405020304" pitchFamily="18" charset="0"/>
              </a:rPr>
              <a:t> Dũng mãnh, trọng danh dự nghĩ đến việc chung.</a:t>
            </a:r>
          </a:p>
          <a:p>
            <a:pPr algn="just" eaLnBrk="1" hangingPunct="1"/>
            <a:r>
              <a:rPr lang="en-US" altLang="en-US" sz="2400" b="1" smtClean="0">
                <a:solidFill>
                  <a:srgbClr val="FF0000"/>
                </a:solidFill>
                <a:latin typeface="Times New Roman" panose="02020603050405020304" pitchFamily="18" charset="0"/>
              </a:rPr>
              <a:t>Suy nghĩ:</a:t>
            </a:r>
            <a:r>
              <a:rPr lang="en-US" altLang="en-US" sz="2400" smtClean="0">
                <a:latin typeface="Times New Roman" panose="02020603050405020304" pitchFamily="18" charset="0"/>
              </a:rPr>
              <a:t> Ảo tưởng, hão huyền thiếu thực tế.</a:t>
            </a:r>
          </a:p>
        </p:txBody>
      </p:sp>
      <p:sp>
        <p:nvSpPr>
          <p:cNvPr id="9221" name="Text Placeholder 4"/>
          <p:cNvSpPr>
            <a:spLocks noGrp="1"/>
          </p:cNvSpPr>
          <p:nvPr>
            <p:ph type="body" sz="quarter" idx="4294967295"/>
          </p:nvPr>
        </p:nvSpPr>
        <p:spPr>
          <a:xfrm>
            <a:off x="4800600" y="685800"/>
            <a:ext cx="4041775" cy="639763"/>
          </a:xfrm>
          <a:solidFill>
            <a:schemeClr val="bg1"/>
          </a:solidFill>
        </p:spPr>
        <p:txBody>
          <a:bodyPr anchor="b"/>
          <a:lstStyle/>
          <a:p>
            <a:pPr marL="0" indent="0" eaLnBrk="1" hangingPunct="1">
              <a:buFontTx/>
              <a:buNone/>
            </a:pPr>
            <a:r>
              <a:rPr lang="en-US" altLang="en-US" sz="2400" b="1" smtClean="0">
                <a:solidFill>
                  <a:srgbClr val="FF0000"/>
                </a:solidFill>
              </a:rPr>
              <a:t>     </a:t>
            </a:r>
            <a:r>
              <a:rPr lang="en-US" altLang="en-US" sz="2400" b="1" smtClean="0">
                <a:solidFill>
                  <a:srgbClr val="FF0000"/>
                </a:solidFill>
                <a:latin typeface="Times New Roman" panose="02020603050405020304" pitchFamily="18" charset="0"/>
              </a:rPr>
              <a:t>Xan-trô-pan-xa</a:t>
            </a:r>
          </a:p>
        </p:txBody>
      </p:sp>
      <p:sp>
        <p:nvSpPr>
          <p:cNvPr id="9222" name="Content Placeholder 5"/>
          <p:cNvSpPr>
            <a:spLocks noGrp="1"/>
          </p:cNvSpPr>
          <p:nvPr>
            <p:ph sz="quarter" idx="4294967295"/>
          </p:nvPr>
        </p:nvSpPr>
        <p:spPr>
          <a:xfrm>
            <a:off x="4724400" y="1295400"/>
            <a:ext cx="4041775" cy="5257800"/>
          </a:xfrm>
          <a:solidFill>
            <a:schemeClr val="bg1"/>
          </a:solidFill>
        </p:spPr>
        <p:txBody>
          <a:bodyPr/>
          <a:lstStyle/>
          <a:p>
            <a:pPr algn="just" eaLnBrk="1" hangingPunct="1"/>
            <a:r>
              <a:rPr lang="en-US" altLang="en-US" sz="2400" b="1" smtClean="0">
                <a:solidFill>
                  <a:srgbClr val="0000CC"/>
                </a:solidFill>
                <a:latin typeface="Times New Roman" panose="02020603050405020304" pitchFamily="18" charset="0"/>
              </a:rPr>
              <a:t>Xuất thân:</a:t>
            </a:r>
            <a:r>
              <a:rPr lang="en-US" altLang="en-US" sz="2400" smtClean="0">
                <a:latin typeface="Times New Roman" panose="02020603050405020304" pitchFamily="18" charset="0"/>
              </a:rPr>
              <a:t> Nông dân</a:t>
            </a:r>
          </a:p>
          <a:p>
            <a:pPr algn="just" eaLnBrk="1" hangingPunct="1"/>
            <a:r>
              <a:rPr lang="en-US" altLang="en-US" sz="2400" b="1" smtClean="0">
                <a:solidFill>
                  <a:srgbClr val="0000CC"/>
                </a:solidFill>
                <a:latin typeface="Times New Roman" panose="02020603050405020304" pitchFamily="18" charset="0"/>
              </a:rPr>
              <a:t>Bề ngoài:</a:t>
            </a:r>
            <a:r>
              <a:rPr lang="en-US" altLang="en-US" sz="2400" smtClean="0">
                <a:latin typeface="Times New Roman" panose="02020603050405020304" pitchFamily="18" charset="0"/>
              </a:rPr>
              <a:t> béo lùn, thấp, cưỡi trên lưng con lừa đeo túi thức ăn.</a:t>
            </a:r>
          </a:p>
          <a:p>
            <a:pPr algn="just" eaLnBrk="1" hangingPunct="1"/>
            <a:r>
              <a:rPr lang="en-US" altLang="en-US" sz="2400" b="1" smtClean="0">
                <a:solidFill>
                  <a:srgbClr val="0000CC"/>
                </a:solidFill>
                <a:latin typeface="Times New Roman" panose="02020603050405020304" pitchFamily="18" charset="0"/>
              </a:rPr>
              <a:t>Mục đích:</a:t>
            </a:r>
            <a:r>
              <a:rPr lang="en-US" altLang="en-US" sz="2400" smtClean="0">
                <a:latin typeface="Times New Roman" panose="02020603050405020304" pitchFamily="18" charset="0"/>
              </a:rPr>
              <a:t> Làm giám mã theo hầu Đôn-ki-hô-tê mong được hưởng chiến lợi phẩm.</a:t>
            </a:r>
          </a:p>
          <a:p>
            <a:pPr algn="just" eaLnBrk="1" hangingPunct="1"/>
            <a:r>
              <a:rPr lang="en-US" altLang="en-US" sz="2400" b="1" smtClean="0">
                <a:solidFill>
                  <a:srgbClr val="0000CC"/>
                </a:solidFill>
                <a:latin typeface="Times New Roman" panose="02020603050405020304" pitchFamily="18" charset="0"/>
              </a:rPr>
              <a:t>Tính cách:</a:t>
            </a:r>
            <a:r>
              <a:rPr lang="en-US" altLang="en-US" sz="2400" smtClean="0">
                <a:latin typeface="Times New Roman" panose="02020603050405020304" pitchFamily="18" charset="0"/>
              </a:rPr>
              <a:t> Thật thà nghĩ đến cuộc sống của mình.</a:t>
            </a:r>
          </a:p>
          <a:p>
            <a:pPr algn="just" eaLnBrk="1" hangingPunct="1"/>
            <a:endParaRPr lang="en-US" altLang="en-US" sz="2400" smtClean="0">
              <a:latin typeface="Times New Roman" panose="02020603050405020304" pitchFamily="18" charset="0"/>
            </a:endParaRPr>
          </a:p>
          <a:p>
            <a:pPr algn="just" eaLnBrk="1" hangingPunct="1"/>
            <a:r>
              <a:rPr lang="en-US" altLang="en-US" sz="2400" b="1" smtClean="0">
                <a:solidFill>
                  <a:srgbClr val="0000CC"/>
                </a:solidFill>
                <a:latin typeface="Times New Roman" panose="02020603050405020304" pitchFamily="18" charset="0"/>
              </a:rPr>
              <a:t>Suy nghĩ</a:t>
            </a:r>
            <a:r>
              <a:rPr lang="en-US" altLang="en-US" sz="2400" smtClean="0">
                <a:latin typeface="Times New Roman" panose="02020603050405020304" pitchFamily="18" charset="0"/>
              </a:rPr>
              <a:t>: Tỉnh táo, rất thực tế.</a:t>
            </a:r>
          </a:p>
        </p:txBody>
      </p:sp>
      <p:sp>
        <p:nvSpPr>
          <p:cNvPr id="13319" name="Line 10"/>
          <p:cNvSpPr>
            <a:spLocks noChangeShapeType="1"/>
          </p:cNvSpPr>
          <p:nvPr/>
        </p:nvSpPr>
        <p:spPr bwMode="auto">
          <a:xfrm flipH="1">
            <a:off x="4724400" y="838200"/>
            <a:ext cx="0" cy="5867400"/>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diamond(in)">
                                      <p:cBhvr>
                                        <p:cTn id="7" dur="2000"/>
                                        <p:tgtEl>
                                          <p:spTgt spid="92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219">
                                            <p:bg/>
                                          </p:spTgt>
                                        </p:tgtEl>
                                        <p:attrNameLst>
                                          <p:attrName>style.visibility</p:attrName>
                                        </p:attrNameLst>
                                      </p:cBhvr>
                                      <p:to>
                                        <p:strVal val="visible"/>
                                      </p:to>
                                    </p:set>
                                    <p:animEffect transition="in" filter="diamond(in)">
                                      <p:cBhvr>
                                        <p:cTn id="12" dur="2000"/>
                                        <p:tgtEl>
                                          <p:spTgt spid="9219">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219">
                                            <p:txEl>
                                              <p:pRg st="0" end="0"/>
                                            </p:txEl>
                                          </p:spTgt>
                                        </p:tgtEl>
                                        <p:attrNameLst>
                                          <p:attrName>style.visibility</p:attrName>
                                        </p:attrNameLst>
                                      </p:cBhvr>
                                      <p:to>
                                        <p:strVal val="visible"/>
                                      </p:to>
                                    </p:set>
                                    <p:animEffect transition="in" filter="diamond(in)">
                                      <p:cBhvr>
                                        <p:cTn id="17" dur="2000"/>
                                        <p:tgtEl>
                                          <p:spTgt spid="9219">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9221">
                                            <p:bg/>
                                          </p:spTgt>
                                        </p:tgtEl>
                                        <p:attrNameLst>
                                          <p:attrName>style.visibility</p:attrName>
                                        </p:attrNameLst>
                                      </p:cBhvr>
                                      <p:to>
                                        <p:strVal val="visible"/>
                                      </p:to>
                                    </p:set>
                                    <p:animEffect transition="in" filter="diamond(in)">
                                      <p:cBhvr>
                                        <p:cTn id="22" dur="2000"/>
                                        <p:tgtEl>
                                          <p:spTgt spid="9221">
                                            <p:bg/>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9221">
                                            <p:txEl>
                                              <p:pRg st="0" end="0"/>
                                            </p:txEl>
                                          </p:spTgt>
                                        </p:tgtEl>
                                        <p:attrNameLst>
                                          <p:attrName>style.visibility</p:attrName>
                                        </p:attrNameLst>
                                      </p:cBhvr>
                                      <p:to>
                                        <p:strVal val="visible"/>
                                      </p:to>
                                    </p:set>
                                    <p:animEffect transition="in" filter="diamond(in)">
                                      <p:cBhvr>
                                        <p:cTn id="27" dur="2000"/>
                                        <p:tgtEl>
                                          <p:spTgt spid="9221">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9220">
                                            <p:txEl>
                                              <p:pRg st="0" end="0"/>
                                            </p:txEl>
                                          </p:spTgt>
                                        </p:tgtEl>
                                        <p:attrNameLst>
                                          <p:attrName>style.visibility</p:attrName>
                                        </p:attrNameLst>
                                      </p:cBhvr>
                                      <p:to>
                                        <p:strVal val="visible"/>
                                      </p:to>
                                    </p:set>
                                    <p:animEffect transition="in" filter="diamond(in)">
                                      <p:cBhvr>
                                        <p:cTn id="32" dur="2000"/>
                                        <p:tgtEl>
                                          <p:spTgt spid="9220">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9220">
                                            <p:txEl>
                                              <p:pRg st="1" end="1"/>
                                            </p:txEl>
                                          </p:spTgt>
                                        </p:tgtEl>
                                        <p:attrNameLst>
                                          <p:attrName>style.visibility</p:attrName>
                                        </p:attrNameLst>
                                      </p:cBhvr>
                                      <p:to>
                                        <p:strVal val="visible"/>
                                      </p:to>
                                    </p:set>
                                    <p:animEffect transition="in" filter="diamond(in)">
                                      <p:cBhvr>
                                        <p:cTn id="37" dur="2000"/>
                                        <p:tgtEl>
                                          <p:spTgt spid="9220">
                                            <p:txEl>
                                              <p:pRg st="1" end="1"/>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9220">
                                            <p:txEl>
                                              <p:pRg st="3" end="3"/>
                                            </p:txEl>
                                          </p:spTgt>
                                        </p:tgtEl>
                                        <p:attrNameLst>
                                          <p:attrName>style.visibility</p:attrName>
                                        </p:attrNameLst>
                                      </p:cBhvr>
                                      <p:to>
                                        <p:strVal val="visible"/>
                                      </p:to>
                                    </p:set>
                                    <p:animEffect transition="in" filter="diamond(in)">
                                      <p:cBhvr>
                                        <p:cTn id="42" dur="2000"/>
                                        <p:tgtEl>
                                          <p:spTgt spid="9220">
                                            <p:txEl>
                                              <p:pRg st="3" end="3"/>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9220">
                                            <p:txEl>
                                              <p:pRg st="4" end="4"/>
                                            </p:txEl>
                                          </p:spTgt>
                                        </p:tgtEl>
                                        <p:attrNameLst>
                                          <p:attrName>style.visibility</p:attrName>
                                        </p:attrNameLst>
                                      </p:cBhvr>
                                      <p:to>
                                        <p:strVal val="visible"/>
                                      </p:to>
                                    </p:set>
                                    <p:animEffect transition="in" filter="diamond(in)">
                                      <p:cBhvr>
                                        <p:cTn id="47" dur="2000"/>
                                        <p:tgtEl>
                                          <p:spTgt spid="9220">
                                            <p:txEl>
                                              <p:pRg st="4" end="4"/>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9220">
                                            <p:txEl>
                                              <p:pRg st="5" end="5"/>
                                            </p:txEl>
                                          </p:spTgt>
                                        </p:tgtEl>
                                        <p:attrNameLst>
                                          <p:attrName>style.visibility</p:attrName>
                                        </p:attrNameLst>
                                      </p:cBhvr>
                                      <p:to>
                                        <p:strVal val="visible"/>
                                      </p:to>
                                    </p:set>
                                    <p:animEffect transition="in" filter="diamond(in)">
                                      <p:cBhvr>
                                        <p:cTn id="52" dur="2000"/>
                                        <p:tgtEl>
                                          <p:spTgt spid="9220">
                                            <p:txEl>
                                              <p:pRg st="5" end="5"/>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9222">
                                            <p:bg/>
                                          </p:spTgt>
                                        </p:tgtEl>
                                        <p:attrNameLst>
                                          <p:attrName>style.visibility</p:attrName>
                                        </p:attrNameLst>
                                      </p:cBhvr>
                                      <p:to>
                                        <p:strVal val="visible"/>
                                      </p:to>
                                    </p:set>
                                    <p:animEffect transition="in" filter="diamond(in)">
                                      <p:cBhvr>
                                        <p:cTn id="57" dur="2000"/>
                                        <p:tgtEl>
                                          <p:spTgt spid="9222">
                                            <p:bg/>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9222">
                                            <p:txEl>
                                              <p:pRg st="0" end="0"/>
                                            </p:txEl>
                                          </p:spTgt>
                                        </p:tgtEl>
                                        <p:attrNameLst>
                                          <p:attrName>style.visibility</p:attrName>
                                        </p:attrNameLst>
                                      </p:cBhvr>
                                      <p:to>
                                        <p:strVal val="visible"/>
                                      </p:to>
                                    </p:set>
                                    <p:animEffect transition="in" filter="diamond(in)">
                                      <p:cBhvr>
                                        <p:cTn id="62" dur="2000"/>
                                        <p:tgtEl>
                                          <p:spTgt spid="9222">
                                            <p:txEl>
                                              <p:pRg st="0" end="0"/>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9222">
                                            <p:txEl>
                                              <p:pRg st="1" end="1"/>
                                            </p:txEl>
                                          </p:spTgt>
                                        </p:tgtEl>
                                        <p:attrNameLst>
                                          <p:attrName>style.visibility</p:attrName>
                                        </p:attrNameLst>
                                      </p:cBhvr>
                                      <p:to>
                                        <p:strVal val="visible"/>
                                      </p:to>
                                    </p:set>
                                    <p:animEffect transition="in" filter="diamond(in)">
                                      <p:cBhvr>
                                        <p:cTn id="67" dur="2000"/>
                                        <p:tgtEl>
                                          <p:spTgt spid="9222">
                                            <p:txEl>
                                              <p:pRg st="1" end="1"/>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8" presetClass="entr" presetSubtype="16" fill="hold" grpId="0" nodeType="clickEffect">
                                  <p:stCondLst>
                                    <p:cond delay="0"/>
                                  </p:stCondLst>
                                  <p:childTnLst>
                                    <p:set>
                                      <p:cBhvr>
                                        <p:cTn id="71" dur="1" fill="hold">
                                          <p:stCondLst>
                                            <p:cond delay="0"/>
                                          </p:stCondLst>
                                        </p:cTn>
                                        <p:tgtEl>
                                          <p:spTgt spid="9222">
                                            <p:txEl>
                                              <p:pRg st="2" end="2"/>
                                            </p:txEl>
                                          </p:spTgt>
                                        </p:tgtEl>
                                        <p:attrNameLst>
                                          <p:attrName>style.visibility</p:attrName>
                                        </p:attrNameLst>
                                      </p:cBhvr>
                                      <p:to>
                                        <p:strVal val="visible"/>
                                      </p:to>
                                    </p:set>
                                    <p:animEffect transition="in" filter="diamond(in)">
                                      <p:cBhvr>
                                        <p:cTn id="72" dur="2000"/>
                                        <p:tgtEl>
                                          <p:spTgt spid="9222">
                                            <p:txEl>
                                              <p:pRg st="2" end="2"/>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8" presetClass="entr" presetSubtype="16" fill="hold" grpId="0" nodeType="clickEffect">
                                  <p:stCondLst>
                                    <p:cond delay="0"/>
                                  </p:stCondLst>
                                  <p:childTnLst>
                                    <p:set>
                                      <p:cBhvr>
                                        <p:cTn id="76" dur="1" fill="hold">
                                          <p:stCondLst>
                                            <p:cond delay="0"/>
                                          </p:stCondLst>
                                        </p:cTn>
                                        <p:tgtEl>
                                          <p:spTgt spid="9222">
                                            <p:txEl>
                                              <p:pRg st="3" end="3"/>
                                            </p:txEl>
                                          </p:spTgt>
                                        </p:tgtEl>
                                        <p:attrNameLst>
                                          <p:attrName>style.visibility</p:attrName>
                                        </p:attrNameLst>
                                      </p:cBhvr>
                                      <p:to>
                                        <p:strVal val="visible"/>
                                      </p:to>
                                    </p:set>
                                    <p:animEffect transition="in" filter="diamond(in)">
                                      <p:cBhvr>
                                        <p:cTn id="77" dur="2000"/>
                                        <p:tgtEl>
                                          <p:spTgt spid="9222">
                                            <p:txEl>
                                              <p:pRg st="3" end="3"/>
                                            </p:txEl>
                                          </p:spTgt>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8" presetClass="entr" presetSubtype="16" fill="hold" grpId="0" nodeType="clickEffect">
                                  <p:stCondLst>
                                    <p:cond delay="0"/>
                                  </p:stCondLst>
                                  <p:childTnLst>
                                    <p:set>
                                      <p:cBhvr>
                                        <p:cTn id="81" dur="1" fill="hold">
                                          <p:stCondLst>
                                            <p:cond delay="0"/>
                                          </p:stCondLst>
                                        </p:cTn>
                                        <p:tgtEl>
                                          <p:spTgt spid="9222">
                                            <p:txEl>
                                              <p:pRg st="5" end="5"/>
                                            </p:txEl>
                                          </p:spTgt>
                                        </p:tgtEl>
                                        <p:attrNameLst>
                                          <p:attrName>style.visibility</p:attrName>
                                        </p:attrNameLst>
                                      </p:cBhvr>
                                      <p:to>
                                        <p:strVal val="visible"/>
                                      </p:to>
                                    </p:set>
                                    <p:animEffect transition="in" filter="diamond(in)">
                                      <p:cBhvr>
                                        <p:cTn id="82" dur="2000"/>
                                        <p:tgtEl>
                                          <p:spTgt spid="922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nimBg="1"/>
      <p:bldP spid="9219" grpId="0" build="p" animBg="1"/>
      <p:bldP spid="9220" grpId="0" build="p"/>
      <p:bldP spid="9221" grpId="0" build="p" animBg="1"/>
      <p:bldP spid="9222"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762000" y="1905000"/>
            <a:ext cx="8077200" cy="313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3200" b="1">
              <a:cs typeface="Arial" panose="020B0604020202020204" pitchFamily="34" charset="0"/>
            </a:endParaRPr>
          </a:p>
          <a:p>
            <a:pPr algn="just" eaLnBrk="1" hangingPunct="1"/>
            <a:r>
              <a:rPr lang="en-US" altLang="en-US" sz="2400" b="1" u="sng">
                <a:solidFill>
                  <a:srgbClr val="FF0000"/>
                </a:solidFill>
                <a:latin typeface="Times New Roman" panose="02020603050405020304" pitchFamily="18" charset="0"/>
              </a:rPr>
              <a:t> Nhận xét:</a:t>
            </a:r>
            <a:r>
              <a:rPr lang="en-US" altLang="en-US" b="1"/>
              <a:t>  </a:t>
            </a:r>
            <a:r>
              <a:rPr lang="en-US" altLang="en-US" sz="2400" b="1">
                <a:solidFill>
                  <a:srgbClr val="0000CC"/>
                </a:solidFill>
                <a:latin typeface="Times New Roman" panose="02020603050405020304" pitchFamily="18" charset="0"/>
              </a:rPr>
              <a:t>Sự tương phản về mọi mặt giữa Đôn Ki-hô-tê  và Xan-chô Pan-xa</a:t>
            </a:r>
            <a:r>
              <a:rPr lang="en-US" altLang="en-US" sz="2400" b="1" i="1">
                <a:solidFill>
                  <a:srgbClr val="0000CC"/>
                </a:solidFill>
                <a:latin typeface="Times New Roman" panose="02020603050405020304" pitchFamily="18" charset="0"/>
              </a:rPr>
              <a:t> </a:t>
            </a:r>
          </a:p>
          <a:p>
            <a:pPr algn="just" eaLnBrk="1" hangingPunct="1">
              <a:buFontTx/>
              <a:buChar char="-"/>
            </a:pPr>
            <a:r>
              <a:rPr lang="en-US" altLang="en-US" sz="2400" b="1" i="1">
                <a:solidFill>
                  <a:srgbClr val="0000CC"/>
                </a:solidFill>
                <a:latin typeface="Times New Roman" panose="02020603050405020304" pitchFamily="18" charset="0"/>
              </a:rPr>
              <a:t> Tạo nên một cặp nhân vật bất hủ trong văn học thế giới. </a:t>
            </a:r>
          </a:p>
          <a:p>
            <a:pPr algn="just" eaLnBrk="1" hangingPunct="1"/>
            <a:r>
              <a:rPr lang="en-US" altLang="en-US" sz="2400" i="1">
                <a:solidFill>
                  <a:srgbClr val="0000CC"/>
                </a:solidFill>
                <a:latin typeface="Times New Roman" panose="02020603050405020304" pitchFamily="18" charset="0"/>
              </a:rPr>
              <a:t>+ Đôn Ki-hô-tê thật nực cười nhưng cơ bản có những phẩm chất đáng quý.</a:t>
            </a:r>
          </a:p>
          <a:p>
            <a:pPr algn="just" eaLnBrk="1" hangingPunct="1"/>
            <a:r>
              <a:rPr lang="en-US" altLang="en-US" sz="2400" i="1">
                <a:solidFill>
                  <a:srgbClr val="0000CC"/>
                </a:solidFill>
                <a:latin typeface="Times New Roman" panose="02020603050405020304" pitchFamily="18" charset="0"/>
              </a:rPr>
              <a:t>+ Xan chô Pan-xa có những mặt tốt song cũng bộc lộ nhiều điểm đáng chê trách.</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52400" y="228600"/>
            <a:ext cx="8763000" cy="3743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rgbClr val="0000CC"/>
                </a:solidFill>
                <a:latin typeface="Times New Roman" panose="02020603050405020304" pitchFamily="18" charset="0"/>
              </a:rPr>
              <a:t>III. TỔNG KẾT</a:t>
            </a:r>
          </a:p>
          <a:p>
            <a:pPr algn="just" eaLnBrk="1" hangingPunct="1"/>
            <a:r>
              <a:rPr lang="en-US" altLang="en-US" sz="2400" b="1" i="1">
                <a:solidFill>
                  <a:srgbClr val="FF0000"/>
                </a:solidFill>
                <a:latin typeface="Times New Roman" panose="02020603050405020304" pitchFamily="18" charset="0"/>
              </a:rPr>
              <a:t>1. Nghệ thuật</a:t>
            </a:r>
          </a:p>
          <a:p>
            <a:pPr algn="just" eaLnBrk="1" hangingPunct="1"/>
            <a:r>
              <a:rPr lang="en-US" altLang="en-US" sz="2400">
                <a:latin typeface="Times New Roman" panose="02020603050405020304" pitchFamily="18" charset="0"/>
              </a:rPr>
              <a:t>- Nghệ thuật kể chuyện tô đậm sự tương phản giữa hai hình tượng nhân vật</a:t>
            </a:r>
          </a:p>
          <a:p>
            <a:pPr algn="just" eaLnBrk="1" hangingPunct="1">
              <a:buFontTx/>
              <a:buChar char="-"/>
            </a:pPr>
            <a:r>
              <a:rPr lang="en-US" altLang="en-US" sz="2400">
                <a:latin typeface="Times New Roman" panose="02020603050405020304" pitchFamily="18" charset="0"/>
              </a:rPr>
              <a:t> Có giọng điệu phê phán, hài hước. </a:t>
            </a:r>
          </a:p>
          <a:p>
            <a:pPr algn="just" eaLnBrk="1" hangingPunct="1"/>
            <a:r>
              <a:rPr lang="en-US" altLang="en-US" sz="2400" b="1" i="1">
                <a:solidFill>
                  <a:srgbClr val="FF0000"/>
                </a:solidFill>
                <a:latin typeface="Times New Roman" panose="02020603050405020304" pitchFamily="18" charset="0"/>
              </a:rPr>
              <a:t>2. Nội dung:</a:t>
            </a:r>
            <a:r>
              <a:rPr lang="en-US" altLang="en-US" sz="2400">
                <a:latin typeface="Times New Roman" panose="02020603050405020304" pitchFamily="18" charset="0"/>
              </a:rPr>
              <a:t> SGK/T80</a:t>
            </a:r>
          </a:p>
          <a:p>
            <a:pPr algn="just" eaLnBrk="1" hangingPunct="1"/>
            <a:r>
              <a:rPr lang="en-US" altLang="en-US" sz="2400">
                <a:solidFill>
                  <a:srgbClr val="FF0000"/>
                </a:solidFill>
                <a:latin typeface="Times New Roman" panose="02020603050405020304" pitchFamily="18" charset="0"/>
              </a:rPr>
              <a:t>3. </a:t>
            </a:r>
            <a:r>
              <a:rPr lang="en-US" altLang="en-US" sz="2400" b="1" i="1">
                <a:solidFill>
                  <a:srgbClr val="FF0000"/>
                </a:solidFill>
                <a:latin typeface="Times New Roman" panose="02020603050405020304" pitchFamily="18" charset="0"/>
              </a:rPr>
              <a:t>Ý nghĩa văn bản:</a:t>
            </a:r>
            <a:endParaRPr lang="en-US" altLang="en-US" sz="2400">
              <a:solidFill>
                <a:srgbClr val="FF0000"/>
              </a:solidFill>
              <a:latin typeface="Times New Roman" panose="02020603050405020304" pitchFamily="18" charset="0"/>
            </a:endParaRPr>
          </a:p>
          <a:p>
            <a:pPr algn="just" eaLnBrk="1" hangingPunct="1"/>
            <a:r>
              <a:rPr lang="en-US" altLang="en-US" sz="2400">
                <a:latin typeface="Times New Roman" panose="02020603050405020304" pitchFamily="18" charset="0"/>
              </a:rPr>
              <a:t>Kể câu chuyện về sự thất bại của Đôn- ki –hô-tê đánh nhau với cối xay gió, nhà văn chế giễu lí tưởng hiệp sĩ phiêu lưu, hão huyền, phê phán thói thực dụng thiển cận của con người trong đời sống xã hội</a:t>
            </a:r>
          </a:p>
        </p:txBody>
      </p:sp>
      <p:sp>
        <p:nvSpPr>
          <p:cNvPr id="15363" name="Rectangle 5"/>
          <p:cNvSpPr>
            <a:spLocks noChangeArrowheads="1"/>
          </p:cNvSpPr>
          <p:nvPr/>
        </p:nvSpPr>
        <p:spPr bwMode="auto">
          <a:xfrm>
            <a:off x="304800" y="4572000"/>
            <a:ext cx="8382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rgbClr val="0000CC"/>
                </a:solidFill>
                <a:latin typeface="Times New Roman" panose="02020603050405020304" pitchFamily="18" charset="0"/>
              </a:rPr>
              <a:t>IV. LUYỆN TẬP</a:t>
            </a:r>
          </a:p>
          <a:p>
            <a:pPr eaLnBrk="1" hangingPunct="1"/>
            <a:r>
              <a:rPr lang="en-US" altLang="en-US" sz="2400">
                <a:latin typeface="Times New Roman" panose="02020603050405020304" pitchFamily="18" charset="0"/>
              </a:rPr>
              <a:t>? Trong hai nhân vật Đôn- ki- hô- tê và Xan- trô- pan- xa em thích nhân vật nào? Vì sao?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amond(in)">
                                      <p:cBhvr>
                                        <p:cTn id="12" dur="20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heckerboard(across)">
                                      <p:cBhvr>
                                        <p:cTn id="17" dur="500"/>
                                        <p:tgtEl>
                                          <p:spTgt spid="2">
                                            <p:txEl>
                                              <p:pRg st="2" end="2"/>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checkerboard(across)">
                                      <p:cBhvr>
                                        <p:cTn id="20" dur="500"/>
                                        <p:tgtEl>
                                          <p:spTgt spid="2">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checkerboard(across)">
                                      <p:cBhvr>
                                        <p:cTn id="25" dur="500"/>
                                        <p:tgtEl>
                                          <p:spTgt spid="2">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Effect transition="in" filter="blinds(horizontal)">
                                      <p:cBhvr>
                                        <p:cTn id="30" dur="500"/>
                                        <p:tgtEl>
                                          <p:spTgt spid="2">
                                            <p:txEl>
                                              <p:pRg st="5" end="5"/>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Effect transition="in" filter="diamond(in)">
                                      <p:cBhvr>
                                        <p:cTn id="35"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04800" y="1295400"/>
            <a:ext cx="8077200" cy="362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00"/>
                </a:solidFill>
                <a:latin typeface="Times New Roman" panose="02020603050405020304" pitchFamily="18" charset="0"/>
                <a:cs typeface="Arial" panose="020B0604020202020204" pitchFamily="34" charset="0"/>
              </a:rPr>
              <a:t>HƯỚNG DẪN VỀ NHÀ</a:t>
            </a:r>
          </a:p>
          <a:p>
            <a:pPr algn="just" eaLnBrk="1" hangingPunct="1"/>
            <a:r>
              <a:rPr lang="en-US" altLang="en-US" sz="2400" b="1">
                <a:latin typeface="Times New Roman" panose="02020603050405020304" pitchFamily="18" charset="0"/>
              </a:rPr>
              <a:t>* Hướng dẫn tự học:</a:t>
            </a:r>
          </a:p>
          <a:p>
            <a:pPr algn="just" eaLnBrk="1" hangingPunct="1"/>
            <a:r>
              <a:rPr lang="en-US" altLang="en-US" sz="2400" b="1">
                <a:latin typeface="Times New Roman" panose="02020603050405020304" pitchFamily="18" charset="0"/>
              </a:rPr>
              <a:t>	- </a:t>
            </a:r>
            <a:r>
              <a:rPr lang="en-US" altLang="en-US" sz="2400">
                <a:latin typeface="Times New Roman" panose="02020603050405020304" pitchFamily="18" charset="0"/>
              </a:rPr>
              <a:t>Đọc lại văn bản, đọc kĩ phần chú thích về tác giả và tác phẩm để có thể tiếp cận, hiểu đúng đoạn trích.</a:t>
            </a:r>
          </a:p>
          <a:p>
            <a:pPr algn="just" eaLnBrk="1" hangingPunct="1"/>
            <a:r>
              <a:rPr lang="en-US" altLang="en-US" sz="2400">
                <a:latin typeface="Times New Roman" panose="02020603050405020304" pitchFamily="18" charset="0"/>
              </a:rPr>
              <a:t>	- Nhớ được một số chi tiết nghệ thuật độc đáo trong văn bản.</a:t>
            </a:r>
          </a:p>
          <a:p>
            <a:pPr algn="just" eaLnBrk="1" hangingPunct="1"/>
            <a:r>
              <a:rPr lang="en-US" altLang="en-US" sz="2400" b="1">
                <a:latin typeface="Times New Roman" panose="02020603050405020304" pitchFamily="18" charset="0"/>
              </a:rPr>
              <a:t>             - Soạn bài: </a:t>
            </a:r>
            <a:r>
              <a:rPr lang="en-US" altLang="en-US" sz="2400">
                <a:latin typeface="Times New Roman" panose="02020603050405020304" pitchFamily="18" charset="0"/>
              </a:rPr>
              <a:t>“Tình thái từ”.</a:t>
            </a:r>
            <a:endParaRPr lang="en-US" altLang="en-US" sz="2400">
              <a:latin typeface="Times New Roman" panose="02020603050405020304" pitchFamily="18" charset="0"/>
              <a:cs typeface="Arial" panose="020B0604020202020204" pitchFamily="34" charset="0"/>
            </a:endParaRPr>
          </a:p>
          <a:p>
            <a:pPr algn="just" eaLnBrk="1" hangingPunct="1"/>
            <a:r>
              <a:rPr lang="en-US" altLang="en-US" sz="2400" b="1">
                <a:latin typeface="Times New Roman" panose="02020603050405020304" pitchFamily="18" charset="0"/>
                <a:cs typeface="Arial" panose="020B0604020202020204" pitchFamily="34" charset="0"/>
              </a:rPr>
              <a:t> </a:t>
            </a:r>
          </a:p>
          <a:p>
            <a:pPr eaLnBrk="1" hangingPunct="1"/>
            <a:r>
              <a:rPr lang="en-US" altLang="en-US" sz="3200" b="1">
                <a:cs typeface="Arial" panose="020B0604020202020204" pitchFamily="34" charset="0"/>
              </a:rPr>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4"/>
          <p:cNvSpPr>
            <a:spLocks noChangeArrowheads="1" noChangeShapeType="1" noTextEdit="1"/>
          </p:cNvSpPr>
          <p:nvPr/>
        </p:nvSpPr>
        <p:spPr bwMode="auto">
          <a:xfrm>
            <a:off x="1295400" y="1066800"/>
            <a:ext cx="6619875" cy="2200275"/>
          </a:xfrm>
          <a:prstGeom prst="rect">
            <a:avLst/>
          </a:prstGeom>
        </p:spPr>
        <p:txBody>
          <a:bodyPr wrap="none" fromWordArt="1">
            <a:prstTxWarp prst="textPlain">
              <a:avLst>
                <a:gd name="adj" fmla="val 5000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ĐÁNH NHAU VỚI CỐI XAY GIÓ</a:t>
            </a:r>
          </a:p>
        </p:txBody>
      </p:sp>
      <p:sp>
        <p:nvSpPr>
          <p:cNvPr id="3075" name="Rectangle 5"/>
          <p:cNvSpPr>
            <a:spLocks noChangeArrowheads="1"/>
          </p:cNvSpPr>
          <p:nvPr/>
        </p:nvSpPr>
        <p:spPr bwMode="auto">
          <a:xfrm>
            <a:off x="2901950" y="461963"/>
            <a:ext cx="1612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i="1">
                <a:solidFill>
                  <a:srgbClr val="FF0066"/>
                </a:solidFill>
                <a:latin typeface="Times New Roman" panose="02020603050405020304" pitchFamily="18" charset="0"/>
              </a:rPr>
              <a:t>Tiết 25, 26:</a:t>
            </a:r>
            <a:endParaRPr lang="en-US" altLang="en-US" sz="2400" b="1" i="1">
              <a:solidFill>
                <a:srgbClr val="0000CC"/>
              </a:solidFill>
              <a:latin typeface="Times New Roman" panose="02020603050405020304" pitchFamily="18" charset="0"/>
            </a:endParaRPr>
          </a:p>
        </p:txBody>
      </p:sp>
      <p:sp>
        <p:nvSpPr>
          <p:cNvPr id="3076" name="Rectangle 7"/>
          <p:cNvSpPr>
            <a:spLocks noChangeArrowheads="1"/>
          </p:cNvSpPr>
          <p:nvPr/>
        </p:nvSpPr>
        <p:spPr bwMode="auto">
          <a:xfrm>
            <a:off x="2514600" y="3303588"/>
            <a:ext cx="52625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i="1">
                <a:solidFill>
                  <a:srgbClr val="FF0066"/>
                </a:solidFill>
              </a:rPr>
              <a:t>(</a:t>
            </a:r>
            <a:r>
              <a:rPr lang="en-US" altLang="en-US" sz="2800" b="1" i="1">
                <a:solidFill>
                  <a:srgbClr val="FF0066"/>
                </a:solidFill>
                <a:latin typeface="Times New Roman" panose="02020603050405020304" pitchFamily="18" charset="0"/>
              </a:rPr>
              <a:t>Trích Đôn Ki-hô-tê – Xéc-van-tét)</a:t>
            </a:r>
            <a:endParaRPr lang="en-US" altLang="en-US" sz="2800" b="1" i="1">
              <a:solidFill>
                <a:srgbClr val="0000CC"/>
              </a:solidFill>
              <a:latin typeface="Times New Roman" panose="02020603050405020304" pitchFamily="18" charset="0"/>
            </a:endParaRPr>
          </a:p>
        </p:txBody>
      </p:sp>
      <p:pic>
        <p:nvPicPr>
          <p:cNvPr id="3077" name="Picture 8" descr="hoa hong no"/>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5562600"/>
            <a:ext cx="17526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Line 6"/>
          <p:cNvSpPr>
            <a:spLocks noChangeShapeType="1"/>
          </p:cNvSpPr>
          <p:nvPr/>
        </p:nvSpPr>
        <p:spPr bwMode="auto">
          <a:xfrm>
            <a:off x="4876800" y="863600"/>
            <a:ext cx="0" cy="601980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4" name="Text Box 8"/>
          <p:cNvSpPr txBox="1">
            <a:spLocks noChangeArrowheads="1"/>
          </p:cNvSpPr>
          <p:nvPr/>
        </p:nvSpPr>
        <p:spPr bwMode="auto">
          <a:xfrm>
            <a:off x="228600" y="381000"/>
            <a:ext cx="28194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0066"/>
                </a:solidFill>
                <a:latin typeface="Times New Roman" panose="02020603050405020304" pitchFamily="18" charset="0"/>
                <a:cs typeface="Arial" panose="020B0604020202020204" pitchFamily="34" charset="0"/>
              </a:rPr>
              <a:t>1. Tác giả</a:t>
            </a:r>
          </a:p>
        </p:txBody>
      </p:sp>
      <p:sp>
        <p:nvSpPr>
          <p:cNvPr id="29705" name="Text Box 9"/>
          <p:cNvSpPr txBox="1">
            <a:spLocks noChangeArrowheads="1"/>
          </p:cNvSpPr>
          <p:nvPr/>
        </p:nvSpPr>
        <p:spPr bwMode="auto">
          <a:xfrm>
            <a:off x="381000" y="1066800"/>
            <a:ext cx="4572000" cy="822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buFontTx/>
              <a:buChar char="-"/>
            </a:pPr>
            <a:r>
              <a:rPr lang="en-US" altLang="en-US" sz="2400">
                <a:latin typeface="Times New Roman" panose="02020603050405020304" pitchFamily="18" charset="0"/>
              </a:rPr>
              <a:t> Xec-van-tet (1547-1616) nhà văn lỗi lạc của Tây Ban Nha.</a:t>
            </a:r>
          </a:p>
        </p:txBody>
      </p:sp>
      <p:grpSp>
        <p:nvGrpSpPr>
          <p:cNvPr id="2" name="Group 15"/>
          <p:cNvGrpSpPr>
            <a:grpSpLocks/>
          </p:cNvGrpSpPr>
          <p:nvPr/>
        </p:nvGrpSpPr>
        <p:grpSpPr bwMode="auto">
          <a:xfrm>
            <a:off x="5087938" y="685800"/>
            <a:ext cx="3979862" cy="5838825"/>
            <a:chOff x="3253" y="672"/>
            <a:chExt cx="2507" cy="3678"/>
          </a:xfrm>
        </p:grpSpPr>
        <p:pic>
          <p:nvPicPr>
            <p:cNvPr id="4103" name="Picture 16" descr="cervantes_1"/>
            <p:cNvPicPr>
              <a:picLocks noChangeAspect="1" noChangeArrowheads="1"/>
            </p:cNvPicPr>
            <p:nvPr/>
          </p:nvPicPr>
          <p:blipFill>
            <a:blip r:embed="rId2">
              <a:lum bright="-8000" contrast="48000"/>
              <a:extLst>
                <a:ext uri="{28A0092B-C50C-407E-A947-70E740481C1C}">
                  <a14:useLocalDpi xmlns:a14="http://schemas.microsoft.com/office/drawing/2010/main" val="0"/>
                </a:ext>
              </a:extLst>
            </a:blip>
            <a:srcRect/>
            <a:stretch>
              <a:fillRect/>
            </a:stretch>
          </p:blipFill>
          <p:spPr bwMode="auto">
            <a:xfrm>
              <a:off x="3253" y="672"/>
              <a:ext cx="2507" cy="3120"/>
            </a:xfrm>
            <a:prstGeom prst="rect">
              <a:avLst/>
            </a:prstGeom>
            <a:noFill/>
            <a:ln w="19050">
              <a:solidFill>
                <a:srgbClr val="FF00FF"/>
              </a:solidFill>
              <a:miter lim="800000"/>
              <a:headEnd/>
              <a:tailEnd/>
            </a:ln>
            <a:extLst>
              <a:ext uri="{909E8E84-426E-40DD-AFC4-6F175D3DCCD1}">
                <a14:hiddenFill xmlns:a14="http://schemas.microsoft.com/office/drawing/2010/main">
                  <a:solidFill>
                    <a:srgbClr val="FFFFFF"/>
                  </a:solidFill>
                </a14:hiddenFill>
              </a:ext>
            </a:extLst>
          </p:spPr>
        </p:pic>
        <p:sp>
          <p:nvSpPr>
            <p:cNvPr id="4104" name="Text Box 17"/>
            <p:cNvSpPr txBox="1">
              <a:spLocks noChangeArrowheads="1"/>
            </p:cNvSpPr>
            <p:nvPr/>
          </p:nvSpPr>
          <p:spPr bwMode="auto">
            <a:xfrm>
              <a:off x="3744" y="3832"/>
              <a:ext cx="1392" cy="518"/>
            </a:xfrm>
            <a:prstGeom prst="rect">
              <a:avLst/>
            </a:prstGeom>
            <a:solidFill>
              <a:schemeClr val="bg1"/>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latin typeface="Times New Roman" panose="02020603050405020304" pitchFamily="18" charset="0"/>
                </a:rPr>
                <a:t>Xec-van-tet (1547-1616).</a:t>
              </a:r>
            </a:p>
          </p:txBody>
        </p:sp>
      </p:grpSp>
      <p:sp>
        <p:nvSpPr>
          <p:cNvPr id="29718" name="Text Box 22"/>
          <p:cNvSpPr txBox="1">
            <a:spLocks noChangeArrowheads="1"/>
          </p:cNvSpPr>
          <p:nvPr/>
        </p:nvSpPr>
        <p:spPr bwMode="auto">
          <a:xfrm>
            <a:off x="381000" y="2133600"/>
            <a:ext cx="4648200" cy="1187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a:t>- </a:t>
            </a:r>
            <a:r>
              <a:rPr lang="en-US" altLang="en-US" sz="2400">
                <a:latin typeface="Times New Roman" panose="02020603050405020304" pitchFamily="18" charset="0"/>
              </a:rPr>
              <a:t>Văn phong giàu chất hiện thực, ngợi ca phần trong trẻo tốt lành, phẩm hạnh của lớp bình dân.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9704"/>
                                        </p:tgtEl>
                                        <p:attrNameLst>
                                          <p:attrName>style.visibility</p:attrName>
                                        </p:attrNameLst>
                                      </p:cBhvr>
                                      <p:to>
                                        <p:strVal val="visible"/>
                                      </p:to>
                                    </p:set>
                                    <p:animEffect transition="in" filter="box(in)">
                                      <p:cBhvr>
                                        <p:cTn id="7" dur="500"/>
                                        <p:tgtEl>
                                          <p:spTgt spid="297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705"/>
                                        </p:tgtEl>
                                        <p:attrNameLst>
                                          <p:attrName>style.visibility</p:attrName>
                                        </p:attrNameLst>
                                      </p:cBhvr>
                                      <p:to>
                                        <p:strVal val="visible"/>
                                      </p:to>
                                    </p:set>
                                    <p:animEffect transition="in" filter="wipe(left)">
                                      <p:cBhvr>
                                        <p:cTn id="17" dur="500"/>
                                        <p:tgtEl>
                                          <p:spTgt spid="2970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9718"/>
                                        </p:tgtEl>
                                        <p:attrNameLst>
                                          <p:attrName>style.visibility</p:attrName>
                                        </p:attrNameLst>
                                      </p:cBhvr>
                                      <p:to>
                                        <p:strVal val="visible"/>
                                      </p:to>
                                    </p:set>
                                    <p:animEffect transition="in" filter="wipe(left)">
                                      <p:cBhvr>
                                        <p:cTn id="22" dur="500"/>
                                        <p:tgtEl>
                                          <p:spTgt spid="297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4" grpId="0" animBg="1"/>
      <p:bldP spid="29705" grpId="0" animBg="1"/>
      <p:bldP spid="297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7" name="Picture 5" descr="bìa đôn ki hô tê"/>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28600"/>
            <a:ext cx="8610600"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diamond(in)">
                                      <p:cBhvr>
                                        <p:cTn id="7" dur="20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Line 6"/>
          <p:cNvSpPr>
            <a:spLocks noChangeShapeType="1"/>
          </p:cNvSpPr>
          <p:nvPr/>
        </p:nvSpPr>
        <p:spPr bwMode="auto">
          <a:xfrm>
            <a:off x="4876800" y="863600"/>
            <a:ext cx="0" cy="601980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7" name="Text Box 13"/>
          <p:cNvSpPr txBox="1">
            <a:spLocks noChangeArrowheads="1"/>
          </p:cNvSpPr>
          <p:nvPr/>
        </p:nvSpPr>
        <p:spPr bwMode="auto">
          <a:xfrm>
            <a:off x="0" y="0"/>
            <a:ext cx="205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0066"/>
                </a:solidFill>
                <a:latin typeface="Times New Roman" panose="02020603050405020304" pitchFamily="18" charset="0"/>
                <a:cs typeface="Arial" panose="020B0604020202020204" pitchFamily="34" charset="0"/>
              </a:rPr>
              <a:t>2. Tác phẩm.</a:t>
            </a:r>
          </a:p>
        </p:txBody>
      </p:sp>
      <p:sp>
        <p:nvSpPr>
          <p:cNvPr id="6148" name="Text Box 14"/>
          <p:cNvSpPr txBox="1">
            <a:spLocks noChangeArrowheads="1"/>
          </p:cNvSpPr>
          <p:nvPr/>
        </p:nvSpPr>
        <p:spPr bwMode="auto">
          <a:xfrm>
            <a:off x="0" y="533400"/>
            <a:ext cx="4572000" cy="19177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Arial" panose="020B0604020202020204" pitchFamily="34" charset="0"/>
              </a:rPr>
              <a:t>- Ti</a:t>
            </a:r>
            <a:r>
              <a:rPr lang="en-US" altLang="en-US" sz="2400">
                <a:latin typeface="Times New Roman" panose="02020603050405020304" pitchFamily="18" charset="0"/>
              </a:rPr>
              <a:t>ểu thuyết </a:t>
            </a:r>
            <a:r>
              <a:rPr lang="en-US" altLang="en-US" sz="2400">
                <a:latin typeface="Times New Roman" panose="02020603050405020304" pitchFamily="18" charset="0"/>
                <a:cs typeface="Arial" panose="020B0604020202020204" pitchFamily="34" charset="0"/>
              </a:rPr>
              <a:t>“</a:t>
            </a:r>
            <a:r>
              <a:rPr lang="en-US" altLang="en-US" sz="2400">
                <a:latin typeface="Times New Roman" panose="02020603050405020304" pitchFamily="18" charset="0"/>
              </a:rPr>
              <a:t>Đôn Ki-hô-tê</a:t>
            </a:r>
            <a:r>
              <a:rPr lang="en-US" altLang="en-US" sz="2400">
                <a:latin typeface="Times New Roman" panose="02020603050405020304" pitchFamily="18" charset="0"/>
                <a:cs typeface="Arial" panose="020B0604020202020204" pitchFamily="34" charset="0"/>
              </a:rPr>
              <a:t>” l</a:t>
            </a:r>
            <a:r>
              <a:rPr lang="en-US" altLang="en-US" sz="2400">
                <a:latin typeface="Times New Roman" panose="02020603050405020304" pitchFamily="18" charset="0"/>
              </a:rPr>
              <a:t>à một trong những tác phẩm vĩ đại nhất của thời đại Phục Hưng - làm cho tên tuổi của nhà văn trở nên bất tử.</a:t>
            </a:r>
          </a:p>
        </p:txBody>
      </p:sp>
      <p:sp>
        <p:nvSpPr>
          <p:cNvPr id="6149" name="Text Box 18"/>
          <p:cNvSpPr txBox="1">
            <a:spLocks noChangeArrowheads="1"/>
          </p:cNvSpPr>
          <p:nvPr/>
        </p:nvSpPr>
        <p:spPr bwMode="auto">
          <a:xfrm>
            <a:off x="0" y="2590800"/>
            <a:ext cx="4572000" cy="39274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Arial" panose="020B0604020202020204" pitchFamily="34" charset="0"/>
              </a:rPr>
              <a:t>- T</a:t>
            </a:r>
            <a:r>
              <a:rPr lang="en-US" altLang="en-US" sz="2400">
                <a:latin typeface="Times New Roman" panose="02020603050405020304" pitchFamily="18" charset="0"/>
              </a:rPr>
              <a:t>ác phẩm 126 chương. </a:t>
            </a:r>
          </a:p>
          <a:p>
            <a:pPr algn="just" eaLnBrk="1" hangingPunct="1">
              <a:spcBef>
                <a:spcPct val="50000"/>
              </a:spcBef>
            </a:pPr>
            <a:r>
              <a:rPr lang="en-US" altLang="en-US" sz="2400">
                <a:latin typeface="Times New Roman" panose="02020603050405020304" pitchFamily="18" charset="0"/>
              </a:rPr>
              <a:t>+ Phần1: 52 chương xuất bản năm 1605.  </a:t>
            </a:r>
          </a:p>
          <a:p>
            <a:pPr algn="just" eaLnBrk="1" hangingPunct="1">
              <a:spcBef>
                <a:spcPct val="50000"/>
              </a:spcBef>
            </a:pPr>
            <a:r>
              <a:rPr lang="en-US" altLang="en-US" sz="2400">
                <a:latin typeface="Times New Roman" panose="02020603050405020304" pitchFamily="18" charset="0"/>
              </a:rPr>
              <a:t>+ Phần 2: 74 chương, ra đời năm 1615.</a:t>
            </a:r>
          </a:p>
          <a:p>
            <a:pPr algn="just" eaLnBrk="1" hangingPunct="1">
              <a:spcBef>
                <a:spcPct val="50000"/>
              </a:spcBef>
            </a:pPr>
            <a:endParaRPr lang="en-US" altLang="en-US" sz="2400">
              <a:latin typeface="Times New Roman" panose="02020603050405020304" pitchFamily="18" charset="0"/>
            </a:endParaRPr>
          </a:p>
          <a:p>
            <a:pPr eaLnBrk="1" hangingPunct="1"/>
            <a:r>
              <a:rPr lang="en-US" altLang="en-US" sz="2400">
                <a:latin typeface="Times New Roman" panose="02020603050405020304" pitchFamily="18" charset="0"/>
              </a:rPr>
              <a:t>- Thể loại: tiểu thuyết</a:t>
            </a:r>
          </a:p>
          <a:p>
            <a:pPr algn="just" eaLnBrk="1" hangingPunct="1">
              <a:spcBef>
                <a:spcPct val="50000"/>
              </a:spcBef>
            </a:pPr>
            <a:endParaRPr lang="en-US" altLang="en-US" sz="3200">
              <a:latin typeface="Times New Roman" panose="02020603050405020304" pitchFamily="18" charset="0"/>
            </a:endParaRPr>
          </a:p>
        </p:txBody>
      </p:sp>
      <p:grpSp>
        <p:nvGrpSpPr>
          <p:cNvPr id="2" name="Group 21"/>
          <p:cNvGrpSpPr>
            <a:grpSpLocks/>
          </p:cNvGrpSpPr>
          <p:nvPr/>
        </p:nvGrpSpPr>
        <p:grpSpPr bwMode="auto">
          <a:xfrm>
            <a:off x="4876800" y="609600"/>
            <a:ext cx="4267200" cy="6165850"/>
            <a:chOff x="3168" y="816"/>
            <a:chExt cx="2448" cy="3088"/>
          </a:xfrm>
        </p:grpSpPr>
        <p:pic>
          <p:nvPicPr>
            <p:cNvPr id="6151" name="Picture 22" descr="200px-C%E1%BB%91i_xay_gi%C3%B3_Dybboel"/>
            <p:cNvPicPr>
              <a:picLocks noChangeAspect="1" noChangeArrowheads="1"/>
            </p:cNvPicPr>
            <p:nvPr/>
          </p:nvPicPr>
          <p:blipFill>
            <a:blip r:embed="rId2">
              <a:lum contrast="56000"/>
              <a:extLst>
                <a:ext uri="{28A0092B-C50C-407E-A947-70E740481C1C}">
                  <a14:useLocalDpi xmlns:a14="http://schemas.microsoft.com/office/drawing/2010/main" val="0"/>
                </a:ext>
              </a:extLst>
            </a:blip>
            <a:srcRect/>
            <a:stretch>
              <a:fillRect/>
            </a:stretch>
          </p:blipFill>
          <p:spPr bwMode="auto">
            <a:xfrm>
              <a:off x="3168" y="816"/>
              <a:ext cx="2448" cy="2700"/>
            </a:xfrm>
            <a:prstGeom prst="rect">
              <a:avLst/>
            </a:prstGeom>
            <a:noFill/>
            <a:ln w="19050">
              <a:solidFill>
                <a:srgbClr val="FF00FF"/>
              </a:solidFill>
              <a:miter lim="800000"/>
              <a:headEnd/>
              <a:tailEnd/>
            </a:ln>
            <a:extLst>
              <a:ext uri="{909E8E84-426E-40DD-AFC4-6F175D3DCCD1}">
                <a14:hiddenFill xmlns:a14="http://schemas.microsoft.com/office/drawing/2010/main">
                  <a:solidFill>
                    <a:srgbClr val="FFFFFF"/>
                  </a:solidFill>
                </a14:hiddenFill>
              </a:ext>
            </a:extLst>
          </p:spPr>
        </p:pic>
        <p:sp>
          <p:nvSpPr>
            <p:cNvPr id="6152" name="Text Box 23"/>
            <p:cNvSpPr txBox="1">
              <a:spLocks noChangeArrowheads="1"/>
            </p:cNvSpPr>
            <p:nvPr/>
          </p:nvSpPr>
          <p:spPr bwMode="auto">
            <a:xfrm>
              <a:off x="3889" y="3552"/>
              <a:ext cx="863" cy="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000"/>
                <a:t>Cối xay gió.</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381000" y="2743200"/>
            <a:ext cx="8534400" cy="3743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a:solidFill>
                  <a:srgbClr val="FF0066"/>
                </a:solidFill>
                <a:latin typeface="Times New Roman" panose="02020603050405020304" pitchFamily="18" charset="0"/>
              </a:rPr>
              <a:t>c. Bố cục: gồm 3 phần</a:t>
            </a:r>
          </a:p>
          <a:p>
            <a:pPr eaLnBrk="1" hangingPunct="1"/>
            <a:r>
              <a:rPr lang="en-US" altLang="en-US" sz="2400">
                <a:latin typeface="Times New Roman" panose="02020603050405020304" pitchFamily="18" charset="0"/>
              </a:rPr>
              <a:t>  </a:t>
            </a:r>
          </a:p>
          <a:p>
            <a:pPr eaLnBrk="1" hangingPunct="1"/>
            <a:r>
              <a:rPr lang="en-US" altLang="en-US" sz="2400">
                <a:latin typeface="Times New Roman" panose="02020603050405020304" pitchFamily="18" charset="0"/>
              </a:rPr>
              <a:t>  +) P1:  Từ đầu đến không phải là bọn khổng lồ: Kể lại sự việc trước khi đánh nhau với cối xay gió.</a:t>
            </a:r>
          </a:p>
          <a:p>
            <a:pPr eaLnBrk="1" hangingPunct="1"/>
            <a:r>
              <a:rPr lang="en-US" altLang="en-US" sz="2400">
                <a:latin typeface="Times New Roman" panose="02020603050405020304" pitchFamily="18" charset="0"/>
              </a:rPr>
              <a:t>  </a:t>
            </a:r>
          </a:p>
          <a:p>
            <a:pPr eaLnBrk="1" hangingPunct="1"/>
            <a:r>
              <a:rPr lang="en-US" altLang="en-US" sz="2400">
                <a:latin typeface="Times New Roman" panose="02020603050405020304" pitchFamily="18" charset="0"/>
              </a:rPr>
              <a:t>+) P2: Tiếp đến toạc nửa vai: Diễn biến cuộc đánh nhau với cối xay gió.</a:t>
            </a:r>
          </a:p>
          <a:p>
            <a:pPr eaLnBrk="1" hangingPunct="1"/>
            <a:endParaRPr lang="en-US" altLang="en-US" sz="2400">
              <a:latin typeface="Times New Roman" panose="02020603050405020304" pitchFamily="18" charset="0"/>
            </a:endParaRPr>
          </a:p>
          <a:p>
            <a:pPr eaLnBrk="1" hangingPunct="1"/>
            <a:r>
              <a:rPr lang="en-US" altLang="en-US" sz="2400">
                <a:latin typeface="Times New Roman" panose="02020603050405020304" pitchFamily="18" charset="0"/>
              </a:rPr>
              <a:t>  +) P3: Còn lại: Những sự việc sau khi đánh nhau với cối xay gió.</a:t>
            </a:r>
            <a:r>
              <a:rPr lang="en-US" altLang="en-US" sz="2400"/>
              <a:t> </a:t>
            </a:r>
          </a:p>
          <a:p>
            <a:pPr eaLnBrk="1" hangingPunct="1"/>
            <a:endParaRPr lang="en-US" altLang="en-US" sz="2400">
              <a:solidFill>
                <a:schemeClr val="bg1"/>
              </a:solidFill>
            </a:endParaRPr>
          </a:p>
        </p:txBody>
      </p:sp>
      <p:sp>
        <p:nvSpPr>
          <p:cNvPr id="7171" name="Text Box 20"/>
          <p:cNvSpPr txBox="1">
            <a:spLocks noChangeArrowheads="1"/>
          </p:cNvSpPr>
          <p:nvPr/>
        </p:nvSpPr>
        <p:spPr bwMode="auto">
          <a:xfrm>
            <a:off x="381000" y="1524000"/>
            <a:ext cx="8153400" cy="1004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solidFill>
                  <a:srgbClr val="FFFF00"/>
                </a:solidFill>
                <a:latin typeface="Times New Roman" panose="02020603050405020304" pitchFamily="18" charset="0"/>
                <a:cs typeface="Arial" panose="020B0604020202020204" pitchFamily="34" charset="0"/>
              </a:rPr>
              <a:t> </a:t>
            </a:r>
            <a:r>
              <a:rPr lang="en-US" altLang="en-US" sz="2400" b="1">
                <a:solidFill>
                  <a:srgbClr val="FF0066"/>
                </a:solidFill>
                <a:latin typeface="Times New Roman" panose="02020603050405020304" pitchFamily="18" charset="0"/>
                <a:cs typeface="Arial" panose="020B0604020202020204" pitchFamily="34" charset="0"/>
              </a:rPr>
              <a:t>b. Đọc – Chú thích: </a:t>
            </a:r>
          </a:p>
          <a:p>
            <a:pPr eaLnBrk="1" hangingPunct="1">
              <a:spcBef>
                <a:spcPct val="50000"/>
              </a:spcBef>
            </a:pPr>
            <a:r>
              <a:rPr lang="en-US" altLang="en-US" sz="2400">
                <a:solidFill>
                  <a:schemeClr val="tx2"/>
                </a:solidFill>
                <a:latin typeface="Times New Roman" panose="02020603050405020304" pitchFamily="18" charset="0"/>
                <a:cs typeface="Arial" panose="020B0604020202020204" pitchFamily="34" charset="0"/>
              </a:rPr>
              <a:t>Gi</a:t>
            </a:r>
            <a:r>
              <a:rPr lang="en-US" altLang="en-US" sz="2400">
                <a:solidFill>
                  <a:schemeClr val="tx2"/>
                </a:solidFill>
                <a:latin typeface="Times New Roman" panose="02020603050405020304" pitchFamily="18" charset="0"/>
              </a:rPr>
              <a:t>ọng đọc khôi hài, thể hiện được phong cách hiệp sĩ…</a:t>
            </a:r>
            <a:endParaRPr lang="en-US" altLang="en-US" sz="2400">
              <a:solidFill>
                <a:schemeClr val="tx2"/>
              </a:solidFill>
              <a:latin typeface="Times New Roman" panose="02020603050405020304" pitchFamily="18" charset="0"/>
              <a:cs typeface="Arial" panose="020B0604020202020204" pitchFamily="34" charset="0"/>
            </a:endParaRPr>
          </a:p>
        </p:txBody>
      </p:sp>
      <p:sp>
        <p:nvSpPr>
          <p:cNvPr id="7172" name="Text Box 19"/>
          <p:cNvSpPr txBox="1">
            <a:spLocks noChangeArrowheads="1"/>
          </p:cNvSpPr>
          <p:nvPr/>
        </p:nvSpPr>
        <p:spPr bwMode="auto">
          <a:xfrm>
            <a:off x="533400" y="228600"/>
            <a:ext cx="81534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a:solidFill>
                  <a:srgbClr val="FF0066"/>
                </a:solidFill>
                <a:latin typeface="Times New Roman" panose="02020603050405020304" pitchFamily="18" charset="0"/>
                <a:cs typeface="Arial" panose="020B0604020202020204" pitchFamily="34" charset="0"/>
              </a:rPr>
              <a:t>3.  V</a:t>
            </a:r>
            <a:r>
              <a:rPr lang="en-US" altLang="en-US" sz="2400" b="1">
                <a:solidFill>
                  <a:srgbClr val="FF0066"/>
                </a:solidFill>
                <a:latin typeface="Times New Roman" panose="02020603050405020304" pitchFamily="18" charset="0"/>
              </a:rPr>
              <a:t>ăn bản:</a:t>
            </a:r>
          </a:p>
        </p:txBody>
      </p:sp>
      <p:sp>
        <p:nvSpPr>
          <p:cNvPr id="7173" name="Rectangle 7"/>
          <p:cNvSpPr>
            <a:spLocks noChangeArrowheads="1"/>
          </p:cNvSpPr>
          <p:nvPr/>
        </p:nvSpPr>
        <p:spPr bwMode="auto">
          <a:xfrm>
            <a:off x="381000" y="838200"/>
            <a:ext cx="5000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0066"/>
                </a:solidFill>
                <a:latin typeface="Times New Roman" panose="02020603050405020304" pitchFamily="18" charset="0"/>
              </a:rPr>
              <a:t>a. Xuất xứ:</a:t>
            </a:r>
            <a:r>
              <a:rPr lang="en-US" altLang="en-US" sz="2400">
                <a:latin typeface="Times New Roman" panose="02020603050405020304" pitchFamily="18" charset="0"/>
              </a:rPr>
              <a:t> chương VIII của tác phẩm.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with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diamond(in)">
                                      <p:cBhvr>
                                        <p:cTn id="7" dur="2000"/>
                                        <p:tgtEl>
                                          <p:spTgt spid="6146">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6146">
                                            <p:txEl>
                                              <p:pRg st="1" end="1"/>
                                            </p:txEl>
                                          </p:spTgt>
                                        </p:tgtEl>
                                        <p:attrNameLst>
                                          <p:attrName>style.visibility</p:attrName>
                                        </p:attrNameLst>
                                      </p:cBhvr>
                                      <p:to>
                                        <p:strVal val="visible"/>
                                      </p:to>
                                    </p:set>
                                    <p:animEffect transition="in" filter="diamond(in)">
                                      <p:cBhvr>
                                        <p:cTn id="10" dur="2000"/>
                                        <p:tgtEl>
                                          <p:spTgt spid="6146">
                                            <p:txEl>
                                              <p:pRg st="1" end="1"/>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6146">
                                            <p:txEl>
                                              <p:pRg st="2" end="2"/>
                                            </p:txEl>
                                          </p:spTgt>
                                        </p:tgtEl>
                                        <p:attrNameLst>
                                          <p:attrName>style.visibility</p:attrName>
                                        </p:attrNameLst>
                                      </p:cBhvr>
                                      <p:to>
                                        <p:strVal val="visible"/>
                                      </p:to>
                                    </p:set>
                                    <p:animEffect transition="in" filter="diamond(in)">
                                      <p:cBhvr>
                                        <p:cTn id="13" dur="2000"/>
                                        <p:tgtEl>
                                          <p:spTgt spid="6146">
                                            <p:txEl>
                                              <p:pRg st="2" end="2"/>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6146">
                                            <p:txEl>
                                              <p:pRg st="3" end="3"/>
                                            </p:txEl>
                                          </p:spTgt>
                                        </p:tgtEl>
                                        <p:attrNameLst>
                                          <p:attrName>style.visibility</p:attrName>
                                        </p:attrNameLst>
                                      </p:cBhvr>
                                      <p:to>
                                        <p:strVal val="visible"/>
                                      </p:to>
                                    </p:set>
                                    <p:animEffect transition="in" filter="diamond(in)">
                                      <p:cBhvr>
                                        <p:cTn id="16" dur="2000"/>
                                        <p:tgtEl>
                                          <p:spTgt spid="6146">
                                            <p:txEl>
                                              <p:pRg st="3" end="3"/>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6146">
                                            <p:txEl>
                                              <p:pRg st="4" end="4"/>
                                            </p:txEl>
                                          </p:spTgt>
                                        </p:tgtEl>
                                        <p:attrNameLst>
                                          <p:attrName>style.visibility</p:attrName>
                                        </p:attrNameLst>
                                      </p:cBhvr>
                                      <p:to>
                                        <p:strVal val="visible"/>
                                      </p:to>
                                    </p:set>
                                    <p:animEffect transition="in" filter="diamond(in)">
                                      <p:cBhvr>
                                        <p:cTn id="19" dur="2000"/>
                                        <p:tgtEl>
                                          <p:spTgt spid="6146">
                                            <p:txEl>
                                              <p:pRg st="4" end="4"/>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6146">
                                            <p:txEl>
                                              <p:pRg st="6" end="6"/>
                                            </p:txEl>
                                          </p:spTgt>
                                        </p:tgtEl>
                                        <p:attrNameLst>
                                          <p:attrName>style.visibility</p:attrName>
                                        </p:attrNameLst>
                                      </p:cBhvr>
                                      <p:to>
                                        <p:strVal val="visible"/>
                                      </p:to>
                                    </p:set>
                                    <p:animEffect transition="in" filter="diamond(in)">
                                      <p:cBhvr>
                                        <p:cTn id="22" dur="2000"/>
                                        <p:tgtEl>
                                          <p:spTgt spid="614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76200"/>
            <a:ext cx="8534400" cy="647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Line 6"/>
          <p:cNvSpPr>
            <a:spLocks noChangeShapeType="1"/>
          </p:cNvSpPr>
          <p:nvPr/>
        </p:nvSpPr>
        <p:spPr bwMode="auto">
          <a:xfrm>
            <a:off x="9144000" y="838200"/>
            <a:ext cx="0" cy="601980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0" name="Text Box 18"/>
          <p:cNvSpPr txBox="1">
            <a:spLocks noChangeArrowheads="1"/>
          </p:cNvSpPr>
          <p:nvPr/>
        </p:nvSpPr>
        <p:spPr bwMode="auto">
          <a:xfrm>
            <a:off x="1676400" y="457200"/>
            <a:ext cx="571500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0000CC"/>
                </a:solidFill>
              </a:rPr>
              <a:t>1. Hình tượng nhân vật Đôn Ki-hô-tê.</a:t>
            </a:r>
          </a:p>
        </p:txBody>
      </p:sp>
      <p:pic>
        <p:nvPicPr>
          <p:cNvPr id="9220" name="Picture 9" descr="C:\Users\THEGIOISO\Desktop\tải xuố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066800"/>
            <a:ext cx="79248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8210">
                                            <p:txEl>
                                              <p:pRg st="0" end="0"/>
                                            </p:txEl>
                                          </p:spTgt>
                                        </p:tgtEl>
                                        <p:attrNameLst>
                                          <p:attrName>style.visibility</p:attrName>
                                        </p:attrNameLst>
                                      </p:cBhvr>
                                      <p:to>
                                        <p:strVal val="visible"/>
                                      </p:to>
                                    </p:set>
                                    <p:animEffect transition="in" filter="diamond(in)">
                                      <p:cBhvr>
                                        <p:cTn id="7" dur="2000"/>
                                        <p:tgtEl>
                                          <p:spTgt spid="82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1143000"/>
            <a:ext cx="6019800" cy="822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latin typeface="Times New Roman" panose="02020603050405020304" pitchFamily="18" charset="0"/>
              </a:rPr>
              <a:t>- Dáng vẻ: gầy gò, cao lênh khênh, cưỡi trên một con ngựa còm.</a:t>
            </a:r>
          </a:p>
        </p:txBody>
      </p:sp>
      <p:sp>
        <p:nvSpPr>
          <p:cNvPr id="3" name="Rectangle 2"/>
          <p:cNvSpPr>
            <a:spLocks noChangeArrowheads="1"/>
          </p:cNvSpPr>
          <p:nvPr/>
        </p:nvSpPr>
        <p:spPr bwMode="auto">
          <a:xfrm>
            <a:off x="0" y="1981200"/>
            <a:ext cx="5791200" cy="822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FontTx/>
              <a:buChar char="-"/>
            </a:pPr>
            <a:r>
              <a:rPr lang="en-US" altLang="en-US" sz="2400">
                <a:latin typeface="Times New Roman" panose="02020603050405020304" pitchFamily="18" charset="0"/>
              </a:rPr>
              <a:t> Là quý tộc nghèo có mơ ước khát vọng tốt đẹp, mong giúp ích cho đời.</a:t>
            </a:r>
          </a:p>
        </p:txBody>
      </p:sp>
      <p:sp>
        <p:nvSpPr>
          <p:cNvPr id="4" name="Rectangle 3"/>
          <p:cNvSpPr>
            <a:spLocks noChangeArrowheads="1"/>
          </p:cNvSpPr>
          <p:nvPr/>
        </p:nvSpPr>
        <p:spPr bwMode="auto">
          <a:xfrm>
            <a:off x="0" y="2971800"/>
            <a:ext cx="9144000" cy="3378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chemeClr val="bg1"/>
                </a:solidFill>
                <a:latin typeface="Times New Roman" panose="02020603050405020304" pitchFamily="18" charset="0"/>
              </a:rPr>
              <a:t> </a:t>
            </a:r>
            <a:r>
              <a:rPr lang="en-US" altLang="en-US" sz="2400">
                <a:latin typeface="Times New Roman" panose="02020603050405020304" pitchFamily="18" charset="0"/>
              </a:rPr>
              <a:t>+ Đầu óc mê muội chẳng còn tỉnh táo.</a:t>
            </a:r>
          </a:p>
          <a:p>
            <a:pPr eaLnBrk="1" hangingPunct="1"/>
            <a:r>
              <a:rPr lang="en-US" altLang="en-US" sz="2400">
                <a:latin typeface="Times New Roman" panose="02020603050405020304" pitchFamily="18" charset="0"/>
              </a:rPr>
              <a:t> + Khát vọng tốt đẹp: ra tay trừ giống xấu xa.</a:t>
            </a:r>
          </a:p>
          <a:p>
            <a:pPr eaLnBrk="1" hangingPunct="1"/>
            <a:r>
              <a:rPr lang="en-US" altLang="en-US" sz="2400">
                <a:latin typeface="Times New Roman" panose="02020603050405020304" pitchFamily="18" charset="0"/>
              </a:rPr>
              <a:t> + Dũng cảm: một mình một ngựa xông lên.</a:t>
            </a:r>
          </a:p>
          <a:p>
            <a:pPr eaLnBrk="1" hangingPunct="1"/>
            <a:r>
              <a:rPr lang="en-US" altLang="en-US" sz="2400">
                <a:latin typeface="Times New Roman" panose="02020603050405020304" pitchFamily="18" charset="0"/>
              </a:rPr>
              <a:t> + Coi khinh cái tầm thường thực dụng: đau không rên, không quan tâm đến chuyện  ăn uống.</a:t>
            </a:r>
            <a:endParaRPr lang="en-US" altLang="en-US" sz="2400"/>
          </a:p>
          <a:p>
            <a:pPr eaLnBrk="1" hangingPunct="1">
              <a:buFont typeface="Symbol" panose="05050102010706020507" pitchFamily="18" charset="2"/>
              <a:buChar char="Þ"/>
            </a:pPr>
            <a:r>
              <a:rPr lang="en-US" altLang="en-US" sz="2400" b="1">
                <a:solidFill>
                  <a:srgbClr val="0000CC"/>
                </a:solidFill>
                <a:latin typeface="Times New Roman" panose="02020603050405020304" pitchFamily="18" charset="0"/>
              </a:rPr>
              <a:t> Có khát vọng và lí tưởng cao đẹp nhưng hoang tưởng, ngỡ những chiếc cối xay gió là những kẻ thù khổng lồ dị dạng và đánh nhau với chúng rồi thảm hại</a:t>
            </a:r>
          </a:p>
          <a:p>
            <a:pPr eaLnBrk="1" hangingPunct="1">
              <a:buFont typeface="Symbol" panose="05050102010706020507" pitchFamily="18" charset="2"/>
              <a:buChar char="Þ"/>
            </a:pPr>
            <a:r>
              <a:rPr lang="en-US" altLang="en-US" sz="2400" b="1">
                <a:solidFill>
                  <a:srgbClr val="0000CC"/>
                </a:solidFill>
                <a:latin typeface="Times New Roman" panose="02020603050405020304" pitchFamily="18" charset="0"/>
              </a:rPr>
              <a:t> Là nhân vật  vừa đáng khâm phục, vừa đáng chê cười.</a:t>
            </a:r>
          </a:p>
        </p:txBody>
      </p:sp>
      <p:sp>
        <p:nvSpPr>
          <p:cNvPr id="10245" name="Rectangle 7"/>
          <p:cNvSpPr>
            <a:spLocks noChangeArrowheads="1"/>
          </p:cNvSpPr>
          <p:nvPr/>
        </p:nvSpPr>
        <p:spPr bwMode="auto">
          <a:xfrm>
            <a:off x="152400" y="409575"/>
            <a:ext cx="586263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a:solidFill>
                  <a:srgbClr val="0000CC"/>
                </a:solidFill>
              </a:rPr>
              <a:t>1Hình tượng nhân vật Đôn Ki-hô-tê.</a:t>
            </a:r>
          </a:p>
        </p:txBody>
      </p:sp>
      <p:pic>
        <p:nvPicPr>
          <p:cNvPr id="10246" name="Picture 9" descr="C:\Users\THEGIOISO\Desktop\tải xuố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381000"/>
            <a:ext cx="27432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amond(in)">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diamond(in)">
                                      <p:cBhvr>
                                        <p:cTn id="17" dur="2000"/>
                                        <p:tgtEl>
                                          <p:spTgt spid="4">
                                            <p:txEl>
                                              <p:pRg st="0" end="0"/>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diamond(in)">
                                      <p:cBhvr>
                                        <p:cTn id="20" dur="2000"/>
                                        <p:tgtEl>
                                          <p:spTgt spid="4">
                                            <p:txEl>
                                              <p:pRg st="1" end="1"/>
                                            </p:txEl>
                                          </p:spTgt>
                                        </p:tgtEl>
                                      </p:cBhvr>
                                    </p:animEffect>
                                  </p:childTnLst>
                                </p:cTn>
                              </p:par>
                              <p:par>
                                <p:cTn id="21" presetID="8" presetClass="entr" presetSubtype="16" fill="hold"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diamond(in)">
                                      <p:cBhvr>
                                        <p:cTn id="23" dur="2000"/>
                                        <p:tgtEl>
                                          <p:spTgt spid="4">
                                            <p:txEl>
                                              <p:pRg st="2" end="2"/>
                                            </p:txEl>
                                          </p:spTgt>
                                        </p:tgtEl>
                                      </p:cBhvr>
                                    </p:animEffect>
                                  </p:childTnLst>
                                </p:cTn>
                              </p:par>
                              <p:par>
                                <p:cTn id="24" presetID="8" presetClass="entr" presetSubtype="16" fill="hold" nodeType="with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diamond(in)">
                                      <p:cBhvr>
                                        <p:cTn id="26" dur="2000"/>
                                        <p:tgtEl>
                                          <p:spTgt spid="4">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4&quot;/&gt;&lt;property id=&quot;20307&quot; value=&quot;256&quot;/&gt;&lt;/object&gt;&lt;object type=&quot;3&quot; unique_id=&quot;10006&quot;&gt;&lt;property id=&quot;20148&quot; value=&quot;5&quot;/&gt;&lt;property id=&quot;20300&quot; value=&quot;Slide 3&quot;/&gt;&lt;property id=&quot;20307&quot; value=&quot;277&quot;/&gt;&lt;/object&gt;&lt;object type=&quot;3&quot; unique_id=&quot;10009&quot;&gt;&lt;property id=&quot;20148&quot; value=&quot;5&quot;/&gt;&lt;property id=&quot;20300&quot; value=&quot;Slide 5&quot;/&gt;&lt;property id=&quot;20307&quot; value=&quot;270&quot;/&gt;&lt;/object&gt;&lt;object type=&quot;3&quot; unique_id=&quot;10011&quot;&gt;&lt;property id=&quot;20148&quot; value=&quot;5&quot;/&gt;&lt;property id=&quot;20300&quot; value=&quot;Slide 8&quot;/&gt;&lt;property id=&quot;20307&quot; value=&quot;262&quot;/&gt;&lt;/object&gt;&lt;object type=&quot;3&quot; unique_id=&quot;10015&quot;&gt;&lt;property id=&quot;20148&quot; value=&quot;5&quot;/&gt;&lt;property id=&quot;20300&quot; value=&quot;Slide 1&quot;/&gt;&lt;property id=&quot;20307&quot; value=&quot;287&quot;/&gt;&lt;/object&gt;&lt;object type=&quot;3&quot; unique_id=&quot;10016&quot;&gt;&lt;property id=&quot;20148&quot; value=&quot;5&quot;/&gt;&lt;property id=&quot;20300&quot; value=&quot;Slide 2&quot;/&gt;&lt;property id=&quot;20307&quot; value=&quot;285&quot;/&gt;&lt;/object&gt;&lt;object type=&quot;3&quot; unique_id=&quot;10017&quot;&gt;&lt;property id=&quot;20148&quot; value=&quot;5&quot;/&gt;&lt;property id=&quot;20300&quot; value=&quot;Slide 6&quot;/&gt;&lt;property id=&quot;20307&quot; value=&quot;279&quot;/&gt;&lt;/object&gt;&lt;object type=&quot;3&quot; unique_id=&quot;10018&quot;&gt;&lt;property id=&quot;20148&quot; value=&quot;5&quot;/&gt;&lt;property id=&quot;20300&quot; value=&quot;Slide 7&quot;/&gt;&lt;property id=&quot;20307&quot; value=&quot;288&quot;/&gt;&lt;/object&gt;&lt;object type=&quot;3&quot; unique_id=&quot;10019&quot;&gt;&lt;property id=&quot;20148&quot; value=&quot;5&quot;/&gt;&lt;property id=&quot;20300&quot; value=&quot;Slide 9&quot;/&gt;&lt;property id=&quot;20307&quot; value=&quot;283&quot;/&gt;&lt;/object&gt;&lt;object type=&quot;3&quot; unique_id=&quot;10020&quot;&gt;&lt;property id=&quot;20148&quot; value=&quot;5&quot;/&gt;&lt;property id=&quot;20300&quot; value=&quot;Slide 10&quot;/&gt;&lt;property id=&quot;20307&quot; value=&quot;291&quot;/&gt;&lt;/object&gt;&lt;object type=&quot;3&quot; unique_id=&quot;10021&quot;&gt;&lt;property id=&quot;20148&quot; value=&quot;5&quot;/&gt;&lt;property id=&quot;20300&quot; value=&quot;Slide 11&quot;/&gt;&lt;property id=&quot;20307&quot; value=&quot;284&quot;/&gt;&lt;/object&gt;&lt;object type=&quot;3&quot; unique_id=&quot;10022&quot;&gt;&lt;property id=&quot;20148&quot; value=&quot;5&quot;/&gt;&lt;property id=&quot;20300&quot; value=&quot;Slide 12 - &amp;quot;3. Cặp nhân vật tương phản&amp;quot;&quot;/&gt;&lt;property id=&quot;20307&quot; value=&quot;281&quot;/&gt;&lt;/object&gt;&lt;object type=&quot;3&quot; unique_id=&quot;10023&quot;&gt;&lt;property id=&quot;20148&quot; value=&quot;5&quot;/&gt;&lt;property id=&quot;20300&quot; value=&quot;Slide 13&quot;/&gt;&lt;property id=&quot;20307&quot; value=&quot;290&quot;/&gt;&lt;/object&gt;&lt;object type=&quot;3&quot; unique_id=&quot;10024&quot;&gt;&lt;property id=&quot;20148&quot; value=&quot;5&quot;/&gt;&lt;property id=&quot;20300&quot; value=&quot;Slide 14&quot;/&gt;&lt;property id=&quot;20307&quot; value=&quot;282&quot;/&gt;&lt;/object&gt;&lt;object type=&quot;3&quot; unique_id=&quot;10025&quot;&gt;&lt;property id=&quot;20148&quot; value=&quot;5&quot;/&gt;&lt;property id=&quot;20300&quot; value=&quot;Slide 15&quot;/&gt;&lt;property id=&quot;20307&quot; value=&quot;286&quot;/&gt;&lt;/object&gt;&lt;/object&gt;&lt;/object&gt;&lt;/database&gt;"/>
  <p:tag name="SECTOMILLISECCONVERTED" val="1"/>
</p:tagLst>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932</TotalTime>
  <Words>814</Words>
  <Application>Microsoft Office PowerPoint</Application>
  <PresentationFormat>On-screen Show (4:3)</PresentationFormat>
  <Paragraphs>81</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 New Roman</vt:lpstr>
      <vt:lpstr>Symbol</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Cặp nhân vật tương phản</vt:lpstr>
      <vt:lpstr>PowerPoint Presentation</vt:lpstr>
      <vt:lpstr>PowerPoint Presentation</vt:lpstr>
      <vt:lpstr>PowerPoint Presentation</vt:lpstr>
    </vt:vector>
  </TitlesOfParts>
  <Company>Microsoft Office 2003 SP 2</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Đánh nhau với cối xay gió</dc:title>
  <dc:creator>Thái Phương</dc:creator>
  <cp:lastModifiedBy>Le Tien Duat</cp:lastModifiedBy>
  <cp:revision>261</cp:revision>
  <dcterms:created xsi:type="dcterms:W3CDTF">2011-09-28T16:24:11Z</dcterms:created>
  <dcterms:modified xsi:type="dcterms:W3CDTF">2019-11-27T22:52:35Z</dcterms:modified>
</cp:coreProperties>
</file>