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18"/>
  </p:notesMasterIdLst>
  <p:sldIdLst>
    <p:sldId id="345" r:id="rId2"/>
    <p:sldId id="283" r:id="rId3"/>
    <p:sldId id="305" r:id="rId4"/>
    <p:sldId id="322" r:id="rId5"/>
    <p:sldId id="321" r:id="rId6"/>
    <p:sldId id="324" r:id="rId7"/>
    <p:sldId id="326" r:id="rId8"/>
    <p:sldId id="327" r:id="rId9"/>
    <p:sldId id="339" r:id="rId10"/>
    <p:sldId id="330" r:id="rId11"/>
    <p:sldId id="340" r:id="rId12"/>
    <p:sldId id="334" r:id="rId13"/>
    <p:sldId id="341" r:id="rId14"/>
    <p:sldId id="346" r:id="rId15"/>
    <p:sldId id="343" r:id="rId16"/>
    <p:sldId id="344" r:id="rId17"/>
  </p:sldIdLst>
  <p:sldSz cx="9144000" cy="6858000" type="screen4x3"/>
  <p:notesSz cx="6858000" cy="9144000"/>
  <p:custDataLst>
    <p:tags r:id="rId1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FF0000"/>
    <a:srgbClr val="CC0000"/>
    <a:srgbClr val="0000CC"/>
    <a:srgbClr val="9900CC"/>
    <a:srgbClr val="FFFF66"/>
    <a:srgbClr val="FF3399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7" autoAdjust="0"/>
    <p:restoredTop sz="96811" autoAdjust="0"/>
  </p:normalViewPr>
  <p:slideViewPr>
    <p:cSldViewPr>
      <p:cViewPr varScale="1">
        <p:scale>
          <a:sx n="111" d="100"/>
          <a:sy n="111" d="100"/>
        </p:scale>
        <p:origin x="161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1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828A0E6E-FDCD-4A95-8952-839E8824F1AB}" type="datetimeFigureOut">
              <a:rPr lang="en-US"/>
              <a:pPr>
                <a:defRPr/>
              </a:pPr>
              <a:t>11/12/2019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16338BF6-C762-4724-AE80-59C3A9A417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7ABA18-B31F-436E-A4EE-240AA01DFD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blinds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CA07FD-4B00-4B32-AF2B-F2232204B9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blinds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278803-2DB4-468A-8AEE-33B217AFC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blinds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B241B4-8B2A-4F5D-A0DB-2E30DC4CC4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blinds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2D4BE0-5867-4525-B352-FFB9026F75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blinds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862B79-4484-40E9-8DC4-41B06E906F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blinds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D1CF64-FFD9-443A-9CA5-ED04BB0AC9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blinds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290C2-0242-46E6-819A-7A4DF747F4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blinds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BFFBBA-D336-440B-B4A2-EB252D6144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blinds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A704C7-147D-48C1-8B6A-87C259690D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blinds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88E588-28E0-4CB4-A7C2-6839EE80EB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blinds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643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64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643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B363DB6C-27A3-4192-B844-E562622301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ransition>
    <p:blinds dir="vert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0" i="0" u="none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b="0" i="0" u="none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../../../Bai%20day%20mau/Kiem%20tra%20bai%20cu/chuthich.doc" TargetMode="External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 descr="!hp8ls2l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81200" y="4941888"/>
            <a:ext cx="3505200" cy="849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 descr="!hp8ls2l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4267200" y="4876800"/>
            <a:ext cx="2819400" cy="90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9397" name="WordArt 5"/>
          <p:cNvSpPr>
            <a:spLocks noChangeArrowheads="1" noChangeShapeType="1" noTextEdit="1"/>
          </p:cNvSpPr>
          <p:nvPr/>
        </p:nvSpPr>
        <p:spPr bwMode="auto">
          <a:xfrm>
            <a:off x="1752600" y="1905000"/>
            <a:ext cx="5734050" cy="9144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0"/>
              </a:avLst>
            </a:prstTxWarp>
          </a:bodyPr>
          <a:lstStyle/>
          <a:p>
            <a:pPr algn="ctr"/>
            <a:r>
              <a:rPr lang="en-US" sz="3600" b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NHIỆT</a:t>
            </a:r>
            <a:r>
              <a:rPr lang="en-US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600" b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LIỆT</a:t>
            </a:r>
            <a:r>
              <a:rPr lang="en-US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600" b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CHÀO</a:t>
            </a:r>
            <a:r>
              <a:rPr lang="en-US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600" b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MỪNG</a:t>
            </a:r>
            <a:endParaRPr lang="en-US" sz="3600" b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9999FF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1752600" y="4038600"/>
            <a:ext cx="5867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9</a:t>
            </a: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93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93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9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7" grpId="0" animBg="1"/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13716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43" name="Picture 2" descr="Frames PPT 015"/>
          <p:cNvPicPr>
            <a:picLocks noChangeAspect="1" noChangeArrowheads="1"/>
          </p:cNvPicPr>
          <p:nvPr/>
        </p:nvPicPr>
        <p:blipFill>
          <a:blip r:embed="rId2">
            <a:lum bright="12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CCFFCC"/>
              </a:gs>
              <a:gs pos="50000">
                <a:schemeClr val="bg1"/>
              </a:gs>
              <a:gs pos="100000">
                <a:srgbClr val="CCFFCC"/>
              </a:gs>
            </a:gsLst>
            <a:lin ang="2700000" scaled="1"/>
          </a:gradFill>
        </p:spPr>
      </p:pic>
      <p:pic>
        <p:nvPicPr>
          <p:cNvPr id="14340" name="Picture 15" descr="n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800000" flipH="1">
            <a:off x="0" y="0"/>
            <a:ext cx="9144000" cy="4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1" name="WordArt 2"/>
          <p:cNvSpPr>
            <a:spLocks noChangeArrowheads="1" noChangeShapeType="1" noTextEdit="1"/>
          </p:cNvSpPr>
          <p:nvPr/>
        </p:nvSpPr>
        <p:spPr bwMode="auto">
          <a:xfrm>
            <a:off x="2590800" y="457200"/>
            <a:ext cx="5486400" cy="377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CHỊ EM THÚY KIỀU</a:t>
            </a:r>
          </a:p>
        </p:txBody>
      </p:sp>
      <p:sp>
        <p:nvSpPr>
          <p:cNvPr id="14342" name="TextBox 11"/>
          <p:cNvSpPr txBox="1">
            <a:spLocks noChangeArrowheads="1"/>
          </p:cNvSpPr>
          <p:nvPr/>
        </p:nvSpPr>
        <p:spPr bwMode="auto">
          <a:xfrm>
            <a:off x="4648200" y="685800"/>
            <a:ext cx="47244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C00000"/>
                </a:solidFill>
                <a:cs typeface="Times New Roman" pitchFamily="18" charset="0"/>
              </a:rPr>
              <a:t>     </a:t>
            </a:r>
            <a:r>
              <a:rPr lang="en-US" sz="2000">
                <a:solidFill>
                  <a:srgbClr val="C00000"/>
                </a:solidFill>
                <a:cs typeface="Times New Roman" pitchFamily="18" charset="0"/>
              </a:rPr>
              <a:t>(Trích “Truyện Kiều” - Nguyễn Du)</a:t>
            </a:r>
          </a:p>
          <a:p>
            <a:r>
              <a:rPr lang="en-US" sz="2000">
                <a:solidFill>
                  <a:srgbClr val="C00000"/>
                </a:solidFill>
                <a:cs typeface="Times New Roman" pitchFamily="18" charset="0"/>
              </a:rPr>
              <a:t>                             </a:t>
            </a:r>
          </a:p>
        </p:txBody>
      </p:sp>
      <p:sp>
        <p:nvSpPr>
          <p:cNvPr id="14343" name="TextBox 12"/>
          <p:cNvSpPr txBox="1">
            <a:spLocks noChangeArrowheads="1"/>
          </p:cNvSpPr>
          <p:nvPr/>
        </p:nvSpPr>
        <p:spPr bwMode="auto">
          <a:xfrm>
            <a:off x="525463" y="152400"/>
            <a:ext cx="2590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 u="sng">
                <a:solidFill>
                  <a:srgbClr val="C00000"/>
                </a:solidFill>
                <a:cs typeface="Times New Roman" pitchFamily="18" charset="0"/>
              </a:rPr>
              <a:t>Tuần 6</a:t>
            </a:r>
          </a:p>
          <a:p>
            <a:r>
              <a:rPr lang="en-US" sz="2000" b="1" u="sng">
                <a:solidFill>
                  <a:srgbClr val="C00000"/>
                </a:solidFill>
                <a:cs typeface="Times New Roman" pitchFamily="18" charset="0"/>
              </a:rPr>
              <a:t>Tiết 28. Văn bản</a:t>
            </a:r>
            <a:r>
              <a:rPr lang="en-US" sz="2000" b="1">
                <a:solidFill>
                  <a:srgbClr val="C00000"/>
                </a:solidFill>
                <a:cs typeface="Times New Roman" pitchFamily="18" charset="0"/>
              </a:rPr>
              <a:t>:</a:t>
            </a:r>
          </a:p>
        </p:txBody>
      </p:sp>
      <p:pic>
        <p:nvPicPr>
          <p:cNvPr id="14344" name="Picture 15" descr="n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800000" flipH="1" flipV="1">
            <a:off x="-9525" y="6829425"/>
            <a:ext cx="9144000" cy="4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5" name="Picture 15" descr="n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800000" flipH="1">
            <a:off x="0" y="0"/>
            <a:ext cx="9144000" cy="4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6" name="Picture 15" descr="n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6200000" flipH="1">
            <a:off x="5691188" y="3405187"/>
            <a:ext cx="6858000" cy="47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7" name="Picture 15" descr="n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5400000" flipH="1" flipV="1">
            <a:off x="-3405981" y="3404393"/>
            <a:ext cx="6858000" cy="49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" name="Rectangle 24"/>
          <p:cNvSpPr/>
          <p:nvPr/>
        </p:nvSpPr>
        <p:spPr>
          <a:xfrm>
            <a:off x="88136" y="1316516"/>
            <a:ext cx="3352800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2000" b="1" dirty="0">
                <a:solidFill>
                  <a:srgbClr val="C00000"/>
                </a:solidFill>
                <a:latin typeface="Arial"/>
                <a:cs typeface="Times New Roman" pitchFamily="18" charset="0"/>
              </a:rPr>
              <a:t>I. </a:t>
            </a:r>
            <a:r>
              <a:rPr lang="nl-NL" sz="2000" b="1" u="sng" dirty="0">
                <a:solidFill>
                  <a:srgbClr val="C00000"/>
                </a:solidFill>
                <a:latin typeface="Arial"/>
                <a:cs typeface="Times New Roman" pitchFamily="18" charset="0"/>
              </a:rPr>
              <a:t>Tìm hiểu chung</a:t>
            </a:r>
            <a:r>
              <a:rPr lang="nl-NL" sz="2000" b="1" dirty="0">
                <a:solidFill>
                  <a:srgbClr val="C00000"/>
                </a:solidFill>
                <a:latin typeface="Arial"/>
                <a:cs typeface="Times New Roman" pitchFamily="18" charset="0"/>
              </a:rPr>
              <a:t>:</a:t>
            </a:r>
            <a:endParaRPr lang="en-US" sz="2000" dirty="0">
              <a:solidFill>
                <a:srgbClr val="C00000"/>
              </a:solidFill>
              <a:latin typeface="Arial"/>
              <a:cs typeface="Times New Roman" pitchFamily="18" charset="0"/>
            </a:endParaRPr>
          </a:p>
        </p:txBody>
      </p:sp>
      <p:sp>
        <p:nvSpPr>
          <p:cNvPr id="14349" name="TextBox 2"/>
          <p:cNvSpPr txBox="1">
            <a:spLocks noChangeArrowheads="1"/>
          </p:cNvSpPr>
          <p:nvPr/>
        </p:nvSpPr>
        <p:spPr bwMode="auto">
          <a:xfrm>
            <a:off x="77788" y="1952625"/>
            <a:ext cx="4648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cs typeface="Times New Roman" pitchFamily="18" charset="0"/>
              </a:rPr>
              <a:t>1. Vẻ đẹp chung của chị em Thúy Kiều</a:t>
            </a:r>
          </a:p>
        </p:txBody>
      </p:sp>
      <p:cxnSp>
        <p:nvCxnSpPr>
          <p:cNvPr id="12" name="Straight Connector 11"/>
          <p:cNvCxnSpPr>
            <a:stCxn id="8" idx="2"/>
          </p:cNvCxnSpPr>
          <p:nvPr/>
        </p:nvCxnSpPr>
        <p:spPr>
          <a:xfrm>
            <a:off x="4572000" y="1371600"/>
            <a:ext cx="0" cy="5457825"/>
          </a:xfrm>
          <a:prstGeom prst="line">
            <a:avLst/>
          </a:prstGeom>
          <a:ln w="28575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51" name="TextBox 14"/>
          <p:cNvSpPr txBox="1">
            <a:spLocks noChangeArrowheads="1"/>
          </p:cNvSpPr>
          <p:nvPr/>
        </p:nvSpPr>
        <p:spPr bwMode="auto">
          <a:xfrm>
            <a:off x="106363" y="2209800"/>
            <a:ext cx="2895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cs typeface="Times New Roman" pitchFamily="18" charset="0"/>
              </a:rPr>
              <a:t>2. Vẻ đẹp của Thúy Vân</a:t>
            </a:r>
          </a:p>
        </p:txBody>
      </p:sp>
      <p:sp>
        <p:nvSpPr>
          <p:cNvPr id="14352" name="Text Box 9"/>
          <p:cNvSpPr txBox="1">
            <a:spLocks noChangeArrowheads="1"/>
          </p:cNvSpPr>
          <p:nvPr/>
        </p:nvSpPr>
        <p:spPr bwMode="auto">
          <a:xfrm>
            <a:off x="3733800" y="5224463"/>
            <a:ext cx="18415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1600"/>
          </a:p>
        </p:txBody>
      </p:sp>
      <p:sp>
        <p:nvSpPr>
          <p:cNvPr id="14353" name="TextBox 56"/>
          <p:cNvSpPr txBox="1">
            <a:spLocks noChangeArrowheads="1"/>
          </p:cNvSpPr>
          <p:nvPr/>
        </p:nvSpPr>
        <p:spPr bwMode="auto">
          <a:xfrm>
            <a:off x="115888" y="2514600"/>
            <a:ext cx="34607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cs typeface="Times New Roman" pitchFamily="18" charset="0"/>
              </a:rPr>
              <a:t>3. Vẻ đẹp của Thúy Kiều</a:t>
            </a:r>
          </a:p>
        </p:txBody>
      </p:sp>
      <p:sp>
        <p:nvSpPr>
          <p:cNvPr id="14354" name="Text Box 12"/>
          <p:cNvSpPr txBox="1">
            <a:spLocks noChangeArrowheads="1"/>
          </p:cNvSpPr>
          <p:nvPr/>
        </p:nvSpPr>
        <p:spPr bwMode="auto">
          <a:xfrm>
            <a:off x="1470025" y="5445125"/>
            <a:ext cx="1841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1600"/>
          </a:p>
        </p:txBody>
      </p:sp>
      <p:sp>
        <p:nvSpPr>
          <p:cNvPr id="14355" name="TextBox 3"/>
          <p:cNvSpPr txBox="1">
            <a:spLocks noChangeArrowheads="1"/>
          </p:cNvSpPr>
          <p:nvPr/>
        </p:nvSpPr>
        <p:spPr bwMode="auto">
          <a:xfrm>
            <a:off x="241300" y="2754313"/>
            <a:ext cx="23622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cs typeface="Times New Roman" pitchFamily="18" charset="0"/>
              </a:rPr>
              <a:t>a. Sắc:</a:t>
            </a:r>
          </a:p>
        </p:txBody>
      </p:sp>
      <p:sp>
        <p:nvSpPr>
          <p:cNvPr id="14364" name="TextBox 5"/>
          <p:cNvSpPr txBox="1">
            <a:spLocks noChangeArrowheads="1"/>
          </p:cNvSpPr>
          <p:nvPr/>
        </p:nvSpPr>
        <p:spPr bwMode="auto">
          <a:xfrm>
            <a:off x="228600" y="3067050"/>
            <a:ext cx="17526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 err="1"/>
              <a:t>Bút</a:t>
            </a:r>
            <a:r>
              <a:rPr lang="en-US" dirty="0"/>
              <a:t> </a:t>
            </a:r>
            <a:r>
              <a:rPr lang="en-US" dirty="0" err="1"/>
              <a:t>pháp</a:t>
            </a:r>
            <a:r>
              <a:rPr lang="en-US" dirty="0"/>
              <a:t> </a:t>
            </a:r>
            <a:r>
              <a:rPr lang="en-US" dirty="0" err="1"/>
              <a:t>ước</a:t>
            </a:r>
            <a:r>
              <a:rPr lang="en-US" dirty="0"/>
              <a:t> </a:t>
            </a:r>
            <a:r>
              <a:rPr lang="en-US" dirty="0" err="1"/>
              <a:t>lệ</a:t>
            </a:r>
            <a:r>
              <a:rPr lang="en-US" dirty="0"/>
              <a:t> </a:t>
            </a:r>
            <a:r>
              <a:rPr lang="en-US" dirty="0" err="1"/>
              <a:t>tượng</a:t>
            </a:r>
            <a:r>
              <a:rPr lang="en-US" dirty="0"/>
              <a:t> </a:t>
            </a:r>
            <a:r>
              <a:rPr lang="en-US" dirty="0" err="1"/>
              <a:t>trưng</a:t>
            </a:r>
            <a:endParaRPr lang="en-US" dirty="0"/>
          </a:p>
          <a:p>
            <a:r>
              <a:rPr lang="en-US" dirty="0" err="1"/>
              <a:t>Ẩn</a:t>
            </a:r>
            <a:r>
              <a:rPr lang="en-US" dirty="0"/>
              <a:t> </a:t>
            </a:r>
            <a:r>
              <a:rPr lang="en-US" dirty="0" err="1"/>
              <a:t>dụ</a:t>
            </a:r>
            <a:r>
              <a:rPr lang="en-US" dirty="0"/>
              <a:t>, </a:t>
            </a:r>
            <a:r>
              <a:rPr lang="en-US" dirty="0" err="1"/>
              <a:t>nhân</a:t>
            </a:r>
            <a:r>
              <a:rPr lang="en-US" dirty="0"/>
              <a:t> </a:t>
            </a:r>
            <a:r>
              <a:rPr lang="en-US" dirty="0" err="1"/>
              <a:t>hóa</a:t>
            </a:r>
            <a:r>
              <a:rPr lang="en-US" dirty="0"/>
              <a:t>, </a:t>
            </a:r>
            <a:r>
              <a:rPr lang="en-US" dirty="0" err="1"/>
              <a:t>điển</a:t>
            </a:r>
            <a:r>
              <a:rPr lang="en-US" dirty="0"/>
              <a:t> </a:t>
            </a:r>
            <a:r>
              <a:rPr lang="en-US" dirty="0" err="1"/>
              <a:t>cố</a:t>
            </a:r>
            <a:r>
              <a:rPr lang="en-US" dirty="0"/>
              <a:t>.</a:t>
            </a:r>
          </a:p>
        </p:txBody>
      </p:sp>
      <p:sp>
        <p:nvSpPr>
          <p:cNvPr id="7" name="Right Brace 6"/>
          <p:cNvSpPr/>
          <p:nvPr/>
        </p:nvSpPr>
        <p:spPr>
          <a:xfrm>
            <a:off x="2057400" y="3200400"/>
            <a:ext cx="76200" cy="900113"/>
          </a:xfrm>
          <a:prstGeom prst="rightBrac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Right Arrow 8"/>
          <p:cNvSpPr/>
          <p:nvPr/>
        </p:nvSpPr>
        <p:spPr>
          <a:xfrm>
            <a:off x="2209800" y="3657600"/>
            <a:ext cx="174625" cy="46038"/>
          </a:xfrm>
          <a:prstGeom prst="right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367" name="TextBox 9"/>
          <p:cNvSpPr txBox="1">
            <a:spLocks noChangeArrowheads="1"/>
          </p:cNvSpPr>
          <p:nvPr/>
        </p:nvSpPr>
        <p:spPr bwMode="auto">
          <a:xfrm>
            <a:off x="2362200" y="3276600"/>
            <a:ext cx="1981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Kiều là một tuyệt thế giai nhân.</a:t>
            </a:r>
          </a:p>
        </p:txBody>
      </p:sp>
      <p:cxnSp>
        <p:nvCxnSpPr>
          <p:cNvPr id="32" name="Straight Connector 31"/>
          <p:cNvCxnSpPr/>
          <p:nvPr/>
        </p:nvCxnSpPr>
        <p:spPr>
          <a:xfrm flipV="1">
            <a:off x="6543675" y="2027238"/>
            <a:ext cx="685800" cy="635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61" name="TextBox 4"/>
          <p:cNvSpPr txBox="1">
            <a:spLocks noChangeArrowheads="1"/>
          </p:cNvSpPr>
          <p:nvPr/>
        </p:nvSpPr>
        <p:spPr bwMode="auto">
          <a:xfrm>
            <a:off x="4495800" y="1738313"/>
            <a:ext cx="4648200" cy="2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rgbClr val="0000CC"/>
                </a:solidFill>
              </a:rPr>
              <a:t>Kiều càng sắc sảo mặn mà,</a:t>
            </a:r>
          </a:p>
          <a:p>
            <a:pPr algn="ctr"/>
            <a:r>
              <a:rPr lang="en-US">
                <a:solidFill>
                  <a:srgbClr val="0000CC"/>
                </a:solidFill>
              </a:rPr>
              <a:t>So bề tài sắc lại là phần hơn:</a:t>
            </a:r>
          </a:p>
          <a:p>
            <a:pPr algn="ctr"/>
            <a:r>
              <a:rPr lang="en-US">
                <a:solidFill>
                  <a:srgbClr val="0000CC"/>
                </a:solidFill>
              </a:rPr>
              <a:t>   Làn thu thủy nét xuân sơn</a:t>
            </a:r>
          </a:p>
          <a:p>
            <a:pPr algn="ctr"/>
            <a:r>
              <a:rPr lang="en-US">
                <a:solidFill>
                  <a:srgbClr val="0000CC"/>
                </a:solidFill>
              </a:rPr>
              <a:t>Hoa ghen thua thắm liễu hờn kém xanh</a:t>
            </a:r>
          </a:p>
          <a:p>
            <a:pPr algn="ctr"/>
            <a:r>
              <a:rPr lang="en-US">
                <a:solidFill>
                  <a:srgbClr val="0000CC"/>
                </a:solidFill>
              </a:rPr>
              <a:t>Một hai nghiêng nước nghiêng thành,</a:t>
            </a:r>
          </a:p>
          <a:p>
            <a:pPr algn="ctr"/>
            <a:r>
              <a:rPr lang="en-US">
                <a:solidFill>
                  <a:srgbClr val="0000CC"/>
                </a:solidFill>
              </a:rPr>
              <a:t>Sắc đành đòi một tài đành họa hai.</a:t>
            </a:r>
          </a:p>
          <a:p>
            <a:endParaRPr lang="en-US"/>
          </a:p>
        </p:txBody>
      </p:sp>
      <p:cxnSp>
        <p:nvCxnSpPr>
          <p:cNvPr id="34" name="Straight Connector 33"/>
          <p:cNvCxnSpPr/>
          <p:nvPr/>
        </p:nvCxnSpPr>
        <p:spPr>
          <a:xfrm>
            <a:off x="7419975" y="2036763"/>
            <a:ext cx="69532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6000750" y="2308225"/>
            <a:ext cx="6096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7439025" y="2303463"/>
            <a:ext cx="69532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5653088" y="2579688"/>
            <a:ext cx="1166812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6962775" y="2579688"/>
            <a:ext cx="12192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6991350" y="2855913"/>
            <a:ext cx="795338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4924425" y="2855913"/>
            <a:ext cx="86677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791200" y="3135313"/>
            <a:ext cx="28194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41"/>
          <p:cNvSpPr/>
          <p:nvPr/>
        </p:nvSpPr>
        <p:spPr>
          <a:xfrm>
            <a:off x="89628" y="1638301"/>
            <a:ext cx="3352800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2000" b="1" dirty="0">
                <a:solidFill>
                  <a:srgbClr val="C00000"/>
                </a:solidFill>
                <a:latin typeface="Arial"/>
                <a:cs typeface="Times New Roman" pitchFamily="18" charset="0"/>
              </a:rPr>
              <a:t>II. </a:t>
            </a:r>
            <a:r>
              <a:rPr lang="nl-NL" sz="2000" b="1" u="sng" dirty="0">
                <a:solidFill>
                  <a:srgbClr val="C00000"/>
                </a:solidFill>
                <a:latin typeface="Arial"/>
                <a:cs typeface="Times New Roman" pitchFamily="18" charset="0"/>
              </a:rPr>
              <a:t>Phân tích</a:t>
            </a:r>
            <a:r>
              <a:rPr lang="nl-NL" sz="2000" b="1" dirty="0">
                <a:solidFill>
                  <a:srgbClr val="C00000"/>
                </a:solidFill>
                <a:latin typeface="Arial"/>
                <a:cs typeface="Times New Roman" pitchFamily="18" charset="0"/>
              </a:rPr>
              <a:t>:</a:t>
            </a:r>
            <a:endParaRPr lang="en-US" sz="2000" dirty="0">
              <a:solidFill>
                <a:srgbClr val="C00000"/>
              </a:solidFill>
              <a:latin typeface="Arial"/>
              <a:cs typeface="Times New Roman" pitchFamily="18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3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3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4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100" fill="hold"/>
                                        <p:tgtEl>
                                          <p:spTgt spid="143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100" fill="hold"/>
                                        <p:tgtEl>
                                          <p:spTgt spid="143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100"/>
                                        <p:tgtEl>
                                          <p:spTgt spid="14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64" grpId="0"/>
      <p:bldP spid="7" grpId="0" animBg="1"/>
      <p:bldP spid="9" grpId="0" animBg="1"/>
      <p:bldP spid="1436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4" name="Picture 15" descr="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 flipH="1">
            <a:off x="0" y="0"/>
            <a:ext cx="9144000" cy="4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8" name="Picture 15" descr="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 flipH="1" flipV="1">
            <a:off x="23813" y="7026275"/>
            <a:ext cx="9144000" cy="4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9" name="Picture 15" descr="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 flipH="1">
            <a:off x="0" y="0"/>
            <a:ext cx="9144000" cy="4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70" name="Picture 15" descr="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 flipH="1">
            <a:off x="5645944" y="3450431"/>
            <a:ext cx="6948488" cy="47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71" name="Picture 15" descr="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 flipH="1" flipV="1">
            <a:off x="-3491707" y="3488532"/>
            <a:ext cx="7027863" cy="5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2" name="Straight Connector 11"/>
          <p:cNvCxnSpPr/>
          <p:nvPr/>
        </p:nvCxnSpPr>
        <p:spPr>
          <a:xfrm>
            <a:off x="4191000" y="1133475"/>
            <a:ext cx="0" cy="5815013"/>
          </a:xfrm>
          <a:prstGeom prst="line">
            <a:avLst/>
          </a:prstGeom>
          <a:ln w="28575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76" name="Text Box 9"/>
          <p:cNvSpPr txBox="1">
            <a:spLocks noChangeArrowheads="1"/>
          </p:cNvSpPr>
          <p:nvPr/>
        </p:nvSpPr>
        <p:spPr bwMode="auto">
          <a:xfrm>
            <a:off x="3733800" y="5224463"/>
            <a:ext cx="18415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1600"/>
          </a:p>
        </p:txBody>
      </p:sp>
      <p:sp>
        <p:nvSpPr>
          <p:cNvPr id="15377" name="TextBox 56"/>
          <p:cNvSpPr txBox="1">
            <a:spLocks noChangeArrowheads="1"/>
          </p:cNvSpPr>
          <p:nvPr/>
        </p:nvSpPr>
        <p:spPr bwMode="auto">
          <a:xfrm>
            <a:off x="152400" y="0"/>
            <a:ext cx="34607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cs typeface="Times New Roman" pitchFamily="18" charset="0"/>
              </a:rPr>
              <a:t>3. Vẻ đẹp của Thúy Kiều</a:t>
            </a:r>
          </a:p>
        </p:txBody>
      </p:sp>
      <p:sp>
        <p:nvSpPr>
          <p:cNvPr id="15378" name="Text Box 12"/>
          <p:cNvSpPr txBox="1">
            <a:spLocks noChangeArrowheads="1"/>
          </p:cNvSpPr>
          <p:nvPr/>
        </p:nvSpPr>
        <p:spPr bwMode="auto">
          <a:xfrm>
            <a:off x="1470025" y="5445125"/>
            <a:ext cx="1841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1600"/>
          </a:p>
        </p:txBody>
      </p:sp>
      <p:sp>
        <p:nvSpPr>
          <p:cNvPr id="15379" name="TextBox 3"/>
          <p:cNvSpPr txBox="1">
            <a:spLocks noChangeArrowheads="1"/>
          </p:cNvSpPr>
          <p:nvPr/>
        </p:nvSpPr>
        <p:spPr bwMode="auto">
          <a:xfrm>
            <a:off x="381000" y="609600"/>
            <a:ext cx="23622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dirty="0">
                <a:cs typeface="Times New Roman" pitchFamily="18" charset="0"/>
              </a:rPr>
              <a:t>a. </a:t>
            </a:r>
            <a:r>
              <a:rPr lang="en-US" b="1" dirty="0" err="1">
                <a:cs typeface="Times New Roman" pitchFamily="18" charset="0"/>
              </a:rPr>
              <a:t>Sắc</a:t>
            </a:r>
            <a:r>
              <a:rPr lang="en-US" b="1" dirty="0">
                <a:cs typeface="Times New Roman" pitchFamily="18" charset="0"/>
              </a:rPr>
              <a:t>:</a:t>
            </a:r>
          </a:p>
        </p:txBody>
      </p:sp>
      <p:sp>
        <p:nvSpPr>
          <p:cNvPr id="15380" name="TextBox 5"/>
          <p:cNvSpPr txBox="1">
            <a:spLocks noChangeArrowheads="1"/>
          </p:cNvSpPr>
          <p:nvPr/>
        </p:nvSpPr>
        <p:spPr bwMode="auto">
          <a:xfrm>
            <a:off x="381000" y="1295400"/>
            <a:ext cx="13716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 err="1"/>
              <a:t>Ẩn</a:t>
            </a:r>
            <a:r>
              <a:rPr lang="en-US" dirty="0"/>
              <a:t> </a:t>
            </a:r>
            <a:r>
              <a:rPr lang="en-US" dirty="0" err="1"/>
              <a:t>dụ</a:t>
            </a:r>
            <a:r>
              <a:rPr lang="en-US" dirty="0"/>
              <a:t>, </a:t>
            </a:r>
            <a:r>
              <a:rPr lang="en-US" dirty="0" err="1"/>
              <a:t>nhân</a:t>
            </a:r>
            <a:r>
              <a:rPr lang="en-US" dirty="0"/>
              <a:t> </a:t>
            </a:r>
            <a:r>
              <a:rPr lang="en-US" dirty="0" err="1"/>
              <a:t>hóa</a:t>
            </a:r>
            <a:r>
              <a:rPr lang="en-US" dirty="0"/>
              <a:t>, </a:t>
            </a:r>
            <a:r>
              <a:rPr lang="en-US" dirty="0" err="1"/>
              <a:t>thành</a:t>
            </a:r>
            <a:r>
              <a:rPr lang="en-US" dirty="0"/>
              <a:t> </a:t>
            </a:r>
            <a:r>
              <a:rPr lang="en-US" dirty="0" err="1"/>
              <a:t>ngữ</a:t>
            </a:r>
            <a:r>
              <a:rPr lang="en-US" dirty="0"/>
              <a:t>, </a:t>
            </a:r>
            <a:r>
              <a:rPr lang="en-US" dirty="0" err="1"/>
              <a:t>điển</a:t>
            </a:r>
            <a:r>
              <a:rPr lang="en-US" dirty="0"/>
              <a:t> </a:t>
            </a:r>
            <a:r>
              <a:rPr lang="en-US" dirty="0" err="1"/>
              <a:t>cố</a:t>
            </a:r>
            <a:r>
              <a:rPr lang="en-US" dirty="0"/>
              <a:t>.</a:t>
            </a:r>
          </a:p>
        </p:txBody>
      </p:sp>
      <p:sp>
        <p:nvSpPr>
          <p:cNvPr id="7" name="Right Brace 6"/>
          <p:cNvSpPr/>
          <p:nvPr/>
        </p:nvSpPr>
        <p:spPr>
          <a:xfrm>
            <a:off x="1828800" y="1371600"/>
            <a:ext cx="76200" cy="900113"/>
          </a:xfrm>
          <a:prstGeom prst="rightBrac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383" name="TextBox 9"/>
          <p:cNvSpPr txBox="1">
            <a:spLocks noChangeArrowheads="1"/>
          </p:cNvSpPr>
          <p:nvPr/>
        </p:nvSpPr>
        <p:spPr bwMode="auto">
          <a:xfrm>
            <a:off x="2133600" y="1371600"/>
            <a:ext cx="1981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 err="1"/>
              <a:t>Kiều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/>
              <a:t>một</a:t>
            </a:r>
            <a:r>
              <a:rPr lang="en-US" dirty="0"/>
              <a:t> </a:t>
            </a:r>
            <a:r>
              <a:rPr lang="en-US" dirty="0" err="1"/>
              <a:t>tuyệt</a:t>
            </a:r>
            <a:r>
              <a:rPr lang="en-US" dirty="0"/>
              <a:t> </a:t>
            </a:r>
            <a:r>
              <a:rPr lang="en-US" dirty="0" err="1"/>
              <a:t>thế</a:t>
            </a:r>
            <a:r>
              <a:rPr lang="en-US" dirty="0"/>
              <a:t> </a:t>
            </a:r>
            <a:r>
              <a:rPr lang="en-US" dirty="0" err="1"/>
              <a:t>giai</a:t>
            </a:r>
            <a:r>
              <a:rPr lang="en-US" dirty="0"/>
              <a:t> </a:t>
            </a:r>
            <a:r>
              <a:rPr lang="en-US" dirty="0" err="1"/>
              <a:t>nhân</a:t>
            </a:r>
            <a:r>
              <a:rPr lang="en-US" dirty="0"/>
              <a:t>.</a:t>
            </a:r>
          </a:p>
        </p:txBody>
      </p:sp>
      <p:sp>
        <p:nvSpPr>
          <p:cNvPr id="15385" name="TextBox 39"/>
          <p:cNvSpPr txBox="1">
            <a:spLocks noChangeArrowheads="1"/>
          </p:cNvSpPr>
          <p:nvPr/>
        </p:nvSpPr>
        <p:spPr bwMode="auto">
          <a:xfrm>
            <a:off x="304800" y="2667000"/>
            <a:ext cx="1425575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45" name="TextBox 12"/>
          <p:cNvSpPr txBox="1">
            <a:spLocks noChangeArrowheads="1"/>
          </p:cNvSpPr>
          <p:nvPr/>
        </p:nvSpPr>
        <p:spPr bwMode="auto">
          <a:xfrm>
            <a:off x="4800600" y="1771650"/>
            <a:ext cx="3962400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vốn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sẵn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/>
            <a:r>
              <a:rPr lang="en-US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Pha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nghề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họa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đủ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mùi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ca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ngâm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r>
              <a:rPr lang="en-US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lầu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ngũ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/>
            <a:r>
              <a:rPr lang="en-US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Nghề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riêng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đứt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cầm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trương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r>
              <a:rPr lang="en-US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Khúc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lựa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/>
            <a:r>
              <a:rPr lang="en-US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thiên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Bạc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mệnh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càng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não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/>
          </a:p>
        </p:txBody>
      </p:sp>
      <p:cxnSp>
        <p:nvCxnSpPr>
          <p:cNvPr id="46" name="Straight Connector 45"/>
          <p:cNvCxnSpPr/>
          <p:nvPr/>
        </p:nvCxnSpPr>
        <p:spPr>
          <a:xfrm>
            <a:off x="5562600" y="2066925"/>
            <a:ext cx="9144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6629400" y="2070100"/>
            <a:ext cx="6858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5248275" y="2362200"/>
            <a:ext cx="77152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6172200" y="2362200"/>
            <a:ext cx="5334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6858000" y="2362200"/>
            <a:ext cx="6096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7620000" y="2362200"/>
            <a:ext cx="6096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6705600" y="2619375"/>
            <a:ext cx="2667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7467600" y="2628900"/>
            <a:ext cx="6096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6781800" y="2895600"/>
            <a:ext cx="6096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6096000" y="2895600"/>
            <a:ext cx="5334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6781800" y="3171825"/>
            <a:ext cx="12192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7772400" y="3448050"/>
            <a:ext cx="6858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5962650" y="3448050"/>
            <a:ext cx="8763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ectangle 13"/>
          <p:cNvSpPr>
            <a:spLocks noChangeArrowheads="1"/>
          </p:cNvSpPr>
          <p:nvPr/>
        </p:nvSpPr>
        <p:spPr bwMode="auto">
          <a:xfrm>
            <a:off x="4640263" y="4048125"/>
            <a:ext cx="31242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FontTx/>
              <a:buChar char="-"/>
            </a:pPr>
            <a:r>
              <a:rPr lang="en-US" sz="2400" b="1" dirty="0"/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họa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nghề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buFontTx/>
              <a:buChar char="-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ca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ngâm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đủ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mùi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buFontTx/>
              <a:buChar char="-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ngũ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lầu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buFontTx/>
              <a:buChar char="-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cầm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đứt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4191000" y="4035425"/>
            <a:ext cx="609600" cy="1676400"/>
            <a:chOff x="480" y="3211"/>
            <a:chExt cx="384" cy="1056"/>
          </a:xfrm>
        </p:grpSpPr>
        <p:sp>
          <p:nvSpPr>
            <p:cNvPr id="15418" name="AutoShape 15"/>
            <p:cNvSpPr>
              <a:spLocks/>
            </p:cNvSpPr>
            <p:nvPr/>
          </p:nvSpPr>
          <p:spPr bwMode="auto">
            <a:xfrm>
              <a:off x="767" y="3211"/>
              <a:ext cx="48" cy="1056"/>
            </a:xfrm>
            <a:prstGeom prst="leftBrace">
              <a:avLst>
                <a:gd name="adj1" fmla="val 183333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19" name="Text Box 16"/>
            <p:cNvSpPr txBox="1">
              <a:spLocks noChangeArrowheads="1"/>
            </p:cNvSpPr>
            <p:nvPr/>
          </p:nvSpPr>
          <p:spPr bwMode="auto">
            <a:xfrm>
              <a:off x="480" y="3427"/>
              <a:ext cx="384" cy="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400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Đa</a:t>
              </a:r>
              <a:r>
                <a:rPr lang="en-US" sz="24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tài</a:t>
              </a:r>
              <a:endPara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66" name="Right Arrow 65"/>
          <p:cNvSpPr/>
          <p:nvPr/>
        </p:nvSpPr>
        <p:spPr>
          <a:xfrm>
            <a:off x="5857875" y="4318000"/>
            <a:ext cx="244475" cy="603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  </a:t>
            </a:r>
          </a:p>
        </p:txBody>
      </p:sp>
      <p:sp>
        <p:nvSpPr>
          <p:cNvPr id="67" name="Right Arrow 66"/>
          <p:cNvSpPr/>
          <p:nvPr/>
        </p:nvSpPr>
        <p:spPr>
          <a:xfrm>
            <a:off x="5962650" y="4651375"/>
            <a:ext cx="244475" cy="603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  </a:t>
            </a:r>
          </a:p>
        </p:txBody>
      </p:sp>
      <p:sp>
        <p:nvSpPr>
          <p:cNvPr id="68" name="Right Arrow 67"/>
          <p:cNvSpPr/>
          <p:nvPr/>
        </p:nvSpPr>
        <p:spPr>
          <a:xfrm>
            <a:off x="5908675" y="5029200"/>
            <a:ext cx="244475" cy="603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  </a:t>
            </a:r>
          </a:p>
        </p:txBody>
      </p:sp>
      <p:sp>
        <p:nvSpPr>
          <p:cNvPr id="72" name="Right Arrow 71"/>
          <p:cNvSpPr/>
          <p:nvPr/>
        </p:nvSpPr>
        <p:spPr>
          <a:xfrm>
            <a:off x="5897563" y="5395913"/>
            <a:ext cx="244475" cy="603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  </a:t>
            </a:r>
          </a:p>
        </p:txBody>
      </p:sp>
      <p:sp>
        <p:nvSpPr>
          <p:cNvPr id="73" name="TextBox 5"/>
          <p:cNvSpPr txBox="1">
            <a:spLocks noChangeArrowheads="1"/>
          </p:cNvSpPr>
          <p:nvPr/>
        </p:nvSpPr>
        <p:spPr bwMode="auto">
          <a:xfrm>
            <a:off x="4648200" y="5732463"/>
            <a:ext cx="28956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Bạc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mệnh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não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nhân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" name="Right Arrow 73"/>
          <p:cNvSpPr/>
          <p:nvPr/>
        </p:nvSpPr>
        <p:spPr>
          <a:xfrm>
            <a:off x="7070725" y="5924550"/>
            <a:ext cx="244475" cy="603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  </a:t>
            </a:r>
          </a:p>
        </p:txBody>
      </p:sp>
      <p:sp>
        <p:nvSpPr>
          <p:cNvPr id="75" name="TextBox 6"/>
          <p:cNvSpPr txBox="1">
            <a:spLocks noChangeArrowheads="1"/>
          </p:cNvSpPr>
          <p:nvPr/>
        </p:nvSpPr>
        <p:spPr bwMode="auto">
          <a:xfrm>
            <a:off x="7421563" y="5734050"/>
            <a:ext cx="2133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409" name="Text Box 9"/>
          <p:cNvSpPr txBox="1">
            <a:spLocks noChangeArrowheads="1"/>
          </p:cNvSpPr>
          <p:nvPr/>
        </p:nvSpPr>
        <p:spPr bwMode="auto">
          <a:xfrm>
            <a:off x="3843338" y="5268913"/>
            <a:ext cx="18415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1600"/>
          </a:p>
        </p:txBody>
      </p:sp>
      <p:sp>
        <p:nvSpPr>
          <p:cNvPr id="15410" name="Text Box 12"/>
          <p:cNvSpPr txBox="1">
            <a:spLocks noChangeArrowheads="1"/>
          </p:cNvSpPr>
          <p:nvPr/>
        </p:nvSpPr>
        <p:spPr bwMode="auto">
          <a:xfrm>
            <a:off x="1579563" y="5489575"/>
            <a:ext cx="1841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1600"/>
          </a:p>
        </p:txBody>
      </p:sp>
      <p:sp>
        <p:nvSpPr>
          <p:cNvPr id="79" name="TextBox 4"/>
          <p:cNvSpPr txBox="1">
            <a:spLocks noChangeArrowheads="1"/>
          </p:cNvSpPr>
          <p:nvPr/>
        </p:nvSpPr>
        <p:spPr bwMode="auto">
          <a:xfrm>
            <a:off x="381000" y="4495800"/>
            <a:ext cx="21336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Kiều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vẹn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         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sắc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tình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" name="Right Arrow 79"/>
          <p:cNvSpPr/>
          <p:nvPr/>
        </p:nvSpPr>
        <p:spPr>
          <a:xfrm>
            <a:off x="2590800" y="4724400"/>
            <a:ext cx="174625" cy="46037"/>
          </a:xfrm>
          <a:prstGeom prst="right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1" name="TextBox 10"/>
          <p:cNvSpPr txBox="1">
            <a:spLocks noChangeArrowheads="1"/>
          </p:cNvSpPr>
          <p:nvPr/>
        </p:nvSpPr>
        <p:spPr bwMode="auto">
          <a:xfrm>
            <a:off x="2895600" y="4648200"/>
            <a:ext cx="16002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Bạc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mệnh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" name="TextBox 13"/>
          <p:cNvSpPr txBox="1">
            <a:spLocks noChangeArrowheads="1"/>
          </p:cNvSpPr>
          <p:nvPr/>
        </p:nvSpPr>
        <p:spPr bwMode="auto">
          <a:xfrm>
            <a:off x="381000" y="3200400"/>
            <a:ext cx="15621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Liệt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kê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3" name="Right Arrow 82"/>
          <p:cNvSpPr/>
          <p:nvPr/>
        </p:nvSpPr>
        <p:spPr>
          <a:xfrm>
            <a:off x="1676400" y="3352800"/>
            <a:ext cx="174625" cy="46037"/>
          </a:xfrm>
          <a:prstGeom prst="right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4" name="TextBox 16"/>
          <p:cNvSpPr txBox="1">
            <a:spLocks noChangeArrowheads="1"/>
          </p:cNvSpPr>
          <p:nvPr/>
        </p:nvSpPr>
        <p:spPr bwMode="auto">
          <a:xfrm>
            <a:off x="2286000" y="3124200"/>
            <a:ext cx="15462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tuyệt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đỉnh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85" name="TextBox 17"/>
          <p:cNvSpPr txBox="1">
            <a:spLocks noChangeArrowheads="1"/>
          </p:cNvSpPr>
          <p:nvPr/>
        </p:nvSpPr>
        <p:spPr bwMode="auto">
          <a:xfrm>
            <a:off x="304800" y="3962400"/>
            <a:ext cx="16986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Tiểu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06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10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5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59" grpId="0"/>
      <p:bldP spid="66" grpId="0" animBg="1"/>
      <p:bldP spid="67" grpId="0" animBg="1"/>
      <p:bldP spid="68" grpId="0" animBg="1"/>
      <p:bldP spid="72" grpId="0" animBg="1"/>
      <p:bldP spid="73" grpId="0"/>
      <p:bldP spid="74" grpId="0" animBg="1"/>
      <p:bldP spid="75" grpId="0"/>
      <p:bldP spid="79" grpId="0"/>
      <p:bldP spid="80" grpId="0" animBg="1"/>
      <p:bldP spid="81" grpId="0"/>
      <p:bldP spid="82" grpId="0"/>
      <p:bldP spid="83" grpId="0" animBg="1"/>
      <p:bldP spid="84" grpId="0"/>
      <p:bldP spid="8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152400"/>
            <a:ext cx="4291013" cy="489364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THẢO LUẬN</a:t>
            </a:r>
            <a:endParaRPr lang="vi-VN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defRPr/>
            </a:pP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bức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Thúy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Vân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Thúy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Kiều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bức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nổi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bật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just">
              <a:defRPr/>
            </a:pP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2400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Gợi</a:t>
            </a:r>
            <a:r>
              <a:rPr lang="en-US" sz="24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ý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 - So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Thúy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Vân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Thúy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Kiều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defRPr/>
            </a:pP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- 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vẻ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Thúy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Kiều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Thúy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Vân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?)</a:t>
            </a:r>
          </a:p>
          <a:p>
            <a:pPr algn="just">
              <a:defRPr/>
            </a:pP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800600" y="1447800"/>
            <a:ext cx="3962400" cy="452431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>
              <a:defRPr/>
            </a:pPr>
            <a:r>
              <a:rPr lang="en-US" sz="2400" u="sng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400" u="sng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u="sng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trích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vẻ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Thúy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Kiều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bức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Kiều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nổi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bật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Tx/>
              <a:buChar char="-"/>
              <a:defRPr/>
            </a:pP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Thúy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Vân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Thúy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Kiều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16 .</a:t>
            </a:r>
          </a:p>
          <a:p>
            <a:pPr algn="just">
              <a:buFontTx/>
              <a:buChar char="-"/>
              <a:defRPr/>
            </a:pP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Thúy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Vân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giả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miêu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nhan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sắc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Thúy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Kiều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nàng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bởi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nhan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sắc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hồn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bởi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400" dirty="0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solidFill>
                <a:srgbClr val="33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91" name="TextBox 22"/>
          <p:cNvSpPr txBox="1">
            <a:spLocks noChangeArrowheads="1"/>
          </p:cNvSpPr>
          <p:nvPr/>
        </p:nvSpPr>
        <p:spPr bwMode="auto">
          <a:xfrm>
            <a:off x="6400800" y="3886200"/>
            <a:ext cx="228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16394" name="Picture 15" descr="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 flipH="1" flipV="1">
            <a:off x="0" y="6811963"/>
            <a:ext cx="9144000" cy="46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5" name="Picture 15" descr="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 flipH="1">
            <a:off x="0" y="0"/>
            <a:ext cx="9144000" cy="4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6" name="Picture 15" descr="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 flipH="1">
            <a:off x="5691188" y="3405187"/>
            <a:ext cx="6858000" cy="47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7" name="Picture 15" descr="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 flipH="1" flipV="1">
            <a:off x="-3405981" y="3404393"/>
            <a:ext cx="6858000" cy="49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2" name="Picture 15" descr="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 flipH="1">
            <a:off x="0" y="0"/>
            <a:ext cx="9144000" cy="4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6" name="Picture 15" descr="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 flipH="1" flipV="1">
            <a:off x="23813" y="7026275"/>
            <a:ext cx="9144000" cy="4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7" name="Picture 15" descr="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 flipH="1">
            <a:off x="0" y="0"/>
            <a:ext cx="9144000" cy="4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8" name="Picture 15" descr="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 flipH="1">
            <a:off x="5645944" y="3450431"/>
            <a:ext cx="6948488" cy="47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9" name="Picture 15" descr="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 flipH="1" flipV="1">
            <a:off x="-3491707" y="3488532"/>
            <a:ext cx="7027863" cy="5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2" name="Straight Connector 11"/>
          <p:cNvCxnSpPr/>
          <p:nvPr/>
        </p:nvCxnSpPr>
        <p:spPr>
          <a:xfrm>
            <a:off x="4195763" y="968375"/>
            <a:ext cx="0" cy="5813425"/>
          </a:xfrm>
          <a:prstGeom prst="line">
            <a:avLst/>
          </a:prstGeom>
          <a:ln w="28575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24" name="Text Box 9"/>
          <p:cNvSpPr txBox="1">
            <a:spLocks noChangeArrowheads="1"/>
          </p:cNvSpPr>
          <p:nvPr/>
        </p:nvSpPr>
        <p:spPr bwMode="auto">
          <a:xfrm>
            <a:off x="3733800" y="4430713"/>
            <a:ext cx="18415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1600"/>
          </a:p>
        </p:txBody>
      </p:sp>
      <p:sp>
        <p:nvSpPr>
          <p:cNvPr id="17426" name="Text Box 12"/>
          <p:cNvSpPr txBox="1">
            <a:spLocks noChangeArrowheads="1"/>
          </p:cNvSpPr>
          <p:nvPr/>
        </p:nvSpPr>
        <p:spPr bwMode="auto">
          <a:xfrm>
            <a:off x="1470025" y="4651375"/>
            <a:ext cx="1841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1600"/>
          </a:p>
        </p:txBody>
      </p:sp>
      <p:sp>
        <p:nvSpPr>
          <p:cNvPr id="17434" name="Text Box 9"/>
          <p:cNvSpPr txBox="1">
            <a:spLocks noChangeArrowheads="1"/>
          </p:cNvSpPr>
          <p:nvPr/>
        </p:nvSpPr>
        <p:spPr bwMode="auto">
          <a:xfrm>
            <a:off x="3843338" y="4475163"/>
            <a:ext cx="18415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1600"/>
          </a:p>
        </p:txBody>
      </p:sp>
      <p:sp>
        <p:nvSpPr>
          <p:cNvPr id="17435" name="Text Box 12"/>
          <p:cNvSpPr txBox="1">
            <a:spLocks noChangeArrowheads="1"/>
          </p:cNvSpPr>
          <p:nvPr/>
        </p:nvSpPr>
        <p:spPr bwMode="auto">
          <a:xfrm>
            <a:off x="1579563" y="4695825"/>
            <a:ext cx="1841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1600"/>
          </a:p>
        </p:txBody>
      </p:sp>
      <p:sp>
        <p:nvSpPr>
          <p:cNvPr id="69" name="TextBox 16"/>
          <p:cNvSpPr txBox="1">
            <a:spLocks noChangeArrowheads="1"/>
          </p:cNvSpPr>
          <p:nvPr/>
        </p:nvSpPr>
        <p:spPr bwMode="auto">
          <a:xfrm>
            <a:off x="4724400" y="1720850"/>
            <a:ext cx="411480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Phong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mực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hồng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quần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/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xấp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xỉ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tới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tuần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cập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kê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Êm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đềm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trướng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rủ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màn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che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/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Tường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đông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ong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bướm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mặc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2000" dirty="0">
              <a:solidFill>
                <a:srgbClr val="0000CC"/>
              </a:solidFill>
            </a:endParaRPr>
          </a:p>
        </p:txBody>
      </p:sp>
      <p:cxnSp>
        <p:nvCxnSpPr>
          <p:cNvPr id="78" name="Straight Connector 77"/>
          <p:cNvCxnSpPr/>
          <p:nvPr/>
        </p:nvCxnSpPr>
        <p:spPr>
          <a:xfrm>
            <a:off x="5257800" y="2057400"/>
            <a:ext cx="9906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>
            <a:off x="5105400" y="2365375"/>
            <a:ext cx="10668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>
            <a:off x="6248400" y="2355850"/>
            <a:ext cx="21336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5334000" y="2679700"/>
            <a:ext cx="8382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>
            <a:off x="6296025" y="2962275"/>
            <a:ext cx="9906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TextBox 13"/>
          <p:cNvSpPr txBox="1">
            <a:spLocks noChangeArrowheads="1"/>
          </p:cNvSpPr>
          <p:nvPr/>
        </p:nvSpPr>
        <p:spPr bwMode="auto">
          <a:xfrm>
            <a:off x="228600" y="228600"/>
            <a:ext cx="36576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chị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91" name="TextBox 25"/>
          <p:cNvSpPr txBox="1">
            <a:spLocks noChangeArrowheads="1"/>
          </p:cNvSpPr>
          <p:nvPr/>
        </p:nvSpPr>
        <p:spPr bwMode="auto">
          <a:xfrm>
            <a:off x="304800" y="1066800"/>
            <a:ext cx="12954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lọc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ẩn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ngữ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" name="TextBox 26"/>
          <p:cNvSpPr txBox="1">
            <a:spLocks noChangeArrowheads="1"/>
          </p:cNvSpPr>
          <p:nvPr/>
        </p:nvSpPr>
        <p:spPr bwMode="auto">
          <a:xfrm>
            <a:off x="2057400" y="1066800"/>
            <a:ext cx="2209800" cy="1477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 err="1">
                <a:cs typeface="Times New Roman" pitchFamily="18" charset="0"/>
              </a:rPr>
              <a:t>Thúy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Kiều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và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Thúy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Vân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có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nếp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sống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gia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phong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khuôn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phép</a:t>
            </a:r>
            <a:r>
              <a:rPr lang="en-US" dirty="0">
                <a:cs typeface="Times New Roman" pitchFamily="18" charset="0"/>
              </a:rPr>
              <a:t>, </a:t>
            </a:r>
            <a:r>
              <a:rPr lang="en-US" dirty="0" err="1">
                <a:cs typeface="Times New Roman" pitchFamily="18" charset="0"/>
              </a:rPr>
              <a:t>đúng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đắn</a:t>
            </a:r>
            <a:r>
              <a:rPr lang="en-US" dirty="0">
                <a:cs typeface="Times New Roman" pitchFamily="18" charset="0"/>
              </a:rPr>
              <a:t>, </a:t>
            </a:r>
            <a:r>
              <a:rPr lang="en-US" dirty="0" err="1">
                <a:cs typeface="Times New Roman" pitchFamily="18" charset="0"/>
              </a:rPr>
              <a:t>chuẩn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mực</a:t>
            </a:r>
            <a:r>
              <a:rPr lang="en-US" dirty="0">
                <a:cs typeface="Times New Roman" pitchFamily="18" charset="0"/>
              </a:rPr>
              <a:t>.</a:t>
            </a:r>
          </a:p>
        </p:txBody>
      </p:sp>
      <p:sp>
        <p:nvSpPr>
          <p:cNvPr id="93" name="Right Brace 92"/>
          <p:cNvSpPr/>
          <p:nvPr/>
        </p:nvSpPr>
        <p:spPr>
          <a:xfrm>
            <a:off x="1524000" y="1219200"/>
            <a:ext cx="76200" cy="900113"/>
          </a:xfrm>
          <a:prstGeom prst="rightBrac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4" name="Right Arrow 93"/>
          <p:cNvSpPr/>
          <p:nvPr/>
        </p:nvSpPr>
        <p:spPr>
          <a:xfrm>
            <a:off x="1828800" y="1676400"/>
            <a:ext cx="174625" cy="46038"/>
          </a:xfrm>
          <a:prstGeom prst="right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4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13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0" dur="14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3" dur="1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6" dur="1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/>
      <p:bldP spid="90" grpId="0"/>
      <p:bldP spid="91" grpId="0"/>
      <p:bldP spid="92" grpId="0"/>
      <p:bldP spid="93" grpId="0" animBg="1"/>
      <p:bldP spid="9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533400" y="381000"/>
            <a:ext cx="22113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Nghệ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685800" y="990600"/>
            <a:ext cx="7696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de-DE" dirty="0">
                <a:latin typeface="Times New Roman" pitchFamily="18" charset="0"/>
                <a:cs typeface="Times New Roman" pitchFamily="18" charset="0"/>
              </a:rPr>
              <a:t>Sử dụng bút pháp nghệ thuật ước lệ, lấy vẻ đẹp của thiên nhiên để gợi tả vẻ đẹp của con người.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609600" y="2514600"/>
            <a:ext cx="76962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de-DE" dirty="0">
                <a:latin typeface="Times New Roman" pitchFamily="18" charset="0"/>
                <a:cs typeface="Times New Roman" pitchFamily="18" charset="0"/>
              </a:rPr>
              <a:t>Đoạn trích ca ngợi vẻ đẹp, tài năng của con người và dự cảm về kiếp người tài hoa bạc mệnh là biểu hiện của cảm hứng nhân văn ở Nguyễn Du.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57200" y="1828800"/>
            <a:ext cx="15541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dung:</a:t>
            </a: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12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7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7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7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3200400" y="1143000"/>
            <a:ext cx="2743200" cy="376238"/>
          </a:xfrm>
          <a:prstGeom prst="rect">
            <a:avLst/>
          </a:prstGeom>
          <a:solidFill>
            <a:srgbClr val="66FFFF"/>
          </a:solidFill>
          <a:ln w="9525">
            <a:solidFill>
              <a:srgbClr val="FFFF6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/>
              <a:t>Mười phân vẹn mười</a:t>
            </a:r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1547813" y="2057400"/>
            <a:ext cx="1476375" cy="376238"/>
          </a:xfrm>
          <a:prstGeom prst="rect">
            <a:avLst/>
          </a:prstGeom>
          <a:solidFill>
            <a:srgbClr val="66FFFF"/>
          </a:solidFill>
          <a:ln w="9525">
            <a:solidFill>
              <a:srgbClr val="FFFF6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/>
              <a:t>Trang trọng</a:t>
            </a: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5029200" y="2057400"/>
            <a:ext cx="2244725" cy="376238"/>
          </a:xfrm>
          <a:prstGeom prst="rect">
            <a:avLst/>
          </a:prstGeom>
          <a:solidFill>
            <a:srgbClr val="66FFFF"/>
          </a:solidFill>
          <a:ln w="9525">
            <a:solidFill>
              <a:srgbClr val="FFFF6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/>
              <a:t>Sắc sảo, mặn mà</a:t>
            </a:r>
          </a:p>
        </p:txBody>
      </p:sp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4495800" y="2743200"/>
            <a:ext cx="914400" cy="650875"/>
          </a:xfrm>
          <a:prstGeom prst="rect">
            <a:avLst/>
          </a:prstGeom>
          <a:solidFill>
            <a:srgbClr val="66FFFF"/>
          </a:solidFill>
          <a:ln w="9525">
            <a:solidFill>
              <a:srgbClr val="FFFF6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/>
              <a:t>Nhan sắc </a:t>
            </a:r>
          </a:p>
        </p:txBody>
      </p:sp>
      <p:sp>
        <p:nvSpPr>
          <p:cNvPr id="19462" name="Text Box 6"/>
          <p:cNvSpPr txBox="1">
            <a:spLocks noChangeArrowheads="1"/>
          </p:cNvSpPr>
          <p:nvPr/>
        </p:nvSpPr>
        <p:spPr bwMode="auto">
          <a:xfrm>
            <a:off x="6611938" y="2701925"/>
            <a:ext cx="773112" cy="650875"/>
          </a:xfrm>
          <a:prstGeom prst="rect">
            <a:avLst/>
          </a:prstGeom>
          <a:solidFill>
            <a:srgbClr val="66FFFF"/>
          </a:solidFill>
          <a:ln w="9525">
            <a:solidFill>
              <a:srgbClr val="FFFF6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/>
              <a:t>Tài năng</a:t>
            </a:r>
          </a:p>
        </p:txBody>
      </p:sp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3798888" y="3692525"/>
            <a:ext cx="842962" cy="925513"/>
          </a:xfrm>
          <a:prstGeom prst="rect">
            <a:avLst/>
          </a:prstGeom>
          <a:solidFill>
            <a:srgbClr val="66FFFF"/>
          </a:solidFill>
          <a:ln w="9525">
            <a:solidFill>
              <a:srgbClr val="FFFF6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/>
              <a:t>Làn thu thuỷ</a:t>
            </a:r>
          </a:p>
        </p:txBody>
      </p:sp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4713288" y="3692525"/>
            <a:ext cx="984250" cy="925513"/>
          </a:xfrm>
          <a:prstGeom prst="rect">
            <a:avLst/>
          </a:prstGeom>
          <a:solidFill>
            <a:srgbClr val="66FFFF"/>
          </a:solidFill>
          <a:ln w="9525">
            <a:solidFill>
              <a:srgbClr val="FFFF6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/>
              <a:t>Nét xuân sơn</a:t>
            </a:r>
          </a:p>
        </p:txBody>
      </p:sp>
      <p:sp>
        <p:nvSpPr>
          <p:cNvPr id="19465" name="Text Box 9"/>
          <p:cNvSpPr txBox="1">
            <a:spLocks noChangeArrowheads="1"/>
          </p:cNvSpPr>
          <p:nvPr/>
        </p:nvSpPr>
        <p:spPr bwMode="auto">
          <a:xfrm>
            <a:off x="6753225" y="4606925"/>
            <a:ext cx="842963" cy="650875"/>
          </a:xfrm>
          <a:prstGeom prst="rect">
            <a:avLst/>
          </a:prstGeom>
          <a:solidFill>
            <a:srgbClr val="66FFFF"/>
          </a:solidFill>
          <a:ln w="9525">
            <a:solidFill>
              <a:srgbClr val="FFFF6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/>
              <a:t>“</a:t>
            </a:r>
            <a:r>
              <a:rPr lang="en-US" i="1"/>
              <a:t>Bạc mệnh</a:t>
            </a:r>
            <a:r>
              <a:rPr lang="en-US"/>
              <a:t>”</a:t>
            </a:r>
          </a:p>
        </p:txBody>
      </p:sp>
      <p:sp>
        <p:nvSpPr>
          <p:cNvPr id="19466" name="Text Box 10"/>
          <p:cNvSpPr txBox="1">
            <a:spLocks noChangeArrowheads="1"/>
          </p:cNvSpPr>
          <p:nvPr/>
        </p:nvSpPr>
        <p:spPr bwMode="auto">
          <a:xfrm>
            <a:off x="4114800" y="4800600"/>
            <a:ext cx="1219200" cy="650875"/>
          </a:xfrm>
          <a:prstGeom prst="rect">
            <a:avLst/>
          </a:prstGeom>
          <a:solidFill>
            <a:srgbClr val="66FFFF"/>
          </a:solidFill>
          <a:ln w="9525">
            <a:solidFill>
              <a:srgbClr val="FFFF6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/>
              <a:t>Hoa ghen            Liễu hờn</a:t>
            </a:r>
          </a:p>
        </p:txBody>
      </p:sp>
      <p:sp>
        <p:nvSpPr>
          <p:cNvPr id="19467" name="Text Box 11"/>
          <p:cNvSpPr txBox="1">
            <a:spLocks noChangeArrowheads="1"/>
          </p:cNvSpPr>
          <p:nvPr/>
        </p:nvSpPr>
        <p:spPr bwMode="auto">
          <a:xfrm>
            <a:off x="2743200" y="5689600"/>
            <a:ext cx="3733800" cy="650875"/>
          </a:xfrm>
          <a:prstGeom prst="rect">
            <a:avLst/>
          </a:prstGeom>
          <a:solidFill>
            <a:srgbClr val="66FFFF"/>
          </a:solidFill>
          <a:ln w="9525">
            <a:solidFill>
              <a:srgbClr val="FFFF6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/>
              <a:t>Trướng rủ màn che                     Mặc ai</a:t>
            </a:r>
          </a:p>
        </p:txBody>
      </p:sp>
      <p:sp>
        <p:nvSpPr>
          <p:cNvPr id="19468" name="Text Box 12"/>
          <p:cNvSpPr txBox="1">
            <a:spLocks noChangeArrowheads="1"/>
          </p:cNvSpPr>
          <p:nvPr/>
        </p:nvSpPr>
        <p:spPr bwMode="auto">
          <a:xfrm>
            <a:off x="152400" y="2778125"/>
            <a:ext cx="1042988" cy="650875"/>
          </a:xfrm>
          <a:prstGeom prst="rect">
            <a:avLst/>
          </a:prstGeom>
          <a:solidFill>
            <a:srgbClr val="66FFFF"/>
          </a:solidFill>
          <a:ln w="9525">
            <a:solidFill>
              <a:srgbClr val="FFFF6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/>
              <a:t>Khuôn trăng </a:t>
            </a:r>
          </a:p>
        </p:txBody>
      </p:sp>
      <p:sp>
        <p:nvSpPr>
          <p:cNvPr id="19469" name="Text Box 13"/>
          <p:cNvSpPr txBox="1">
            <a:spLocks noChangeArrowheads="1"/>
          </p:cNvSpPr>
          <p:nvPr/>
        </p:nvSpPr>
        <p:spPr bwMode="auto">
          <a:xfrm>
            <a:off x="1336675" y="2752725"/>
            <a:ext cx="703263" cy="650875"/>
          </a:xfrm>
          <a:prstGeom prst="rect">
            <a:avLst/>
          </a:prstGeom>
          <a:solidFill>
            <a:srgbClr val="66FFFF"/>
          </a:solidFill>
          <a:ln w="9525">
            <a:solidFill>
              <a:srgbClr val="FFFF6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/>
              <a:t>Nét ngài</a:t>
            </a:r>
          </a:p>
        </p:txBody>
      </p:sp>
      <p:sp>
        <p:nvSpPr>
          <p:cNvPr id="19470" name="Text Box 14"/>
          <p:cNvSpPr txBox="1">
            <a:spLocks noChangeArrowheads="1"/>
          </p:cNvSpPr>
          <p:nvPr/>
        </p:nvSpPr>
        <p:spPr bwMode="auto">
          <a:xfrm>
            <a:off x="2181225" y="2778125"/>
            <a:ext cx="703263" cy="650875"/>
          </a:xfrm>
          <a:prstGeom prst="rect">
            <a:avLst/>
          </a:prstGeom>
          <a:solidFill>
            <a:srgbClr val="66FFFF"/>
          </a:solidFill>
          <a:ln w="9525">
            <a:solidFill>
              <a:srgbClr val="FFFF6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/>
              <a:t>Hoa cười</a:t>
            </a:r>
          </a:p>
        </p:txBody>
      </p:sp>
      <p:sp>
        <p:nvSpPr>
          <p:cNvPr id="19471" name="Text Box 15"/>
          <p:cNvSpPr txBox="1">
            <a:spLocks noChangeArrowheads="1"/>
          </p:cNvSpPr>
          <p:nvPr/>
        </p:nvSpPr>
        <p:spPr bwMode="auto">
          <a:xfrm>
            <a:off x="3048000" y="2743200"/>
            <a:ext cx="838200" cy="650875"/>
          </a:xfrm>
          <a:prstGeom prst="rect">
            <a:avLst/>
          </a:prstGeom>
          <a:solidFill>
            <a:srgbClr val="66FFFF"/>
          </a:solidFill>
          <a:ln w="9525">
            <a:solidFill>
              <a:srgbClr val="FFFF6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/>
              <a:t>Ngọc thốt </a:t>
            </a:r>
          </a:p>
        </p:txBody>
      </p:sp>
      <p:sp>
        <p:nvSpPr>
          <p:cNvPr id="19472" name="Text Box 16"/>
          <p:cNvSpPr txBox="1">
            <a:spLocks noChangeArrowheads="1"/>
          </p:cNvSpPr>
          <p:nvPr/>
        </p:nvSpPr>
        <p:spPr bwMode="auto">
          <a:xfrm>
            <a:off x="1406525" y="3886200"/>
            <a:ext cx="1406525" cy="925513"/>
          </a:xfrm>
          <a:prstGeom prst="rect">
            <a:avLst/>
          </a:prstGeom>
          <a:solidFill>
            <a:srgbClr val="66FFFF"/>
          </a:solidFill>
          <a:ln w="9525">
            <a:solidFill>
              <a:srgbClr val="FFFF6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/>
              <a:t>Mây thua             Tuyết nhường</a:t>
            </a:r>
          </a:p>
        </p:txBody>
      </p:sp>
      <p:sp>
        <p:nvSpPr>
          <p:cNvPr id="19473" name="Text Box 17"/>
          <p:cNvSpPr txBox="1">
            <a:spLocks noChangeArrowheads="1"/>
          </p:cNvSpPr>
          <p:nvPr/>
        </p:nvSpPr>
        <p:spPr bwMode="auto">
          <a:xfrm>
            <a:off x="5767388" y="3632200"/>
            <a:ext cx="647700" cy="650875"/>
          </a:xfrm>
          <a:prstGeom prst="rect">
            <a:avLst/>
          </a:prstGeom>
          <a:solidFill>
            <a:srgbClr val="66FFFF"/>
          </a:solidFill>
          <a:ln w="9525">
            <a:solidFill>
              <a:srgbClr val="FFFF6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/>
              <a:t>làm thơ</a:t>
            </a:r>
          </a:p>
        </p:txBody>
      </p:sp>
      <p:sp>
        <p:nvSpPr>
          <p:cNvPr id="19474" name="Text Box 18"/>
          <p:cNvSpPr txBox="1">
            <a:spLocks noChangeArrowheads="1"/>
          </p:cNvSpPr>
          <p:nvPr/>
        </p:nvSpPr>
        <p:spPr bwMode="auto">
          <a:xfrm>
            <a:off x="6470650" y="3632200"/>
            <a:ext cx="719138" cy="650875"/>
          </a:xfrm>
          <a:prstGeom prst="rect">
            <a:avLst/>
          </a:prstGeom>
          <a:solidFill>
            <a:srgbClr val="66FFFF"/>
          </a:solidFill>
          <a:ln w="9525">
            <a:solidFill>
              <a:srgbClr val="FFFF6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/>
              <a:t>Vẽ tranh</a:t>
            </a:r>
          </a:p>
        </p:txBody>
      </p:sp>
      <p:sp>
        <p:nvSpPr>
          <p:cNvPr id="19475" name="Text Box 19"/>
          <p:cNvSpPr txBox="1">
            <a:spLocks noChangeArrowheads="1"/>
          </p:cNvSpPr>
          <p:nvPr/>
        </p:nvSpPr>
        <p:spPr bwMode="auto">
          <a:xfrm>
            <a:off x="7239000" y="3657600"/>
            <a:ext cx="914400" cy="650875"/>
          </a:xfrm>
          <a:prstGeom prst="rect">
            <a:avLst/>
          </a:prstGeom>
          <a:solidFill>
            <a:srgbClr val="66FFFF"/>
          </a:solidFill>
          <a:ln w="9525">
            <a:solidFill>
              <a:srgbClr val="FFFF6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/>
              <a:t>ca ngâm</a:t>
            </a:r>
          </a:p>
        </p:txBody>
      </p:sp>
      <p:sp>
        <p:nvSpPr>
          <p:cNvPr id="19476" name="Text Box 20"/>
          <p:cNvSpPr txBox="1">
            <a:spLocks noChangeArrowheads="1"/>
          </p:cNvSpPr>
          <p:nvPr/>
        </p:nvSpPr>
        <p:spPr bwMode="auto">
          <a:xfrm>
            <a:off x="8153400" y="3657600"/>
            <a:ext cx="773113" cy="650875"/>
          </a:xfrm>
          <a:prstGeom prst="rect">
            <a:avLst/>
          </a:prstGeom>
          <a:solidFill>
            <a:srgbClr val="66FFFF"/>
          </a:solidFill>
          <a:ln w="9525">
            <a:solidFill>
              <a:srgbClr val="FFFF6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/>
              <a:t>Hồ cầm</a:t>
            </a:r>
          </a:p>
        </p:txBody>
      </p:sp>
      <p:sp>
        <p:nvSpPr>
          <p:cNvPr id="19477" name="Line 21"/>
          <p:cNvSpPr>
            <a:spLocks noChangeShapeType="1"/>
          </p:cNvSpPr>
          <p:nvPr/>
        </p:nvSpPr>
        <p:spPr bwMode="auto">
          <a:xfrm flipH="1">
            <a:off x="2209800" y="1600200"/>
            <a:ext cx="1968500" cy="457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478" name="Line 22"/>
          <p:cNvSpPr>
            <a:spLocks noChangeShapeType="1"/>
          </p:cNvSpPr>
          <p:nvPr/>
        </p:nvSpPr>
        <p:spPr bwMode="auto">
          <a:xfrm>
            <a:off x="4191000" y="1600200"/>
            <a:ext cx="1617663" cy="381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479" name="Line 23"/>
          <p:cNvSpPr>
            <a:spLocks noChangeShapeType="1"/>
          </p:cNvSpPr>
          <p:nvPr/>
        </p:nvSpPr>
        <p:spPr bwMode="auto">
          <a:xfrm flipH="1">
            <a:off x="762000" y="2438400"/>
            <a:ext cx="1408113" cy="304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480" name="Line 24"/>
          <p:cNvSpPr>
            <a:spLocks noChangeShapeType="1"/>
          </p:cNvSpPr>
          <p:nvPr/>
        </p:nvSpPr>
        <p:spPr bwMode="auto">
          <a:xfrm flipH="1">
            <a:off x="1676400" y="2438400"/>
            <a:ext cx="493713" cy="304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481" name="Line 25"/>
          <p:cNvSpPr>
            <a:spLocks noChangeShapeType="1"/>
          </p:cNvSpPr>
          <p:nvPr/>
        </p:nvSpPr>
        <p:spPr bwMode="auto">
          <a:xfrm>
            <a:off x="2209800" y="2438400"/>
            <a:ext cx="350838" cy="304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482" name="Line 26"/>
          <p:cNvSpPr>
            <a:spLocks noChangeShapeType="1"/>
          </p:cNvSpPr>
          <p:nvPr/>
        </p:nvSpPr>
        <p:spPr bwMode="auto">
          <a:xfrm>
            <a:off x="2209800" y="2438400"/>
            <a:ext cx="1123950" cy="304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483" name="Line 27"/>
          <p:cNvSpPr>
            <a:spLocks noChangeShapeType="1"/>
          </p:cNvSpPr>
          <p:nvPr/>
        </p:nvSpPr>
        <p:spPr bwMode="auto">
          <a:xfrm>
            <a:off x="5908675" y="2438400"/>
            <a:ext cx="1054100" cy="228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484" name="Line 28"/>
          <p:cNvSpPr>
            <a:spLocks noChangeShapeType="1"/>
          </p:cNvSpPr>
          <p:nvPr/>
        </p:nvSpPr>
        <p:spPr bwMode="auto">
          <a:xfrm flipH="1">
            <a:off x="4953000" y="2438400"/>
            <a:ext cx="984250" cy="304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485" name="Line 29"/>
          <p:cNvSpPr>
            <a:spLocks noChangeShapeType="1"/>
          </p:cNvSpPr>
          <p:nvPr/>
        </p:nvSpPr>
        <p:spPr bwMode="auto">
          <a:xfrm flipH="1">
            <a:off x="4114800" y="3429000"/>
            <a:ext cx="703263" cy="228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486" name="Line 30"/>
          <p:cNvSpPr>
            <a:spLocks noChangeShapeType="1"/>
          </p:cNvSpPr>
          <p:nvPr/>
        </p:nvSpPr>
        <p:spPr bwMode="auto">
          <a:xfrm>
            <a:off x="4876800" y="3429000"/>
            <a:ext cx="352425" cy="228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487" name="Line 31"/>
          <p:cNvSpPr>
            <a:spLocks noChangeShapeType="1"/>
          </p:cNvSpPr>
          <p:nvPr/>
        </p:nvSpPr>
        <p:spPr bwMode="auto">
          <a:xfrm flipH="1">
            <a:off x="6096000" y="3352800"/>
            <a:ext cx="842963" cy="304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488" name="Line 32"/>
          <p:cNvSpPr>
            <a:spLocks noChangeShapeType="1"/>
          </p:cNvSpPr>
          <p:nvPr/>
        </p:nvSpPr>
        <p:spPr bwMode="auto">
          <a:xfrm>
            <a:off x="6934200" y="3352800"/>
            <a:ext cx="0" cy="304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489" name="Line 33"/>
          <p:cNvSpPr>
            <a:spLocks noChangeShapeType="1"/>
          </p:cNvSpPr>
          <p:nvPr/>
        </p:nvSpPr>
        <p:spPr bwMode="auto">
          <a:xfrm>
            <a:off x="6934200" y="3352800"/>
            <a:ext cx="704850" cy="228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490" name="Line 34"/>
          <p:cNvSpPr>
            <a:spLocks noChangeShapeType="1"/>
          </p:cNvSpPr>
          <p:nvPr/>
        </p:nvSpPr>
        <p:spPr bwMode="auto">
          <a:xfrm>
            <a:off x="6934200" y="3352800"/>
            <a:ext cx="1336675" cy="228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491" name="AutoShape 35"/>
          <p:cNvSpPr>
            <a:spLocks/>
          </p:cNvSpPr>
          <p:nvPr/>
        </p:nvSpPr>
        <p:spPr bwMode="auto">
          <a:xfrm rot="5400000">
            <a:off x="2033588" y="2462212"/>
            <a:ext cx="152400" cy="2390775"/>
          </a:xfrm>
          <a:prstGeom prst="rightBrace">
            <a:avLst>
              <a:gd name="adj1" fmla="val 130729"/>
              <a:gd name="adj2" fmla="val 50000"/>
            </a:avLst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rot="10800000" vert="eaVert" wrap="none" anchor="ctr"/>
          <a:lstStyle/>
          <a:p>
            <a:endParaRPr lang="en-US"/>
          </a:p>
        </p:txBody>
      </p:sp>
      <p:sp>
        <p:nvSpPr>
          <p:cNvPr id="19492" name="AutoShape 36"/>
          <p:cNvSpPr>
            <a:spLocks/>
          </p:cNvSpPr>
          <p:nvPr/>
        </p:nvSpPr>
        <p:spPr bwMode="auto">
          <a:xfrm rot="5400000">
            <a:off x="4691857" y="4299743"/>
            <a:ext cx="76200" cy="773113"/>
          </a:xfrm>
          <a:prstGeom prst="rightBrace">
            <a:avLst>
              <a:gd name="adj1" fmla="val 84549"/>
              <a:gd name="adj2" fmla="val 50000"/>
            </a:avLst>
          </a:prstGeom>
          <a:noFill/>
          <a:ln w="9525">
            <a:solidFill>
              <a:srgbClr val="3333CC"/>
            </a:solidFill>
            <a:round/>
            <a:headEnd/>
            <a:tailEnd/>
          </a:ln>
        </p:spPr>
        <p:txBody>
          <a:bodyPr rot="10800000" vert="eaVert" wrap="none" anchor="ctr"/>
          <a:lstStyle/>
          <a:p>
            <a:endParaRPr lang="en-US"/>
          </a:p>
        </p:txBody>
      </p:sp>
      <p:sp>
        <p:nvSpPr>
          <p:cNvPr id="19493" name="AutoShape 37"/>
          <p:cNvSpPr>
            <a:spLocks/>
          </p:cNvSpPr>
          <p:nvPr/>
        </p:nvSpPr>
        <p:spPr bwMode="auto">
          <a:xfrm rot="5400000">
            <a:off x="7154069" y="3437731"/>
            <a:ext cx="76200" cy="2039938"/>
          </a:xfrm>
          <a:prstGeom prst="rightBrace">
            <a:avLst>
              <a:gd name="adj1" fmla="val 223090"/>
              <a:gd name="adj2" fmla="val 50000"/>
            </a:avLst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rot="10800000" vert="eaVert" wrap="none" anchor="ctr"/>
          <a:lstStyle/>
          <a:p>
            <a:endParaRPr lang="en-US"/>
          </a:p>
        </p:txBody>
      </p:sp>
      <p:sp>
        <p:nvSpPr>
          <p:cNvPr id="19494" name="AutoShape 38"/>
          <p:cNvSpPr>
            <a:spLocks/>
          </p:cNvSpPr>
          <p:nvPr/>
        </p:nvSpPr>
        <p:spPr bwMode="auto">
          <a:xfrm rot="5400000">
            <a:off x="4308475" y="2854325"/>
            <a:ext cx="152400" cy="5416550"/>
          </a:xfrm>
          <a:prstGeom prst="rightBrace">
            <a:avLst>
              <a:gd name="adj1" fmla="val 296181"/>
              <a:gd name="adj2" fmla="val 50000"/>
            </a:avLst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rot="10800000" vert="eaVert" wrap="none" anchor="ctr"/>
          <a:lstStyle/>
          <a:p>
            <a:endParaRPr lang="en-US"/>
          </a:p>
        </p:txBody>
      </p:sp>
      <p:sp>
        <p:nvSpPr>
          <p:cNvPr id="19495" name="Text Box 39"/>
          <p:cNvSpPr txBox="1">
            <a:spLocks noChangeArrowheads="1"/>
          </p:cNvSpPr>
          <p:nvPr/>
        </p:nvSpPr>
        <p:spPr bwMode="auto">
          <a:xfrm>
            <a:off x="3446463" y="233363"/>
            <a:ext cx="1547812" cy="376237"/>
          </a:xfrm>
          <a:prstGeom prst="rect">
            <a:avLst/>
          </a:prstGeom>
          <a:solidFill>
            <a:srgbClr val="FFCCFF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/>
              <a:t>TÂM – TÀI</a:t>
            </a:r>
          </a:p>
        </p:txBody>
      </p:sp>
      <p:sp>
        <p:nvSpPr>
          <p:cNvPr id="19496" name="Line 40"/>
          <p:cNvSpPr>
            <a:spLocks noChangeShapeType="1"/>
          </p:cNvSpPr>
          <p:nvPr/>
        </p:nvSpPr>
        <p:spPr bwMode="auto">
          <a:xfrm>
            <a:off x="4191000" y="762000"/>
            <a:ext cx="0" cy="381000"/>
          </a:xfrm>
          <a:prstGeom prst="line">
            <a:avLst/>
          </a:prstGeom>
          <a:noFill/>
          <a:ln w="57150">
            <a:solidFill>
              <a:srgbClr val="FF66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497" name="Text Box 44"/>
          <p:cNvSpPr txBox="1">
            <a:spLocks noChangeArrowheads="1"/>
          </p:cNvSpPr>
          <p:nvPr/>
        </p:nvSpPr>
        <p:spPr bwMode="auto">
          <a:xfrm>
            <a:off x="4114800" y="68580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>
              <a:solidFill>
                <a:srgbClr val="FF3399"/>
              </a:solidFill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Frames PPT 015"/>
          <p:cNvPicPr>
            <a:picLocks noChangeAspect="1" noChangeArrowheads="1"/>
          </p:cNvPicPr>
          <p:nvPr/>
        </p:nvPicPr>
        <p:blipFill>
          <a:blip r:embed="rId2">
            <a:lum bright="12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CCFFCC"/>
              </a:gs>
              <a:gs pos="50000">
                <a:schemeClr val="bg1"/>
              </a:gs>
              <a:gs pos="100000">
                <a:srgbClr val="CCFFCC"/>
              </a:gs>
            </a:gsLst>
            <a:lin ang="2700000" scaled="1"/>
          </a:gradFill>
        </p:spPr>
      </p:pic>
      <p:sp>
        <p:nvSpPr>
          <p:cNvPr id="37892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" y="-838200"/>
            <a:ext cx="8229600" cy="7696200"/>
          </a:xfrm>
        </p:spPr>
        <p:txBody>
          <a:bodyPr/>
          <a:lstStyle/>
          <a:p>
            <a:pPr algn="l" eaLnBrk="1" hangingPunct="1"/>
            <a:r>
              <a:rPr lang="en-US" sz="3600" dirty="0" smtClean="0">
                <a:solidFill>
                  <a:srgbClr val="FF0000"/>
                </a:solidFill>
              </a:rPr>
              <a:t>            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trích</a:t>
            </a:r>
            <a:r>
              <a:rPr lang="en-US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bức</a:t>
            </a:r>
            <a:r>
              <a:rPr lang="en-US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0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Thuý</a:t>
            </a:r>
            <a:r>
              <a:rPr lang="en-US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Vân</a:t>
            </a:r>
            <a:r>
              <a:rPr lang="en-US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Thuý</a:t>
            </a:r>
            <a:r>
              <a:rPr lang="en-US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Kiều</a:t>
            </a:r>
            <a:r>
              <a:rPr lang="en-US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20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trích</a:t>
            </a:r>
            <a:r>
              <a:rPr lang="en-US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Soạn</a:t>
            </a:r>
            <a:r>
              <a:rPr lang="en-US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0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”.</a:t>
            </a:r>
            <a:endParaRPr lang="en-US" sz="2000" dirty="0" smtClean="0">
              <a:solidFill>
                <a:srgbClr val="0000CC"/>
              </a:solidFill>
            </a:endParaRPr>
          </a:p>
        </p:txBody>
      </p:sp>
      <p:sp>
        <p:nvSpPr>
          <p:cNvPr id="37893" name="Text Box 5"/>
          <p:cNvSpPr txBox="1">
            <a:spLocks noChangeArrowheads="1"/>
          </p:cNvSpPr>
          <p:nvPr/>
        </p:nvSpPr>
        <p:spPr bwMode="auto">
          <a:xfrm>
            <a:off x="6629400" y="1066800"/>
            <a:ext cx="7969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 b="1">
                <a:solidFill>
                  <a:srgbClr val="CC3300"/>
                </a:solidFill>
                <a:sym typeface="Wingdings" pitchFamily="2" charset="2"/>
              </a:rPr>
              <a:t></a:t>
            </a: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78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8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7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78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7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37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2" grpId="0"/>
      <p:bldP spid="37892" grpId="1"/>
      <p:bldP spid="37892" grpId="2"/>
      <p:bldP spid="3789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044" name="Picture 4" descr="Chi em Thuy Kieu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81000" y="1600200"/>
            <a:ext cx="7620000" cy="5029200"/>
          </a:xfrm>
        </p:spPr>
      </p:pic>
      <p:sp>
        <p:nvSpPr>
          <p:cNvPr id="87045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43000"/>
          </a:xfrm>
          <a:solidFill>
            <a:schemeClr val="bg1"/>
          </a:solidFill>
          <a:ln>
            <a:solidFill>
              <a:srgbClr val="FF0000"/>
            </a:solidFill>
          </a:ln>
        </p:spPr>
        <p:txBody>
          <a:bodyPr/>
          <a:lstStyle/>
          <a:p>
            <a:pPr eaLnBrk="1" hangingPunct="1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28:  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CHỊ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THÚY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KIỀU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                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Trích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Truyện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Kiều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”-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Du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87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87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15" descr="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 flipH="1">
            <a:off x="0" y="0"/>
            <a:ext cx="9144000" cy="4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15" descr="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 flipH="1" flipV="1">
            <a:off x="0" y="6811963"/>
            <a:ext cx="9144000" cy="46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15" descr="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 flipH="1">
            <a:off x="0" y="0"/>
            <a:ext cx="9144000" cy="4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6" name="Picture 15" descr="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 flipH="1">
            <a:off x="5691188" y="3405187"/>
            <a:ext cx="6858000" cy="47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7" name="Picture 15" descr="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 flipH="1" flipV="1">
            <a:off x="-3405981" y="3404393"/>
            <a:ext cx="6858000" cy="49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" name="Rectangle 24"/>
          <p:cNvSpPr/>
          <p:nvPr/>
        </p:nvSpPr>
        <p:spPr>
          <a:xfrm>
            <a:off x="-180975" y="1924050"/>
            <a:ext cx="3352800" cy="445533"/>
          </a:xfrm>
          <a:prstGeom prst="rect">
            <a:avLst/>
          </a:prstGeom>
          <a:noFill/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2000" b="1" dirty="0">
                <a:solidFill>
                  <a:srgbClr val="C00000"/>
                </a:solidFill>
                <a:latin typeface="Arial"/>
                <a:cs typeface="Times New Roman" pitchFamily="18" charset="0"/>
              </a:rPr>
              <a:t> </a:t>
            </a:r>
            <a:r>
              <a:rPr lang="nl-NL" b="1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/>
                <a:ea typeface="Times New Roman" pitchFamily="18" charset="0"/>
                <a:cs typeface="Times New Roman" pitchFamily="18" charset="0"/>
              </a:rPr>
              <a:t>   </a:t>
            </a:r>
            <a:r>
              <a:rPr lang="nl-NL" b="1" spc="50" dirty="0">
                <a:ln w="11430"/>
                <a:solidFill>
                  <a:srgbClr val="C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Vị trí đoạn trích:</a:t>
            </a:r>
            <a:endParaRPr lang="en-US" b="1" spc="50" dirty="0">
              <a:ln w="11430"/>
              <a:solidFill>
                <a:srgbClr val="C0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4109" name="TextBox 26"/>
          <p:cNvSpPr txBox="1">
            <a:spLocks noChangeArrowheads="1"/>
          </p:cNvSpPr>
          <p:nvPr/>
        </p:nvSpPr>
        <p:spPr bwMode="auto">
          <a:xfrm>
            <a:off x="152400" y="2438400"/>
            <a:ext cx="8763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nl-NL" sz="2000" dirty="0">
                <a:latin typeface="Times New Roman" pitchFamily="18" charset="0"/>
                <a:cs typeface="Times New Roman" pitchFamily="18" charset="0"/>
              </a:rPr>
              <a:t>    Trích trong phần mở đầu của “Truyện Kiều” có tên là: “Gặp gỡ và đính ước” (từ câu 15 đến câu 38) trong tổng số 3254 câu thơ của truyện.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0" y="3886200"/>
            <a:ext cx="4724400" cy="369332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/>
                <a:cs typeface="Times New Roman" pitchFamily="18" charset="0"/>
              </a:rPr>
              <a:t>    </a:t>
            </a:r>
            <a:r>
              <a:rPr lang="en-US" b="1" spc="50" dirty="0">
                <a:ln w="11430"/>
                <a:solidFill>
                  <a:srgbClr val="C00000"/>
                </a:solidFill>
                <a:latin typeface="Arial"/>
                <a:ea typeface="Times New Roman" pitchFamily="18" charset="0"/>
                <a:cs typeface="Times New Roman" pitchFamily="18" charset="0"/>
              </a:rPr>
              <a:t>3.Bố cục:</a:t>
            </a:r>
            <a:r>
              <a:rPr lang="nl-NL" b="1" spc="50" dirty="0">
                <a:ln w="11430"/>
                <a:solidFill>
                  <a:srgbClr val="C00000"/>
                </a:solidFill>
                <a:latin typeface="Arial"/>
                <a:ea typeface="Times New Roman" pitchFamily="18" charset="0"/>
                <a:cs typeface="Times New Roman" pitchFamily="18" charset="0"/>
              </a:rPr>
              <a:t> </a:t>
            </a:r>
            <a:endParaRPr lang="en-US" b="1" spc="50" dirty="0">
              <a:ln w="11430"/>
              <a:solidFill>
                <a:srgbClr val="C00000"/>
              </a:solidFill>
              <a:latin typeface="Arial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0" y="990600"/>
            <a:ext cx="2819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sz="2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 Đọc- chú thích: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1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1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1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9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9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9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9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9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5" descr="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 flipH="1">
            <a:off x="0" y="0"/>
            <a:ext cx="9144000" cy="4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Rectangle 18"/>
          <p:cNvSpPr/>
          <p:nvPr/>
        </p:nvSpPr>
        <p:spPr>
          <a:xfrm>
            <a:off x="0" y="762000"/>
            <a:ext cx="4495800" cy="60960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dirty="0"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dirty="0"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err="1">
                <a:cs typeface="Times New Roman" pitchFamily="18" charset="0"/>
              </a:rPr>
              <a:t>Đầu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lòng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hai</a:t>
            </a:r>
            <a:r>
              <a:rPr lang="en-US" sz="2000" dirty="0">
                <a:cs typeface="Times New Roman" pitchFamily="18" charset="0"/>
              </a:rPr>
              <a:t> ả </a:t>
            </a:r>
            <a:r>
              <a:rPr lang="en-US" sz="2000" dirty="0" err="1">
                <a:cs typeface="Times New Roman" pitchFamily="18" charset="0"/>
              </a:rPr>
              <a:t>tố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nga</a:t>
            </a:r>
            <a:r>
              <a:rPr lang="en-US" sz="2000" dirty="0">
                <a:cs typeface="Times New Roman" pitchFamily="18" charset="0"/>
              </a:rPr>
              <a:t>,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err="1">
                <a:cs typeface="Times New Roman" pitchFamily="18" charset="0"/>
              </a:rPr>
              <a:t>Thúy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Kiều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là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chị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em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là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Thúy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Vân</a:t>
            </a:r>
            <a:endParaRPr lang="en-US" sz="2000" dirty="0"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cs typeface="Times New Roman" pitchFamily="18" charset="0"/>
              </a:rPr>
              <a:t>Mai </a:t>
            </a:r>
            <a:r>
              <a:rPr lang="en-US" sz="2000" dirty="0" err="1">
                <a:cs typeface="Times New Roman" pitchFamily="18" charset="0"/>
              </a:rPr>
              <a:t>cốt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cách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tuyết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tinh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thần</a:t>
            </a:r>
            <a:r>
              <a:rPr lang="en-US" sz="2000" dirty="0">
                <a:cs typeface="Times New Roman" pitchFamily="18" charset="0"/>
              </a:rPr>
              <a:t>,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err="1">
                <a:cs typeface="Times New Roman" pitchFamily="18" charset="0"/>
              </a:rPr>
              <a:t>Mỗi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người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một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vẻ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mười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phân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vẹn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mười</a:t>
            </a:r>
            <a:r>
              <a:rPr lang="en-US" sz="2000" dirty="0">
                <a:cs typeface="Times New Roman" pitchFamily="18" charset="0"/>
              </a:rPr>
              <a:t>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dirty="0"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 sz="2000" dirty="0">
              <a:solidFill>
                <a:srgbClr val="C00000"/>
              </a:solidFill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2000" dirty="0">
                <a:solidFill>
                  <a:srgbClr val="C00000"/>
                </a:solidFill>
                <a:cs typeface="Times New Roman" pitchFamily="18" charset="0"/>
              </a:rPr>
              <a:t>Vẻ đẹp chung của chị em Thuý Kiều.</a:t>
            </a:r>
            <a:endParaRPr lang="en-US" sz="2000" dirty="0">
              <a:solidFill>
                <a:srgbClr val="C00000"/>
              </a:solidFill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dirty="0"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err="1">
                <a:cs typeface="Times New Roman" pitchFamily="18" charset="0"/>
              </a:rPr>
              <a:t>Vân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xem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trang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trọng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khác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vời</a:t>
            </a:r>
            <a:r>
              <a:rPr lang="en-US" sz="2000" dirty="0">
                <a:cs typeface="Times New Roman" pitchFamily="18" charset="0"/>
              </a:rPr>
              <a:t>,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err="1">
                <a:cs typeface="Times New Roman" pitchFamily="18" charset="0"/>
              </a:rPr>
              <a:t>Khuôn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trăng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đầy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đặn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nét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ngài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nở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nang</a:t>
            </a:r>
            <a:r>
              <a:rPr lang="en-US" sz="2000" dirty="0">
                <a:cs typeface="Times New Roman" pitchFamily="18" charset="0"/>
              </a:rPr>
              <a:t>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err="1">
                <a:cs typeface="Times New Roman" pitchFamily="18" charset="0"/>
              </a:rPr>
              <a:t>Hoa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cười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ngọc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thốt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đoan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trang</a:t>
            </a:r>
            <a:r>
              <a:rPr lang="en-US" sz="2000" dirty="0">
                <a:cs typeface="Times New Roman" pitchFamily="18" charset="0"/>
              </a:rPr>
              <a:t>,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err="1">
                <a:cs typeface="Times New Roman" pitchFamily="18" charset="0"/>
              </a:rPr>
              <a:t>Mây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thua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nước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tóc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tuyết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nhường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màu</a:t>
            </a:r>
            <a:r>
              <a:rPr lang="en-US" sz="2000" dirty="0">
                <a:cs typeface="Times New Roman" pitchFamily="18" charset="0"/>
              </a:rPr>
              <a:t> da.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dirty="0"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 sz="2000" dirty="0"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2000" dirty="0">
                <a:solidFill>
                  <a:srgbClr val="C00000"/>
                </a:solidFill>
                <a:cs typeface="Times New Roman" pitchFamily="18" charset="0"/>
              </a:rPr>
              <a:t>Vẻ đẹp của Thuý Vân. </a:t>
            </a:r>
            <a:endParaRPr lang="en-US" sz="2000" dirty="0">
              <a:solidFill>
                <a:srgbClr val="C00000"/>
              </a:solidFill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dirty="0"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dirty="0">
              <a:cs typeface="Times New Roman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4476750" y="152400"/>
            <a:ext cx="4648200" cy="665956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err="1">
                <a:cs typeface="Times New Roman" pitchFamily="18" charset="0"/>
              </a:rPr>
              <a:t>Kiều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càng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sắc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sảo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mặn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mà</a:t>
            </a:r>
            <a:r>
              <a:rPr lang="en-US" sz="2000" dirty="0">
                <a:cs typeface="Times New Roman" pitchFamily="18" charset="0"/>
              </a:rPr>
              <a:t>,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cs typeface="Times New Roman" pitchFamily="18" charset="0"/>
              </a:rPr>
              <a:t>So </a:t>
            </a:r>
            <a:r>
              <a:rPr lang="en-US" sz="2000" dirty="0" err="1">
                <a:cs typeface="Times New Roman" pitchFamily="18" charset="0"/>
              </a:rPr>
              <a:t>bề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tài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sắc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lại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là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phần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hơn</a:t>
            </a:r>
            <a:r>
              <a:rPr lang="en-US" sz="2000" dirty="0">
                <a:cs typeface="Times New Roman" pitchFamily="18" charset="0"/>
              </a:rPr>
              <a:t>: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err="1">
                <a:cs typeface="Times New Roman" pitchFamily="18" charset="0"/>
              </a:rPr>
              <a:t>Làn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thu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thủy</a:t>
            </a:r>
            <a:r>
              <a:rPr lang="en-US" sz="2000" dirty="0">
                <a:cs typeface="Times New Roman" pitchFamily="18" charset="0"/>
              </a:rPr>
              <a:t>, </a:t>
            </a:r>
            <a:r>
              <a:rPr lang="en-US" sz="2000" dirty="0" err="1">
                <a:cs typeface="Times New Roman" pitchFamily="18" charset="0"/>
              </a:rPr>
              <a:t>nét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xuân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sơn</a:t>
            </a:r>
            <a:endParaRPr lang="en-US" sz="2000" dirty="0"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err="1">
                <a:cs typeface="Times New Roman" pitchFamily="18" charset="0"/>
              </a:rPr>
              <a:t>Hoa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ghen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thua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thắm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liễu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hờn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kém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xanh</a:t>
            </a:r>
            <a:r>
              <a:rPr lang="en-US" sz="2000" dirty="0">
                <a:cs typeface="Times New Roman" pitchFamily="18" charset="0"/>
              </a:rPr>
              <a:t>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err="1">
                <a:cs typeface="Times New Roman" pitchFamily="18" charset="0"/>
              </a:rPr>
              <a:t>Một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hai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nghiêng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nước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nghiêng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thành</a:t>
            </a:r>
            <a:r>
              <a:rPr lang="en-US" sz="2000" dirty="0">
                <a:cs typeface="Times New Roman" pitchFamily="18" charset="0"/>
              </a:rPr>
              <a:t>,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err="1">
                <a:cs typeface="Times New Roman" pitchFamily="18" charset="0"/>
              </a:rPr>
              <a:t>Sắc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đành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đòi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một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tài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đành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họa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hai</a:t>
            </a:r>
            <a:r>
              <a:rPr lang="en-US" sz="2000" dirty="0">
                <a:cs typeface="Times New Roman" pitchFamily="18" charset="0"/>
              </a:rPr>
              <a:t>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err="1">
                <a:cs typeface="Times New Roman" pitchFamily="18" charset="0"/>
              </a:rPr>
              <a:t>Thông</a:t>
            </a:r>
            <a:r>
              <a:rPr lang="en-US" sz="2000" dirty="0">
                <a:cs typeface="Times New Roman" pitchFamily="18" charset="0"/>
              </a:rPr>
              <a:t> minh </a:t>
            </a:r>
            <a:r>
              <a:rPr lang="en-US" sz="2000" dirty="0" err="1">
                <a:cs typeface="Times New Roman" pitchFamily="18" charset="0"/>
              </a:rPr>
              <a:t>vốn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sẵn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tính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trời</a:t>
            </a:r>
            <a:r>
              <a:rPr lang="en-US" sz="2000" dirty="0">
                <a:cs typeface="Times New Roman" pitchFamily="18" charset="0"/>
              </a:rPr>
              <a:t>,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err="1">
                <a:cs typeface="Times New Roman" pitchFamily="18" charset="0"/>
              </a:rPr>
              <a:t>Pha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nghề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thi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họa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đủ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mùi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ca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ngâm</a:t>
            </a:r>
            <a:r>
              <a:rPr lang="en-US" sz="2000" dirty="0">
                <a:cs typeface="Times New Roman" pitchFamily="18" charset="0"/>
              </a:rPr>
              <a:t>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err="1">
                <a:cs typeface="Times New Roman" pitchFamily="18" charset="0"/>
              </a:rPr>
              <a:t>Cung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thương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lầu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bậc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ngũ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âm</a:t>
            </a:r>
            <a:r>
              <a:rPr lang="en-US" sz="2000" dirty="0">
                <a:cs typeface="Times New Roman" pitchFamily="18" charset="0"/>
              </a:rPr>
              <a:t>,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err="1">
                <a:cs typeface="Times New Roman" pitchFamily="18" charset="0"/>
              </a:rPr>
              <a:t>Nghề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riêng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ăn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đứt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hồ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cầm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một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trương</a:t>
            </a:r>
            <a:r>
              <a:rPr lang="en-US" sz="2000" dirty="0">
                <a:cs typeface="Times New Roman" pitchFamily="18" charset="0"/>
              </a:rPr>
              <a:t>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err="1">
                <a:cs typeface="Times New Roman" pitchFamily="18" charset="0"/>
              </a:rPr>
              <a:t>Khúc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nhà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tay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lựa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nên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chương</a:t>
            </a:r>
            <a:r>
              <a:rPr lang="en-US" sz="2000" dirty="0">
                <a:cs typeface="Times New Roman" pitchFamily="18" charset="0"/>
              </a:rPr>
              <a:t>,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err="1">
                <a:cs typeface="Times New Roman" pitchFamily="18" charset="0"/>
              </a:rPr>
              <a:t>Một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thiên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Bạc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mệnh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lại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càng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não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nhân</a:t>
            </a:r>
            <a:r>
              <a:rPr lang="en-US" sz="2000" dirty="0">
                <a:cs typeface="Times New Roman" pitchFamily="18" charset="0"/>
              </a:rPr>
              <a:t>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dirty="0"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dirty="0"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dirty="0">
              <a:cs typeface="Times New Roman" pitchFamily="18" charset="0"/>
            </a:endParaRPr>
          </a:p>
        </p:txBody>
      </p:sp>
      <p:pic>
        <p:nvPicPr>
          <p:cNvPr id="5125" name="Picture 15" descr="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 flipH="1" flipV="1">
            <a:off x="0" y="6811963"/>
            <a:ext cx="9144000" cy="46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6" name="Picture 15" descr="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 flipH="1">
            <a:off x="0" y="0"/>
            <a:ext cx="9144000" cy="4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7" name="Picture 15" descr="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 flipH="1" flipV="1">
            <a:off x="-3405981" y="3404393"/>
            <a:ext cx="6858000" cy="49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8" name="Picture 15" descr="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 flipH="1">
            <a:off x="5691188" y="3405187"/>
            <a:ext cx="6858000" cy="47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9" name="Picture 15" descr="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 flipH="1" flipV="1">
            <a:off x="0" y="-22225"/>
            <a:ext cx="9144000" cy="4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" name="Right Brace 26"/>
          <p:cNvSpPr/>
          <p:nvPr/>
        </p:nvSpPr>
        <p:spPr>
          <a:xfrm rot="5400000">
            <a:off x="2019300" y="1028700"/>
            <a:ext cx="304800" cy="3886200"/>
          </a:xfrm>
          <a:prstGeom prst="rightBrace">
            <a:avLst/>
          </a:prstGeom>
          <a:ln w="19050"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C00000"/>
              </a:solidFill>
            </a:endParaRPr>
          </a:p>
        </p:txBody>
      </p:sp>
      <p:sp>
        <p:nvSpPr>
          <p:cNvPr id="28" name="Right Brace 27"/>
          <p:cNvSpPr/>
          <p:nvPr/>
        </p:nvSpPr>
        <p:spPr>
          <a:xfrm rot="5400000">
            <a:off x="1981200" y="3505200"/>
            <a:ext cx="457200" cy="3962400"/>
          </a:xfrm>
          <a:prstGeom prst="rightBrace">
            <a:avLst/>
          </a:prstGeom>
          <a:ln w="19050"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C00000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638675" y="5319713"/>
            <a:ext cx="4648200" cy="1385887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 sz="2000" dirty="0">
              <a:solidFill>
                <a:srgbClr val="C00000"/>
              </a:solidFill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2000" dirty="0">
                <a:solidFill>
                  <a:srgbClr val="C00000"/>
                </a:solidFill>
                <a:cs typeface="Times New Roman" pitchFamily="18" charset="0"/>
              </a:rPr>
              <a:t>Vẻ đẹp của Thúy Kiều.</a:t>
            </a:r>
            <a:endParaRPr lang="en-US" sz="2000" dirty="0">
              <a:solidFill>
                <a:srgbClr val="C00000"/>
              </a:solidFill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err="1">
                <a:cs typeface="Times New Roman" pitchFamily="18" charset="0"/>
              </a:rPr>
              <a:t>Phong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lưu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rất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mực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hồng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quần</a:t>
            </a:r>
            <a:r>
              <a:rPr lang="en-US" sz="2000" dirty="0">
                <a:cs typeface="Times New Roman" pitchFamily="18" charset="0"/>
              </a:rPr>
              <a:t>,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err="1">
                <a:cs typeface="Times New Roman" pitchFamily="18" charset="0"/>
              </a:rPr>
              <a:t>Xuân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xanh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xấp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xỉ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tới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tuần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cập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kê</a:t>
            </a:r>
            <a:r>
              <a:rPr lang="en-US" sz="2000" dirty="0">
                <a:cs typeface="Times New Roman" pitchFamily="18" charset="0"/>
              </a:rPr>
              <a:t>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err="1">
                <a:cs typeface="Times New Roman" pitchFamily="18" charset="0"/>
              </a:rPr>
              <a:t>Êm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đềm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trướng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rủ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màn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che</a:t>
            </a:r>
            <a:r>
              <a:rPr lang="en-US" sz="2000" dirty="0">
                <a:cs typeface="Times New Roman" pitchFamily="18" charset="0"/>
              </a:rPr>
              <a:t>,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err="1">
                <a:cs typeface="Times New Roman" pitchFamily="18" charset="0"/>
              </a:rPr>
              <a:t>Tường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đông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ong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bướm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đi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về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mặc</a:t>
            </a:r>
            <a:r>
              <a:rPr lang="en-US" sz="2000" dirty="0">
                <a:cs typeface="Times New Roman" pitchFamily="18" charset="0"/>
              </a:rPr>
              <a:t> </a:t>
            </a:r>
            <a:r>
              <a:rPr lang="en-US" sz="2000" dirty="0" err="1">
                <a:cs typeface="Times New Roman" pitchFamily="18" charset="0"/>
              </a:rPr>
              <a:t>ai</a:t>
            </a:r>
            <a:r>
              <a:rPr lang="en-US" sz="2000" dirty="0">
                <a:cs typeface="Times New Roman" pitchFamily="18" charset="0"/>
              </a:rPr>
              <a:t>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err="1">
                <a:solidFill>
                  <a:srgbClr val="C00000"/>
                </a:solidFill>
                <a:cs typeface="Times New Roman" pitchFamily="18" charset="0"/>
              </a:rPr>
              <a:t>Cuộc</a:t>
            </a:r>
            <a:r>
              <a:rPr lang="en-US" sz="2000" dirty="0">
                <a:solidFill>
                  <a:srgbClr val="C00000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cs typeface="Times New Roman" pitchFamily="18" charset="0"/>
              </a:rPr>
              <a:t>sống</a:t>
            </a:r>
            <a:r>
              <a:rPr lang="en-US" sz="2000" dirty="0">
                <a:solidFill>
                  <a:srgbClr val="C00000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cs typeface="Times New Roman" pitchFamily="18" charset="0"/>
              </a:rPr>
              <a:t>của</a:t>
            </a:r>
            <a:r>
              <a:rPr lang="en-US" sz="2000" dirty="0">
                <a:solidFill>
                  <a:srgbClr val="C00000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cs typeface="Times New Roman" pitchFamily="18" charset="0"/>
              </a:rPr>
              <a:t>hai</a:t>
            </a:r>
            <a:r>
              <a:rPr lang="en-US" sz="2000" dirty="0">
                <a:solidFill>
                  <a:srgbClr val="C00000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cs typeface="Times New Roman" pitchFamily="18" charset="0"/>
              </a:rPr>
              <a:t>chị</a:t>
            </a:r>
            <a:r>
              <a:rPr lang="en-US" sz="2000" dirty="0">
                <a:solidFill>
                  <a:srgbClr val="C00000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cs typeface="Times New Roman" pitchFamily="18" charset="0"/>
              </a:rPr>
              <a:t>em</a:t>
            </a:r>
            <a:endParaRPr lang="en-US" sz="2000" dirty="0">
              <a:solidFill>
                <a:srgbClr val="C00000"/>
              </a:solidFill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dirty="0"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dirty="0">
              <a:cs typeface="Times New Roman" pitchFamily="18" charset="0"/>
            </a:endParaRPr>
          </a:p>
        </p:txBody>
      </p:sp>
      <p:sp>
        <p:nvSpPr>
          <p:cNvPr id="23" name="Right Brace 22"/>
          <p:cNvSpPr/>
          <p:nvPr/>
        </p:nvSpPr>
        <p:spPr>
          <a:xfrm rot="5400000">
            <a:off x="6629400" y="2819400"/>
            <a:ext cx="304800" cy="4114800"/>
          </a:xfrm>
          <a:prstGeom prst="rightBrace">
            <a:avLst/>
          </a:prstGeom>
          <a:ln w="19050"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C00000"/>
              </a:solidFill>
            </a:endParaRPr>
          </a:p>
        </p:txBody>
      </p:sp>
      <p:sp>
        <p:nvSpPr>
          <p:cNvPr id="30" name="Right Brace 29"/>
          <p:cNvSpPr/>
          <p:nvPr/>
        </p:nvSpPr>
        <p:spPr>
          <a:xfrm rot="5400000">
            <a:off x="6834981" y="4536282"/>
            <a:ext cx="198437" cy="3810000"/>
          </a:xfrm>
          <a:prstGeom prst="rightBrace">
            <a:avLst/>
          </a:prstGeom>
          <a:ln w="19050"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2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13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200" fill="hold"/>
                                        <p:tgtEl>
                                          <p:spTgt spid="1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200" fill="hold"/>
                                        <p:tgtEl>
                                          <p:spTgt spid="1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200" fill="hold"/>
                                        <p:tgtEl>
                                          <p:spTgt spid="1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200" fill="hold"/>
                                        <p:tgtEl>
                                          <p:spTgt spid="1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12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1200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12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 animBg="1"/>
      <p:bldP spid="23" grpId="0" animBg="1"/>
      <p:bldP spid="3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5" name="Text Box 3"/>
          <p:cNvSpPr txBox="1">
            <a:spLocks noChangeArrowheads="1"/>
          </p:cNvSpPr>
          <p:nvPr/>
        </p:nvSpPr>
        <p:spPr bwMode="auto">
          <a:xfrm>
            <a:off x="3962400" y="1371600"/>
            <a:ext cx="4876800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 b="1" u="sng" dirty="0" err="1">
                <a:latin typeface="Times New Roman" pitchFamily="18" charset="0"/>
                <a:cs typeface="Times New Roman" pitchFamily="18" charset="0"/>
              </a:rPr>
              <a:t>Bố</a:t>
            </a: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latin typeface="Times New Roman" pitchFamily="18" charset="0"/>
                <a:cs typeface="Times New Roman" pitchFamily="18" charset="0"/>
              </a:rPr>
              <a:t>cục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phần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dirty="0">
                <a:solidFill>
                  <a:srgbClr val="339933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- 4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quát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chị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Thúy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Kiều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- 4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Gợi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Thuý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Vân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dirty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- 12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Gợi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Thuý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Kiều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- 4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chị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pic>
        <p:nvPicPr>
          <p:cNvPr id="6147" name="Picture 4" descr="1340045367_news"/>
          <p:cNvPicPr>
            <a:picLocks noChangeAspect="1" noChangeArrowheads="1"/>
          </p:cNvPicPr>
          <p:nvPr/>
        </p:nvPicPr>
        <p:blipFill>
          <a:blip r:embed="rId2"/>
          <a:srcRect l="23683" r="19737" b="1250"/>
          <a:stretch>
            <a:fillRect/>
          </a:stretch>
        </p:blipFill>
        <p:spPr bwMode="auto">
          <a:xfrm>
            <a:off x="381000" y="381000"/>
            <a:ext cx="3276600" cy="601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8" name="WordArt 5"/>
          <p:cNvSpPr>
            <a:spLocks noChangeArrowheads="1" noChangeShapeType="1" noTextEdit="1"/>
          </p:cNvSpPr>
          <p:nvPr/>
        </p:nvSpPr>
        <p:spPr bwMode="auto">
          <a:xfrm>
            <a:off x="4343400" y="457200"/>
            <a:ext cx="3886200" cy="6096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2800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CHỊ</a:t>
            </a:r>
            <a:r>
              <a:rPr lang="en-US" sz="28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2800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EM</a:t>
            </a:r>
            <a:r>
              <a:rPr lang="en-US" sz="28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2800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THÚY</a:t>
            </a:r>
            <a:r>
              <a:rPr lang="en-US" sz="28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2800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KIỀU</a:t>
            </a:r>
            <a:endParaRPr lang="en-US" sz="2800" kern="10" dirty="0">
              <a:ln w="9525">
                <a:solidFill>
                  <a:srgbClr val="CC99FF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9999FF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5" name="Rectangle 17"/>
          <p:cNvSpPr>
            <a:spLocks noChangeArrowheads="1"/>
          </p:cNvSpPr>
          <p:nvPr/>
        </p:nvSpPr>
        <p:spPr bwMode="auto">
          <a:xfrm>
            <a:off x="4114800" y="4800600"/>
            <a:ext cx="45720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/>
            <a:r>
              <a:rPr lang="de-DE" b="1" dirty="0" smtClean="0">
                <a:latin typeface="Times New Roman" pitchFamily="18" charset="0"/>
                <a:cs typeface="Times New Roman" pitchFamily="18" charset="0"/>
              </a:rPr>
              <a:t>=&gt; </a:t>
            </a:r>
            <a:r>
              <a:rPr lang="de-DE" b="1" i="1" dirty="0">
                <a:latin typeface="Times New Roman" pitchFamily="18" charset="0"/>
                <a:cs typeface="Times New Roman" pitchFamily="18" charset="0"/>
              </a:rPr>
              <a:t>Bố cục hoàn chỉnh, chặt chẽ trong một thể thống nhất chứng tỏ bút pháp cổ điển điêu luyện của tác giả.</a:t>
            </a: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6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915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15" descr="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 flipH="1">
            <a:off x="0" y="0"/>
            <a:ext cx="9144000" cy="4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Rectangle 19"/>
          <p:cNvSpPr/>
          <p:nvPr/>
        </p:nvSpPr>
        <p:spPr>
          <a:xfrm>
            <a:off x="3886200" y="685800"/>
            <a:ext cx="5027612" cy="54864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8200" name="Picture 15" descr="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 flipH="1" flipV="1">
            <a:off x="0" y="6811963"/>
            <a:ext cx="9144000" cy="46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1" name="Picture 15" descr="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 flipH="1">
            <a:off x="0" y="0"/>
            <a:ext cx="9144000" cy="4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2" name="Picture 15" descr="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 flipH="1">
            <a:off x="5691188" y="3405187"/>
            <a:ext cx="6858000" cy="47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3" name="Picture 15" descr="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 flipH="1" flipV="1">
            <a:off x="-3405981" y="3404393"/>
            <a:ext cx="6858000" cy="49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07" name="TextBox 2"/>
          <p:cNvSpPr txBox="1">
            <a:spLocks noChangeArrowheads="1"/>
          </p:cNvSpPr>
          <p:nvPr/>
        </p:nvSpPr>
        <p:spPr bwMode="auto">
          <a:xfrm>
            <a:off x="152400" y="152400"/>
            <a:ext cx="5867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Vẻ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chị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Thúy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Kiều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3"/>
          <p:cNvSpPr txBox="1">
            <a:spLocks noChangeArrowheads="1"/>
          </p:cNvSpPr>
          <p:nvPr/>
        </p:nvSpPr>
        <p:spPr bwMode="auto">
          <a:xfrm>
            <a:off x="4191000" y="2133600"/>
            <a:ext cx="4724400" cy="170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en-US" sz="2000" i="1" dirty="0" err="1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 ả </a:t>
            </a:r>
            <a:r>
              <a:rPr lang="en-US" sz="2000" i="1" dirty="0" err="1"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  <a:cs typeface="Times New Roman" pitchFamily="18" charset="0"/>
              </a:rPr>
              <a:t>nga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342900" indent="-342900" algn="ctr">
              <a:spcBef>
                <a:spcPct val="20000"/>
              </a:spcBef>
            </a:pPr>
            <a:r>
              <a:rPr lang="en-US" sz="2000" i="1" dirty="0" err="1">
                <a:latin typeface="Times New Roman" pitchFamily="18" charset="0"/>
                <a:cs typeface="Times New Roman" pitchFamily="18" charset="0"/>
              </a:rPr>
              <a:t>Thuý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  <a:cs typeface="Times New Roman" pitchFamily="18" charset="0"/>
              </a:rPr>
              <a:t>Kiều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  <a:cs typeface="Times New Roman" pitchFamily="18" charset="0"/>
              </a:rPr>
              <a:t>chị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  <a:cs typeface="Times New Roman" pitchFamily="18" charset="0"/>
              </a:rPr>
              <a:t>Thuý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  <a:cs typeface="Times New Roman" pitchFamily="18" charset="0"/>
              </a:rPr>
              <a:t>Vân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algn="ctr">
              <a:spcBef>
                <a:spcPct val="20000"/>
              </a:spcBef>
            </a:pP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Mai </a:t>
            </a:r>
            <a:r>
              <a:rPr lang="en-US" sz="2000" i="1" dirty="0" err="1">
                <a:latin typeface="Times New Roman" pitchFamily="18" charset="0"/>
                <a:cs typeface="Times New Roman" pitchFamily="18" charset="0"/>
              </a:rPr>
              <a:t>cốt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  <a:cs typeface="Times New Roman" pitchFamily="18" charset="0"/>
              </a:rPr>
              <a:t>tuyết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342900" indent="-342900" algn="ctr">
              <a:spcBef>
                <a:spcPct val="20000"/>
              </a:spcBef>
            </a:pPr>
            <a:r>
              <a:rPr lang="en-US" sz="2000" i="1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  <a:cs typeface="Times New Roman" pitchFamily="18" charset="0"/>
              </a:rPr>
              <a:t>vẻ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  <a:cs typeface="Times New Roman" pitchFamily="18" charset="0"/>
              </a:rPr>
              <a:t>mười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  <a:cs typeface="Times New Roman" pitchFamily="18" charset="0"/>
              </a:rPr>
              <a:t>vẹn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  <a:cs typeface="Times New Roman" pitchFamily="18" charset="0"/>
              </a:rPr>
              <a:t>mười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          </a:t>
            </a:r>
          </a:p>
          <a:p>
            <a:pPr marL="342900" indent="-342900" algn="ctr">
              <a:spcBef>
                <a:spcPct val="20000"/>
              </a:spcBef>
            </a:pPr>
            <a:r>
              <a:rPr lang="en-US" sz="3200" dirty="0"/>
              <a:t> </a:t>
            </a:r>
          </a:p>
        </p:txBody>
      </p:sp>
      <p:sp>
        <p:nvSpPr>
          <p:cNvPr id="23" name="AutoShape 4"/>
          <p:cNvSpPr>
            <a:spLocks noChangeArrowheads="1"/>
          </p:cNvSpPr>
          <p:nvPr/>
        </p:nvSpPr>
        <p:spPr bwMode="auto">
          <a:xfrm>
            <a:off x="7456488" y="1546225"/>
            <a:ext cx="1306512" cy="649288"/>
          </a:xfrm>
          <a:prstGeom prst="wedgeEllipseCallout">
            <a:avLst>
              <a:gd name="adj1" fmla="val -60741"/>
              <a:gd name="adj2" fmla="val 5708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HánViệt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AutoShape 5"/>
          <p:cNvSpPr>
            <a:spLocks noChangeArrowheads="1"/>
          </p:cNvSpPr>
          <p:nvPr/>
        </p:nvSpPr>
        <p:spPr bwMode="auto">
          <a:xfrm>
            <a:off x="4078288" y="2808288"/>
            <a:ext cx="874712" cy="304800"/>
          </a:xfrm>
          <a:prstGeom prst="wedgeRoundRectCallout">
            <a:avLst>
              <a:gd name="adj1" fmla="val 70069"/>
              <a:gd name="adj2" fmla="val 87847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lệ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AutoShape 6"/>
          <p:cNvSpPr>
            <a:spLocks noChangeArrowheads="1"/>
          </p:cNvSpPr>
          <p:nvPr/>
        </p:nvSpPr>
        <p:spPr bwMode="auto">
          <a:xfrm>
            <a:off x="5086350" y="3733800"/>
            <a:ext cx="1371600" cy="457200"/>
          </a:xfrm>
          <a:prstGeom prst="wedgeEllipseCallout">
            <a:avLst>
              <a:gd name="adj1" fmla="val 42208"/>
              <a:gd name="adj2" fmla="val -8125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dirty="0" err="1">
                <a:latin typeface="Times New Roman" pitchFamily="18" charset="0"/>
                <a:cs typeface="Times New Roman" pitchFamily="18" charset="0"/>
              </a:rPr>
              <a:t>Tiểu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đối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 flipH="1">
            <a:off x="6400800" y="2932113"/>
            <a:ext cx="76200" cy="3429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6305550" y="3314700"/>
            <a:ext cx="76200" cy="2286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7086600" y="2474913"/>
            <a:ext cx="665163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105400" y="3187700"/>
            <a:ext cx="1122363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6477000" y="3187700"/>
            <a:ext cx="1524000" cy="1905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6400800" y="3552825"/>
            <a:ext cx="22860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5"/>
          <p:cNvSpPr>
            <a:spLocks noChangeArrowheads="1"/>
          </p:cNvSpPr>
          <p:nvPr/>
        </p:nvSpPr>
        <p:spPr bwMode="auto">
          <a:xfrm>
            <a:off x="4267200" y="4343400"/>
            <a:ext cx="152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1600"/>
              <a:t>+ Tố nga</a:t>
            </a:r>
          </a:p>
        </p:txBody>
      </p:sp>
      <p:sp>
        <p:nvSpPr>
          <p:cNvPr id="37" name="Rectangle 9">
            <a:hlinkClick r:id="rId3" action="ppaction://hlinkfile"/>
          </p:cNvPr>
          <p:cNvSpPr>
            <a:spLocks noChangeArrowheads="1"/>
          </p:cNvSpPr>
          <p:nvPr/>
        </p:nvSpPr>
        <p:spPr bwMode="auto">
          <a:xfrm>
            <a:off x="4267200" y="4591050"/>
            <a:ext cx="4191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1600" dirty="0"/>
              <a:t>+ Mai </a:t>
            </a:r>
            <a:r>
              <a:rPr lang="en-US" sz="1600" dirty="0" err="1"/>
              <a:t>cốt</a:t>
            </a:r>
            <a:r>
              <a:rPr lang="en-US" sz="1600" dirty="0"/>
              <a:t> </a:t>
            </a:r>
            <a:r>
              <a:rPr lang="en-US" sz="1600" dirty="0" err="1"/>
              <a:t>cách</a:t>
            </a:r>
            <a:endParaRPr lang="en-US" sz="1600" dirty="0"/>
          </a:p>
          <a:p>
            <a:pPr marL="342900" indent="-342900">
              <a:spcBef>
                <a:spcPct val="20000"/>
              </a:spcBef>
            </a:pPr>
            <a:endParaRPr lang="en-US" sz="1600" dirty="0"/>
          </a:p>
          <a:p>
            <a:pPr marL="342900" indent="-342900">
              <a:spcBef>
                <a:spcPct val="20000"/>
              </a:spcBef>
            </a:pPr>
            <a:r>
              <a:rPr lang="en-US" sz="1600" dirty="0"/>
              <a:t>+ </a:t>
            </a:r>
            <a:r>
              <a:rPr lang="en-US" sz="1600" dirty="0" err="1" smtClean="0"/>
              <a:t>Tuyết</a:t>
            </a:r>
            <a:r>
              <a:rPr lang="en-US" sz="1600" dirty="0" smtClean="0"/>
              <a:t> </a:t>
            </a:r>
            <a:r>
              <a:rPr lang="en-US" sz="1600" dirty="0" err="1"/>
              <a:t>tinh</a:t>
            </a:r>
            <a:r>
              <a:rPr lang="en-US" sz="1600" dirty="0"/>
              <a:t> </a:t>
            </a:r>
            <a:r>
              <a:rPr lang="en-US" sz="1600" dirty="0" err="1"/>
              <a:t>thần</a:t>
            </a:r>
            <a:endParaRPr lang="en-US" sz="1600" dirty="0"/>
          </a:p>
        </p:txBody>
      </p:sp>
      <p:sp>
        <p:nvSpPr>
          <p:cNvPr id="38" name="Rectangle 10"/>
          <p:cNvSpPr>
            <a:spLocks noChangeArrowheads="1"/>
          </p:cNvSpPr>
          <p:nvPr/>
        </p:nvSpPr>
        <p:spPr bwMode="auto">
          <a:xfrm>
            <a:off x="4270375" y="5635625"/>
            <a:ext cx="3297238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1600" dirty="0"/>
              <a:t>+ </a:t>
            </a:r>
            <a:r>
              <a:rPr lang="en-US" sz="1600" dirty="0" err="1"/>
              <a:t>Mười</a:t>
            </a:r>
            <a:r>
              <a:rPr lang="en-US" sz="1600" dirty="0"/>
              <a:t> </a:t>
            </a:r>
            <a:r>
              <a:rPr lang="en-US" sz="1600" dirty="0" err="1"/>
              <a:t>phân</a:t>
            </a:r>
            <a:r>
              <a:rPr lang="en-US" sz="1600" dirty="0"/>
              <a:t> </a:t>
            </a:r>
            <a:r>
              <a:rPr lang="en-US" sz="1600" dirty="0" err="1"/>
              <a:t>vẹn</a:t>
            </a:r>
            <a:r>
              <a:rPr lang="en-US" sz="1600" dirty="0"/>
              <a:t> </a:t>
            </a:r>
            <a:r>
              <a:rPr lang="en-US" sz="1600" dirty="0" err="1"/>
              <a:t>mười</a:t>
            </a:r>
            <a:endParaRPr lang="en-US" sz="1600" dirty="0"/>
          </a:p>
        </p:txBody>
      </p:sp>
      <p:sp>
        <p:nvSpPr>
          <p:cNvPr id="42" name="Line 18"/>
          <p:cNvSpPr>
            <a:spLocks noChangeShapeType="1"/>
          </p:cNvSpPr>
          <p:nvPr/>
        </p:nvSpPr>
        <p:spPr bwMode="auto">
          <a:xfrm>
            <a:off x="6505575" y="4543425"/>
            <a:ext cx="354013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3" name="Line 19"/>
          <p:cNvSpPr>
            <a:spLocks noChangeShapeType="1"/>
          </p:cNvSpPr>
          <p:nvPr/>
        </p:nvSpPr>
        <p:spPr bwMode="auto">
          <a:xfrm>
            <a:off x="6534150" y="4791075"/>
            <a:ext cx="333375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4" name="Line 20"/>
          <p:cNvSpPr>
            <a:spLocks noChangeShapeType="1"/>
          </p:cNvSpPr>
          <p:nvPr/>
        </p:nvSpPr>
        <p:spPr bwMode="auto">
          <a:xfrm>
            <a:off x="6535738" y="5819775"/>
            <a:ext cx="388937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6" name="Line 19"/>
          <p:cNvSpPr>
            <a:spLocks noChangeShapeType="1"/>
          </p:cNvSpPr>
          <p:nvPr/>
        </p:nvSpPr>
        <p:spPr bwMode="auto">
          <a:xfrm>
            <a:off x="6557963" y="5372100"/>
            <a:ext cx="333375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224" name="TextBox 27"/>
          <p:cNvSpPr txBox="1">
            <a:spLocks noChangeArrowheads="1"/>
          </p:cNvSpPr>
          <p:nvPr/>
        </p:nvSpPr>
        <p:spPr bwMode="auto">
          <a:xfrm>
            <a:off x="6796088" y="4373563"/>
            <a:ext cx="325437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/>
              <a:t>Người con gái đẹp</a:t>
            </a:r>
          </a:p>
        </p:txBody>
      </p:sp>
      <p:sp>
        <p:nvSpPr>
          <p:cNvPr id="8225" name="TextBox 28"/>
          <p:cNvSpPr txBox="1">
            <a:spLocks noChangeArrowheads="1"/>
          </p:cNvSpPr>
          <p:nvPr/>
        </p:nvSpPr>
        <p:spPr bwMode="auto">
          <a:xfrm>
            <a:off x="6815138" y="4578350"/>
            <a:ext cx="284003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dirty="0" err="1"/>
              <a:t>Vóc</a:t>
            </a:r>
            <a:r>
              <a:rPr lang="en-US" sz="1600" dirty="0"/>
              <a:t> </a:t>
            </a:r>
            <a:r>
              <a:rPr lang="en-US" sz="1600" dirty="0" err="1"/>
              <a:t>dáng</a:t>
            </a:r>
            <a:r>
              <a:rPr lang="en-US" sz="1600" dirty="0"/>
              <a:t> </a:t>
            </a:r>
            <a:r>
              <a:rPr lang="en-US" sz="1600" dirty="0" err="1"/>
              <a:t>thanh</a:t>
            </a:r>
            <a:r>
              <a:rPr lang="en-US" sz="1600" dirty="0"/>
              <a:t> </a:t>
            </a:r>
            <a:r>
              <a:rPr lang="en-US" sz="1600" dirty="0" err="1"/>
              <a:t>tao</a:t>
            </a:r>
            <a:endParaRPr lang="en-US" sz="1600" dirty="0"/>
          </a:p>
          <a:p>
            <a:r>
              <a:rPr lang="en-US" sz="1600" dirty="0"/>
              <a:t>(</a:t>
            </a:r>
            <a:r>
              <a:rPr lang="en-US" sz="1600" dirty="0" err="1"/>
              <a:t>cốt</a:t>
            </a:r>
            <a:r>
              <a:rPr lang="en-US" sz="1600" dirty="0"/>
              <a:t> </a:t>
            </a:r>
            <a:r>
              <a:rPr lang="en-US" sz="1600" dirty="0" err="1"/>
              <a:t>cách</a:t>
            </a:r>
            <a:r>
              <a:rPr lang="en-US" sz="1600" dirty="0"/>
              <a:t> </a:t>
            </a:r>
            <a:r>
              <a:rPr lang="en-US" sz="1600" dirty="0" err="1"/>
              <a:t>như</a:t>
            </a:r>
            <a:r>
              <a:rPr lang="en-US" sz="1600" dirty="0"/>
              <a:t> </a:t>
            </a:r>
            <a:r>
              <a:rPr lang="en-US" sz="1600" dirty="0" err="1"/>
              <a:t>mai</a:t>
            </a:r>
            <a:r>
              <a:rPr lang="en-US" sz="1600" dirty="0"/>
              <a:t>)</a:t>
            </a:r>
          </a:p>
        </p:txBody>
      </p:sp>
      <p:sp>
        <p:nvSpPr>
          <p:cNvPr id="8226" name="TextBox 29"/>
          <p:cNvSpPr txBox="1">
            <a:spLocks noChangeArrowheads="1"/>
          </p:cNvSpPr>
          <p:nvPr/>
        </p:nvSpPr>
        <p:spPr bwMode="auto">
          <a:xfrm>
            <a:off x="6783388" y="5086350"/>
            <a:ext cx="291623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/>
              <a:t>Tâm hồn trắng trong </a:t>
            </a:r>
          </a:p>
          <a:p>
            <a:r>
              <a:rPr lang="en-US" sz="1600"/>
              <a:t>(tinh thần như tuyết)</a:t>
            </a:r>
          </a:p>
        </p:txBody>
      </p:sp>
      <p:sp>
        <p:nvSpPr>
          <p:cNvPr id="8227" name="TextBox 30"/>
          <p:cNvSpPr txBox="1">
            <a:spLocks noChangeArrowheads="1"/>
          </p:cNvSpPr>
          <p:nvPr/>
        </p:nvSpPr>
        <p:spPr bwMode="auto">
          <a:xfrm>
            <a:off x="6886575" y="5657850"/>
            <a:ext cx="33909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/>
              <a:t>Vẻ đẹp hoàn hảo</a:t>
            </a:r>
          </a:p>
        </p:txBody>
      </p:sp>
      <p:pic>
        <p:nvPicPr>
          <p:cNvPr id="40" name="Picture 4" descr="1340045367_news"/>
          <p:cNvPicPr>
            <a:picLocks noChangeAspect="1" noChangeArrowheads="1"/>
          </p:cNvPicPr>
          <p:nvPr/>
        </p:nvPicPr>
        <p:blipFill>
          <a:blip r:embed="rId4"/>
          <a:srcRect l="23683" r="19737" b="1250"/>
          <a:stretch>
            <a:fillRect/>
          </a:stretch>
        </p:blipFill>
        <p:spPr bwMode="auto">
          <a:xfrm>
            <a:off x="762000" y="685800"/>
            <a:ext cx="2743200" cy="294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7" name="TextBox 5"/>
          <p:cNvSpPr txBox="1">
            <a:spLocks noChangeArrowheads="1"/>
          </p:cNvSpPr>
          <p:nvPr/>
        </p:nvSpPr>
        <p:spPr bwMode="auto">
          <a:xfrm>
            <a:off x="1" y="4038600"/>
            <a:ext cx="1767620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Hán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so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ẩn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tiểu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8" name="Right Brace 47"/>
          <p:cNvSpPr/>
          <p:nvPr/>
        </p:nvSpPr>
        <p:spPr>
          <a:xfrm>
            <a:off x="1910862" y="4191000"/>
            <a:ext cx="146538" cy="1228725"/>
          </a:xfrm>
          <a:prstGeom prst="rightBrac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9" name="TextBox 9"/>
          <p:cNvSpPr txBox="1">
            <a:spLocks noChangeArrowheads="1"/>
          </p:cNvSpPr>
          <p:nvPr/>
        </p:nvSpPr>
        <p:spPr bwMode="auto">
          <a:xfrm>
            <a:off x="2133600" y="3990975"/>
            <a:ext cx="19050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Vẻ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tao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trắng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vẹn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Thúy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Kiều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Thúy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Vân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5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8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1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0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1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5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6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0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1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9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8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8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8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9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2" dur="2000"/>
                                        <p:tgtEl>
                                          <p:spTgt spid="8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9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2" dur="2000"/>
                                        <p:tgtEl>
                                          <p:spTgt spid="8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13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3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13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9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7" grpId="0"/>
      <p:bldP spid="19" grpId="0" build="p" autoUpdateAnimBg="0"/>
      <p:bldP spid="23" grpId="0" animBg="1"/>
      <p:bldP spid="24" grpId="0" animBg="1"/>
      <p:bldP spid="26" grpId="0" animBg="1"/>
      <p:bldP spid="36" grpId="0"/>
      <p:bldP spid="37" grpId="0"/>
      <p:bldP spid="38" grpId="0"/>
      <p:bldP spid="42" grpId="0" animBg="1"/>
      <p:bldP spid="43" grpId="0" animBg="1"/>
      <p:bldP spid="44" grpId="0" animBg="1"/>
      <p:bldP spid="46" grpId="0" animBg="1"/>
      <p:bldP spid="8224" grpId="0"/>
      <p:bldP spid="8225" grpId="0"/>
      <p:bldP spid="8226" grpId="0"/>
      <p:bldP spid="8227" grpId="0"/>
      <p:bldP spid="47" grpId="0"/>
      <p:bldP spid="48" grpId="0" animBg="1"/>
      <p:bldP spid="4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15" descr="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 flipH="1">
            <a:off x="0" y="0"/>
            <a:ext cx="9144000" cy="4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7" name="Picture 15" descr="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 flipH="1" flipV="1">
            <a:off x="-9525" y="6829425"/>
            <a:ext cx="9144000" cy="4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8" name="Picture 15" descr="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 flipH="1">
            <a:off x="0" y="0"/>
            <a:ext cx="9144000" cy="4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9" name="Picture 15" descr="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 flipH="1">
            <a:off x="5691188" y="3405187"/>
            <a:ext cx="6858000" cy="47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0" name="Picture 15" descr="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 flipH="1" flipV="1">
            <a:off x="-3405981" y="3404393"/>
            <a:ext cx="6858000" cy="49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2" name="Straight Connector 11"/>
          <p:cNvCxnSpPr/>
          <p:nvPr/>
        </p:nvCxnSpPr>
        <p:spPr>
          <a:xfrm>
            <a:off x="4267200" y="1100138"/>
            <a:ext cx="0" cy="5757862"/>
          </a:xfrm>
          <a:prstGeom prst="line">
            <a:avLst/>
          </a:prstGeom>
          <a:ln w="28575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58" name="TextBox 14"/>
          <p:cNvSpPr txBox="1">
            <a:spLocks noChangeArrowheads="1"/>
          </p:cNvSpPr>
          <p:nvPr/>
        </p:nvSpPr>
        <p:spPr bwMode="auto">
          <a:xfrm>
            <a:off x="228600" y="228600"/>
            <a:ext cx="28956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dirty="0">
                <a:cs typeface="Times New Roman" pitchFamily="18" charset="0"/>
              </a:rPr>
              <a:t>2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Vẻ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Thúy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Vân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Text Box 11"/>
          <p:cNvSpPr txBox="1">
            <a:spLocks noChangeArrowheads="1"/>
          </p:cNvSpPr>
          <p:nvPr/>
        </p:nvSpPr>
        <p:spPr bwMode="auto">
          <a:xfrm>
            <a:off x="4486275" y="1492250"/>
            <a:ext cx="5105400" cy="170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900" dirty="0">
                <a:solidFill>
                  <a:srgbClr val="0000CC"/>
                </a:solidFill>
              </a:rPr>
              <a:t>    </a:t>
            </a:r>
            <a:r>
              <a:rPr lang="en-US" sz="19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Vân</a:t>
            </a:r>
            <a:r>
              <a:rPr lang="en-US" sz="19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9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19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9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19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9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19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9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19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9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vời</a:t>
            </a:r>
            <a:r>
              <a:rPr lang="en-US" sz="19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spcBef>
                <a:spcPct val="50000"/>
              </a:spcBef>
            </a:pPr>
            <a:r>
              <a:rPr lang="en-US" sz="19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Khuôn</a:t>
            </a:r>
            <a:r>
              <a:rPr lang="en-US" sz="19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9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trăng</a:t>
            </a:r>
            <a:r>
              <a:rPr lang="en-US" sz="19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9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đầy</a:t>
            </a:r>
            <a:r>
              <a:rPr lang="en-US" sz="19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9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đặn</a:t>
            </a:r>
            <a:r>
              <a:rPr lang="en-US" sz="19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9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nét</a:t>
            </a:r>
            <a:r>
              <a:rPr lang="en-US" sz="19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9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ngài</a:t>
            </a:r>
            <a:r>
              <a:rPr lang="en-US" sz="19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9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nở</a:t>
            </a:r>
            <a:r>
              <a:rPr lang="en-US" sz="19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9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nang</a:t>
            </a:r>
            <a:endParaRPr lang="en-US" sz="19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19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19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19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9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cười</a:t>
            </a:r>
            <a:r>
              <a:rPr lang="en-US" sz="19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9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ngọc</a:t>
            </a:r>
            <a:r>
              <a:rPr lang="en-US" sz="19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9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thốt</a:t>
            </a:r>
            <a:r>
              <a:rPr lang="en-US" sz="19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9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đoan</a:t>
            </a:r>
            <a:r>
              <a:rPr lang="en-US" sz="19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9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endParaRPr lang="en-US" sz="19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19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Mây</a:t>
            </a:r>
            <a:r>
              <a:rPr lang="en-US" sz="19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9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thua</a:t>
            </a:r>
            <a:r>
              <a:rPr lang="en-US" sz="19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9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19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9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tóc</a:t>
            </a:r>
            <a:r>
              <a:rPr lang="en-US" sz="19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9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tuyết</a:t>
            </a:r>
            <a:r>
              <a:rPr lang="en-US" sz="19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9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nhường</a:t>
            </a:r>
            <a:r>
              <a:rPr lang="en-US" sz="19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9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19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9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19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cxnSp>
        <p:nvCxnSpPr>
          <p:cNvPr id="18" name="Straight Connector 17"/>
          <p:cNvCxnSpPr/>
          <p:nvPr/>
        </p:nvCxnSpPr>
        <p:spPr>
          <a:xfrm>
            <a:off x="5791200" y="1809750"/>
            <a:ext cx="9144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 Box 2"/>
          <p:cNvSpPr txBox="1">
            <a:spLocks noChangeArrowheads="1"/>
          </p:cNvSpPr>
          <p:nvPr/>
        </p:nvSpPr>
        <p:spPr bwMode="auto">
          <a:xfrm>
            <a:off x="4857750" y="3430588"/>
            <a:ext cx="2066925" cy="19236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FontTx/>
              <a:buChar char="-"/>
            </a:pP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Khuôn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trăng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0" hangingPunct="0">
              <a:spcBef>
                <a:spcPct val="50000"/>
              </a:spcBef>
              <a:buFontTx/>
              <a:buChar char="-"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Nét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ngài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0" hangingPunct="0">
              <a:spcBef>
                <a:spcPct val="50000"/>
              </a:spcBef>
              <a:buFontTx/>
              <a:buChar char="-"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cười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0" hangingPunct="0">
              <a:spcBef>
                <a:spcPct val="50000"/>
              </a:spcBef>
              <a:buFontTx/>
              <a:buChar char="-"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Ngọc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thốt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0" hangingPunct="0">
              <a:spcBef>
                <a:spcPct val="50000"/>
              </a:spcBef>
              <a:buFontTx/>
              <a:buChar char="-"/>
            </a:pP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Mây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thua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tóc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0" hangingPunct="0">
              <a:spcBef>
                <a:spcPct val="50000"/>
              </a:spcBef>
              <a:buFontTx/>
              <a:buChar char="-"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Tuyết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nhường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63" name="Text Box 3"/>
          <p:cNvSpPr txBox="1">
            <a:spLocks noChangeArrowheads="1"/>
          </p:cNvSpPr>
          <p:nvPr/>
        </p:nvSpPr>
        <p:spPr bwMode="auto">
          <a:xfrm>
            <a:off x="5891213" y="3429000"/>
            <a:ext cx="56292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Gương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đầy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đặn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trăng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tròn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" name="Text Box 4"/>
          <p:cNvSpPr txBox="1">
            <a:spLocks noChangeArrowheads="1"/>
          </p:cNvSpPr>
          <p:nvPr/>
        </p:nvSpPr>
        <p:spPr bwMode="auto">
          <a:xfrm>
            <a:off x="5889625" y="3738563"/>
            <a:ext cx="53213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lông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mày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sắc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nét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hơi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đậm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" name="Text Box 5"/>
          <p:cNvSpPr txBox="1">
            <a:spLocks noChangeArrowheads="1"/>
          </p:cNvSpPr>
          <p:nvPr/>
        </p:nvSpPr>
        <p:spPr bwMode="auto">
          <a:xfrm>
            <a:off x="5924550" y="4057650"/>
            <a:ext cx="542448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Miệng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cười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tươi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thắm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đóa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nở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6" name="Text Box 6"/>
          <p:cNvSpPr txBox="1">
            <a:spLocks noChangeArrowheads="1"/>
          </p:cNvSpPr>
          <p:nvPr/>
        </p:nvSpPr>
        <p:spPr bwMode="auto">
          <a:xfrm>
            <a:off x="5934075" y="4381500"/>
            <a:ext cx="406241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Giọng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ngọc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7" name="Text Box 7"/>
          <p:cNvSpPr txBox="1">
            <a:spLocks noChangeArrowheads="1"/>
          </p:cNvSpPr>
          <p:nvPr/>
        </p:nvSpPr>
        <p:spPr bwMode="auto">
          <a:xfrm>
            <a:off x="6381750" y="4700588"/>
            <a:ext cx="43434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Mái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tóc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óng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ả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mây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" name="Text Box 8"/>
          <p:cNvSpPr txBox="1">
            <a:spLocks noChangeArrowheads="1"/>
          </p:cNvSpPr>
          <p:nvPr/>
        </p:nvSpPr>
        <p:spPr bwMode="auto">
          <a:xfrm>
            <a:off x="6591300" y="5038725"/>
            <a:ext cx="50292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Làn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trắng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mịn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màng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tuyết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68" name="Text Box 9"/>
          <p:cNvSpPr txBox="1">
            <a:spLocks noChangeArrowheads="1"/>
          </p:cNvSpPr>
          <p:nvPr/>
        </p:nvSpPr>
        <p:spPr bwMode="auto">
          <a:xfrm>
            <a:off x="3733800" y="5224463"/>
            <a:ext cx="18415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1600"/>
          </a:p>
        </p:txBody>
      </p:sp>
      <p:sp>
        <p:nvSpPr>
          <p:cNvPr id="10276" name="Text Box 12"/>
          <p:cNvSpPr txBox="1">
            <a:spLocks noChangeArrowheads="1"/>
          </p:cNvSpPr>
          <p:nvPr/>
        </p:nvSpPr>
        <p:spPr bwMode="auto">
          <a:xfrm>
            <a:off x="4267200" y="3733800"/>
            <a:ext cx="790575" cy="1169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1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1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1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1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1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trưng</a:t>
            </a:r>
            <a:endParaRPr lang="en-US" sz="1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Left Brace 53"/>
          <p:cNvSpPr/>
          <p:nvPr/>
        </p:nvSpPr>
        <p:spPr>
          <a:xfrm>
            <a:off x="4800600" y="3448050"/>
            <a:ext cx="228600" cy="1939925"/>
          </a:xfrm>
          <a:prstGeom prst="leftBrac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278" name="TextBox 54"/>
          <p:cNvSpPr txBox="1">
            <a:spLocks noChangeArrowheads="1"/>
          </p:cNvSpPr>
          <p:nvPr/>
        </p:nvSpPr>
        <p:spPr bwMode="auto">
          <a:xfrm>
            <a:off x="457200" y="990600"/>
            <a:ext cx="35052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trưng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so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ẩn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liệt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kê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tiểu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Hán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74" name="Line 18"/>
          <p:cNvSpPr>
            <a:spLocks noChangeShapeType="1"/>
          </p:cNvSpPr>
          <p:nvPr/>
        </p:nvSpPr>
        <p:spPr bwMode="auto">
          <a:xfrm>
            <a:off x="304800" y="2438400"/>
            <a:ext cx="295275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281" name="TextBox 55"/>
          <p:cNvSpPr txBox="1">
            <a:spLocks noChangeArrowheads="1"/>
          </p:cNvSpPr>
          <p:nvPr/>
        </p:nvSpPr>
        <p:spPr bwMode="auto">
          <a:xfrm>
            <a:off x="762000" y="2057400"/>
            <a:ext cx="3505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Đoan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phúc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hậu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dự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báo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đời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yên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hạnh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phúc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cxnSp>
        <p:nvCxnSpPr>
          <p:cNvPr id="44" name="Straight Connector 43"/>
          <p:cNvCxnSpPr/>
          <p:nvPr/>
        </p:nvCxnSpPr>
        <p:spPr>
          <a:xfrm flipV="1">
            <a:off x="4572000" y="2228850"/>
            <a:ext cx="1155700" cy="952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6696075" y="2238375"/>
            <a:ext cx="77152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4724400" y="2686050"/>
            <a:ext cx="9144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6477000" y="3105150"/>
            <a:ext cx="11430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4572000" y="3095625"/>
            <a:ext cx="9144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5791200" y="2676525"/>
            <a:ext cx="9144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9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9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0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0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0" dur="500"/>
                                        <p:tgtEl>
                                          <p:spTgt spid="10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102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102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102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10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5" dur="2000"/>
                                        <p:tgtEl>
                                          <p:spTgt spid="10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8" grpId="0"/>
      <p:bldP spid="45" grpId="0"/>
      <p:bldP spid="62" grpId="0"/>
      <p:bldP spid="63" grpId="0"/>
      <p:bldP spid="64" grpId="0"/>
      <p:bldP spid="65" grpId="0"/>
      <p:bldP spid="66" grpId="0"/>
      <p:bldP spid="67" grpId="0"/>
      <p:bldP spid="68" grpId="0"/>
      <p:bldP spid="10276" grpId="0"/>
      <p:bldP spid="54" grpId="0" animBg="1"/>
      <p:bldP spid="10278" grpId="0"/>
      <p:bldP spid="74" grpId="0" animBg="1"/>
      <p:bldP spid="1028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Frames PPT 015"/>
          <p:cNvPicPr>
            <a:picLocks noChangeAspect="1" noChangeArrowheads="1"/>
          </p:cNvPicPr>
          <p:nvPr/>
        </p:nvPicPr>
        <p:blipFill>
          <a:blip r:embed="rId2">
            <a:lum bright="12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CCFFCC"/>
              </a:gs>
              <a:gs pos="50000">
                <a:schemeClr val="bg1"/>
              </a:gs>
              <a:gs pos="100000">
                <a:srgbClr val="CCFFCC"/>
              </a:gs>
            </a:gsLst>
            <a:lin ang="2700000" scaled="1"/>
          </a:gradFill>
        </p:spPr>
      </p:pic>
      <p:sp>
        <p:nvSpPr>
          <p:cNvPr id="11267" name="Text Box 23"/>
          <p:cNvSpPr txBox="1">
            <a:spLocks noChangeArrowheads="1"/>
          </p:cNvSpPr>
          <p:nvPr/>
        </p:nvSpPr>
        <p:spPr bwMode="auto">
          <a:xfrm>
            <a:off x="1295400" y="2057400"/>
            <a:ext cx="6705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800"/>
          </a:p>
        </p:txBody>
      </p:sp>
      <p:sp>
        <p:nvSpPr>
          <p:cNvPr id="70680" name="Rectangle 24"/>
          <p:cNvSpPr>
            <a:spLocks noChangeArrowheads="1"/>
          </p:cNvSpPr>
          <p:nvPr/>
        </p:nvSpPr>
        <p:spPr bwMode="auto">
          <a:xfrm>
            <a:off x="152400" y="1066800"/>
            <a:ext cx="89916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Theo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Thuý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Kiều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giả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lượt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chị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miêu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vẻ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nàng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giả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Vân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Kiều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chăng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Vân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Kiều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70681" name="Text Box 25"/>
          <p:cNvSpPr txBox="1">
            <a:spLocks noChangeArrowheads="1"/>
          </p:cNvSpPr>
          <p:nvPr/>
        </p:nvSpPr>
        <p:spPr bwMode="auto">
          <a:xfrm>
            <a:off x="228600" y="3886200"/>
            <a:ext cx="84582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US" sz="24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4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giả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Vân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nền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bật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vẻ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Kiều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Vân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mỹ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Kiều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sắc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spcBef>
                <a:spcPct val="50000"/>
              </a:spcBef>
            </a:pPr>
            <a:endParaRPr lang="en-US" sz="2400" dirty="0"/>
          </a:p>
        </p:txBody>
      </p:sp>
      <p:sp>
        <p:nvSpPr>
          <p:cNvPr id="70686" name="Text Box 30"/>
          <p:cNvSpPr txBox="1">
            <a:spLocks noChangeArrowheads="1"/>
          </p:cNvSpPr>
          <p:nvPr/>
        </p:nvSpPr>
        <p:spPr bwMode="auto">
          <a:xfrm>
            <a:off x="2057400" y="457200"/>
            <a:ext cx="4495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     </a:t>
            </a:r>
            <a:r>
              <a:rPr lang="en-US" sz="3200">
                <a:solidFill>
                  <a:srgbClr val="FF0000"/>
                </a:solidFill>
              </a:rPr>
              <a:t>Thảo luận nhóm</a:t>
            </a:r>
          </a:p>
        </p:txBody>
      </p:sp>
      <p:sp>
        <p:nvSpPr>
          <p:cNvPr id="11271" name="TextBox 2"/>
          <p:cNvSpPr txBox="1">
            <a:spLocks noChangeArrowheads="1"/>
          </p:cNvSpPr>
          <p:nvPr/>
        </p:nvSpPr>
        <p:spPr bwMode="auto">
          <a:xfrm>
            <a:off x="2667000" y="4953000"/>
            <a:ext cx="5715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1272" name="TextBox 22"/>
          <p:cNvSpPr txBox="1">
            <a:spLocks noChangeArrowheads="1"/>
          </p:cNvSpPr>
          <p:nvPr/>
        </p:nvSpPr>
        <p:spPr bwMode="auto">
          <a:xfrm>
            <a:off x="6400800" y="5664200"/>
            <a:ext cx="228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0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0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0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80" grpId="0"/>
      <p:bldP spid="70681" grpId="0"/>
      <p:bldP spid="7068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15" descr="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 flipH="1">
            <a:off x="0" y="0"/>
            <a:ext cx="9144000" cy="4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5" name="Picture 15" descr="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 flipH="1" flipV="1">
            <a:off x="-9525" y="6829425"/>
            <a:ext cx="9144000" cy="4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6" name="Picture 15" descr="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 flipH="1">
            <a:off x="0" y="0"/>
            <a:ext cx="9144000" cy="4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7" name="Picture 15" descr="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 flipH="1">
            <a:off x="5691188" y="3405187"/>
            <a:ext cx="6858000" cy="47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8" name="Picture 15" descr="n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 flipH="1" flipV="1">
            <a:off x="-3405981" y="3404393"/>
            <a:ext cx="6858000" cy="49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307" name="Text Box 9"/>
          <p:cNvSpPr txBox="1">
            <a:spLocks noChangeArrowheads="1"/>
          </p:cNvSpPr>
          <p:nvPr/>
        </p:nvSpPr>
        <p:spPr bwMode="auto">
          <a:xfrm>
            <a:off x="3733800" y="5224463"/>
            <a:ext cx="18415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1600"/>
          </a:p>
        </p:txBody>
      </p:sp>
      <p:cxnSp>
        <p:nvCxnSpPr>
          <p:cNvPr id="51" name="Straight Connector 50"/>
          <p:cNvCxnSpPr/>
          <p:nvPr/>
        </p:nvCxnSpPr>
        <p:spPr>
          <a:xfrm flipV="1">
            <a:off x="6562725" y="1762125"/>
            <a:ext cx="685800" cy="635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15" name="TextBox 4"/>
          <p:cNvSpPr txBox="1">
            <a:spLocks noChangeArrowheads="1"/>
          </p:cNvSpPr>
          <p:nvPr/>
        </p:nvSpPr>
        <p:spPr bwMode="auto">
          <a:xfrm>
            <a:off x="4514850" y="1473200"/>
            <a:ext cx="4648200" cy="2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dirty="0" err="1">
                <a:solidFill>
                  <a:srgbClr val="0000CC"/>
                </a:solidFill>
              </a:rPr>
              <a:t>Kiều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càng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sắc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sảo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mặn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mà</a:t>
            </a:r>
            <a:r>
              <a:rPr lang="en-US" dirty="0">
                <a:solidFill>
                  <a:srgbClr val="0000CC"/>
                </a:solidFill>
              </a:rPr>
              <a:t>,</a:t>
            </a:r>
          </a:p>
          <a:p>
            <a:pPr algn="ctr"/>
            <a:r>
              <a:rPr lang="en-US" dirty="0">
                <a:solidFill>
                  <a:srgbClr val="0000CC"/>
                </a:solidFill>
              </a:rPr>
              <a:t>So </a:t>
            </a:r>
            <a:r>
              <a:rPr lang="en-US" dirty="0" err="1">
                <a:solidFill>
                  <a:srgbClr val="0000CC"/>
                </a:solidFill>
              </a:rPr>
              <a:t>bề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tài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sắc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lại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là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phần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hơn</a:t>
            </a:r>
            <a:r>
              <a:rPr lang="en-US" dirty="0">
                <a:solidFill>
                  <a:srgbClr val="0000CC"/>
                </a:solidFill>
              </a:rPr>
              <a:t>:</a:t>
            </a:r>
          </a:p>
          <a:p>
            <a:pPr algn="ctr"/>
            <a:r>
              <a:rPr lang="en-US" dirty="0">
                <a:solidFill>
                  <a:srgbClr val="0000CC"/>
                </a:solidFill>
              </a:rPr>
              <a:t>   </a:t>
            </a:r>
            <a:r>
              <a:rPr lang="en-US" dirty="0" err="1">
                <a:solidFill>
                  <a:srgbClr val="0000CC"/>
                </a:solidFill>
              </a:rPr>
              <a:t>Làn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thu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thủy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nét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xuân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sơn</a:t>
            </a:r>
            <a:endParaRPr lang="en-US" dirty="0">
              <a:solidFill>
                <a:srgbClr val="0000CC"/>
              </a:solidFill>
            </a:endParaRPr>
          </a:p>
          <a:p>
            <a:pPr algn="ctr"/>
            <a:r>
              <a:rPr lang="en-US" dirty="0" err="1">
                <a:solidFill>
                  <a:srgbClr val="0000CC"/>
                </a:solidFill>
              </a:rPr>
              <a:t>Hoa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ghen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thua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thắm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liễu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hờn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kém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xanh</a:t>
            </a:r>
            <a:endParaRPr lang="en-US" dirty="0">
              <a:solidFill>
                <a:srgbClr val="0000CC"/>
              </a:solidFill>
            </a:endParaRPr>
          </a:p>
          <a:p>
            <a:pPr algn="ctr"/>
            <a:r>
              <a:rPr lang="en-US" dirty="0" err="1">
                <a:solidFill>
                  <a:srgbClr val="0000CC"/>
                </a:solidFill>
              </a:rPr>
              <a:t>Một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hai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nghiêng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nước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nghiêng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thành</a:t>
            </a:r>
            <a:r>
              <a:rPr lang="en-US" dirty="0">
                <a:solidFill>
                  <a:srgbClr val="0000CC"/>
                </a:solidFill>
              </a:rPr>
              <a:t>,</a:t>
            </a:r>
          </a:p>
          <a:p>
            <a:pPr algn="ctr"/>
            <a:r>
              <a:rPr lang="en-US" dirty="0" err="1">
                <a:solidFill>
                  <a:srgbClr val="0000CC"/>
                </a:solidFill>
              </a:rPr>
              <a:t>Sắc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đành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đòi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một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tài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đành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họa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hai</a:t>
            </a:r>
            <a:r>
              <a:rPr lang="en-US" dirty="0">
                <a:solidFill>
                  <a:srgbClr val="0000CC"/>
                </a:solidFill>
              </a:rPr>
              <a:t>.</a:t>
            </a:r>
          </a:p>
          <a:p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7439025" y="1771650"/>
            <a:ext cx="69532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6019800" y="2043113"/>
            <a:ext cx="6096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7458075" y="2038350"/>
            <a:ext cx="69532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>
            <a:off x="5672138" y="2314575"/>
            <a:ext cx="1166812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6981825" y="2314575"/>
            <a:ext cx="12192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>
            <a:off x="7010400" y="2590800"/>
            <a:ext cx="795338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4943475" y="2590800"/>
            <a:ext cx="86677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>
            <a:off x="5810250" y="2870200"/>
            <a:ext cx="28194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Box 7"/>
          <p:cNvSpPr txBox="1">
            <a:spLocks noChangeArrowheads="1"/>
          </p:cNvSpPr>
          <p:nvPr/>
        </p:nvSpPr>
        <p:spPr bwMode="auto">
          <a:xfrm>
            <a:off x="228600" y="609600"/>
            <a:ext cx="1219200" cy="178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200" dirty="0" err="1"/>
              <a:t>Hình</a:t>
            </a:r>
            <a:r>
              <a:rPr lang="en-US" sz="2200" dirty="0"/>
              <a:t> </a:t>
            </a:r>
            <a:r>
              <a:rPr lang="en-US" sz="2200" dirty="0" err="1"/>
              <a:t>ảnh</a:t>
            </a:r>
            <a:r>
              <a:rPr lang="en-US" sz="2200" dirty="0"/>
              <a:t> </a:t>
            </a:r>
            <a:r>
              <a:rPr lang="en-US" sz="2200" dirty="0" err="1"/>
              <a:t>ước</a:t>
            </a:r>
            <a:r>
              <a:rPr lang="en-US" sz="2200" dirty="0"/>
              <a:t> </a:t>
            </a:r>
            <a:r>
              <a:rPr lang="en-US" sz="2200" dirty="0" err="1"/>
              <a:t>lệ</a:t>
            </a:r>
            <a:r>
              <a:rPr lang="en-US" sz="2200" dirty="0"/>
              <a:t> </a:t>
            </a:r>
            <a:r>
              <a:rPr lang="en-US" sz="2200" dirty="0" err="1"/>
              <a:t>tượng</a:t>
            </a:r>
            <a:r>
              <a:rPr lang="en-US" sz="2200" dirty="0"/>
              <a:t> </a:t>
            </a:r>
            <a:r>
              <a:rPr lang="en-US" sz="2200" dirty="0" err="1"/>
              <a:t>trưng</a:t>
            </a:r>
            <a:endParaRPr lang="en-US" sz="2200" dirty="0"/>
          </a:p>
        </p:txBody>
      </p:sp>
      <p:sp>
        <p:nvSpPr>
          <p:cNvPr id="37" name="Rectangle 2"/>
          <p:cNvSpPr>
            <a:spLocks noChangeArrowheads="1"/>
          </p:cNvSpPr>
          <p:nvPr/>
        </p:nvSpPr>
        <p:spPr bwMode="auto">
          <a:xfrm>
            <a:off x="1371600" y="533400"/>
            <a:ext cx="31242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buFontTx/>
              <a:buChar char="-"/>
            </a:pPr>
            <a:r>
              <a:rPr lang="en-US" sz="2400" b="1" dirty="0"/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thuỷ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buFontTx/>
              <a:buChar char="-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Nét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sơn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buFontTx/>
              <a:buChar char="-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ghen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thua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thắm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buFontTx/>
              <a:buChar char="-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Liễu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hờn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kém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xanh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nghiêng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nghiêng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thành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 Box 18"/>
          <p:cNvSpPr txBox="1">
            <a:spLocks noChangeArrowheads="1"/>
          </p:cNvSpPr>
          <p:nvPr/>
        </p:nvSpPr>
        <p:spPr bwMode="auto">
          <a:xfrm>
            <a:off x="0" y="2895600"/>
            <a:ext cx="50292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mắt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làn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Lông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mày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nét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núi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xuân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 Box 20"/>
          <p:cNvSpPr txBox="1">
            <a:spLocks noChangeArrowheads="1"/>
          </p:cNvSpPr>
          <p:nvPr/>
        </p:nvSpPr>
        <p:spPr bwMode="auto">
          <a:xfrm>
            <a:off x="2819400" y="3657600"/>
            <a:ext cx="44196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200" dirty="0" err="1"/>
              <a:t>Bởi</a:t>
            </a:r>
            <a:r>
              <a:rPr lang="en-US" sz="2200" dirty="0"/>
              <a:t> </a:t>
            </a:r>
            <a:r>
              <a:rPr lang="en-US" sz="2200" dirty="0" err="1"/>
              <a:t>kém</a:t>
            </a:r>
            <a:r>
              <a:rPr lang="en-US" sz="2200" dirty="0"/>
              <a:t> </a:t>
            </a:r>
            <a:r>
              <a:rPr lang="en-US" sz="2200" dirty="0" err="1"/>
              <a:t>thắm</a:t>
            </a:r>
            <a:r>
              <a:rPr lang="en-US" sz="2200" dirty="0"/>
              <a:t> </a:t>
            </a:r>
            <a:r>
              <a:rPr lang="en-US" sz="2200" dirty="0" err="1"/>
              <a:t>tươi</a:t>
            </a:r>
            <a:r>
              <a:rPr lang="en-US" sz="2200" dirty="0"/>
              <a:t>, </a:t>
            </a:r>
            <a:r>
              <a:rPr lang="en-US" sz="2200" dirty="0" err="1"/>
              <a:t>rực</a:t>
            </a:r>
            <a:r>
              <a:rPr lang="en-US" sz="2200" dirty="0"/>
              <a:t> </a:t>
            </a:r>
            <a:r>
              <a:rPr lang="en-US" sz="2200" dirty="0" err="1"/>
              <a:t>rỡ</a:t>
            </a:r>
            <a:r>
              <a:rPr lang="en-US" sz="2200" dirty="0"/>
              <a:t> </a:t>
            </a:r>
            <a:r>
              <a:rPr lang="en-US" sz="2200" dirty="0" err="1"/>
              <a:t>như</a:t>
            </a:r>
            <a:r>
              <a:rPr lang="en-US" sz="2200" dirty="0"/>
              <a:t> </a:t>
            </a:r>
            <a:r>
              <a:rPr lang="en-US" sz="2200" dirty="0" err="1"/>
              <a:t>nàng</a:t>
            </a:r>
            <a:endParaRPr lang="en-US" sz="2200" dirty="0"/>
          </a:p>
        </p:txBody>
      </p:sp>
      <p:sp>
        <p:nvSpPr>
          <p:cNvPr id="40" name="Text Box 21"/>
          <p:cNvSpPr txBox="1">
            <a:spLocks noChangeArrowheads="1"/>
          </p:cNvSpPr>
          <p:nvPr/>
        </p:nvSpPr>
        <p:spPr bwMode="auto">
          <a:xfrm>
            <a:off x="3124200" y="4572000"/>
            <a:ext cx="4114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200" dirty="0" err="1"/>
              <a:t>Bởi</a:t>
            </a:r>
            <a:r>
              <a:rPr lang="en-US" sz="2200" dirty="0"/>
              <a:t> </a:t>
            </a:r>
            <a:r>
              <a:rPr lang="en-US" sz="2200" dirty="0" err="1"/>
              <a:t>thấy</a:t>
            </a:r>
            <a:r>
              <a:rPr lang="en-US" sz="2200" dirty="0"/>
              <a:t> </a:t>
            </a:r>
            <a:r>
              <a:rPr lang="en-US" sz="2200" dirty="0" err="1"/>
              <a:t>mình</a:t>
            </a:r>
            <a:r>
              <a:rPr lang="en-US" sz="2200" dirty="0"/>
              <a:t> </a:t>
            </a:r>
            <a:r>
              <a:rPr lang="en-US" sz="2200" dirty="0" err="1"/>
              <a:t>không</a:t>
            </a:r>
            <a:r>
              <a:rPr lang="en-US" sz="2200" dirty="0"/>
              <a:t> </a:t>
            </a:r>
            <a:r>
              <a:rPr lang="en-US" sz="2200" dirty="0" err="1"/>
              <a:t>tràn</a:t>
            </a:r>
            <a:r>
              <a:rPr lang="en-US" sz="2200" dirty="0"/>
              <a:t> </a:t>
            </a:r>
            <a:r>
              <a:rPr lang="en-US" sz="2200" dirty="0" err="1"/>
              <a:t>trề</a:t>
            </a:r>
            <a:r>
              <a:rPr lang="en-US" sz="2200" dirty="0"/>
              <a:t> </a:t>
            </a:r>
            <a:r>
              <a:rPr lang="en-US" sz="2200" dirty="0" err="1"/>
              <a:t>sức</a:t>
            </a:r>
            <a:r>
              <a:rPr lang="en-US" sz="2200" dirty="0"/>
              <a:t> </a:t>
            </a:r>
            <a:r>
              <a:rPr lang="en-US" sz="2200" dirty="0" err="1"/>
              <a:t>sống</a:t>
            </a:r>
            <a:r>
              <a:rPr lang="en-US" sz="2200" dirty="0"/>
              <a:t> </a:t>
            </a:r>
            <a:r>
              <a:rPr lang="en-US" sz="2200" dirty="0" err="1"/>
              <a:t>tươi</a:t>
            </a:r>
            <a:r>
              <a:rPr lang="en-US" sz="2200" dirty="0"/>
              <a:t> </a:t>
            </a:r>
            <a:r>
              <a:rPr lang="en-US" sz="2200" dirty="0" err="1"/>
              <a:t>trẻ</a:t>
            </a:r>
            <a:r>
              <a:rPr lang="en-US" sz="2200" dirty="0"/>
              <a:t> </a:t>
            </a:r>
            <a:r>
              <a:rPr lang="en-US" sz="2200" dirty="0" err="1"/>
              <a:t>như</a:t>
            </a:r>
            <a:r>
              <a:rPr lang="en-US" sz="2200" dirty="0"/>
              <a:t> </a:t>
            </a:r>
            <a:r>
              <a:rPr lang="en-US" sz="2200" dirty="0" err="1"/>
              <a:t>nàng</a:t>
            </a:r>
            <a:endParaRPr lang="en-US" sz="2200" dirty="0"/>
          </a:p>
        </p:txBody>
      </p:sp>
      <p:sp>
        <p:nvSpPr>
          <p:cNvPr id="41" name="Text Box 10"/>
          <p:cNvSpPr txBox="1">
            <a:spLocks noChangeArrowheads="1"/>
          </p:cNvSpPr>
          <p:nvPr/>
        </p:nvSpPr>
        <p:spPr bwMode="auto">
          <a:xfrm>
            <a:off x="228600" y="5410200"/>
            <a:ext cx="1295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200" dirty="0" err="1"/>
              <a:t>Sử</a:t>
            </a:r>
            <a:r>
              <a:rPr lang="en-US" sz="2200" dirty="0"/>
              <a:t> </a:t>
            </a:r>
            <a:r>
              <a:rPr lang="en-US" sz="2200" dirty="0" err="1"/>
              <a:t>dụng</a:t>
            </a:r>
            <a:r>
              <a:rPr lang="en-US" sz="2200" dirty="0"/>
              <a:t> </a:t>
            </a:r>
            <a:r>
              <a:rPr lang="en-US" sz="2200" dirty="0" err="1"/>
              <a:t>điển</a:t>
            </a:r>
            <a:r>
              <a:rPr lang="en-US" sz="2200" dirty="0"/>
              <a:t> </a:t>
            </a:r>
            <a:r>
              <a:rPr lang="en-US" sz="2200" dirty="0" err="1"/>
              <a:t>tích</a:t>
            </a:r>
            <a:endParaRPr lang="en-US" sz="2200" dirty="0"/>
          </a:p>
        </p:txBody>
      </p:sp>
      <p:grpSp>
        <p:nvGrpSpPr>
          <p:cNvPr id="42" name="Group 22"/>
          <p:cNvGrpSpPr>
            <a:grpSpLocks/>
          </p:cNvGrpSpPr>
          <p:nvPr/>
        </p:nvGrpSpPr>
        <p:grpSpPr bwMode="auto">
          <a:xfrm>
            <a:off x="2133600" y="4514851"/>
            <a:ext cx="2819400" cy="1627188"/>
            <a:chOff x="1344" y="2448"/>
            <a:chExt cx="1776" cy="1025"/>
          </a:xfrm>
        </p:grpSpPr>
        <p:sp>
          <p:nvSpPr>
            <p:cNvPr id="43" name="AutoShape 23"/>
            <p:cNvSpPr>
              <a:spLocks/>
            </p:cNvSpPr>
            <p:nvPr/>
          </p:nvSpPr>
          <p:spPr bwMode="auto">
            <a:xfrm>
              <a:off x="2880" y="2448"/>
              <a:ext cx="47" cy="336"/>
            </a:xfrm>
            <a:prstGeom prst="rightBrace">
              <a:avLst>
                <a:gd name="adj1" fmla="val 59574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" name="Text Box 24"/>
            <p:cNvSpPr txBox="1">
              <a:spLocks noChangeArrowheads="1"/>
            </p:cNvSpPr>
            <p:nvPr/>
          </p:nvSpPr>
          <p:spPr bwMode="auto">
            <a:xfrm>
              <a:off x="1344" y="3204"/>
              <a:ext cx="1776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200" dirty="0" err="1"/>
                <a:t>Tuyệt</a:t>
              </a:r>
              <a:r>
                <a:rPr lang="en-US" sz="2200" dirty="0"/>
                <a:t> </a:t>
              </a:r>
              <a:r>
                <a:rPr lang="en-US" sz="2200" dirty="0" err="1"/>
                <a:t>thế</a:t>
              </a:r>
              <a:r>
                <a:rPr lang="en-US" sz="2200" dirty="0"/>
                <a:t> </a:t>
              </a:r>
              <a:r>
                <a:rPr lang="en-US" sz="2200" dirty="0" err="1"/>
                <a:t>giai</a:t>
              </a:r>
              <a:r>
                <a:rPr lang="en-US" sz="2200" dirty="0"/>
                <a:t> </a:t>
              </a:r>
              <a:r>
                <a:rPr lang="en-US" sz="2200" dirty="0" err="1"/>
                <a:t>nhân</a:t>
              </a:r>
              <a:endParaRPr lang="en-US" sz="2200" dirty="0"/>
            </a:p>
          </p:txBody>
        </p:sp>
      </p:grp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6" dur="1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8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9" dur="1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8" grpId="0"/>
      <p:bldP spid="39" grpId="0"/>
      <p:bldP spid="40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345&quot;/&gt;&lt;/object&gt;&lt;object type=&quot;3&quot; unique_id=&quot;10004&quot;&gt;&lt;property id=&quot;20148&quot; value=&quot;5&quot;/&gt;&lt;property id=&quot;20300&quot; value=&quot;Slide 2 - &amp;quot;Tiết 28:   CHỊ EM THÚY KIỀU                            (Trích “Truyện Kiều”- Nguyễn Du)&amp;quot;&quot;/&gt;&lt;property id=&quot;20307&quot; value=&quot;283&quot;/&gt;&lt;/object&gt;&lt;object type=&quot;3&quot; unique_id=&quot;10005&quot;&gt;&lt;property id=&quot;20148&quot; value=&quot;5&quot;/&gt;&lt;property id=&quot;20300&quot; value=&quot;Slide 3&quot;/&gt;&lt;property id=&quot;20307&quot; value=&quot;305&quot;/&gt;&lt;/object&gt;&lt;object type=&quot;3&quot; unique_id=&quot;10006&quot;&gt;&lt;property id=&quot;20148&quot; value=&quot;5&quot;/&gt;&lt;property id=&quot;20300&quot; value=&quot;Slide 4&quot;/&gt;&lt;property id=&quot;20307&quot; value=&quot;322&quot;/&gt;&lt;/object&gt;&lt;object type=&quot;3&quot; unique_id=&quot;10007&quot;&gt;&lt;property id=&quot;20148&quot; value=&quot;5&quot;/&gt;&lt;property id=&quot;20300&quot; value=&quot;Slide 5&quot;/&gt;&lt;property id=&quot;20307&quot; value=&quot;321&quot;/&gt;&lt;/object&gt;&lt;object type=&quot;3&quot; unique_id=&quot;10009&quot;&gt;&lt;property id=&quot;20148&quot; value=&quot;5&quot;/&gt;&lt;property id=&quot;20300&quot; value=&quot;Slide 6&quot;/&gt;&lt;property id=&quot;20307&quot; value=&quot;324&quot;/&gt;&lt;/object&gt;&lt;object type=&quot;3&quot; unique_id=&quot;10011&quot;&gt;&lt;property id=&quot;20148&quot; value=&quot;5&quot;/&gt;&lt;property id=&quot;20300&quot; value=&quot;Slide 7&quot;/&gt;&lt;property id=&quot;20307&quot; value=&quot;326&quot;/&gt;&lt;/object&gt;&lt;object type=&quot;3&quot; unique_id=&quot;10012&quot;&gt;&lt;property id=&quot;20148&quot; value=&quot;5&quot;/&gt;&lt;property id=&quot;20300&quot; value=&quot;Slide 8&quot;/&gt;&lt;property id=&quot;20307&quot; value=&quot;327&quot;/&gt;&lt;/object&gt;&lt;object type=&quot;3&quot; unique_id=&quot;10013&quot;&gt;&lt;property id=&quot;20148&quot; value=&quot;5&quot;/&gt;&lt;property id=&quot;20300&quot; value=&quot;Slide 9&quot;/&gt;&lt;property id=&quot;20307&quot; value=&quot;339&quot;/&gt;&lt;/object&gt;&lt;object type=&quot;3&quot; unique_id=&quot;10015&quot;&gt;&lt;property id=&quot;20148&quot; value=&quot;5&quot;/&gt;&lt;property id=&quot;20300&quot; value=&quot;Slide 10&quot;/&gt;&lt;property id=&quot;20307&quot; value=&quot;330&quot;/&gt;&lt;/object&gt;&lt;object type=&quot;3&quot; unique_id=&quot;10016&quot;&gt;&lt;property id=&quot;20148&quot; value=&quot;5&quot;/&gt;&lt;property id=&quot;20300&quot; value=&quot;Slide 11&quot;/&gt;&lt;property id=&quot;20307&quot; value=&quot;340&quot;/&gt;&lt;/object&gt;&lt;object type=&quot;3&quot; unique_id=&quot;10017&quot;&gt;&lt;property id=&quot;20148&quot; value=&quot;5&quot;/&gt;&lt;property id=&quot;20300&quot; value=&quot;Slide 12&quot;/&gt;&lt;property id=&quot;20307&quot; value=&quot;334&quot;/&gt;&lt;/object&gt;&lt;object type=&quot;3&quot; unique_id=&quot;10018&quot;&gt;&lt;property id=&quot;20148&quot; value=&quot;5&quot;/&gt;&lt;property id=&quot;20300&quot; value=&quot;Slide 13&quot;/&gt;&lt;property id=&quot;20307&quot; value=&quot;341&quot;/&gt;&lt;/object&gt;&lt;object type=&quot;3&quot; unique_id=&quot;10020&quot;&gt;&lt;property id=&quot;20148&quot; value=&quot;5&quot;/&gt;&lt;property id=&quot;20300&quot; value=&quot;Slide 15&quot;/&gt;&lt;property id=&quot;20307&quot; value=&quot;343&quot;/&gt;&lt;/object&gt;&lt;object type=&quot;3&quot; unique_id=&quot;10021&quot;&gt;&lt;property id=&quot;20148&quot; value=&quot;5&quot;/&gt;&lt;property id=&quot;20300&quot; value=&quot;Slide 16 - &amp;quot;             Hướng dẫn về nhà - Thuộc lòng đoạn trích và ghi nhớ. - Viết đoạn văn nêu cảm nhận của em về hai bức c&quot;/&gt;&lt;property id=&quot;20307&quot; value=&quot;344&quot;/&gt;&lt;/object&gt;&lt;object type=&quot;3&quot; unique_id=&quot;10163&quot;&gt;&lt;property id=&quot;20148&quot; value=&quot;5&quot;/&gt;&lt;property id=&quot;20300&quot; value=&quot;Slide 14&quot;/&gt;&lt;property id=&quot;20307&quot; value=&quot;346&quot;/&gt;&lt;/object&gt;&lt;/object&gt;&lt;object type=&quot;8&quot; unique_id=&quot;10042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2573</TotalTime>
  <Words>1507</Words>
  <Application>Microsoft Office PowerPoint</Application>
  <PresentationFormat>On-screen Show (4:3)</PresentationFormat>
  <Paragraphs>202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Times New Roman</vt:lpstr>
      <vt:lpstr>Wingdings</vt:lpstr>
      <vt:lpstr>Default Design</vt:lpstr>
      <vt:lpstr>PowerPoint Presentation</vt:lpstr>
      <vt:lpstr>Tiết 28:   CHỊ EM THÚY KIỀU                            (Trích “Truyện Kiều”- Nguyễn Du)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           Hướng dẫn về nhà - Thuộc lòng đoạn trích và ghi nhớ. - Viết đoạn văn nêu cảm nhận của em về hai bức chân dung Thuý Vân và Thuý Kiều qua đoạn trích. - Soạn bài “Cảnh ngày xuân”.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CHỊ EM THÚY KIỀU</dc:title>
  <dc:creator>User</dc:creator>
  <cp:lastModifiedBy>Le Tien Duat</cp:lastModifiedBy>
  <cp:revision>171</cp:revision>
  <dcterms:created xsi:type="dcterms:W3CDTF">2008-09-09T14:19:40Z</dcterms:created>
  <dcterms:modified xsi:type="dcterms:W3CDTF">2019-11-12T05:54:15Z</dcterms:modified>
</cp:coreProperties>
</file>