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0" r:id="rId3"/>
    <p:sldId id="281" r:id="rId4"/>
    <p:sldId id="258" r:id="rId5"/>
    <p:sldId id="293" r:id="rId6"/>
    <p:sldId id="294" r:id="rId7"/>
    <p:sldId id="295" r:id="rId8"/>
    <p:sldId id="296" r:id="rId9"/>
    <p:sldId id="297" r:id="rId10"/>
    <p:sldId id="273" r:id="rId11"/>
    <p:sldId id="298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  <a:srgbClr val="FFFF00"/>
    <a:srgbClr val="990099"/>
    <a:srgbClr val="00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81000-F89B-41E4-973E-ED1327C9B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62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12EAC-71EF-4D27-A4A3-8BEDE9114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86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6BC56-5C47-4D2D-998A-3DC5C73DB9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325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DD197-22AA-45B3-B3EE-E528B5BE2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35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D4BCA-0DA9-4D4B-A647-35683FEE2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76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DA4CA-A688-4AE5-8B9F-16E4CAB6F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49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2EE97-A4EA-4B4A-B8E8-98D2259BC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8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4D112-2316-4715-9717-A1B3B75C5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53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1B8E6-91FE-47E1-90C5-B5EC26AA4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62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C9876-6E50-4E7A-9073-CB1F822C7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1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E6DAD-8C6A-4A7F-B23C-BFB7B9A45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3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E5B86-AFCB-40B9-9CAA-9BA390FA6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08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41A81D-B732-4D1F-B73B-D65E10EB57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CŨ: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Hãy xác định các phương châm hội thoại sau: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   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000" y="1524000"/>
            <a:ext cx="4800600" cy="2209800"/>
            <a:chOff x="240" y="960"/>
            <a:chExt cx="3024" cy="1392"/>
          </a:xfrm>
        </p:grpSpPr>
        <p:sp>
          <p:nvSpPr>
            <p:cNvPr id="2061" name="AutoShape 9"/>
            <p:cNvSpPr>
              <a:spLocks noChangeArrowheads="1"/>
            </p:cNvSpPr>
            <p:nvPr/>
          </p:nvSpPr>
          <p:spPr bwMode="auto">
            <a:xfrm>
              <a:off x="240" y="960"/>
              <a:ext cx="2928" cy="1392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062" name="Text Box 10"/>
            <p:cNvSpPr txBox="1">
              <a:spLocks noChangeArrowheads="1"/>
            </p:cNvSpPr>
            <p:nvPr/>
          </p:nvSpPr>
          <p:spPr bwMode="auto">
            <a:xfrm>
              <a:off x="288" y="1104"/>
              <a:ext cx="2976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b="1"/>
                <a:t>a.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giao tiếp , đừng nói những điều mà mình không tin là đúng </a:t>
              </a:r>
            </a:p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hay không có bằng chứng xác thực.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81000" y="4038600"/>
            <a:ext cx="4648200" cy="2582863"/>
            <a:chOff x="240" y="2544"/>
            <a:chExt cx="2928" cy="1627"/>
          </a:xfrm>
        </p:grpSpPr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240" y="2544"/>
              <a:ext cx="2928" cy="1392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240" y="2688"/>
              <a:ext cx="2880" cy="1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b) Khi giao tiếp , cần nói cho có nội dung; nội dung của lời nói phải đáp ứng đúng yêu cầu của cuộc giao tiếp, không thiếu, không thừa</a:t>
              </a:r>
            </a:p>
            <a:p>
              <a:pPr algn="just" eaLnBrk="1" hangingPunct="1">
                <a:spcBef>
                  <a:spcPct val="50000"/>
                </a:spcBef>
              </a:pPr>
              <a:r>
                <a:rPr lang="en-US" altLang="en-US"/>
                <a:t>   </a:t>
              </a:r>
            </a:p>
          </p:txBody>
        </p:sp>
      </p:grpSp>
      <p:pic>
        <p:nvPicPr>
          <p:cNvPr id="20493" name="Picture 13" descr="question_pop_up_from_box_rotate_hg_cl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98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5638800" y="1600200"/>
            <a:ext cx="3200400" cy="198120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châm về chất</a:t>
            </a:r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5715000" y="4114800"/>
            <a:ext cx="3200400" cy="198120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châm về lượng</a:t>
            </a: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5181600" y="2438400"/>
            <a:ext cx="3810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5181600" y="4724400"/>
            <a:ext cx="3810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5" grpId="0"/>
      <p:bldP spid="20494" grpId="0" animBg="1"/>
      <p:bldP spid="20495" grpId="0" animBg="1"/>
      <p:bldP spid="20496" grpId="0" animBg="1"/>
      <p:bldP spid="204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ChangeArrowheads="1"/>
          </p:cNvSpPr>
          <p:nvPr/>
        </p:nvSpPr>
        <p:spPr bwMode="auto">
          <a:xfrm>
            <a:off x="914400" y="1981200"/>
            <a:ext cx="7467600" cy="434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Lời nói chẳng mất tiền mua’</a:t>
            </a:r>
          </a:p>
          <a:p>
            <a:pPr algn="ctr" eaLnBrk="1" hangingPunct="1"/>
            <a:r>
              <a:rPr lang="en-US" altLang="en-US" sz="2400"/>
              <a:t>Lựa lời mà nói cho vừa lòng nhau</a:t>
            </a:r>
          </a:p>
        </p:txBody>
      </p:sp>
      <p:pic>
        <p:nvPicPr>
          <p:cNvPr id="22557" name="Picture 29" descr="42-20077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3733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tien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733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0" name="Picture 32" descr="n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3733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33" descr="mh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3733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2" name="AutoShape 34"/>
          <p:cNvSpPr>
            <a:spLocks noChangeArrowheads="1"/>
          </p:cNvSpPr>
          <p:nvPr/>
        </p:nvSpPr>
        <p:spPr bwMode="auto">
          <a:xfrm>
            <a:off x="838200" y="152400"/>
            <a:ext cx="3200400" cy="1447800"/>
          </a:xfrm>
          <a:prstGeom prst="irregularSeal2">
            <a:avLst/>
          </a:prstGeom>
          <a:solidFill>
            <a:schemeClr val="accent1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Đố vui</a:t>
            </a:r>
          </a:p>
        </p:txBody>
      </p:sp>
      <p:sp>
        <p:nvSpPr>
          <p:cNvPr id="22563" name="AutoShape 35"/>
          <p:cNvSpPr>
            <a:spLocks noChangeArrowheads="1"/>
          </p:cNvSpPr>
          <p:nvPr/>
        </p:nvSpPr>
        <p:spPr bwMode="auto">
          <a:xfrm>
            <a:off x="4114800" y="304800"/>
            <a:ext cx="4648200" cy="1143000"/>
          </a:xfrm>
          <a:prstGeom prst="flowChartTerminator">
            <a:avLst/>
          </a:prstGeom>
          <a:solidFill>
            <a:srgbClr val="FFFF99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đoán xem đây là câu gì?</a:t>
            </a:r>
          </a:p>
          <a:p>
            <a:pPr algn="ctr"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này có liên quan đến PCHT nào?</a:t>
            </a:r>
          </a:p>
        </p:txBody>
      </p:sp>
      <p:sp>
        <p:nvSpPr>
          <p:cNvPr id="22564" name="AutoShape 36"/>
          <p:cNvSpPr>
            <a:spLocks noChangeArrowheads="1"/>
          </p:cNvSpPr>
          <p:nvPr/>
        </p:nvSpPr>
        <p:spPr bwMode="auto">
          <a:xfrm>
            <a:off x="2438400" y="4572000"/>
            <a:ext cx="4648200" cy="1143000"/>
          </a:xfrm>
          <a:prstGeom prst="flowChartTerminator">
            <a:avLst/>
          </a:prstGeom>
          <a:solidFill>
            <a:srgbClr val="FFFF99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CHÂM LỊCH SỰ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2" grpId="0" animBg="1"/>
      <p:bldP spid="22563" grpId="0" animBg="1"/>
      <p:bldP spid="225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H010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</a:rPr>
              <a:t>HƯỚNG DẪN HỌC TẬP:</a:t>
            </a:r>
            <a:r>
              <a:rPr lang="en-US" altLang="en-US" sz="2400" b="1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853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990099"/>
                </a:solidFill>
              </a:rPr>
              <a:t>1)</a:t>
            </a:r>
            <a:r>
              <a:rPr lang="en-US" altLang="en-US" sz="2000" b="1" i="1" u="sng">
                <a:solidFill>
                  <a:srgbClr val="990099"/>
                </a:solidFill>
              </a:rPr>
              <a:t>BÀI HỌC</a:t>
            </a:r>
            <a:r>
              <a:rPr lang="en-US" altLang="en-US" sz="2000" b="1" i="1">
                <a:solidFill>
                  <a:srgbClr val="990099"/>
                </a:solidFill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      </a:t>
            </a:r>
            <a:r>
              <a:rPr lang="en-US" altLang="en-US" sz="2000">
                <a:sym typeface="Wingdings" panose="05000000000000000000" pitchFamily="2" charset="2"/>
              </a:rPr>
              <a:t> </a:t>
            </a:r>
            <a:r>
              <a:rPr lang="en-US" altLang="en-US" b="1">
                <a:sym typeface="Wingdings" panose="05000000000000000000" pitchFamily="2" charset="2"/>
              </a:rPr>
              <a:t>Nắm vững các kiến thức về các phương châm hội thoại đã học.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ym typeface="Wingdings" panose="05000000000000000000" pitchFamily="2" charset="2"/>
              </a:rPr>
              <a:t>       Hoàn thành các bài tập đã được hướng dẫn.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33375" y="2435225"/>
            <a:ext cx="8534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990099"/>
                </a:solidFill>
              </a:rPr>
              <a:t>2)</a:t>
            </a:r>
            <a:r>
              <a:rPr lang="en-US" altLang="en-US" sz="2000" b="1" i="1" u="sng">
                <a:solidFill>
                  <a:srgbClr val="990099"/>
                </a:solidFill>
              </a:rPr>
              <a:t>BÀI MỚI</a:t>
            </a:r>
            <a:r>
              <a:rPr lang="en-US" altLang="en-US" sz="2000" b="1" i="1">
                <a:solidFill>
                  <a:srgbClr val="990099"/>
                </a:solidFill>
              </a:rPr>
              <a:t>:  </a:t>
            </a:r>
            <a:r>
              <a:rPr lang="en-US" altLang="en-US" sz="2000" b="1"/>
              <a:t>S</a:t>
            </a:r>
            <a:r>
              <a:rPr lang="en-US" altLang="en-US" b="1"/>
              <a:t>Ử DỤNG YẾU TỐ MIÊU TẢ TRONG VĂN BẢN THUYẾT MINH</a:t>
            </a:r>
            <a:endParaRPr lang="en-US" altLang="en-US" sz="2000" b="1">
              <a:solidFill>
                <a:srgbClr val="CC3300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      </a:t>
            </a:r>
            <a:endParaRPr lang="en-US" altLang="en-US" sz="200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Hãy giải thích nghĩa của các thành ngữ sau và cho biết những thành ngữ này có liên quan đến PCHT nào: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1905000"/>
            <a:ext cx="2667000" cy="838200"/>
            <a:chOff x="240" y="960"/>
            <a:chExt cx="1872" cy="528"/>
          </a:xfrm>
        </p:grpSpPr>
        <p:sp>
          <p:nvSpPr>
            <p:cNvPr id="3095" name="AutoShape 6"/>
            <p:cNvSpPr>
              <a:spLocks noChangeArrowheads="1"/>
            </p:cNvSpPr>
            <p:nvPr/>
          </p:nvSpPr>
          <p:spPr bwMode="auto">
            <a:xfrm>
              <a:off x="240" y="960"/>
              <a:ext cx="1872" cy="528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096" name="Text Box 7"/>
            <p:cNvSpPr txBox="1">
              <a:spLocks noChangeArrowheads="1"/>
            </p:cNvSpPr>
            <p:nvPr/>
          </p:nvSpPr>
          <p:spPr bwMode="auto">
            <a:xfrm>
              <a:off x="384" y="1104"/>
              <a:ext cx="1536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i="1"/>
                <a:t>Ăn ốc nói mò</a:t>
              </a:r>
            </a:p>
          </p:txBody>
        </p:sp>
      </p:grp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6705600" y="2743200"/>
            <a:ext cx="2438400" cy="3048000"/>
          </a:xfrm>
          <a:prstGeom prst="ellipse">
            <a:avLst/>
          </a:prstGeom>
          <a:solidFill>
            <a:srgbClr val="FFFF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châm </a:t>
            </a:r>
          </a:p>
          <a:p>
            <a:pPr algn="ctr" eaLnBrk="1" hangingPunct="1"/>
            <a:r>
              <a:rPr lang="en-US" altLang="en-US" sz="24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chất</a:t>
            </a:r>
          </a:p>
        </p:txBody>
      </p:sp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6019800" y="3886200"/>
            <a:ext cx="3810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9050" y="3810000"/>
            <a:ext cx="2647950" cy="838200"/>
            <a:chOff x="12" y="2400"/>
            <a:chExt cx="1668" cy="528"/>
          </a:xfrm>
        </p:grpSpPr>
        <p:sp>
          <p:nvSpPr>
            <p:cNvPr id="3093" name="AutoShape 15"/>
            <p:cNvSpPr>
              <a:spLocks noChangeArrowheads="1"/>
            </p:cNvSpPr>
            <p:nvPr/>
          </p:nvSpPr>
          <p:spPr bwMode="auto">
            <a:xfrm>
              <a:off x="12" y="2400"/>
              <a:ext cx="1668" cy="528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094" name="Text Box 16"/>
            <p:cNvSpPr txBox="1">
              <a:spLocks noChangeArrowheads="1"/>
            </p:cNvSpPr>
            <p:nvPr/>
          </p:nvSpPr>
          <p:spPr bwMode="auto">
            <a:xfrm>
              <a:off x="144" y="2544"/>
              <a:ext cx="1488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i="1"/>
                <a:t>Khua môi múa mép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5791200"/>
            <a:ext cx="2590800" cy="838200"/>
            <a:chOff x="192" y="3216"/>
            <a:chExt cx="1824" cy="528"/>
          </a:xfrm>
        </p:grpSpPr>
        <p:sp>
          <p:nvSpPr>
            <p:cNvPr id="3091" name="AutoShape 17"/>
            <p:cNvSpPr>
              <a:spLocks noChangeArrowheads="1"/>
            </p:cNvSpPr>
            <p:nvPr/>
          </p:nvSpPr>
          <p:spPr bwMode="auto">
            <a:xfrm>
              <a:off x="192" y="3216"/>
              <a:ext cx="1824" cy="528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092" name="Text Box 18"/>
            <p:cNvSpPr txBox="1">
              <a:spLocks noChangeArrowheads="1"/>
            </p:cNvSpPr>
            <p:nvPr/>
          </p:nvSpPr>
          <p:spPr bwMode="auto">
            <a:xfrm>
              <a:off x="288" y="3360"/>
              <a:ext cx="1584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i="1"/>
                <a:t>Nói dơi nói chuột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895600" y="1828800"/>
            <a:ext cx="2971800" cy="838200"/>
            <a:chOff x="1776" y="1056"/>
            <a:chExt cx="1872" cy="528"/>
          </a:xfrm>
        </p:grpSpPr>
        <p:sp>
          <p:nvSpPr>
            <p:cNvPr id="3089" name="AutoShape 23"/>
            <p:cNvSpPr>
              <a:spLocks noChangeArrowheads="1"/>
            </p:cNvSpPr>
            <p:nvPr/>
          </p:nvSpPr>
          <p:spPr bwMode="auto">
            <a:xfrm>
              <a:off x="1776" y="1056"/>
              <a:ext cx="1872" cy="52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090" name="Text Box 24"/>
            <p:cNvSpPr txBox="1">
              <a:spLocks noChangeArrowheads="1"/>
            </p:cNvSpPr>
            <p:nvPr/>
          </p:nvSpPr>
          <p:spPr bwMode="auto">
            <a:xfrm>
              <a:off x="1920" y="1104"/>
              <a:ext cx="15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Nói vu vơ, không có bằng chứng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743200" y="3810000"/>
            <a:ext cx="2895600" cy="838200"/>
            <a:chOff x="240" y="1584"/>
            <a:chExt cx="1824" cy="528"/>
          </a:xfrm>
        </p:grpSpPr>
        <p:sp>
          <p:nvSpPr>
            <p:cNvPr id="3087" name="AutoShape 30"/>
            <p:cNvSpPr>
              <a:spLocks noChangeArrowheads="1"/>
            </p:cNvSpPr>
            <p:nvPr/>
          </p:nvSpPr>
          <p:spPr bwMode="auto">
            <a:xfrm>
              <a:off x="240" y="1584"/>
              <a:ext cx="1824" cy="52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088" name="Text Box 31"/>
            <p:cNvSpPr txBox="1">
              <a:spLocks noChangeArrowheads="1"/>
            </p:cNvSpPr>
            <p:nvPr/>
          </p:nvSpPr>
          <p:spPr bwMode="auto">
            <a:xfrm>
              <a:off x="336" y="1728"/>
              <a:ext cx="15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Ba hoa, khoác lác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743200" y="5791200"/>
            <a:ext cx="2895600" cy="838200"/>
            <a:chOff x="1728" y="3648"/>
            <a:chExt cx="1824" cy="528"/>
          </a:xfrm>
        </p:grpSpPr>
        <p:sp>
          <p:nvSpPr>
            <p:cNvPr id="3085" name="AutoShape 33"/>
            <p:cNvSpPr>
              <a:spLocks noChangeArrowheads="1"/>
            </p:cNvSpPr>
            <p:nvPr/>
          </p:nvSpPr>
          <p:spPr bwMode="auto">
            <a:xfrm>
              <a:off x="1728" y="3648"/>
              <a:ext cx="1824" cy="52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086" name="Text Box 34"/>
            <p:cNvSpPr txBox="1">
              <a:spLocks noChangeArrowheads="1"/>
            </p:cNvSpPr>
            <p:nvPr/>
          </p:nvSpPr>
          <p:spPr bwMode="auto">
            <a:xfrm>
              <a:off x="1824" y="3696"/>
              <a:ext cx="15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/>
                <a:t>Nói lăng nhăng, nhảm nhí</a:t>
              </a:r>
            </a:p>
          </p:txBody>
        </p:sp>
      </p:grpSp>
      <p:sp>
        <p:nvSpPr>
          <p:cNvPr id="49188" name="AutoShape 36"/>
          <p:cNvSpPr>
            <a:spLocks noChangeArrowheads="1"/>
          </p:cNvSpPr>
          <p:nvPr/>
        </p:nvSpPr>
        <p:spPr bwMode="auto">
          <a:xfrm>
            <a:off x="5943600" y="1524000"/>
            <a:ext cx="1676400" cy="1066800"/>
          </a:xfrm>
          <a:prstGeom prst="curvedDownArrow">
            <a:avLst>
              <a:gd name="adj1" fmla="val 31501"/>
              <a:gd name="adj2" fmla="val 62857"/>
              <a:gd name="adj3" fmla="val 47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89" name="AutoShape 37"/>
          <p:cNvSpPr>
            <a:spLocks noChangeArrowheads="1"/>
          </p:cNvSpPr>
          <p:nvPr/>
        </p:nvSpPr>
        <p:spPr bwMode="auto">
          <a:xfrm>
            <a:off x="5791200" y="5867400"/>
            <a:ext cx="1905000" cy="990600"/>
          </a:xfrm>
          <a:prstGeom prst="curvedUpArrow">
            <a:avLst>
              <a:gd name="adj1" fmla="val 38462"/>
              <a:gd name="adj2" fmla="val 7692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63" grpId="0" animBg="1"/>
      <p:bldP spid="49165" grpId="0" animBg="1"/>
      <p:bldP spid="49188" grpId="0" animBg="1"/>
      <p:bldP spid="491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447800"/>
          </a:xfrm>
          <a:effectLst>
            <a:outerShdw dist="35921" dir="2700000" algn="ctr" rotWithShape="0">
              <a:schemeClr val="bg2"/>
            </a:outerShdw>
          </a:effectLst>
        </p:spPr>
        <p:txBody>
          <a:bodyPr anchor="t"/>
          <a:lstStyle/>
          <a:p>
            <a:pPr eaLnBrk="1" hangingPunct="1">
              <a:defRPr/>
            </a:pPr>
            <a:r>
              <a:rPr lang="en-US" sz="4000">
                <a:solidFill>
                  <a:srgbClr val="00CC00"/>
                </a:solidFill>
              </a:rPr>
              <a:t>Môn </a:t>
            </a:r>
            <a:r>
              <a:rPr lang="en-US" sz="4000" b="1">
                <a:solidFill>
                  <a:srgbClr val="00CC00"/>
                </a:solidFill>
              </a:rPr>
              <a:t>Ngữ Văn 9</a:t>
            </a:r>
            <a:r>
              <a:rPr lang="en-US" sz="4000">
                <a:solidFill>
                  <a:srgbClr val="00CC00"/>
                </a:solidFill>
              </a:rPr>
              <a:t/>
            </a:r>
            <a:br>
              <a:rPr lang="en-US" sz="4000">
                <a:solidFill>
                  <a:srgbClr val="00CC00"/>
                </a:solidFill>
              </a:rPr>
            </a:br>
            <a:r>
              <a:rPr lang="en-US" sz="4000" b="1">
                <a:solidFill>
                  <a:srgbClr val="FF0000"/>
                </a:solidFill>
              </a:rPr>
              <a:t/>
            </a:r>
            <a:br>
              <a:rPr lang="en-US" sz="4000" b="1">
                <a:solidFill>
                  <a:srgbClr val="FF0000"/>
                </a:solidFill>
              </a:rPr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 </a:t>
            </a:r>
            <a:r>
              <a:rPr lang="en-US" b="1"/>
              <a:t/>
            </a:r>
            <a:br>
              <a:rPr lang="en-US" b="1"/>
            </a:br>
            <a:r>
              <a:rPr lang="en-US" b="1"/>
              <a:t>  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 rot="1899727">
            <a:off x="5638800" y="1447800"/>
            <a:ext cx="455613" cy="423863"/>
          </a:xfrm>
          <a:prstGeom prst="star4">
            <a:avLst>
              <a:gd name="adj" fmla="val 5125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286000" y="5410200"/>
            <a:ext cx="900113" cy="323850"/>
          </a:xfrm>
          <a:prstGeom prst="star24">
            <a:avLst>
              <a:gd name="adj" fmla="val 15977"/>
            </a:avLst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562600" y="5638800"/>
            <a:ext cx="2124075" cy="755650"/>
          </a:xfrm>
          <a:prstGeom prst="star24">
            <a:avLst>
              <a:gd name="adj" fmla="val 15977"/>
            </a:avLst>
          </a:prstGeom>
          <a:solidFill>
            <a:srgbClr val="FF9933"/>
          </a:solidFill>
          <a:ln w="9525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 rot="1899727">
            <a:off x="1143000" y="1371600"/>
            <a:ext cx="509588" cy="917575"/>
          </a:xfrm>
          <a:prstGeom prst="star4">
            <a:avLst>
              <a:gd name="adj" fmla="val 5125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 rot="1899727">
            <a:off x="7848600" y="1371600"/>
            <a:ext cx="684213" cy="1255713"/>
          </a:xfrm>
          <a:prstGeom prst="star4">
            <a:avLst>
              <a:gd name="adj" fmla="val 1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 rot="1899727">
            <a:off x="1905000" y="4038600"/>
            <a:ext cx="1936750" cy="569913"/>
          </a:xfrm>
          <a:prstGeom prst="star4">
            <a:avLst>
              <a:gd name="adj" fmla="val 2935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743200" y="609600"/>
            <a:ext cx="3795713" cy="4724400"/>
            <a:chOff x="1632" y="2640"/>
            <a:chExt cx="2391" cy="2976"/>
          </a:xfrm>
        </p:grpSpPr>
        <p:pic>
          <p:nvPicPr>
            <p:cNvPr id="4108" name="Picture 13" descr="bold_mogul_th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688"/>
              <a:ext cx="2391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AutoShape 15"/>
            <p:cNvSpPr>
              <a:spLocks noChangeArrowheads="1"/>
            </p:cNvSpPr>
            <p:nvPr/>
          </p:nvSpPr>
          <p:spPr bwMode="auto">
            <a:xfrm>
              <a:off x="1872" y="2640"/>
              <a:ext cx="1872" cy="432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Tiết 8 – Bài 2</a:t>
              </a:r>
            </a:p>
          </p:txBody>
        </p:sp>
      </p:grpSp>
      <p:sp>
        <p:nvSpPr>
          <p:cNvPr id="33813" name="AutoShape 21"/>
          <p:cNvSpPr>
            <a:spLocks noChangeArrowheads="1"/>
          </p:cNvSpPr>
          <p:nvPr/>
        </p:nvSpPr>
        <p:spPr bwMode="auto">
          <a:xfrm>
            <a:off x="609600" y="3276600"/>
            <a:ext cx="8153400" cy="20574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990099"/>
                </a:solidFill>
              </a:rPr>
              <a:t>CÁC PH</a:t>
            </a:r>
            <a:r>
              <a:rPr lang="vi-VN" altLang="en-US" sz="3200">
                <a:solidFill>
                  <a:srgbClr val="990099"/>
                </a:solidFill>
              </a:rPr>
              <a:t>ƯƠ</a:t>
            </a:r>
            <a:r>
              <a:rPr lang="en-US" altLang="en-US" sz="3200">
                <a:solidFill>
                  <a:srgbClr val="990099"/>
                </a:solidFill>
              </a:rPr>
              <a:t>NG CHÂM HỘI THOẠI</a:t>
            </a:r>
          </a:p>
          <a:p>
            <a:pPr algn="ctr" eaLnBrk="1" hangingPunct="1"/>
            <a:endParaRPr lang="en-US" altLang="en-US" sz="3200">
              <a:solidFill>
                <a:srgbClr val="990099"/>
              </a:solidFill>
            </a:endParaRPr>
          </a:p>
          <a:p>
            <a:pPr algn="ctr" eaLnBrk="1" hangingPunct="1"/>
            <a:r>
              <a:rPr lang="en-US" altLang="en-US" sz="2000">
                <a:solidFill>
                  <a:srgbClr val="990099"/>
                </a:solidFill>
              </a:rPr>
              <a:t>(tiếp theo)</a:t>
            </a:r>
          </a:p>
        </p:txBody>
      </p:sp>
    </p:spTree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animBg="1"/>
      <p:bldP spid="33797" grpId="0" animBg="1"/>
      <p:bldP spid="33798" grpId="0" animBg="1"/>
      <p:bldP spid="33799" grpId="0" animBg="1"/>
      <p:bldP spid="33800" grpId="0" animBg="1"/>
      <p:bldP spid="33801" grpId="0" animBg="1"/>
      <p:bldP spid="338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/>
          <p:cNvSpPr>
            <a:spLocks noChangeShapeType="1"/>
          </p:cNvSpPr>
          <p:nvPr/>
        </p:nvSpPr>
        <p:spPr bwMode="auto">
          <a:xfrm>
            <a:off x="3257550" y="457200"/>
            <a:ext cx="0" cy="640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4572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PHƯƠNG CHÂM QUAN HỆ: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429000" y="5334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      </a:t>
            </a:r>
          </a:p>
        </p:txBody>
      </p:sp>
      <p:pic>
        <p:nvPicPr>
          <p:cNvPr id="4156" name="Picture 60" descr="ong%20gia%20k%20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236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3276600" y="533400"/>
            <a:ext cx="3200400" cy="2438400"/>
            <a:chOff x="2064" y="336"/>
            <a:chExt cx="2016" cy="1536"/>
          </a:xfrm>
        </p:grpSpPr>
        <p:sp>
          <p:nvSpPr>
            <p:cNvPr id="5143" name="AutoShape 62"/>
            <p:cNvSpPr>
              <a:spLocks noChangeArrowheads="1"/>
            </p:cNvSpPr>
            <p:nvPr/>
          </p:nvSpPr>
          <p:spPr bwMode="auto">
            <a:xfrm>
              <a:off x="2064" y="336"/>
              <a:ext cx="2016" cy="1536"/>
            </a:xfrm>
            <a:prstGeom prst="cloudCallout">
              <a:avLst>
                <a:gd name="adj1" fmla="val -36458"/>
                <a:gd name="adj2" fmla="val 11679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5144" name="Picture 65" descr="g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543"/>
              <a:ext cx="1296" cy="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3429000" y="6400800"/>
            <a:ext cx="22098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Ông nói gà</a:t>
            </a: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6172200" y="6324600"/>
            <a:ext cx="25146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 nói vịt</a:t>
            </a:r>
          </a:p>
        </p:txBody>
      </p:sp>
      <p:pic>
        <p:nvPicPr>
          <p:cNvPr id="4173" name="Picture 77" descr="ba 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3276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5943600" y="533400"/>
            <a:ext cx="3200400" cy="2438400"/>
            <a:chOff x="3744" y="336"/>
            <a:chExt cx="2016" cy="1536"/>
          </a:xfrm>
        </p:grpSpPr>
        <p:sp>
          <p:nvSpPr>
            <p:cNvPr id="5141" name="AutoShape 80"/>
            <p:cNvSpPr>
              <a:spLocks noChangeArrowheads="1"/>
            </p:cNvSpPr>
            <p:nvPr/>
          </p:nvSpPr>
          <p:spPr bwMode="auto">
            <a:xfrm>
              <a:off x="3744" y="336"/>
              <a:ext cx="2016" cy="1536"/>
            </a:xfrm>
            <a:prstGeom prst="cloudCallout">
              <a:avLst>
                <a:gd name="adj1" fmla="val 2083"/>
                <a:gd name="adj2" fmla="val 1257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5142" name="Picture 81" descr="vi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576"/>
              <a:ext cx="1344" cy="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81" name="Text Box 85"/>
          <p:cNvSpPr txBox="1">
            <a:spLocks noChangeArrowheads="1"/>
          </p:cNvSpPr>
          <p:nvPr/>
        </p:nvSpPr>
        <p:spPr bwMode="auto">
          <a:xfrm>
            <a:off x="0" y="15240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Ví dụ:</a:t>
            </a:r>
          </a:p>
        </p:txBody>
      </p:sp>
      <p:sp>
        <p:nvSpPr>
          <p:cNvPr id="4182" name="Text Box 86"/>
          <p:cNvSpPr txBox="1">
            <a:spLocks noChangeArrowheads="1"/>
          </p:cNvSpPr>
          <p:nvPr/>
        </p:nvSpPr>
        <p:spPr bwMode="auto">
          <a:xfrm>
            <a:off x="0" y="20574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ngữ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“Ông nói gà, bà nói vịt”:</a:t>
            </a:r>
          </a:p>
        </p:txBody>
      </p:sp>
      <p:sp>
        <p:nvSpPr>
          <p:cNvPr id="4185" name="Text Box 89"/>
          <p:cNvSpPr txBox="1">
            <a:spLocks noChangeArrowheads="1"/>
          </p:cNvSpPr>
          <p:nvPr/>
        </p:nvSpPr>
        <p:spPr bwMode="auto">
          <a:xfrm>
            <a:off x="0" y="27432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nói một đề tài khác nhau.</a:t>
            </a:r>
          </a:p>
        </p:txBody>
      </p:sp>
      <p:sp>
        <p:nvSpPr>
          <p:cNvPr id="4188" name="Text Box 92"/>
          <p:cNvSpPr txBox="1">
            <a:spLocks noChangeArrowheads="1"/>
          </p:cNvSpPr>
          <p:nvPr/>
        </p:nvSpPr>
        <p:spPr bwMode="auto">
          <a:xfrm>
            <a:off x="1066800" y="35052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hiểu nhau</a:t>
            </a:r>
          </a:p>
        </p:txBody>
      </p:sp>
      <p:sp>
        <p:nvSpPr>
          <p:cNvPr id="4189" name="AutoShape 93"/>
          <p:cNvSpPr>
            <a:spLocks noChangeArrowheads="1"/>
          </p:cNvSpPr>
          <p:nvPr/>
        </p:nvSpPr>
        <p:spPr bwMode="auto">
          <a:xfrm>
            <a:off x="0" y="3581400"/>
            <a:ext cx="914400" cy="152400"/>
          </a:xfrm>
          <a:prstGeom prst="notched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0" name="Text Box 94"/>
          <p:cNvSpPr txBox="1">
            <a:spLocks noChangeArrowheads="1"/>
          </p:cNvSpPr>
          <p:nvPr/>
        </p:nvSpPr>
        <p:spPr bwMode="auto">
          <a:xfrm>
            <a:off x="0" y="4267200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học</a:t>
            </a:r>
            <a:r>
              <a:rPr lang="en-US" altLang="en-US" sz="24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Phải nói đúng đề tài đang hội thoại.</a:t>
            </a:r>
          </a:p>
        </p:txBody>
      </p:sp>
      <p:sp>
        <p:nvSpPr>
          <p:cNvPr id="4191" name="Text Box 95"/>
          <p:cNvSpPr txBox="1">
            <a:spLocks noChangeArrowheads="1"/>
          </p:cNvSpPr>
          <p:nvPr/>
        </p:nvSpPr>
        <p:spPr bwMode="auto">
          <a:xfrm>
            <a:off x="0" y="56388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2400" b="1" u="sng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nhớ</a:t>
            </a:r>
            <a:r>
              <a:rPr lang="en-US" altLang="en-US" sz="24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21/sgk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93" name="Picture 97" descr="k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0"/>
            <a:ext cx="2438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5" name="Picture 99" descr="danh tro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3333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6" name="Text Box 100"/>
          <p:cNvSpPr txBox="1">
            <a:spLocks noChangeArrowheads="1"/>
          </p:cNvSpPr>
          <p:nvPr/>
        </p:nvSpPr>
        <p:spPr bwMode="auto">
          <a:xfrm>
            <a:off x="3429000" y="4572000"/>
            <a:ext cx="52578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Trống đánh xuôi, kèn thổi ngược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4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4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70" grpId="0" animBg="1"/>
      <p:bldP spid="4170" grpId="1" animBg="1"/>
      <p:bldP spid="4171" grpId="0" animBg="1"/>
      <p:bldP spid="4171" grpId="1" animBg="1"/>
      <p:bldP spid="4181" grpId="0"/>
      <p:bldP spid="4182" grpId="0"/>
      <p:bldP spid="4185" grpId="0"/>
      <p:bldP spid="4188" grpId="0"/>
      <p:bldP spid="4189" grpId="0" animBg="1"/>
      <p:bldP spid="4190" grpId="0"/>
      <p:bldP spid="4191" grpId="0"/>
      <p:bldP spid="4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 flipH="1">
            <a:off x="4572000" y="457200"/>
            <a:ext cx="0" cy="640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057400" y="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PHƯƠNG CHÂM CÁCH THỨC: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429000" y="5334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      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0" y="457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Ví dụ 1: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0" y="9906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Thành ngữ: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“Dây cà dây muống”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0" y="17526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Nói năng dài dòng, rườm rà</a:t>
            </a:r>
            <a:r>
              <a:rPr lang="en-US" altLang="en-US"/>
              <a:t>.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533400" y="4038600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nghe không hiểu hoặc hiểu sai, bị ức chế, không gây thiện cảm</a:t>
            </a: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245" name="AutoShape 21"/>
          <p:cNvSpPr>
            <a:spLocks noChangeArrowheads="1"/>
          </p:cNvSpPr>
          <p:nvPr/>
        </p:nvSpPr>
        <p:spPr bwMode="auto">
          <a:xfrm>
            <a:off x="0" y="4495800"/>
            <a:ext cx="457200" cy="1524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0" y="5287963"/>
            <a:ext cx="4343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*Bài học</a:t>
            </a:r>
            <a:r>
              <a:rPr lang="en-US" altLang="en-US" sz="24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năng phải ngắn gọn,rõ ràng, rành mạch; phải tạo được mối quan hệ tốt với người đối thoại.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4724400" y="62484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u="sng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r>
              <a:rPr lang="en-US" altLang="en-US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22/sgk</a:t>
            </a:r>
            <a:r>
              <a:rPr lang="en-US" altLang="en-US" b="1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0" y="2362200"/>
            <a:ext cx="441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Thành ngữ: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“Lúng búng như ngậm hột thị”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0" y="3200400"/>
            <a:ext cx="419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Nói năng ấp úng, không rành mạch, không thoát ý.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4800600" y="5334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Ví dụ 2: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4648200" y="19812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C.1: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“Tôi đồng ý với những </a:t>
            </a:r>
            <a:r>
              <a:rPr lang="en-US" altLang="en-US" sz="20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định</a:t>
            </a:r>
            <a:r>
              <a:rPr lang="en-US" altLang="en-US" sz="20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về truyện ngắn </a:t>
            </a:r>
            <a:r>
              <a:rPr lang="en-US" altLang="en-US" sz="2000" b="1" i="1" u="sng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ông ấy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086600" y="2438400"/>
            <a:ext cx="1066800" cy="457200"/>
            <a:chOff x="4416" y="912"/>
            <a:chExt cx="672" cy="288"/>
          </a:xfrm>
        </p:grpSpPr>
        <p:sp>
          <p:nvSpPr>
            <p:cNvPr id="6173" name="Line 28"/>
            <p:cNvSpPr>
              <a:spLocks noChangeShapeType="1"/>
            </p:cNvSpPr>
            <p:nvPr/>
          </p:nvSpPr>
          <p:spPr bwMode="auto">
            <a:xfrm>
              <a:off x="4416" y="10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29"/>
            <p:cNvSpPr>
              <a:spLocks noChangeShapeType="1"/>
            </p:cNvSpPr>
            <p:nvPr/>
          </p:nvSpPr>
          <p:spPr bwMode="auto">
            <a:xfrm>
              <a:off x="5088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30"/>
            <p:cNvSpPr>
              <a:spLocks noChangeShapeType="1"/>
            </p:cNvSpPr>
            <p:nvPr/>
          </p:nvSpPr>
          <p:spPr bwMode="auto">
            <a:xfrm>
              <a:off x="441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55" name="AutoShape 31"/>
          <p:cNvSpPr>
            <a:spLocks noChangeArrowheads="1"/>
          </p:cNvSpPr>
          <p:nvPr/>
        </p:nvSpPr>
        <p:spPr bwMode="auto">
          <a:xfrm>
            <a:off x="4648200" y="3276600"/>
            <a:ext cx="457200" cy="1524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5105400" y="3048000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đồng ý với những nhận định của ông ấy.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4648200" y="3810000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C.2: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“Tôi đồng ý với những nhận định về</a:t>
            </a:r>
            <a:r>
              <a:rPr lang="en-US" altLang="en-US" sz="20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ngắn</a:t>
            </a:r>
            <a:r>
              <a:rPr lang="en-US" altLang="en-US" sz="20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u="sng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ông ấy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791200" y="4419600"/>
            <a:ext cx="1066800" cy="228600"/>
            <a:chOff x="3648" y="2208"/>
            <a:chExt cx="672" cy="144"/>
          </a:xfrm>
        </p:grpSpPr>
        <p:sp>
          <p:nvSpPr>
            <p:cNvPr id="6170" name="Line 36"/>
            <p:cNvSpPr>
              <a:spLocks noChangeShapeType="1"/>
            </p:cNvSpPr>
            <p:nvPr/>
          </p:nvSpPr>
          <p:spPr bwMode="auto">
            <a:xfrm>
              <a:off x="3648" y="22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37"/>
            <p:cNvSpPr>
              <a:spLocks noChangeShapeType="1"/>
            </p:cNvSpPr>
            <p:nvPr/>
          </p:nvSpPr>
          <p:spPr bwMode="auto">
            <a:xfrm>
              <a:off x="4320" y="22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38"/>
            <p:cNvSpPr>
              <a:spLocks noChangeShapeType="1"/>
            </p:cNvSpPr>
            <p:nvPr/>
          </p:nvSpPr>
          <p:spPr bwMode="auto">
            <a:xfrm>
              <a:off x="3648" y="23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5105400" y="46482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đồng ý với những truyện ngắn  của ông ấy.</a:t>
            </a:r>
          </a:p>
        </p:txBody>
      </p:sp>
      <p:sp>
        <p:nvSpPr>
          <p:cNvPr id="52267" name="AutoShape 43"/>
          <p:cNvSpPr>
            <a:spLocks noChangeArrowheads="1"/>
          </p:cNvSpPr>
          <p:nvPr/>
        </p:nvSpPr>
        <p:spPr bwMode="auto">
          <a:xfrm>
            <a:off x="4572000" y="4876800"/>
            <a:ext cx="457200" cy="1524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68" name="Text Box 44"/>
          <p:cNvSpPr txBox="1">
            <a:spLocks noChangeArrowheads="1"/>
          </p:cNvSpPr>
          <p:nvPr/>
        </p:nvSpPr>
        <p:spPr bwMode="auto">
          <a:xfrm>
            <a:off x="4800600" y="55626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990099"/>
                </a:solidFill>
              </a:rPr>
              <a:t>*</a:t>
            </a:r>
            <a:r>
              <a:rPr lang="en-US" altLang="en-US" sz="20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Nói năng phải rõ ràng, tránh cách nói mơ hồ, khó hiểu.</a:t>
            </a:r>
          </a:p>
        </p:txBody>
      </p:sp>
      <p:sp>
        <p:nvSpPr>
          <p:cNvPr id="52274" name="Text Box 50"/>
          <p:cNvSpPr txBox="1">
            <a:spLocks noChangeArrowheads="1"/>
          </p:cNvSpPr>
          <p:nvPr/>
        </p:nvSpPr>
        <p:spPr bwMode="auto">
          <a:xfrm>
            <a:off x="4724400" y="1143000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“Tôi đồng ý với những nhận định về truyện ngắn của ông ấy”</a:t>
            </a:r>
          </a:p>
        </p:txBody>
      </p:sp>
      <p:sp>
        <p:nvSpPr>
          <p:cNvPr id="52279" name="Text Box 55"/>
          <p:cNvSpPr txBox="1">
            <a:spLocks noChangeArrowheads="1"/>
          </p:cNvSpPr>
          <p:nvPr/>
        </p:nvSpPr>
        <p:spPr bwMode="auto">
          <a:xfrm>
            <a:off x="4724400" y="16002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*</a:t>
            </a:r>
            <a:r>
              <a:rPr lang="en-US" altLang="en-US" b="1" i="1">
                <a:solidFill>
                  <a:schemeClr val="bg1"/>
                </a:solidFill>
              </a:rPr>
              <a:t>Gây ra 2 cách hiểu: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2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2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52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52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8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41" grpId="0"/>
      <p:bldP spid="52242" grpId="0"/>
      <p:bldP spid="52243" grpId="0"/>
      <p:bldP spid="52244" grpId="0"/>
      <p:bldP spid="52245" grpId="0" animBg="1"/>
      <p:bldP spid="52246" grpId="0"/>
      <p:bldP spid="52247" grpId="0"/>
      <p:bldP spid="52248" grpId="0"/>
      <p:bldP spid="52249" grpId="0"/>
      <p:bldP spid="52250" grpId="0"/>
      <p:bldP spid="52251" grpId="0"/>
      <p:bldP spid="52255" grpId="0" animBg="1"/>
      <p:bldP spid="52256" grpId="0"/>
      <p:bldP spid="52257" grpId="0"/>
      <p:bldP spid="52266" grpId="0"/>
      <p:bldP spid="52267" grpId="0" animBg="1"/>
      <p:bldP spid="52268" grpId="0"/>
      <p:bldP spid="52274" grpId="0"/>
      <p:bldP spid="522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 flipH="1">
            <a:off x="4267200" y="457200"/>
            <a:ext cx="0" cy="640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0" y="3810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PHƯƠNG CHÂM LỊCH SỰ: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429000" y="5334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      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81000" y="990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Ví dụ :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0" y="152400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Đọc truyện: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“Người ăn xin”/sgk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57200" y="213360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đều nhận được tình cảm chân thành và tôn trọng lẫn nhau</a:t>
            </a: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0" y="2743200"/>
            <a:ext cx="457200" cy="1524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52400" y="3505200"/>
            <a:ext cx="403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990099"/>
                </a:solidFill>
              </a:rPr>
              <a:t>*</a:t>
            </a:r>
            <a:r>
              <a:rPr lang="en-US" altLang="en-US" sz="2400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giao tiếp cần tôn trọng người đối thoại, không phân biệt sang-hèn, giàu-nghèo…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381000" y="54864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Ghi nhớ: </a:t>
            </a:r>
            <a:r>
              <a:rPr lang="en-US" altLang="en-US" b="1">
                <a:solidFill>
                  <a:schemeClr val="bg1"/>
                </a:solidFill>
              </a:rPr>
              <a:t>23/sgk.</a:t>
            </a:r>
          </a:p>
        </p:txBody>
      </p:sp>
      <p:sp>
        <p:nvSpPr>
          <p:cNvPr id="53283" name="AutoShape 35"/>
          <p:cNvSpPr>
            <a:spLocks noChangeArrowheads="1"/>
          </p:cNvSpPr>
          <p:nvPr/>
        </p:nvSpPr>
        <p:spPr bwMode="auto">
          <a:xfrm>
            <a:off x="4419600" y="304800"/>
            <a:ext cx="4572000" cy="64008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ĂN XIN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ăn xin đã già. Đôi mắt ông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đỏ hoe,nước mắt ông giàn giụa, đôi môi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tái nhợt,áo quần tả tơi. Ông chìa tay 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xin tôi: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Tôi lục hết túi nọ đến túi kia, không có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lấy một xu, không có cả khăn tay, 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chẳng có gì hết. Ông vẫn đợi tôi.Tôi 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chẳng biết làm thế nào. Bàn tay tôi 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run run nắm chặt lấy bàn tay run rẩy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của ông: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-Xin ông đừng giận cháu! Cháu không 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có gì cho ông cả.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Ông nhìn tôi chăm chăm, đôi môi nở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nụ cười:</a:t>
            </a:r>
          </a:p>
          <a:p>
            <a:pPr eaLnBrk="1" hangingPunct="1"/>
            <a:r>
              <a:rPr lang="en-US" altLang="en-US" sz="2000" b="1" i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-Cháu ơi, cảm ơn cháu! Như vậy là </a:t>
            </a:r>
          </a:p>
          <a:p>
            <a:pPr eaLnBrk="1" hangingPunct="1"/>
            <a:r>
              <a:rPr lang="en-US" altLang="en-US" sz="2000" b="1" i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đã cho lão rồi.</a:t>
            </a:r>
          </a:p>
          <a:p>
            <a:pPr eaLnBrk="1" hangingPunct="1"/>
            <a:r>
              <a:rPr lang="en-US" altLang="en-US" sz="2000" b="1" i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ấy tôi chợt hiểu ra: Cả tôi nữa, tôi </a:t>
            </a:r>
          </a:p>
          <a:p>
            <a:pPr eaLnBrk="1" hangingPunct="1"/>
            <a:r>
              <a:rPr lang="en-US" altLang="en-US" sz="2000" b="1" i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vừa nhận được một cái gì đó</a:t>
            </a:r>
          </a:p>
          <a:p>
            <a:pPr eaLnBrk="1" hangingPunct="1"/>
            <a:r>
              <a:rPr lang="en-US" altLang="en-US" sz="2000" b="1" i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ông.</a:t>
            </a:r>
          </a:p>
          <a:p>
            <a:pPr eaLnBrk="1" hangingPunct="1"/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(Theo Tuốc-ghê-nhép)</a:t>
            </a:r>
          </a:p>
          <a:p>
            <a:pPr eaLnBrk="1" hangingPunct="1"/>
            <a:endParaRPr lang="en-US" altLang="en-US" b="1" i="1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5" grpId="0"/>
      <p:bldP spid="53256" grpId="0"/>
      <p:bldP spid="53258" grpId="0"/>
      <p:bldP spid="53259" grpId="0" animBg="1"/>
      <p:bldP spid="53260" grpId="0"/>
      <p:bldP spid="53261" grpId="0"/>
      <p:bldP spid="532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"/>
          <p:cNvSpPr>
            <a:spLocks noChangeShapeType="1"/>
          </p:cNvSpPr>
          <p:nvPr/>
        </p:nvSpPr>
        <p:spPr bwMode="auto">
          <a:xfrm flipH="1">
            <a:off x="4267200" y="457200"/>
            <a:ext cx="0" cy="640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429000" y="5334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      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04800" y="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990099"/>
                </a:solidFill>
              </a:rPr>
              <a:t>Bài 1.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52400" y="1524000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+Suy nghĩ, lựa chọn ngôn ngữ khi giao tiếp.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52400" y="2286000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Có thái độ tôn trọng, lịch sự với người đối thoại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495800" y="60960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Lời chào cao hơn mâm cỗ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4495800" y="990600"/>
            <a:ext cx="3962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b. Lời nói chẳng mất tiền mua,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Lựa lời mà nói cho vừa lòng nhau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4419600" y="1752600"/>
            <a:ext cx="4343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c. Kim vàng ai nỡ uốn câu,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Người khôn ai nỡ nói nhau nặng lời.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4343400" y="31242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990099"/>
                </a:solidFill>
              </a:rPr>
              <a:t>*</a:t>
            </a:r>
            <a:r>
              <a:rPr lang="en-US" altLang="en-US" sz="2400" b="1" u="sng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câu có ý nghĩa tương tự: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4572000" y="3962400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Chó ba quanh mới nằm, người ba năm mới nói.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4495800" y="4953000"/>
            <a:ext cx="4419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Một lời nói quan tiền thúng thóc,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lời nói dùi đục cẳng tay.</a:t>
            </a:r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0" y="29718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990099"/>
                </a:solidFill>
              </a:rPr>
              <a:t>Bài 2.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152400" y="1066800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Lời khuyên dạy: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228600" y="3352800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So sánh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228600" y="3810000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Ẩn dụ</a:t>
            </a: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228600" y="42672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Nhân hoá</a:t>
            </a: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152400" y="46482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Hoán dụ</a:t>
            </a:r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152400" y="50292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Điệp ngữ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0" y="54864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Nói giảm nói tránh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4304" name="Text Box 32"/>
          <p:cNvSpPr txBox="1">
            <a:spLocks noChangeArrowheads="1"/>
          </p:cNvSpPr>
          <p:nvPr/>
        </p:nvSpPr>
        <p:spPr bwMode="auto">
          <a:xfrm>
            <a:off x="609600" y="41148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CHÂM LỊCH SỰ</a:t>
            </a:r>
          </a:p>
        </p:txBody>
      </p:sp>
      <p:sp>
        <p:nvSpPr>
          <p:cNvPr id="54305" name="AutoShape 33"/>
          <p:cNvSpPr>
            <a:spLocks noChangeArrowheads="1"/>
          </p:cNvSpPr>
          <p:nvPr/>
        </p:nvSpPr>
        <p:spPr bwMode="auto">
          <a:xfrm>
            <a:off x="1828800" y="36576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84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4.73988E-6 L 0.09583 -0.3484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0" grpId="0"/>
      <p:bldP spid="54281" grpId="0"/>
      <p:bldP spid="54286" grpId="0"/>
      <p:bldP spid="54286" grpId="1"/>
      <p:bldP spid="54287" grpId="0"/>
      <p:bldP spid="54287" grpId="1"/>
      <p:bldP spid="54288" grpId="0"/>
      <p:bldP spid="54288" grpId="1"/>
      <p:bldP spid="54291" grpId="0"/>
      <p:bldP spid="54291" grpId="1"/>
      <p:bldP spid="54292" grpId="0"/>
      <p:bldP spid="54292" grpId="1"/>
      <p:bldP spid="54293" grpId="0"/>
      <p:bldP spid="54293" grpId="1"/>
      <p:bldP spid="54294" grpId="0"/>
      <p:bldP spid="54295" grpId="0"/>
      <p:bldP spid="54296" grpId="0"/>
      <p:bldP spid="54296" grpId="1"/>
      <p:bldP spid="54299" grpId="0"/>
      <p:bldP spid="54299" grpId="1"/>
      <p:bldP spid="54300" grpId="0"/>
      <p:bldP spid="54300" grpId="1"/>
      <p:bldP spid="54301" grpId="0"/>
      <p:bldP spid="54301" grpId="1"/>
      <p:bldP spid="54302" grpId="0"/>
      <p:bldP spid="54302" grpId="1"/>
      <p:bldP spid="54303" grpId="0"/>
      <p:bldP spid="54303" grpId="1"/>
      <p:bldP spid="54304" grpId="0"/>
      <p:bldP spid="543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/>
          <p:cNvSpPr>
            <a:spLocks noChangeShapeType="1"/>
          </p:cNvSpPr>
          <p:nvPr/>
        </p:nvSpPr>
        <p:spPr bwMode="auto">
          <a:xfrm flipH="1">
            <a:off x="3886200" y="457200"/>
            <a:ext cx="0" cy="640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3429000" y="5334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      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304800" y="457200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Chọn từ ngữ thích hợp :</a:t>
            </a: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152400" y="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990099"/>
                </a:solidFill>
              </a:rPr>
              <a:t>Bài 3.</a:t>
            </a:r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3962400" y="609600"/>
            <a:ext cx="5181600" cy="9906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Nói dịu nhẹ như khen, nhưng thật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ra là mỉa mai, chê trách là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457200" y="3276600"/>
            <a:ext cx="21336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mát</a:t>
            </a:r>
          </a:p>
        </p:txBody>
      </p:sp>
      <p:sp>
        <p:nvSpPr>
          <p:cNvPr id="55318" name="AutoShape 22"/>
          <p:cNvSpPr>
            <a:spLocks noChangeArrowheads="1"/>
          </p:cNvSpPr>
          <p:nvPr/>
        </p:nvSpPr>
        <p:spPr bwMode="auto">
          <a:xfrm>
            <a:off x="3962400" y="1676400"/>
            <a:ext cx="5181600" cy="9906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Nói trước lời mà người khác chưa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kịp nói là </a:t>
            </a: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457200" y="3886200"/>
            <a:ext cx="22098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hớt</a:t>
            </a:r>
          </a:p>
        </p:txBody>
      </p:sp>
      <p:sp>
        <p:nvSpPr>
          <p:cNvPr id="55320" name="AutoShape 24"/>
          <p:cNvSpPr>
            <a:spLocks noChangeArrowheads="1"/>
          </p:cNvSpPr>
          <p:nvPr/>
        </p:nvSpPr>
        <p:spPr bwMode="auto">
          <a:xfrm>
            <a:off x="4114800" y="2743200"/>
            <a:ext cx="5029200" cy="9906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Nói nhằm châm chọc điều không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hay của người khác một cách cố ý là </a:t>
            </a: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457200" y="1371600"/>
            <a:ext cx="2057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móc</a:t>
            </a:r>
          </a:p>
        </p:txBody>
      </p:sp>
      <p:sp>
        <p:nvSpPr>
          <p:cNvPr id="55322" name="AutoShape 26"/>
          <p:cNvSpPr>
            <a:spLocks noChangeArrowheads="1"/>
          </p:cNvSpPr>
          <p:nvPr/>
        </p:nvSpPr>
        <p:spPr bwMode="auto">
          <a:xfrm>
            <a:off x="3962400" y="3810000"/>
            <a:ext cx="5029200" cy="9906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Nói chen vào chuyện của người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trên khi không được hỏi đến là</a:t>
            </a: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457200" y="2819400"/>
            <a:ext cx="22098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leo</a:t>
            </a:r>
          </a:p>
        </p:txBody>
      </p:sp>
      <p:sp>
        <p:nvSpPr>
          <p:cNvPr id="55324" name="AutoShape 28"/>
          <p:cNvSpPr>
            <a:spLocks noChangeArrowheads="1"/>
          </p:cNvSpPr>
          <p:nvPr/>
        </p:nvSpPr>
        <p:spPr bwMode="auto">
          <a:xfrm>
            <a:off x="4114800" y="4953000"/>
            <a:ext cx="5029200" cy="9906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e. Nói rành mạch, cặn kẽ, có trước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sau là</a:t>
            </a:r>
          </a:p>
          <a:p>
            <a:pPr eaLnBrk="1" hangingPunct="1"/>
            <a:endParaRPr lang="en-US" altLang="en-US"/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457200" y="1981200"/>
            <a:ext cx="22098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ra đầu ra đũa</a:t>
            </a: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2057400" y="47244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CHÂM LỊCH SỰ</a:t>
            </a:r>
          </a:p>
        </p:txBody>
      </p:sp>
      <p:sp>
        <p:nvSpPr>
          <p:cNvPr id="55327" name="AutoShape 31"/>
          <p:cNvSpPr>
            <a:spLocks noChangeArrowheads="1"/>
          </p:cNvSpPr>
          <p:nvPr/>
        </p:nvSpPr>
        <p:spPr bwMode="auto">
          <a:xfrm>
            <a:off x="1600200" y="4724400"/>
            <a:ext cx="304800" cy="333375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152400" y="419100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99"/>
                </a:solidFill>
              </a:rPr>
              <a:t>a) Nói mát</a:t>
            </a:r>
          </a:p>
        </p:txBody>
      </p:sp>
      <p:sp>
        <p:nvSpPr>
          <p:cNvPr id="55335" name="Text Box 39"/>
          <p:cNvSpPr txBox="1">
            <a:spLocks noChangeArrowheads="1"/>
          </p:cNvSpPr>
          <p:nvPr/>
        </p:nvSpPr>
        <p:spPr bwMode="auto">
          <a:xfrm>
            <a:off x="152400" y="449580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Nói hớt</a:t>
            </a:r>
          </a:p>
        </p:txBody>
      </p:sp>
      <p:sp>
        <p:nvSpPr>
          <p:cNvPr id="55336" name="Text Box 40"/>
          <p:cNvSpPr txBox="1">
            <a:spLocks noChangeArrowheads="1"/>
          </p:cNvSpPr>
          <p:nvPr/>
        </p:nvSpPr>
        <p:spPr bwMode="auto">
          <a:xfrm>
            <a:off x="152400" y="487680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Nói móc</a:t>
            </a:r>
          </a:p>
        </p:txBody>
      </p:sp>
      <p:sp>
        <p:nvSpPr>
          <p:cNvPr id="55337" name="Text Box 41"/>
          <p:cNvSpPr txBox="1">
            <a:spLocks noChangeArrowheads="1"/>
          </p:cNvSpPr>
          <p:nvPr/>
        </p:nvSpPr>
        <p:spPr bwMode="auto">
          <a:xfrm>
            <a:off x="152400" y="525780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Nói leo</a:t>
            </a:r>
          </a:p>
        </p:txBody>
      </p:sp>
      <p:sp>
        <p:nvSpPr>
          <p:cNvPr id="55338" name="Text Box 42"/>
          <p:cNvSpPr txBox="1">
            <a:spLocks noChangeArrowheads="1"/>
          </p:cNvSpPr>
          <p:nvPr/>
        </p:nvSpPr>
        <p:spPr bwMode="auto">
          <a:xfrm>
            <a:off x="152400" y="571500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Nói ra đầu ra đũa</a:t>
            </a:r>
          </a:p>
        </p:txBody>
      </p:sp>
      <p:sp>
        <p:nvSpPr>
          <p:cNvPr id="55339" name="AutoShape 43"/>
          <p:cNvSpPr>
            <a:spLocks/>
          </p:cNvSpPr>
          <p:nvPr/>
        </p:nvSpPr>
        <p:spPr bwMode="auto">
          <a:xfrm>
            <a:off x="1524000" y="4343400"/>
            <a:ext cx="76200" cy="1143000"/>
          </a:xfrm>
          <a:prstGeom prst="righ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/>
          </a:p>
        </p:txBody>
      </p:sp>
      <p:sp>
        <p:nvSpPr>
          <p:cNvPr id="55341" name="Text Box 45"/>
          <p:cNvSpPr txBox="1">
            <a:spLocks noChangeArrowheads="1"/>
          </p:cNvSpPr>
          <p:nvPr/>
        </p:nvSpPr>
        <p:spPr bwMode="auto">
          <a:xfrm>
            <a:off x="0" y="6324600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PHƯƠNG CHÂM CÁCH THỨC</a:t>
            </a:r>
          </a:p>
        </p:txBody>
      </p:sp>
      <p:sp>
        <p:nvSpPr>
          <p:cNvPr id="55342" name="AutoShape 46"/>
          <p:cNvSpPr>
            <a:spLocks noChangeArrowheads="1"/>
          </p:cNvSpPr>
          <p:nvPr/>
        </p:nvSpPr>
        <p:spPr bwMode="auto">
          <a:xfrm>
            <a:off x="1371600" y="60198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-0.0148 C 0.07709 -0.02058 0.08212 -0.02289 0.08976 -0.02498 C 0.09219 -0.02636 0.09462 -0.02844 0.0974 -0.02937 C 0.10052 -0.03029 0.10382 -0.02983 0.10695 -0.03122 C 0.10886 -0.03191 0.11007 -0.03445 0.11181 -0.03538 C 0.1217 -0.04093 0.13577 -0.04209 0.14636 -0.0437 C 0.15764 -0.0474 0.16945 -0.0511 0.18091 -0.05365 C 0.19514 -0.05989 0.21025 -0.06498 0.225 -0.06798 C 0.24514 -0.077 0.26667 -0.08139 0.28802 -0.08671 C 0.31233 -0.09272 0.33594 -0.10174 0.36042 -0.10706 C 0.36962 -0.11284 0.37917 -0.11677 0.38872 -0.12139 C 0.39184 -0.12278 0.39827 -0.12532 0.39827 -0.12509 C 0.40886 -0.13526 0.39549 -0.12393 0.41077 -0.13156 C 0.41302 -0.13272 0.42552 -0.14128 0.42969 -0.14405 C 0.43507 -0.14775 0.44236 -0.14891 0.44844 -0.15191 C 0.45295 -0.15746 0.45764 -0.15815 0.46268 -0.16232 C 0.46997 -0.16833 0.47778 -0.17503 0.48611 -0.17873 C 0.49271 -0.18752 0.50243 -0.19353 0.51111 -0.19908 C 0.5158 -0.20532 0.51927 -0.20879 0.52535 -0.21133 C 0.52691 -0.21272 0.52882 -0.21457 0.53004 -0.21573 C 0.53143 -0.21665 0.53368 -0.21665 0.53473 -0.21758 C 0.55122 -0.22914 0.53837 -0.22336 0.54931 -0.22775 C 0.55643 -0.23723 0.57014 -0.24648 0.57917 -0.25249 C 0.58629 -0.25688 0.58455 -0.25989 0.59323 -0.26266 C 0.60955 -0.2763 0.58542 -0.2555 0.60278 -0.27307 C 0.60539 -0.27584 0.61198 -0.28116 0.61198 -0.28093 C 0.61407 -0.28486 0.6165 -0.28763 0.61858 -0.29133 C 0.6191 -0.29318 0.61875 -0.29596 0.6198 -0.29735 C 0.62292 -0.3022 0.629 -0.3059 0.63264 -0.30983 C 0.63438 -0.31145 0.63507 -0.31445 0.63716 -0.31607 C 0.63855 -0.31723 0.64045 -0.31746 0.64202 -0.31792 C 0.65313 -0.32717 0.64792 -0.32463 0.65625 -0.3281 C 0.66025 -0.33365 0.66389 -0.33526 0.66893 -0.3385 C 0.67605 -0.34313 0.67153 -0.34104 0.67674 -0.34659 C 0.67813 -0.34821 0.67969 -0.34983 0.68143 -0.35076 C 0.68455 -0.35261 0.69098 -0.35469 0.69098 -0.35445 C 0.69514 -0.36024 0.69358 -0.3607 0.69584 -0.35469 " pathEditMode="relative" rAng="0" ptsTypes="ffffffffffffffffffffffffffffffffffffA">
                                      <p:cBhvr>
                                        <p:cTn id="65" dur="2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0648 C 0.0915 -0.00856 0.11945 -0.01411 0.14827 -0.01711 C 0.16875 -0.02243 0.18959 -0.02798 0.21025 -0.03191 C 0.21927 -0.03792 0.22327 -0.03861 0.23403 -0.04046 C 0.24219 -0.04463 0.24757 -0.04694 0.25625 -0.04879 C 0.26476 -0.05249 0.27292 -0.05711 0.2816 -0.05942 C 0.28351 -0.06081 0.28559 -0.06266 0.28802 -0.06358 C 0.29219 -0.06543 0.3007 -0.06798 0.3007 -0.06775 C 0.3132 -0.08046 0.29966 -0.06913 0.3198 -0.0763 C 0.32153 -0.077 0.32275 -0.07954 0.32448 -0.08046 C 0.33091 -0.08416 0.33855 -0.08439 0.34514 -0.08694 C 0.35625 -0.09133 0.36719 -0.09595 0.37848 -0.09965 C 0.38802 -0.10821 0.37761 -0.10012 0.39115 -0.1059 C 0.39653 -0.10821 0.40157 -0.11191 0.40695 -0.11445 C 0.41146 -0.11653 0.4198 -0.12278 0.4198 -0.12254 C 0.43125 -0.13896 0.41355 -0.11538 0.42761 -0.12925 C 0.43611 -0.13757 0.44705 -0.15353 0.45313 -0.16509 C 0.454 -0.16832 0.45608 -0.17688 0.45625 -0.17989 C 0.45764 -0.20231 0.4507 -0.2289 0.46893 -0.237 C 0.47292 -0.24509 0.47205 -0.24069 0.47205 -0.24971 " pathEditMode="relative" rAng="0" ptsTypes="fffffffffffffffffffA">
                                      <p:cBhvr>
                                        <p:cTn id="69" dur="2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0.00555 C 0.1283 0.01942 0.21076 0.01295 0.28264 0.01387 C 0.30399 0.01526 0.32847 0.01318 0.3493 0.02243 C 0.35989 0.07352 0.42864 0.03445 0.4684 0.03514 C 0.48889 0.04393 0.5342 0.04069 0.5493 0.04139 C 0.62066 0.04855 0.69218 0.05017 0.76371 0.05202 C 0.78229 0.05341 0.79045 0.04902 0.8033 0.06035 C 0.80156 0.10127 0.81076 0.09641 0.79062 0.09641 " pathEditMode="relative" rAng="0" ptsTypes="fffffffA">
                                      <p:cBhvr>
                                        <p:cTn id="73" dur="20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0.00555 C 0.08039 0.00625 0.08993 0.00671 0.09948 0.00786 C 0.1073 0.00879 0.11407 0.01711 0.1217 0.02035 C 0.13386 0.037 0.11841 0.01804 0.13282 0.0289 C 0.1474 0.03977 0.12813 0.03099 0.14236 0.03954 C 0.14532 0.04139 0.15174 0.0437 0.15174 0.04393 C 0.16111 0.05573 0.18438 0.06127 0.19792 0.06474 C 0.20486 0.0696 0.21077 0.07122 0.21841 0.0733 C 0.23282 0.08255 0.24861 0.08971 0.26459 0.09226 C 0.26598 0.09295 0.26771 0.09341 0.26927 0.09434 C 0.27153 0.09573 0.27327 0.09781 0.27552 0.09873 C 0.28143 0.10127 0.28837 0.10289 0.29445 0.10497 C 0.30295 0.11538 0.32101 0.11376 0.33282 0.11561 C 0.36337 0.12578 0.39132 0.12879 0.42327 0.13041 C 0.47674 0.1274 0.53004 0.12995 0.58351 0.13457 C 0.61875 0.14983 0.67032 0.13272 0.7073 0.14104 C 0.7099 0.14151 0.7073 0.14798 0.7073 0.15145 " pathEditMode="relative" rAng="0" ptsTypes="ffffffffffffffffA">
                                      <p:cBhvr>
                                        <p:cTn id="77" dur="20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0.00555 C 0.16128 0.01249 0.17951 0.01225 0.1934 0.02451 C 0.19549 0.03306 0.19878 0.04301 0.19983 0.05202 C 0.20052 0.05757 0.20052 0.06335 0.20139 0.0689 C 0.20208 0.07329 0.20451 0.08162 0.20451 0.08185 C 0.20503 0.08647 0.20521 0.09156 0.20608 0.09642 C 0.20677 0.10081 0.20938 0.10913 0.20938 0.10936 C 0.21128 0.12786 0.21406 0.14705 0.21563 0.16601 C 0.21788 0.19376 0.2151 0.18127 0.21875 0.19561 C 0.21927 0.20624 0.22014 0.21688 0.22049 0.22751 C 0.22205 0.2867 0.21892 0.31514 0.22986 0.36277 C 0.2316 0.3704 0.23438 0.38335 0.23941 0.38798 C 0.25087 0.39838 0.24549 0.39422 0.25538 0.40069 C 0.25955 0.40925 0.26215 0.41087 0.26962 0.41341 C 0.27118 0.4148 0.27257 0.41665 0.27431 0.41757 C 0.27743 0.41942 0.28385 0.42197 0.28385 0.4222 C 0.30122 0.42173 0.40122 0.43815 0.45208 0.41549 C 0.4559 0.40162 0.45851 0.39191 0.45851 0.37757 " pathEditMode="relative" rAng="0" ptsTypes="fffffffffffffffffA">
                                      <p:cBhvr>
                                        <p:cTn id="81" dur="20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5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5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55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55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4" grpId="0"/>
      <p:bldP spid="55315" grpId="0"/>
      <p:bldP spid="55316" grpId="0" animBg="1"/>
      <p:bldP spid="55317" grpId="0" animBg="1"/>
      <p:bldP spid="55317" grpId="1" animBg="1"/>
      <p:bldP spid="55318" grpId="0" animBg="1"/>
      <p:bldP spid="55319" grpId="0" animBg="1"/>
      <p:bldP spid="55319" grpId="1" animBg="1"/>
      <p:bldP spid="55320" grpId="0" animBg="1"/>
      <p:bldP spid="55321" grpId="0" animBg="1"/>
      <p:bldP spid="55321" grpId="1" animBg="1"/>
      <p:bldP spid="55322" grpId="0" animBg="1"/>
      <p:bldP spid="55323" grpId="0" animBg="1"/>
      <p:bldP spid="55323" grpId="1" animBg="1"/>
      <p:bldP spid="55324" grpId="0" animBg="1"/>
      <p:bldP spid="55325" grpId="0" animBg="1"/>
      <p:bldP spid="55325" grpId="1" animBg="1"/>
      <p:bldP spid="55326" grpId="0"/>
      <p:bldP spid="55327" grpId="0" animBg="1"/>
      <p:bldP spid="55334" grpId="0"/>
      <p:bldP spid="55335" grpId="0"/>
      <p:bldP spid="55336" grpId="0"/>
      <p:bldP spid="55337" grpId="0"/>
      <p:bldP spid="55338" grpId="0"/>
      <p:bldP spid="55339" grpId="0" animBg="1"/>
      <p:bldP spid="55341" grpId="0"/>
      <p:bldP spid="553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3429000" y="5334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      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228600" y="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990099"/>
                </a:solidFill>
              </a:rPr>
              <a:t>Bài 4.</a:t>
            </a:r>
          </a:p>
        </p:txBody>
      </p:sp>
      <p:sp>
        <p:nvSpPr>
          <p:cNvPr id="56353" name="AutoShape 33"/>
          <p:cNvSpPr>
            <a:spLocks noChangeArrowheads="1"/>
          </p:cNvSpPr>
          <p:nvPr/>
        </p:nvSpPr>
        <p:spPr bwMode="auto">
          <a:xfrm>
            <a:off x="4800600" y="685800"/>
            <a:ext cx="4038600" cy="914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nhân tiện đây xin hỏi;</a:t>
            </a:r>
          </a:p>
          <a:p>
            <a:pPr algn="ctr" eaLnBrk="1" hangingPunct="1"/>
            <a:endParaRPr lang="en-US" alt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54" name="AutoShape 34"/>
          <p:cNvSpPr>
            <a:spLocks noChangeArrowheads="1"/>
          </p:cNvSpPr>
          <p:nvPr/>
        </p:nvSpPr>
        <p:spPr bwMode="auto">
          <a:xfrm>
            <a:off x="4800600" y="2133600"/>
            <a:ext cx="4343400" cy="2590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cực chẳng đã tôi phải nói ;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nói điều này không phải anh bỏ qua cho;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là làm anh không vui, nhưng…;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lỗi, có thể anh không hài lòng nhưng tôi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phải thành thực mà nói là…;</a:t>
            </a:r>
          </a:p>
          <a:p>
            <a:pPr algn="ctr" eaLnBrk="1" hangingPunct="1"/>
            <a:endParaRPr lang="en-US" altLang="en-US" sz="1400"/>
          </a:p>
        </p:txBody>
      </p:sp>
      <p:sp>
        <p:nvSpPr>
          <p:cNvPr id="56355" name="AutoShape 35"/>
          <p:cNvSpPr>
            <a:spLocks noChangeArrowheads="1"/>
          </p:cNvSpPr>
          <p:nvPr/>
        </p:nvSpPr>
        <p:spPr bwMode="auto">
          <a:xfrm>
            <a:off x="4724400" y="5105400"/>
            <a:ext cx="44196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c) đừng nói leo; đừng ngắt lời như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thế; đừng nói cái giọng đó với tôi.</a:t>
            </a:r>
          </a:p>
          <a:p>
            <a:pPr algn="ctr" eaLnBrk="1" hangingPunct="1"/>
            <a:endParaRPr lang="en-US" altLang="en-US" sz="1600"/>
          </a:p>
        </p:txBody>
      </p:sp>
      <p:sp>
        <p:nvSpPr>
          <p:cNvPr id="56358" name="AutoShape 38"/>
          <p:cNvSpPr>
            <a:spLocks noChangeArrowheads="1"/>
          </p:cNvSpPr>
          <p:nvPr/>
        </p:nvSpPr>
        <p:spPr bwMode="auto">
          <a:xfrm>
            <a:off x="0" y="304800"/>
            <a:ext cx="3505200" cy="20574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000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Khi người nói muốn hỏi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vấn đề nào đó không thuộc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đang trao đổi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(phương châm quan hệ)</a:t>
            </a:r>
          </a:p>
          <a:p>
            <a:pPr algn="ctr" eaLnBrk="1" hangingPunct="1"/>
            <a:endParaRPr lang="en-US" altLang="en-US" sz="1600">
              <a:solidFill>
                <a:srgbClr val="990099"/>
              </a:solidFill>
            </a:endParaRPr>
          </a:p>
        </p:txBody>
      </p:sp>
      <p:sp>
        <p:nvSpPr>
          <p:cNvPr id="56359" name="AutoShape 39"/>
          <p:cNvSpPr>
            <a:spLocks noChangeArrowheads="1"/>
          </p:cNvSpPr>
          <p:nvPr/>
        </p:nvSpPr>
        <p:spPr bwMode="auto">
          <a:xfrm>
            <a:off x="0" y="2590800"/>
            <a:ext cx="3733800" cy="19050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000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người nói muốn ngầm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xin lỗi trước người nghe về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mình sắp nói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(phương châm lịch sự)</a:t>
            </a:r>
          </a:p>
          <a:p>
            <a:pPr algn="ctr" eaLnBrk="1" hangingPunct="1"/>
            <a:endParaRPr lang="en-US" altLang="en-US" sz="200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60" name="AutoShape 40"/>
          <p:cNvSpPr>
            <a:spLocks noChangeArrowheads="1"/>
          </p:cNvSpPr>
          <p:nvPr/>
        </p:nvSpPr>
        <p:spPr bwMode="auto">
          <a:xfrm>
            <a:off x="0" y="4876800"/>
            <a:ext cx="3657600" cy="17526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Khi người nói muốn nhắc nhở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nghe phải tôn trọng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(Phương châm lịch sự)</a:t>
            </a:r>
          </a:p>
          <a:p>
            <a:pPr algn="ctr" eaLnBrk="1" hangingPunct="1"/>
            <a:endParaRPr lang="en-US" altLang="en-US" sz="1600">
              <a:solidFill>
                <a:srgbClr val="990099"/>
              </a:solidFill>
            </a:endParaRPr>
          </a:p>
        </p:txBody>
      </p:sp>
      <p:sp>
        <p:nvSpPr>
          <p:cNvPr id="56362" name="AutoShape 42"/>
          <p:cNvSpPr>
            <a:spLocks noChangeArrowheads="1"/>
          </p:cNvSpPr>
          <p:nvPr/>
        </p:nvSpPr>
        <p:spPr bwMode="auto">
          <a:xfrm>
            <a:off x="3657600" y="762000"/>
            <a:ext cx="914400" cy="533400"/>
          </a:xfrm>
          <a:prstGeom prst="leftArrow">
            <a:avLst>
              <a:gd name="adj1" fmla="val 50000"/>
              <a:gd name="adj2" fmla="val 42857"/>
            </a:avLst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63" name="AutoShape 43"/>
          <p:cNvSpPr>
            <a:spLocks noChangeArrowheads="1"/>
          </p:cNvSpPr>
          <p:nvPr/>
        </p:nvSpPr>
        <p:spPr bwMode="auto">
          <a:xfrm>
            <a:off x="3810000" y="3124200"/>
            <a:ext cx="914400" cy="533400"/>
          </a:xfrm>
          <a:prstGeom prst="leftArrow">
            <a:avLst>
              <a:gd name="adj1" fmla="val 50000"/>
              <a:gd name="adj2" fmla="val 42857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64" name="AutoShape 44"/>
          <p:cNvSpPr>
            <a:spLocks noChangeArrowheads="1"/>
          </p:cNvSpPr>
          <p:nvPr/>
        </p:nvSpPr>
        <p:spPr bwMode="auto">
          <a:xfrm>
            <a:off x="3810000" y="5562600"/>
            <a:ext cx="914400" cy="533400"/>
          </a:xfrm>
          <a:prstGeom prst="leftArrow">
            <a:avLst>
              <a:gd name="adj1" fmla="val 50000"/>
              <a:gd name="adj2" fmla="val 42857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7" grpId="0"/>
      <p:bldP spid="56353" grpId="0" animBg="1"/>
      <p:bldP spid="56354" grpId="0" animBg="1"/>
      <p:bldP spid="56355" grpId="0" animBg="1"/>
      <p:bldP spid="56358" grpId="0" animBg="1"/>
      <p:bldP spid="56359" grpId="0" animBg="1"/>
      <p:bldP spid="56360" grpId="0" animBg="1"/>
      <p:bldP spid="56362" grpId="0" animBg="1"/>
      <p:bldP spid="56363" grpId="0" animBg="1"/>
      <p:bldP spid="563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2&quot;/&gt;&lt;/object&gt;&lt;object type=&quot;3&quot; unique_id=&quot;10004&quot;&gt;&lt;property id=&quot;20148&quot; value=&quot;5&quot;/&gt;&lt;property id=&quot;20300&quot; value=&quot;Slide 2&quot;/&gt;&lt;property id=&quot;20307&quot; value=&quot;290&quot;/&gt;&lt;/object&gt;&lt;object type=&quot;3&quot; unique_id=&quot;10005&quot;&gt;&lt;property id=&quot;20148&quot; value=&quot;5&quot;/&gt;&lt;property id=&quot;20300&quot; value=&quot;Slide 3 - &amp;quot;Môn Ngữ Văn 9       &amp;quot;&quot;/&gt;&lt;property id=&quot;20307&quot; value=&quot;281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93&quot;/&gt;&lt;/object&gt;&lt;object type=&quot;3&quot; unique_id=&quot;10008&quot;&gt;&lt;property id=&quot;20148&quot; value=&quot;5&quot;/&gt;&lt;property id=&quot;20300&quot; value=&quot;Slide 6&quot;/&gt;&lt;property id=&quot;20307&quot; value=&quot;294&quot;/&gt;&lt;/object&gt;&lt;object type=&quot;3&quot; unique_id=&quot;10009&quot;&gt;&lt;property id=&quot;20148&quot; value=&quot;5&quot;/&gt;&lt;property id=&quot;20300&quot; value=&quot;Slide 7&quot;/&gt;&lt;property id=&quot;20307&quot; value=&quot;295&quot;/&gt;&lt;/object&gt;&lt;object type=&quot;3&quot; unique_id=&quot;10010&quot;&gt;&lt;property id=&quot;20148&quot; value=&quot;5&quot;/&gt;&lt;property id=&quot;20300&quot; value=&quot;Slide 8&quot;/&gt;&lt;property id=&quot;20307&quot; value=&quot;296&quot;/&gt;&lt;/object&gt;&lt;object type=&quot;3&quot; unique_id=&quot;10011&quot;&gt;&lt;property id=&quot;20148&quot; value=&quot;5&quot;/&gt;&lt;property id=&quot;20300&quot; value=&quot;Slide 9&quot;/&gt;&lt;property id=&quot;20307&quot; value=&quot;297&quot;/&gt;&lt;/object&gt;&lt;object type=&quot;3&quot; unique_id=&quot;10012&quot;&gt;&lt;property id=&quot;20148&quot; value=&quot;5&quot;/&gt;&lt;property id=&quot;20300&quot; value=&quot;Slide 10&quot;/&gt;&lt;property id=&quot;20307&quot; value=&quot;273&quot;/&gt;&lt;/object&gt;&lt;object type=&quot;3&quot; unique_id=&quot;10013&quot;&gt;&lt;property id=&quot;20148&quot; value=&quot;5&quot;/&gt;&lt;property id=&quot;20300&quot; value=&quot;Slide 11&quot;/&gt;&lt;property id=&quot;20307&quot; value=&quot;298&quot;/&gt;&lt;/object&gt;&lt;/object&gt;&lt;object type=&quot;8&quot; unique_id=&quot;1002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1196</Words>
  <Application>Microsoft Office PowerPoint</Application>
  <PresentationFormat>On-screen Show (4:3)</PresentationFormat>
  <Paragraphs>164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Môn Ngữ Văn 9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Le Tien Duat</cp:lastModifiedBy>
  <cp:revision>171</cp:revision>
  <dcterms:created xsi:type="dcterms:W3CDTF">2009-01-31T06:32:58Z</dcterms:created>
  <dcterms:modified xsi:type="dcterms:W3CDTF">2019-11-12T05:52:22Z</dcterms:modified>
</cp:coreProperties>
</file>